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77724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3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text: user-provided 0474 UK FCO Policy Recommendations 181015 dj(2).docx.</a:t>
            </a:r>
          </a:p>
          <a:p>
            <a:r>
              <a:t>Template reference: user-provided 0503 DRP Case Study jjr 260831 dsj (2)(3).pdf.</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0" name="Picture 39"/>
          <p:cNvPicPr>
            <a:picLocks noChangeAspect="1"/>
          </p:cNvPicPr>
          <p:nvPr/>
        </p:nvPicPr>
        <p:blipFill>
          <a:blip r:embed="rId3"/>
          <a:stretch/>
        </p:blipFill>
        <p:spPr>
          <a:xfrm>
            <a:off x="211455" y="93345"/>
            <a:ext cx="999173" cy="999173"/>
          </a:xfrm>
          <a:prstGeom prst="rect">
            <a:avLst/>
          </a:prstGeom>
        </p:spPr>
      </p:pic>
      <p:sp>
        <p:nvSpPr>
          <p:cNvPr id="3" name="case-label">
            <a:extLst>
              <a:ext uri="{FF2B5EF4-FFF2-40B4-BE49-F238E27FC236}">
                <a16:creationId xmlns:a16="http://schemas.microsoft.com/office/drawing/2014/main" id="{147303E4-816A-403B-89B9-181D3DEAF62C}"/>
              </a:ext>
            </a:extLst>
          </p:cNvPr>
          <p:cNvSpPr>
            <a:spLocks noGrp="1"/>
          </p:cNvSpPr>
          <p:nvPr/>
        </p:nvSpPr>
        <p:spPr>
          <a:xfrm>
            <a:off x="4295775" y="111442"/>
            <a:ext cx="1619250" cy="457200"/>
          </a:xfrm>
          <a:prstGeom prst="rect">
            <a:avLst/>
          </a:prstGeom>
          <a:noFill/>
          <a:ln w="0">
            <a:noFill/>
            <a:prstDash val="solid"/>
          </a:ln>
        </p:spPr>
        <p:txBody>
          <a:bodyPr wrap="square" lIns="0" tIns="0" rIns="0" bIns="0" anchor="ctr">
            <a:noAutofit/>
          </a:bodyPr>
          <a:lstStyle/>
          <a:p>
            <a:pPr algn="r">
              <a:lnSpc>
                <a:spcPct val="100000"/>
              </a:lnSpc>
              <a:buNone/>
              <a:defRPr sz="3150" b="0">
                <a:solidFill>
                  <a:srgbClr val="000000"/>
                </a:solidFill>
                <a:latin typeface="Open Sans Light"/>
                <a:ea typeface="Open Sans Light"/>
                <a:cs typeface="Open Sans Light"/>
              </a:defRPr>
            </a:pPr>
            <a:r>
              <a:rPr sz="3150" b="0" dirty="0">
                <a:solidFill>
                  <a:srgbClr val="000000"/>
                </a:solidFill>
                <a:latin typeface="Open Sans Light"/>
                <a:ea typeface="Open Sans Light"/>
                <a:cs typeface="Open Sans Light"/>
              </a:rPr>
              <a:t>CASE</a:t>
            </a:r>
          </a:p>
        </p:txBody>
      </p:sp>
      <p:sp>
        <p:nvSpPr>
          <p:cNvPr id="4" name="case-number">
            <a:extLst>
              <a:ext uri="{FF2B5EF4-FFF2-40B4-BE49-F238E27FC236}">
                <a16:creationId xmlns:a16="http://schemas.microsoft.com/office/drawing/2014/main" id="{FDEBFCF0-B162-4253-B626-71B21A063DDB}"/>
              </a:ext>
            </a:extLst>
          </p:cNvPr>
          <p:cNvSpPr>
            <a:spLocks noGrp="1"/>
          </p:cNvSpPr>
          <p:nvPr/>
        </p:nvSpPr>
        <p:spPr>
          <a:xfrm>
            <a:off x="3179445" y="559117"/>
            <a:ext cx="2857500" cy="438150"/>
          </a:xfrm>
          <a:prstGeom prst="rect">
            <a:avLst/>
          </a:prstGeom>
          <a:noFill/>
          <a:ln w="0">
            <a:noFill/>
            <a:prstDash val="solid"/>
          </a:ln>
        </p:spPr>
        <p:txBody>
          <a:bodyPr wrap="square" lIns="0" tIns="0" rIns="0" bIns="0" anchor="ctr">
            <a:noAutofit/>
          </a:bodyPr>
          <a:lstStyle/>
          <a:p>
            <a:pPr algn="r">
              <a:lnSpc>
                <a:spcPct val="100000"/>
              </a:lnSpc>
              <a:buNone/>
              <a:defRPr sz="3150" b="0">
                <a:solidFill>
                  <a:srgbClr val="000000"/>
                </a:solidFill>
                <a:latin typeface="Open Sans Light"/>
                <a:ea typeface="Open Sans Light"/>
                <a:cs typeface="Open Sans Light"/>
              </a:defRPr>
            </a:pPr>
            <a:r>
              <a:rPr sz="3150" b="0" dirty="0">
                <a:solidFill>
                  <a:srgbClr val="000000"/>
                </a:solidFill>
                <a:latin typeface="Open Sans Light"/>
                <a:ea typeface="Open Sans Light"/>
                <a:cs typeface="Open Sans Light"/>
              </a:rPr>
              <a:t>STUDY 474</a:t>
            </a:r>
          </a:p>
        </p:txBody>
      </p:sp>
      <p:sp>
        <p:nvSpPr>
          <p:cNvPr id="5" name="service-bar">
            <a:extLst>
              <a:ext uri="{FF2B5EF4-FFF2-40B4-BE49-F238E27FC236}">
                <a16:creationId xmlns:a16="http://schemas.microsoft.com/office/drawing/2014/main" id="{6961C7DF-A61E-4EC6-91C0-17912A11F38A}"/>
              </a:ext>
            </a:extLst>
          </p:cNvPr>
          <p:cNvSpPr>
            <a:spLocks noGrp="1"/>
          </p:cNvSpPr>
          <p:nvPr/>
        </p:nvSpPr>
        <p:spPr>
          <a:xfrm>
            <a:off x="0" y="1219200"/>
            <a:ext cx="7772400" cy="304800"/>
          </a:xfrm>
          <a:prstGeom prst="rect">
            <a:avLst/>
          </a:prstGeom>
          <a:solidFill>
            <a:srgbClr val="1F3863"/>
          </a:solidFill>
          <a:ln w="0">
            <a:solidFill>
              <a:srgbClr val="1F3863"/>
            </a:solidFill>
            <a:prstDash val="solid"/>
          </a:ln>
        </p:spPr>
        <p:txBody>
          <a:bodyPr wrap="square" lIns="0" tIns="0" rIns="0" bIns="0" anchor="ctr">
            <a:noAutofit/>
          </a:bodyPr>
          <a:lstStyle/>
          <a:p>
            <a:pPr algn="ctr">
              <a:lnSpc>
                <a:spcPct val="100000"/>
              </a:lnSpc>
              <a:buNone/>
              <a:defRPr sz="2100" b="0">
                <a:solidFill>
                  <a:srgbClr val="FFFFFF"/>
                </a:solidFill>
                <a:latin typeface="Calibri-Light"/>
                <a:ea typeface="Calibri-Light"/>
                <a:cs typeface="Calibri-Light"/>
              </a:defRPr>
            </a:pPr>
            <a:r>
              <a:rPr sz="2100" b="0">
                <a:solidFill>
                  <a:srgbClr val="FFFFFF"/>
                </a:solidFill>
                <a:latin typeface="Calibri-Light"/>
                <a:ea typeface="Calibri-Light"/>
                <a:cs typeface="Calibri-Light"/>
              </a:rPr>
              <a:t>Carbon Strategy</a:t>
            </a:r>
          </a:p>
        </p:txBody>
      </p:sp>
      <p:sp>
        <p:nvSpPr>
          <p:cNvPr id="6" name="client-summary-box">
            <a:extLst>
              <a:ext uri="{FF2B5EF4-FFF2-40B4-BE49-F238E27FC236}">
                <a16:creationId xmlns:a16="http://schemas.microsoft.com/office/drawing/2014/main" id="{320E4BC7-1EFF-4D6E-89C8-BD579F6D0E91}"/>
              </a:ext>
            </a:extLst>
          </p:cNvPr>
          <p:cNvSpPr>
            <a:spLocks noGrp="1"/>
          </p:cNvSpPr>
          <p:nvPr/>
        </p:nvSpPr>
        <p:spPr>
          <a:xfrm>
            <a:off x="660083" y="1676400"/>
            <a:ext cx="6743700" cy="2124075"/>
          </a:xfrm>
          <a:prstGeom prst="roundRect">
            <a:avLst>
              <a:gd name="adj" fmla="val 8072"/>
            </a:avLst>
          </a:prstGeom>
          <a:solidFill>
            <a:srgbClr val="FFFFFF"/>
          </a:solidFill>
          <a:ln w="14288">
            <a:solidFill>
              <a:srgbClr val="1F3863"/>
            </a:solidFill>
            <a:prstDash val="solid"/>
          </a:ln>
        </p:spPr>
        <p:txBody>
          <a:bodyPr/>
          <a:lstStyle/>
          <a:p>
            <a:endParaRPr lang="en-US"/>
          </a:p>
        </p:txBody>
      </p:sp>
      <p:sp>
        <p:nvSpPr>
          <p:cNvPr id="8" name="about-client-heading">
            <a:extLst>
              <a:ext uri="{FF2B5EF4-FFF2-40B4-BE49-F238E27FC236}">
                <a16:creationId xmlns:a16="http://schemas.microsoft.com/office/drawing/2014/main" id="{9EFE6738-2FF8-47B0-AF2D-8671241C550A}"/>
              </a:ext>
            </a:extLst>
          </p:cNvPr>
          <p:cNvSpPr>
            <a:spLocks noGrp="1"/>
          </p:cNvSpPr>
          <p:nvPr/>
        </p:nvSpPr>
        <p:spPr>
          <a:xfrm>
            <a:off x="4036695" y="1728788"/>
            <a:ext cx="3314700" cy="342900"/>
          </a:xfrm>
          <a:prstGeom prst="rect">
            <a:avLst/>
          </a:prstGeom>
          <a:noFill/>
          <a:ln w="0">
            <a:noFill/>
            <a:prstDash val="solid"/>
          </a:ln>
        </p:spPr>
        <p:txBody>
          <a:bodyPr wrap="square" lIns="0" tIns="0" rIns="0" bIns="0" anchor="ctr">
            <a:noAutofit/>
          </a:bodyPr>
          <a:lstStyle/>
          <a:p>
            <a:pPr algn="ctr">
              <a:lnSpc>
                <a:spcPct val="100000"/>
              </a:lnSpc>
              <a:buNone/>
              <a:defRPr sz="2325" b="0">
                <a:solidFill>
                  <a:srgbClr val="1F3863"/>
                </a:solidFill>
                <a:latin typeface="SegoeUI"/>
                <a:ea typeface="SegoeUI"/>
                <a:cs typeface="SegoeUI"/>
              </a:defRPr>
            </a:pPr>
            <a:r>
              <a:rPr sz="2000" b="0" dirty="0">
                <a:solidFill>
                  <a:srgbClr val="1F3863"/>
                </a:solidFill>
                <a:latin typeface="SegoeUI"/>
                <a:ea typeface="SegoeUI"/>
                <a:cs typeface="SegoeUI"/>
              </a:rPr>
              <a:t>ABOUT THE CLIENT</a:t>
            </a:r>
          </a:p>
        </p:txBody>
      </p:sp>
      <p:sp>
        <p:nvSpPr>
          <p:cNvPr id="9" name="client-name">
            <a:extLst>
              <a:ext uri="{FF2B5EF4-FFF2-40B4-BE49-F238E27FC236}">
                <a16:creationId xmlns:a16="http://schemas.microsoft.com/office/drawing/2014/main" id="{5444EDFD-BE7D-425F-A024-726C81F89F9E}"/>
              </a:ext>
            </a:extLst>
          </p:cNvPr>
          <p:cNvSpPr>
            <a:spLocks noGrp="1"/>
          </p:cNvSpPr>
          <p:nvPr/>
        </p:nvSpPr>
        <p:spPr>
          <a:xfrm>
            <a:off x="4000500" y="2124075"/>
            <a:ext cx="3314700" cy="209550"/>
          </a:xfrm>
          <a:prstGeom prst="rect">
            <a:avLst/>
          </a:prstGeom>
          <a:noFill/>
          <a:ln w="0">
            <a:noFill/>
            <a:prstDash val="solid"/>
          </a:ln>
        </p:spPr>
        <p:txBody>
          <a:bodyPr wrap="square" lIns="0" tIns="0" rIns="0" bIns="0" anchor="ctr">
            <a:normAutofit/>
          </a:bodyPr>
          <a:lstStyle/>
          <a:p>
            <a:pPr algn="ctr">
              <a:lnSpc>
                <a:spcPct val="100000"/>
              </a:lnSpc>
              <a:buNone/>
              <a:defRPr sz="1050" b="0">
                <a:solidFill>
                  <a:srgbClr val="585858"/>
                </a:solidFill>
                <a:latin typeface="SegoeUI"/>
                <a:ea typeface="SegoeUI"/>
                <a:cs typeface="SegoeUI"/>
              </a:defRPr>
            </a:pPr>
            <a:r>
              <a:rPr sz="1050" b="1" dirty="0">
                <a:solidFill>
                  <a:srgbClr val="585858"/>
                </a:solidFill>
                <a:latin typeface="SegoeUI"/>
                <a:ea typeface="SegoeUI"/>
                <a:cs typeface="SegoeUI"/>
              </a:rPr>
              <a:t>The U.K. Foreign and Commonwealth Office (FCO)</a:t>
            </a:r>
          </a:p>
        </p:txBody>
      </p:sp>
      <p:sp>
        <p:nvSpPr>
          <p:cNvPr id="10" name="client-table-row-0">
            <a:extLst>
              <a:ext uri="{FF2B5EF4-FFF2-40B4-BE49-F238E27FC236}">
                <a16:creationId xmlns:a16="http://schemas.microsoft.com/office/drawing/2014/main" id="{AB5AA686-9DAB-4611-98DB-D239DAAEAC90}"/>
              </a:ext>
            </a:extLst>
          </p:cNvPr>
          <p:cNvSpPr>
            <a:spLocks noGrp="1"/>
          </p:cNvSpPr>
          <p:nvPr/>
        </p:nvSpPr>
        <p:spPr>
          <a:xfrm>
            <a:off x="4000500" y="2362200"/>
            <a:ext cx="3314700" cy="0"/>
          </a:xfrm>
          <a:prstGeom prst="line">
            <a:avLst/>
          </a:prstGeom>
          <a:noFill/>
          <a:ln w="6668">
            <a:solidFill>
              <a:srgbClr val="BFBFBF"/>
            </a:solidFill>
            <a:prstDash val="solid"/>
          </a:ln>
        </p:spPr>
        <p:txBody>
          <a:bodyPr/>
          <a:lstStyle/>
          <a:p>
            <a:endParaRPr lang="en-US"/>
          </a:p>
        </p:txBody>
      </p:sp>
      <p:sp>
        <p:nvSpPr>
          <p:cNvPr id="11" name="client-table-row-1">
            <a:extLst>
              <a:ext uri="{FF2B5EF4-FFF2-40B4-BE49-F238E27FC236}">
                <a16:creationId xmlns:a16="http://schemas.microsoft.com/office/drawing/2014/main" id="{2C21D76E-F224-4A49-BEBA-6CCC478EE88A}"/>
              </a:ext>
            </a:extLst>
          </p:cNvPr>
          <p:cNvSpPr>
            <a:spLocks noGrp="1"/>
          </p:cNvSpPr>
          <p:nvPr/>
        </p:nvSpPr>
        <p:spPr>
          <a:xfrm>
            <a:off x="4000500" y="2667000"/>
            <a:ext cx="3314700" cy="0"/>
          </a:xfrm>
          <a:prstGeom prst="line">
            <a:avLst/>
          </a:prstGeom>
          <a:noFill/>
          <a:ln w="6668">
            <a:solidFill>
              <a:srgbClr val="BFBFBF"/>
            </a:solidFill>
            <a:prstDash val="solid"/>
          </a:ln>
        </p:spPr>
        <p:txBody>
          <a:bodyPr/>
          <a:lstStyle/>
          <a:p>
            <a:endParaRPr lang="en-US"/>
          </a:p>
        </p:txBody>
      </p:sp>
      <p:sp>
        <p:nvSpPr>
          <p:cNvPr id="12" name="client-table-row-2">
            <a:extLst>
              <a:ext uri="{FF2B5EF4-FFF2-40B4-BE49-F238E27FC236}">
                <a16:creationId xmlns:a16="http://schemas.microsoft.com/office/drawing/2014/main" id="{BEC1F2FF-FE06-4B1A-8BF0-DB938835CBE0}"/>
              </a:ext>
            </a:extLst>
          </p:cNvPr>
          <p:cNvSpPr>
            <a:spLocks noGrp="1"/>
          </p:cNvSpPr>
          <p:nvPr/>
        </p:nvSpPr>
        <p:spPr>
          <a:xfrm>
            <a:off x="4000500" y="2971800"/>
            <a:ext cx="3314700" cy="0"/>
          </a:xfrm>
          <a:prstGeom prst="line">
            <a:avLst/>
          </a:prstGeom>
          <a:noFill/>
          <a:ln w="6668">
            <a:solidFill>
              <a:srgbClr val="BFBFBF"/>
            </a:solidFill>
            <a:prstDash val="solid"/>
          </a:ln>
        </p:spPr>
        <p:txBody>
          <a:bodyPr/>
          <a:lstStyle/>
          <a:p>
            <a:endParaRPr lang="en-US"/>
          </a:p>
        </p:txBody>
      </p:sp>
      <p:sp>
        <p:nvSpPr>
          <p:cNvPr id="13" name="client-table-row-3">
            <a:extLst>
              <a:ext uri="{FF2B5EF4-FFF2-40B4-BE49-F238E27FC236}">
                <a16:creationId xmlns:a16="http://schemas.microsoft.com/office/drawing/2014/main" id="{8F72A366-4186-45C8-8FE4-A30CE5B64271}"/>
              </a:ext>
            </a:extLst>
          </p:cNvPr>
          <p:cNvSpPr>
            <a:spLocks noGrp="1"/>
          </p:cNvSpPr>
          <p:nvPr/>
        </p:nvSpPr>
        <p:spPr>
          <a:xfrm>
            <a:off x="4000500" y="3276600"/>
            <a:ext cx="3314700" cy="0"/>
          </a:xfrm>
          <a:prstGeom prst="line">
            <a:avLst/>
          </a:prstGeom>
          <a:noFill/>
          <a:ln w="6668">
            <a:solidFill>
              <a:srgbClr val="BFBFBF"/>
            </a:solidFill>
            <a:prstDash val="solid"/>
          </a:ln>
        </p:spPr>
        <p:txBody>
          <a:bodyPr/>
          <a:lstStyle/>
          <a:p>
            <a:endParaRPr lang="en-US"/>
          </a:p>
        </p:txBody>
      </p:sp>
      <p:sp>
        <p:nvSpPr>
          <p:cNvPr id="14" name="client-table-row-4">
            <a:extLst>
              <a:ext uri="{FF2B5EF4-FFF2-40B4-BE49-F238E27FC236}">
                <a16:creationId xmlns:a16="http://schemas.microsoft.com/office/drawing/2014/main" id="{2AAC08CF-C7F0-460A-9AA2-B977DB32231D}"/>
              </a:ext>
            </a:extLst>
          </p:cNvPr>
          <p:cNvSpPr>
            <a:spLocks noGrp="1"/>
          </p:cNvSpPr>
          <p:nvPr/>
        </p:nvSpPr>
        <p:spPr>
          <a:xfrm>
            <a:off x="4000500" y="3714750"/>
            <a:ext cx="3314700" cy="0"/>
          </a:xfrm>
          <a:prstGeom prst="line">
            <a:avLst/>
          </a:prstGeom>
          <a:noFill/>
          <a:ln w="6668">
            <a:solidFill>
              <a:srgbClr val="BFBFBF"/>
            </a:solidFill>
            <a:prstDash val="solid"/>
          </a:ln>
        </p:spPr>
        <p:txBody>
          <a:bodyPr/>
          <a:lstStyle/>
          <a:p>
            <a:endParaRPr lang="en-US"/>
          </a:p>
        </p:txBody>
      </p:sp>
      <p:sp>
        <p:nvSpPr>
          <p:cNvPr id="15" name="client-table-divider">
            <a:extLst>
              <a:ext uri="{FF2B5EF4-FFF2-40B4-BE49-F238E27FC236}">
                <a16:creationId xmlns:a16="http://schemas.microsoft.com/office/drawing/2014/main" id="{ABAEE1E6-6748-43A0-8A84-741812C4D970}"/>
              </a:ext>
            </a:extLst>
          </p:cNvPr>
          <p:cNvSpPr>
            <a:spLocks noGrp="1"/>
          </p:cNvSpPr>
          <p:nvPr/>
        </p:nvSpPr>
        <p:spPr>
          <a:xfrm>
            <a:off x="5410200" y="2362200"/>
            <a:ext cx="0" cy="1352550"/>
          </a:xfrm>
          <a:prstGeom prst="line">
            <a:avLst/>
          </a:prstGeom>
          <a:noFill/>
          <a:ln w="6668">
            <a:solidFill>
              <a:srgbClr val="BFBFBF"/>
            </a:solidFill>
            <a:prstDash val="solid"/>
          </a:ln>
        </p:spPr>
        <p:txBody>
          <a:bodyPr/>
          <a:lstStyle/>
          <a:p>
            <a:endParaRPr lang="en-US"/>
          </a:p>
        </p:txBody>
      </p:sp>
      <p:sp>
        <p:nvSpPr>
          <p:cNvPr id="16" name="client-field-label-0">
            <a:extLst>
              <a:ext uri="{FF2B5EF4-FFF2-40B4-BE49-F238E27FC236}">
                <a16:creationId xmlns:a16="http://schemas.microsoft.com/office/drawing/2014/main" id="{D71C0901-1B00-4878-A020-B36D5410FCE8}"/>
              </a:ext>
            </a:extLst>
          </p:cNvPr>
          <p:cNvSpPr>
            <a:spLocks noGrp="1"/>
          </p:cNvSpPr>
          <p:nvPr/>
        </p:nvSpPr>
        <p:spPr>
          <a:xfrm>
            <a:off x="4076700" y="2371725"/>
            <a:ext cx="1257300" cy="285750"/>
          </a:xfrm>
          <a:prstGeom prst="rect">
            <a:avLst/>
          </a:prstGeom>
          <a:noFill/>
          <a:ln w="0">
            <a:noFill/>
            <a:prstDash val="solid"/>
          </a:ln>
        </p:spPr>
        <p:txBody>
          <a:bodyPr wrap="square" lIns="0" tIns="0" rIns="0" bIns="0" anchor="ctr">
            <a:normAutofit/>
          </a:bodyPr>
          <a:lstStyle/>
          <a:p>
            <a:pPr algn="l">
              <a:lnSpc>
                <a:spcPct val="100000"/>
              </a:lnSpc>
              <a:buNone/>
              <a:defRPr sz="982" b="0">
                <a:solidFill>
                  <a:srgbClr val="404040"/>
                </a:solidFill>
                <a:latin typeface="SegoeUI"/>
                <a:ea typeface="SegoeUI"/>
                <a:cs typeface="SegoeUI"/>
              </a:defRPr>
            </a:pPr>
            <a:r>
              <a:rPr sz="982" b="0">
                <a:solidFill>
                  <a:srgbClr val="404040"/>
                </a:solidFill>
                <a:latin typeface="SegoeUI"/>
                <a:ea typeface="SegoeUI"/>
                <a:cs typeface="SegoeUI"/>
              </a:rPr>
              <a:t>Industry</a:t>
            </a:r>
          </a:p>
        </p:txBody>
      </p:sp>
      <p:sp>
        <p:nvSpPr>
          <p:cNvPr id="17" name="client-field-value-0">
            <a:extLst>
              <a:ext uri="{FF2B5EF4-FFF2-40B4-BE49-F238E27FC236}">
                <a16:creationId xmlns:a16="http://schemas.microsoft.com/office/drawing/2014/main" id="{7BE1279F-E731-49BA-8511-4E4A1C62F354}"/>
              </a:ext>
            </a:extLst>
          </p:cNvPr>
          <p:cNvSpPr>
            <a:spLocks noGrp="1"/>
          </p:cNvSpPr>
          <p:nvPr/>
        </p:nvSpPr>
        <p:spPr>
          <a:xfrm>
            <a:off x="5505450" y="2371725"/>
            <a:ext cx="1752600" cy="285750"/>
          </a:xfrm>
          <a:prstGeom prst="rect">
            <a:avLst/>
          </a:prstGeom>
          <a:noFill/>
          <a:ln w="0">
            <a:noFill/>
            <a:prstDash val="solid"/>
          </a:ln>
        </p:spPr>
        <p:txBody>
          <a:bodyPr wrap="square" lIns="0" tIns="0" rIns="0" bIns="0" anchor="ctr">
            <a:normAutofit/>
          </a:bodyPr>
          <a:lstStyle/>
          <a:p>
            <a:pPr algn="l">
              <a:lnSpc>
                <a:spcPct val="100000"/>
              </a:lnSpc>
              <a:buNone/>
              <a:defRPr sz="982" b="0">
                <a:solidFill>
                  <a:srgbClr val="585858"/>
                </a:solidFill>
                <a:latin typeface="SegoeUI"/>
                <a:ea typeface="SegoeUI"/>
                <a:cs typeface="SegoeUI"/>
              </a:defRPr>
            </a:pPr>
            <a:r>
              <a:rPr sz="982" b="0">
                <a:solidFill>
                  <a:srgbClr val="585858"/>
                </a:solidFill>
                <a:latin typeface="SegoeUI"/>
                <a:ea typeface="SegoeUI"/>
                <a:cs typeface="SegoeUI"/>
              </a:rPr>
              <a:t>Government entity</a:t>
            </a:r>
          </a:p>
        </p:txBody>
      </p:sp>
      <p:sp>
        <p:nvSpPr>
          <p:cNvPr id="18" name="client-field-label-1">
            <a:extLst>
              <a:ext uri="{FF2B5EF4-FFF2-40B4-BE49-F238E27FC236}">
                <a16:creationId xmlns:a16="http://schemas.microsoft.com/office/drawing/2014/main" id="{A5E4DAB5-3C8D-4226-8673-228FBAD2776C}"/>
              </a:ext>
            </a:extLst>
          </p:cNvPr>
          <p:cNvSpPr>
            <a:spLocks noGrp="1"/>
          </p:cNvSpPr>
          <p:nvPr/>
        </p:nvSpPr>
        <p:spPr>
          <a:xfrm>
            <a:off x="4076700" y="2676525"/>
            <a:ext cx="1257300" cy="285750"/>
          </a:xfrm>
          <a:prstGeom prst="rect">
            <a:avLst/>
          </a:prstGeom>
          <a:noFill/>
          <a:ln w="0">
            <a:noFill/>
            <a:prstDash val="solid"/>
          </a:ln>
        </p:spPr>
        <p:txBody>
          <a:bodyPr wrap="square" lIns="0" tIns="0" rIns="0" bIns="0" anchor="ctr">
            <a:normAutofit/>
          </a:bodyPr>
          <a:lstStyle/>
          <a:p>
            <a:pPr algn="l">
              <a:lnSpc>
                <a:spcPct val="100000"/>
              </a:lnSpc>
              <a:buNone/>
              <a:defRPr sz="982" b="0">
                <a:solidFill>
                  <a:srgbClr val="404040"/>
                </a:solidFill>
                <a:latin typeface="SegoeUI"/>
                <a:ea typeface="SegoeUI"/>
                <a:cs typeface="SegoeUI"/>
              </a:defRPr>
            </a:pPr>
            <a:r>
              <a:rPr sz="982" b="0">
                <a:solidFill>
                  <a:srgbClr val="404040"/>
                </a:solidFill>
                <a:latin typeface="SegoeUI"/>
                <a:ea typeface="SegoeUI"/>
                <a:cs typeface="SegoeUI"/>
              </a:rPr>
              <a:t>Size</a:t>
            </a:r>
          </a:p>
        </p:txBody>
      </p:sp>
      <p:sp>
        <p:nvSpPr>
          <p:cNvPr id="19" name="client-field-value-1">
            <a:extLst>
              <a:ext uri="{FF2B5EF4-FFF2-40B4-BE49-F238E27FC236}">
                <a16:creationId xmlns:a16="http://schemas.microsoft.com/office/drawing/2014/main" id="{F15ADCEB-F439-4C35-B98F-DCC37C458FF4}"/>
              </a:ext>
            </a:extLst>
          </p:cNvPr>
          <p:cNvSpPr>
            <a:spLocks noGrp="1"/>
          </p:cNvSpPr>
          <p:nvPr/>
        </p:nvSpPr>
        <p:spPr>
          <a:xfrm>
            <a:off x="5505450" y="2676525"/>
            <a:ext cx="1752600" cy="285750"/>
          </a:xfrm>
          <a:prstGeom prst="rect">
            <a:avLst/>
          </a:prstGeom>
          <a:noFill/>
          <a:ln w="0">
            <a:noFill/>
            <a:prstDash val="solid"/>
          </a:ln>
        </p:spPr>
        <p:txBody>
          <a:bodyPr wrap="square" lIns="0" tIns="0" rIns="0" bIns="0" anchor="ctr">
            <a:normAutofit/>
          </a:bodyPr>
          <a:lstStyle/>
          <a:p>
            <a:pPr algn="l">
              <a:lnSpc>
                <a:spcPct val="100000"/>
              </a:lnSpc>
              <a:buNone/>
              <a:defRPr sz="982" b="0">
                <a:solidFill>
                  <a:srgbClr val="585858"/>
                </a:solidFill>
                <a:latin typeface="SegoeUI"/>
                <a:ea typeface="SegoeUI"/>
                <a:cs typeface="SegoeUI"/>
              </a:defRPr>
            </a:pPr>
            <a:r>
              <a:rPr sz="982" b="0">
                <a:solidFill>
                  <a:srgbClr val="585858"/>
                </a:solidFill>
                <a:latin typeface="SegoeUI"/>
                <a:ea typeface="SegoeUI"/>
                <a:cs typeface="SegoeUI"/>
              </a:rPr>
              <a:t>260 posts in 145 countries</a:t>
            </a:r>
          </a:p>
        </p:txBody>
      </p:sp>
      <p:sp>
        <p:nvSpPr>
          <p:cNvPr id="20" name="client-field-label-2">
            <a:extLst>
              <a:ext uri="{FF2B5EF4-FFF2-40B4-BE49-F238E27FC236}">
                <a16:creationId xmlns:a16="http://schemas.microsoft.com/office/drawing/2014/main" id="{DC291220-34CB-4161-AEDB-B2C74804E633}"/>
              </a:ext>
            </a:extLst>
          </p:cNvPr>
          <p:cNvSpPr>
            <a:spLocks noGrp="1"/>
          </p:cNvSpPr>
          <p:nvPr/>
        </p:nvSpPr>
        <p:spPr>
          <a:xfrm>
            <a:off x="4076700" y="2981325"/>
            <a:ext cx="1257300" cy="285750"/>
          </a:xfrm>
          <a:prstGeom prst="rect">
            <a:avLst/>
          </a:prstGeom>
          <a:noFill/>
          <a:ln w="0">
            <a:noFill/>
            <a:prstDash val="solid"/>
          </a:ln>
        </p:spPr>
        <p:txBody>
          <a:bodyPr wrap="square" lIns="0" tIns="0" rIns="0" bIns="0" anchor="ctr">
            <a:normAutofit/>
          </a:bodyPr>
          <a:lstStyle/>
          <a:p>
            <a:pPr algn="l">
              <a:lnSpc>
                <a:spcPct val="100000"/>
              </a:lnSpc>
              <a:buNone/>
              <a:defRPr sz="982" b="0">
                <a:solidFill>
                  <a:srgbClr val="404040"/>
                </a:solidFill>
                <a:latin typeface="SegoeUI"/>
                <a:ea typeface="SegoeUI"/>
                <a:cs typeface="SegoeUI"/>
              </a:defRPr>
            </a:pPr>
            <a:r>
              <a:rPr sz="982" b="0">
                <a:solidFill>
                  <a:srgbClr val="404040"/>
                </a:solidFill>
                <a:latin typeface="SegoeUI"/>
                <a:ea typeface="SegoeUI"/>
                <a:cs typeface="SegoeUI"/>
              </a:rPr>
              <a:t>Location</a:t>
            </a:r>
          </a:p>
        </p:txBody>
      </p:sp>
      <p:sp>
        <p:nvSpPr>
          <p:cNvPr id="21" name="client-field-value-2">
            <a:extLst>
              <a:ext uri="{FF2B5EF4-FFF2-40B4-BE49-F238E27FC236}">
                <a16:creationId xmlns:a16="http://schemas.microsoft.com/office/drawing/2014/main" id="{D57435AB-6A85-441F-981E-2A80C7109948}"/>
              </a:ext>
            </a:extLst>
          </p:cNvPr>
          <p:cNvSpPr>
            <a:spLocks noGrp="1"/>
          </p:cNvSpPr>
          <p:nvPr/>
        </p:nvSpPr>
        <p:spPr>
          <a:xfrm>
            <a:off x="5505450" y="2981325"/>
            <a:ext cx="1752600" cy="285750"/>
          </a:xfrm>
          <a:prstGeom prst="rect">
            <a:avLst/>
          </a:prstGeom>
          <a:noFill/>
          <a:ln w="0">
            <a:noFill/>
            <a:prstDash val="solid"/>
          </a:ln>
        </p:spPr>
        <p:txBody>
          <a:bodyPr wrap="square" lIns="0" tIns="0" rIns="0" bIns="0" anchor="ctr">
            <a:normAutofit/>
          </a:bodyPr>
          <a:lstStyle/>
          <a:p>
            <a:pPr algn="l">
              <a:lnSpc>
                <a:spcPct val="100000"/>
              </a:lnSpc>
              <a:buNone/>
              <a:defRPr sz="982" b="0">
                <a:solidFill>
                  <a:srgbClr val="585858"/>
                </a:solidFill>
                <a:latin typeface="SegoeUI"/>
                <a:ea typeface="SegoeUI"/>
                <a:cs typeface="SegoeUI"/>
              </a:defRPr>
            </a:pPr>
            <a:r>
              <a:rPr sz="982" b="0">
                <a:solidFill>
                  <a:srgbClr val="585858"/>
                </a:solidFill>
                <a:latin typeface="SegoeUI"/>
                <a:ea typeface="SegoeUI"/>
                <a:cs typeface="SegoeUI"/>
              </a:rPr>
              <a:t>UK</a:t>
            </a:r>
          </a:p>
        </p:txBody>
      </p:sp>
      <p:sp>
        <p:nvSpPr>
          <p:cNvPr id="22" name="client-field-label-3">
            <a:extLst>
              <a:ext uri="{FF2B5EF4-FFF2-40B4-BE49-F238E27FC236}">
                <a16:creationId xmlns:a16="http://schemas.microsoft.com/office/drawing/2014/main" id="{1D641CCD-1B07-474C-8E9F-DB78AF7AD583}"/>
              </a:ext>
            </a:extLst>
          </p:cNvPr>
          <p:cNvSpPr>
            <a:spLocks noGrp="1"/>
          </p:cNvSpPr>
          <p:nvPr/>
        </p:nvSpPr>
        <p:spPr>
          <a:xfrm>
            <a:off x="4076700" y="3286125"/>
            <a:ext cx="1257300" cy="419100"/>
          </a:xfrm>
          <a:prstGeom prst="rect">
            <a:avLst/>
          </a:prstGeom>
          <a:noFill/>
          <a:ln w="0">
            <a:noFill/>
            <a:prstDash val="solid"/>
          </a:ln>
        </p:spPr>
        <p:txBody>
          <a:bodyPr wrap="square" lIns="0" tIns="0" rIns="0" bIns="0" anchor="ctr">
            <a:normAutofit/>
          </a:bodyPr>
          <a:lstStyle/>
          <a:p>
            <a:pPr algn="l">
              <a:lnSpc>
                <a:spcPct val="100000"/>
              </a:lnSpc>
              <a:buNone/>
              <a:defRPr sz="982" b="0">
                <a:solidFill>
                  <a:srgbClr val="404040"/>
                </a:solidFill>
                <a:latin typeface="SegoeUI"/>
                <a:ea typeface="SegoeUI"/>
                <a:cs typeface="SegoeUI"/>
              </a:defRPr>
            </a:pPr>
            <a:r>
              <a:rPr sz="982" b="0">
                <a:solidFill>
                  <a:srgbClr val="404040"/>
                </a:solidFill>
                <a:latin typeface="SegoeUI"/>
                <a:ea typeface="SegoeUI"/>
                <a:cs typeface="SegoeUI"/>
              </a:rPr>
              <a:t>BSI Service or Solution</a:t>
            </a:r>
          </a:p>
        </p:txBody>
      </p:sp>
      <p:sp>
        <p:nvSpPr>
          <p:cNvPr id="23" name="client-field-value-3">
            <a:extLst>
              <a:ext uri="{FF2B5EF4-FFF2-40B4-BE49-F238E27FC236}">
                <a16:creationId xmlns:a16="http://schemas.microsoft.com/office/drawing/2014/main" id="{448A80A3-211C-4FCA-AA00-23757ADEE649}"/>
              </a:ext>
            </a:extLst>
          </p:cNvPr>
          <p:cNvSpPr>
            <a:spLocks noGrp="1"/>
          </p:cNvSpPr>
          <p:nvPr/>
        </p:nvSpPr>
        <p:spPr>
          <a:xfrm>
            <a:off x="5505450" y="3286125"/>
            <a:ext cx="1752600" cy="419100"/>
          </a:xfrm>
          <a:prstGeom prst="rect">
            <a:avLst/>
          </a:prstGeom>
          <a:noFill/>
          <a:ln w="0">
            <a:noFill/>
            <a:prstDash val="solid"/>
          </a:ln>
        </p:spPr>
        <p:txBody>
          <a:bodyPr wrap="square" lIns="0" tIns="0" rIns="0" bIns="0" anchor="ctr">
            <a:normAutofit fontScale="93347"/>
          </a:bodyPr>
          <a:lstStyle/>
          <a:p>
            <a:pPr algn="l">
              <a:lnSpc>
                <a:spcPct val="100000"/>
              </a:lnSpc>
              <a:buNone/>
              <a:defRPr sz="982" b="0">
                <a:solidFill>
                  <a:srgbClr val="585858"/>
                </a:solidFill>
                <a:latin typeface="SegoeUI"/>
                <a:ea typeface="SegoeUI"/>
                <a:cs typeface="SegoeUI"/>
              </a:defRPr>
            </a:pPr>
            <a:r>
              <a:rPr sz="982" b="0">
                <a:solidFill>
                  <a:srgbClr val="585858"/>
                </a:solidFill>
                <a:latin typeface="SegoeUI"/>
                <a:ea typeface="SegoeUI"/>
                <a:cs typeface="SegoeUI"/>
              </a:rPr>
              <a:t>Analysis of existing capabilities and gaps, and development of policy recommendations</a:t>
            </a:r>
          </a:p>
        </p:txBody>
      </p:sp>
      <p:sp>
        <p:nvSpPr>
          <p:cNvPr id="24" name="grid-top-rule">
            <a:extLst>
              <a:ext uri="{FF2B5EF4-FFF2-40B4-BE49-F238E27FC236}">
                <a16:creationId xmlns:a16="http://schemas.microsoft.com/office/drawing/2014/main" id="{11323865-4899-4989-9067-8B90B95D733F}"/>
              </a:ext>
            </a:extLst>
          </p:cNvPr>
          <p:cNvSpPr>
            <a:spLocks noGrp="1"/>
          </p:cNvSpPr>
          <p:nvPr/>
        </p:nvSpPr>
        <p:spPr>
          <a:xfrm>
            <a:off x="660083" y="3962400"/>
            <a:ext cx="6655118" cy="0"/>
          </a:xfrm>
          <a:prstGeom prst="line">
            <a:avLst/>
          </a:prstGeom>
          <a:noFill/>
          <a:ln w="10478">
            <a:solidFill>
              <a:srgbClr val="1F3863"/>
            </a:solidFill>
            <a:prstDash val="solid"/>
          </a:ln>
        </p:spPr>
        <p:txBody>
          <a:bodyPr/>
          <a:lstStyle/>
          <a:p>
            <a:endParaRPr lang="en-US"/>
          </a:p>
        </p:txBody>
      </p:sp>
      <p:sp>
        <p:nvSpPr>
          <p:cNvPr id="25" name="grid-row1-rule">
            <a:extLst>
              <a:ext uri="{FF2B5EF4-FFF2-40B4-BE49-F238E27FC236}">
                <a16:creationId xmlns:a16="http://schemas.microsoft.com/office/drawing/2014/main" id="{D62AD938-66F3-4EAD-A4E6-D68DC0643D50}"/>
              </a:ext>
            </a:extLst>
          </p:cNvPr>
          <p:cNvSpPr>
            <a:spLocks noGrp="1"/>
          </p:cNvSpPr>
          <p:nvPr/>
        </p:nvSpPr>
        <p:spPr>
          <a:xfrm>
            <a:off x="660083" y="5781675"/>
            <a:ext cx="6655118" cy="0"/>
          </a:xfrm>
          <a:prstGeom prst="line">
            <a:avLst/>
          </a:prstGeom>
          <a:noFill/>
          <a:ln w="6668">
            <a:solidFill>
              <a:srgbClr val="BFBFBF"/>
            </a:solidFill>
            <a:prstDash val="solid"/>
          </a:ln>
        </p:spPr>
        <p:txBody>
          <a:bodyPr/>
          <a:lstStyle/>
          <a:p>
            <a:endParaRPr lang="en-US"/>
          </a:p>
        </p:txBody>
      </p:sp>
      <p:sp>
        <p:nvSpPr>
          <p:cNvPr id="26" name="grid-row2-rule">
            <a:extLst>
              <a:ext uri="{FF2B5EF4-FFF2-40B4-BE49-F238E27FC236}">
                <a16:creationId xmlns:a16="http://schemas.microsoft.com/office/drawing/2014/main" id="{843BD1F4-0444-4965-B3F7-7078F57DB442}"/>
              </a:ext>
            </a:extLst>
          </p:cNvPr>
          <p:cNvSpPr>
            <a:spLocks noGrp="1"/>
          </p:cNvSpPr>
          <p:nvPr/>
        </p:nvSpPr>
        <p:spPr>
          <a:xfrm>
            <a:off x="660083" y="7600950"/>
            <a:ext cx="6655118" cy="0"/>
          </a:xfrm>
          <a:prstGeom prst="line">
            <a:avLst/>
          </a:prstGeom>
          <a:noFill/>
          <a:ln w="6668">
            <a:solidFill>
              <a:srgbClr val="BFBFBF"/>
            </a:solidFill>
            <a:prstDash val="solid"/>
          </a:ln>
        </p:spPr>
        <p:txBody>
          <a:bodyPr/>
          <a:lstStyle/>
          <a:p>
            <a:endParaRPr lang="en-US"/>
          </a:p>
        </p:txBody>
      </p:sp>
      <p:sp>
        <p:nvSpPr>
          <p:cNvPr id="27" name="grid-bottom-rule">
            <a:extLst>
              <a:ext uri="{FF2B5EF4-FFF2-40B4-BE49-F238E27FC236}">
                <a16:creationId xmlns:a16="http://schemas.microsoft.com/office/drawing/2014/main" id="{AA6B1EF6-4019-4AE1-A5A9-203C446107A7}"/>
              </a:ext>
            </a:extLst>
          </p:cNvPr>
          <p:cNvSpPr>
            <a:spLocks noGrp="1"/>
          </p:cNvSpPr>
          <p:nvPr/>
        </p:nvSpPr>
        <p:spPr>
          <a:xfrm>
            <a:off x="660083" y="8534400"/>
            <a:ext cx="6655118" cy="0"/>
          </a:xfrm>
          <a:prstGeom prst="line">
            <a:avLst/>
          </a:prstGeom>
          <a:noFill/>
          <a:ln w="8573">
            <a:solidFill>
              <a:srgbClr val="1F3863"/>
            </a:solidFill>
            <a:prstDash val="solid"/>
          </a:ln>
        </p:spPr>
        <p:txBody>
          <a:bodyPr/>
          <a:lstStyle/>
          <a:p>
            <a:endParaRPr lang="en-US"/>
          </a:p>
        </p:txBody>
      </p:sp>
      <p:sp>
        <p:nvSpPr>
          <p:cNvPr id="28" name="grid-column-rule">
            <a:extLst>
              <a:ext uri="{FF2B5EF4-FFF2-40B4-BE49-F238E27FC236}">
                <a16:creationId xmlns:a16="http://schemas.microsoft.com/office/drawing/2014/main" id="{0A837E51-2122-466B-B5D3-9316684D4AD1}"/>
              </a:ext>
            </a:extLst>
          </p:cNvPr>
          <p:cNvSpPr>
            <a:spLocks noGrp="1"/>
          </p:cNvSpPr>
          <p:nvPr/>
        </p:nvSpPr>
        <p:spPr>
          <a:xfrm>
            <a:off x="3901440" y="3962400"/>
            <a:ext cx="0" cy="3638550"/>
          </a:xfrm>
          <a:prstGeom prst="line">
            <a:avLst/>
          </a:prstGeom>
          <a:noFill/>
          <a:ln w="6668">
            <a:solidFill>
              <a:srgbClr val="BFBFBF"/>
            </a:solidFill>
            <a:prstDash val="solid"/>
          </a:ln>
        </p:spPr>
        <p:txBody>
          <a:bodyPr/>
          <a:lstStyle/>
          <a:p>
            <a:endParaRPr lang="en-US"/>
          </a:p>
        </p:txBody>
      </p:sp>
      <p:sp>
        <p:nvSpPr>
          <p:cNvPr id="29" name="heading-key-challenges">
            <a:extLst>
              <a:ext uri="{FF2B5EF4-FFF2-40B4-BE49-F238E27FC236}">
                <a16:creationId xmlns:a16="http://schemas.microsoft.com/office/drawing/2014/main" id="{AF35C9CA-F8B1-428E-BB60-FF404C93616E}"/>
              </a:ext>
            </a:extLst>
          </p:cNvPr>
          <p:cNvSpPr>
            <a:spLocks noGrp="1"/>
          </p:cNvSpPr>
          <p:nvPr/>
        </p:nvSpPr>
        <p:spPr>
          <a:xfrm>
            <a:off x="762000" y="4038600"/>
            <a:ext cx="3048000" cy="228600"/>
          </a:xfrm>
          <a:prstGeom prst="rect">
            <a:avLst/>
          </a:prstGeom>
          <a:noFill/>
          <a:ln w="0">
            <a:noFill/>
            <a:prstDash val="solid"/>
          </a:ln>
        </p:spPr>
        <p:txBody>
          <a:bodyPr wrap="square" lIns="0" tIns="0" rIns="0" bIns="0" anchor="ctr">
            <a:normAutofit/>
          </a:bodyPr>
          <a:lstStyle/>
          <a:p>
            <a:pPr algn="l">
              <a:lnSpc>
                <a:spcPct val="100000"/>
              </a:lnSpc>
              <a:buNone/>
              <a:defRPr sz="1283" b="1">
                <a:solidFill>
                  <a:srgbClr val="1F3863"/>
                </a:solidFill>
                <a:latin typeface="SegoeUI"/>
                <a:ea typeface="SegoeUI"/>
                <a:cs typeface="SegoeUI"/>
              </a:defRPr>
            </a:pPr>
            <a:r>
              <a:rPr sz="1283" b="1">
                <a:solidFill>
                  <a:srgbClr val="1F3863"/>
                </a:solidFill>
                <a:latin typeface="SegoeUI"/>
                <a:ea typeface="SegoeUI"/>
                <a:cs typeface="SegoeUI"/>
              </a:rPr>
              <a:t>Key Challenges</a:t>
            </a:r>
          </a:p>
        </p:txBody>
      </p:sp>
      <p:sp>
        <p:nvSpPr>
          <p:cNvPr id="30" name="heading-why-bsi">
            <a:extLst>
              <a:ext uri="{FF2B5EF4-FFF2-40B4-BE49-F238E27FC236}">
                <a16:creationId xmlns:a16="http://schemas.microsoft.com/office/drawing/2014/main" id="{0D12C63F-F796-4A18-B6DC-FCE909F3F198}"/>
              </a:ext>
            </a:extLst>
          </p:cNvPr>
          <p:cNvSpPr>
            <a:spLocks noGrp="1"/>
          </p:cNvSpPr>
          <p:nvPr/>
        </p:nvSpPr>
        <p:spPr>
          <a:xfrm>
            <a:off x="3996690" y="4038600"/>
            <a:ext cx="3223260" cy="228600"/>
          </a:xfrm>
          <a:prstGeom prst="rect">
            <a:avLst/>
          </a:prstGeom>
          <a:noFill/>
          <a:ln w="0">
            <a:noFill/>
            <a:prstDash val="solid"/>
          </a:ln>
        </p:spPr>
        <p:txBody>
          <a:bodyPr wrap="square" lIns="0" tIns="0" rIns="0" bIns="0" anchor="ctr">
            <a:normAutofit/>
          </a:bodyPr>
          <a:lstStyle/>
          <a:p>
            <a:pPr algn="l">
              <a:lnSpc>
                <a:spcPct val="100000"/>
              </a:lnSpc>
              <a:buNone/>
              <a:defRPr sz="1283" b="1">
                <a:solidFill>
                  <a:srgbClr val="1F3863"/>
                </a:solidFill>
                <a:latin typeface="SegoeUI"/>
                <a:ea typeface="SegoeUI"/>
                <a:cs typeface="SegoeUI"/>
              </a:defRPr>
            </a:pPr>
            <a:r>
              <a:rPr sz="1283" b="1">
                <a:solidFill>
                  <a:srgbClr val="1F3863"/>
                </a:solidFill>
                <a:latin typeface="SegoeUI"/>
                <a:ea typeface="SegoeUI"/>
                <a:cs typeface="SegoeUI"/>
              </a:rPr>
              <a:t>Why BSI was Selected</a:t>
            </a:r>
          </a:p>
        </p:txBody>
      </p:sp>
      <p:sp>
        <p:nvSpPr>
          <p:cNvPr id="31" name="heading-project-scope">
            <a:extLst>
              <a:ext uri="{FF2B5EF4-FFF2-40B4-BE49-F238E27FC236}">
                <a16:creationId xmlns:a16="http://schemas.microsoft.com/office/drawing/2014/main" id="{254DE92C-2C4B-416D-B8EF-8AC05D385D32}"/>
              </a:ext>
            </a:extLst>
          </p:cNvPr>
          <p:cNvSpPr>
            <a:spLocks noGrp="1"/>
          </p:cNvSpPr>
          <p:nvPr/>
        </p:nvSpPr>
        <p:spPr>
          <a:xfrm>
            <a:off x="756762" y="5886450"/>
            <a:ext cx="3048000" cy="228600"/>
          </a:xfrm>
          <a:prstGeom prst="rect">
            <a:avLst/>
          </a:prstGeom>
          <a:noFill/>
          <a:ln w="0">
            <a:noFill/>
            <a:prstDash val="solid"/>
          </a:ln>
        </p:spPr>
        <p:txBody>
          <a:bodyPr wrap="square" lIns="0" tIns="0" rIns="0" bIns="0" anchor="ctr">
            <a:normAutofit/>
          </a:bodyPr>
          <a:lstStyle/>
          <a:p>
            <a:pPr algn="l">
              <a:lnSpc>
                <a:spcPct val="100000"/>
              </a:lnSpc>
              <a:buNone/>
              <a:defRPr sz="1283" b="1">
                <a:solidFill>
                  <a:srgbClr val="1F3863"/>
                </a:solidFill>
                <a:latin typeface="SegoeUI"/>
                <a:ea typeface="SegoeUI"/>
                <a:cs typeface="SegoeUI"/>
              </a:defRPr>
            </a:pPr>
            <a:r>
              <a:rPr sz="1283" b="1">
                <a:solidFill>
                  <a:srgbClr val="1F3863"/>
                </a:solidFill>
                <a:latin typeface="SegoeUI"/>
                <a:ea typeface="SegoeUI"/>
                <a:cs typeface="SegoeUI"/>
              </a:rPr>
              <a:t>Project Scope</a:t>
            </a:r>
          </a:p>
        </p:txBody>
      </p:sp>
      <p:sp>
        <p:nvSpPr>
          <p:cNvPr id="32" name="heading-project-approach">
            <a:extLst>
              <a:ext uri="{FF2B5EF4-FFF2-40B4-BE49-F238E27FC236}">
                <a16:creationId xmlns:a16="http://schemas.microsoft.com/office/drawing/2014/main" id="{4D037CFE-FE63-41F2-A3E1-A8684EF9C63A}"/>
              </a:ext>
            </a:extLst>
          </p:cNvPr>
          <p:cNvSpPr>
            <a:spLocks noGrp="1"/>
          </p:cNvSpPr>
          <p:nvPr/>
        </p:nvSpPr>
        <p:spPr>
          <a:xfrm>
            <a:off x="3996690" y="5873115"/>
            <a:ext cx="3223260" cy="228600"/>
          </a:xfrm>
          <a:prstGeom prst="rect">
            <a:avLst/>
          </a:prstGeom>
          <a:noFill/>
          <a:ln w="0">
            <a:noFill/>
            <a:prstDash val="solid"/>
          </a:ln>
        </p:spPr>
        <p:txBody>
          <a:bodyPr wrap="square" lIns="0" tIns="0" rIns="0" bIns="0" anchor="ctr">
            <a:normAutofit/>
          </a:bodyPr>
          <a:lstStyle/>
          <a:p>
            <a:pPr algn="l">
              <a:lnSpc>
                <a:spcPct val="100000"/>
              </a:lnSpc>
              <a:buNone/>
              <a:defRPr sz="1283" b="1">
                <a:solidFill>
                  <a:srgbClr val="1F3863"/>
                </a:solidFill>
                <a:latin typeface="SegoeUI"/>
                <a:ea typeface="SegoeUI"/>
                <a:cs typeface="SegoeUI"/>
              </a:defRPr>
            </a:pPr>
            <a:r>
              <a:rPr sz="1283" b="1">
                <a:solidFill>
                  <a:srgbClr val="1F3863"/>
                </a:solidFill>
                <a:latin typeface="SegoeUI"/>
                <a:ea typeface="SegoeUI"/>
                <a:cs typeface="SegoeUI"/>
              </a:rPr>
              <a:t>Project Approach</a:t>
            </a:r>
          </a:p>
        </p:txBody>
      </p:sp>
      <p:sp>
        <p:nvSpPr>
          <p:cNvPr id="33" name="heading-benefits">
            <a:extLst>
              <a:ext uri="{FF2B5EF4-FFF2-40B4-BE49-F238E27FC236}">
                <a16:creationId xmlns:a16="http://schemas.microsoft.com/office/drawing/2014/main" id="{D2A21D7F-B159-4FBE-9F01-BA83E2B498BF}"/>
              </a:ext>
            </a:extLst>
          </p:cNvPr>
          <p:cNvSpPr>
            <a:spLocks noGrp="1"/>
          </p:cNvSpPr>
          <p:nvPr/>
        </p:nvSpPr>
        <p:spPr>
          <a:xfrm>
            <a:off x="762000" y="7677150"/>
            <a:ext cx="6553200" cy="228600"/>
          </a:xfrm>
          <a:prstGeom prst="rect">
            <a:avLst/>
          </a:prstGeom>
          <a:noFill/>
          <a:ln w="0">
            <a:noFill/>
            <a:prstDash val="solid"/>
          </a:ln>
        </p:spPr>
        <p:txBody>
          <a:bodyPr wrap="square" lIns="0" tIns="0" rIns="0" bIns="0" anchor="ctr">
            <a:normAutofit/>
          </a:bodyPr>
          <a:lstStyle/>
          <a:p>
            <a:pPr algn="l">
              <a:lnSpc>
                <a:spcPct val="100000"/>
              </a:lnSpc>
              <a:buNone/>
              <a:defRPr sz="1283" b="1">
                <a:solidFill>
                  <a:srgbClr val="1F3863"/>
                </a:solidFill>
                <a:latin typeface="SegoeUI"/>
                <a:ea typeface="SegoeUI"/>
                <a:cs typeface="SegoeUI"/>
              </a:defRPr>
            </a:pPr>
            <a:r>
              <a:rPr sz="1283" b="1" dirty="0">
                <a:solidFill>
                  <a:srgbClr val="1F3863"/>
                </a:solidFill>
                <a:latin typeface="SegoeUI"/>
                <a:ea typeface="SegoeUI"/>
                <a:cs typeface="SegoeUI"/>
              </a:rPr>
              <a:t>Benefits Realized</a:t>
            </a:r>
          </a:p>
        </p:txBody>
      </p:sp>
      <p:sp>
        <p:nvSpPr>
          <p:cNvPr id="34" name="body-key-challenges">
            <a:extLst>
              <a:ext uri="{FF2B5EF4-FFF2-40B4-BE49-F238E27FC236}">
                <a16:creationId xmlns:a16="http://schemas.microsoft.com/office/drawing/2014/main" id="{6D103F1F-5780-4315-885E-D49E824D7302}"/>
              </a:ext>
            </a:extLst>
          </p:cNvPr>
          <p:cNvSpPr>
            <a:spLocks noGrp="1"/>
          </p:cNvSpPr>
          <p:nvPr/>
        </p:nvSpPr>
        <p:spPr>
          <a:xfrm>
            <a:off x="714851" y="4381500"/>
            <a:ext cx="3048000" cy="1400175"/>
          </a:xfrm>
          <a:prstGeom prst="rect">
            <a:avLst/>
          </a:prstGeom>
          <a:noFill/>
          <a:ln w="0">
            <a:noFill/>
            <a:prstDash val="solid"/>
          </a:ln>
        </p:spPr>
        <p:txBody>
          <a:bodyPr wrap="square" lIns="0" tIns="0" rIns="0" bIns="0" anchor="t">
            <a:normAutofit/>
          </a:bodyPr>
          <a:lstStyle/>
          <a:p>
            <a:pPr marL="190500" indent="-101600" algn="l">
              <a:spcBef>
                <a:spcPts val="0"/>
              </a:spcBef>
              <a:spcAft>
                <a:spcPts val="0"/>
              </a:spcAft>
              <a:buChar char="•"/>
              <a:defRPr sz="701" b="0">
                <a:solidFill>
                  <a:srgbClr val="585858"/>
                </a:solidFill>
                <a:latin typeface="SegoeUI"/>
                <a:ea typeface="SegoeUI"/>
                <a:cs typeface="SegoeUI"/>
              </a:defRPr>
            </a:pPr>
            <a:r>
              <a:rPr dirty="0">
                <a:latin typeface="Times New Roman" panose="02020603050405020304" pitchFamily="18" charset="0"/>
                <a:cs typeface="Times New Roman" panose="02020603050405020304" pitchFamily="18" charset="0"/>
              </a:rPr>
              <a:t>The FCO has a commitment to operate on a sustainable basis, driven by 3 key imperatives:</a:t>
            </a:r>
          </a:p>
          <a:p>
            <a:pPr marL="381000" indent="-101600" algn="l">
              <a:spcBef>
                <a:spcPts val="0"/>
              </a:spcBef>
              <a:spcAft>
                <a:spcPts val="0"/>
              </a:spcAft>
              <a:buChar char="•"/>
              <a:defRPr sz="701" b="0">
                <a:solidFill>
                  <a:srgbClr val="585858"/>
                </a:solidFill>
                <a:latin typeface="SegoeUI"/>
                <a:ea typeface="SegoeUI"/>
                <a:cs typeface="SegoeUI"/>
              </a:defRPr>
            </a:pPr>
            <a:r>
              <a:rPr dirty="0">
                <a:latin typeface="Times New Roman" panose="02020603050405020304" pitchFamily="18" charset="0"/>
                <a:cs typeface="Times New Roman" panose="02020603050405020304" pitchFamily="18" charset="0"/>
              </a:rPr>
              <a:t>A need to demonstrate visible international leadership to support the UK’s high-level policy priority of promoting a ‘low carbon, high growth’ global economy around the world;</a:t>
            </a:r>
          </a:p>
          <a:p>
            <a:pPr marL="381000" indent="-101600" algn="l">
              <a:spcBef>
                <a:spcPts val="0"/>
              </a:spcBef>
              <a:spcAft>
                <a:spcPts val="0"/>
              </a:spcAft>
              <a:buChar char="•"/>
              <a:defRPr sz="701" b="0">
                <a:solidFill>
                  <a:srgbClr val="585858"/>
                </a:solidFill>
                <a:latin typeface="SegoeUI"/>
                <a:ea typeface="SegoeUI"/>
                <a:cs typeface="SegoeUI"/>
              </a:defRPr>
            </a:pPr>
            <a:r>
              <a:rPr dirty="0">
                <a:latin typeface="Times New Roman" panose="02020603050405020304" pitchFamily="18" charset="0"/>
                <a:cs typeface="Times New Roman" panose="02020603050405020304" pitchFamily="18" charset="0"/>
              </a:rPr>
              <a:t>To fulfil a pledge by the Foreign Secretary to be carbon neutral; and</a:t>
            </a:r>
          </a:p>
          <a:p>
            <a:pPr marL="381000" indent="-101600" algn="l">
              <a:spcBef>
                <a:spcPts val="0"/>
              </a:spcBef>
              <a:spcAft>
                <a:spcPts val="0"/>
              </a:spcAft>
              <a:buChar char="•"/>
              <a:defRPr sz="701" b="0">
                <a:solidFill>
                  <a:srgbClr val="585858"/>
                </a:solidFill>
                <a:latin typeface="SegoeUI"/>
                <a:ea typeface="SegoeUI"/>
                <a:cs typeface="SegoeUI"/>
              </a:defRPr>
            </a:pPr>
            <a:r>
              <a:rPr dirty="0">
                <a:latin typeface="Times New Roman" panose="02020603050405020304" pitchFamily="18" charset="0"/>
                <a:cs typeface="Times New Roman" panose="02020603050405020304" pitchFamily="18" charset="0"/>
              </a:rPr>
              <a:t>Execute a </a:t>
            </a:r>
            <a:r>
              <a:rPr dirty="0" err="1">
                <a:latin typeface="Times New Roman" panose="02020603050405020304" pitchFamily="18" charset="0"/>
                <a:cs typeface="Times New Roman" panose="02020603050405020304" pitchFamily="18" charset="0"/>
              </a:rPr>
              <a:t>programme</a:t>
            </a:r>
            <a:r>
              <a:rPr dirty="0">
                <a:latin typeface="Times New Roman" panose="02020603050405020304" pitchFamily="18" charset="0"/>
                <a:cs typeface="Times New Roman" panose="02020603050405020304" pitchFamily="18" charset="0"/>
              </a:rPr>
              <a:t> of “greening the FCO” to promote sustainability and reduce costs.</a:t>
            </a:r>
          </a:p>
          <a:p>
            <a:pPr marL="190500" indent="-101600" algn="l">
              <a:spcBef>
                <a:spcPts val="0"/>
              </a:spcBef>
              <a:spcAft>
                <a:spcPts val="0"/>
              </a:spcAft>
              <a:buChar char="•"/>
              <a:defRPr sz="701" b="0">
                <a:solidFill>
                  <a:srgbClr val="585858"/>
                </a:solidFill>
                <a:latin typeface="SegoeUI"/>
                <a:ea typeface="SegoeUI"/>
                <a:cs typeface="SegoeUI"/>
              </a:defRPr>
            </a:pPr>
            <a:r>
              <a:rPr dirty="0">
                <a:latin typeface="Times New Roman" panose="02020603050405020304" pitchFamily="18" charset="0"/>
                <a:cs typeface="Times New Roman" panose="02020603050405020304" pitchFamily="18" charset="0"/>
              </a:rPr>
              <a:t>However, a review had demonstrated that the FCO was performing poorly against its UK domestic targets for sustainable operations, and the FCO knew that the level in overseas posts varied greatly.</a:t>
            </a:r>
          </a:p>
        </p:txBody>
      </p:sp>
      <p:sp>
        <p:nvSpPr>
          <p:cNvPr id="35" name="body-why-bsi">
            <a:extLst>
              <a:ext uri="{FF2B5EF4-FFF2-40B4-BE49-F238E27FC236}">
                <a16:creationId xmlns:a16="http://schemas.microsoft.com/office/drawing/2014/main" id="{BF9C1FC0-4D26-43FD-8B98-C867AE5D4B0B}"/>
              </a:ext>
            </a:extLst>
          </p:cNvPr>
          <p:cNvSpPr>
            <a:spLocks noGrp="1"/>
          </p:cNvSpPr>
          <p:nvPr/>
        </p:nvSpPr>
        <p:spPr>
          <a:xfrm>
            <a:off x="4036695" y="4387217"/>
            <a:ext cx="3223260" cy="946785"/>
          </a:xfrm>
          <a:prstGeom prst="rect">
            <a:avLst/>
          </a:prstGeom>
          <a:noFill/>
          <a:ln w="0">
            <a:noFill/>
            <a:prstDash val="solid"/>
          </a:ln>
        </p:spPr>
        <p:txBody>
          <a:bodyPr wrap="square" lIns="0" tIns="0" rIns="0" bIns="0" anchor="t">
            <a:normAutofit/>
          </a:bodyPr>
          <a:lstStyle/>
          <a:p>
            <a:pPr marL="190500" indent="-101600" algn="l">
              <a:spcBef>
                <a:spcPts val="0"/>
              </a:spcBef>
              <a:spcAft>
                <a:spcPts val="0"/>
              </a:spcAft>
              <a:buChar char="•"/>
              <a:defRPr sz="757"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The FCO approached the Carbon Trust for support in improving performance across its’ global estate.</a:t>
            </a:r>
          </a:p>
          <a:p>
            <a:pPr marL="190500" indent="-101600" algn="l">
              <a:spcBef>
                <a:spcPts val="0"/>
              </a:spcBef>
              <a:spcAft>
                <a:spcPts val="0"/>
              </a:spcAft>
              <a:buChar char="•"/>
              <a:defRPr sz="757"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Our team member was assisting the Carbon Trust on the engagement</a:t>
            </a:r>
            <a:r>
              <a:rPr dirty="0"/>
              <a:t>.</a:t>
            </a:r>
          </a:p>
        </p:txBody>
      </p:sp>
      <p:sp>
        <p:nvSpPr>
          <p:cNvPr id="36" name="body-project-scope">
            <a:extLst>
              <a:ext uri="{FF2B5EF4-FFF2-40B4-BE49-F238E27FC236}">
                <a16:creationId xmlns:a16="http://schemas.microsoft.com/office/drawing/2014/main" id="{FF23D498-957E-4EEC-8F1A-737F9C9A846E}"/>
              </a:ext>
            </a:extLst>
          </p:cNvPr>
          <p:cNvSpPr>
            <a:spLocks noGrp="1"/>
          </p:cNvSpPr>
          <p:nvPr/>
        </p:nvSpPr>
        <p:spPr>
          <a:xfrm>
            <a:off x="756762" y="6240779"/>
            <a:ext cx="3048000" cy="1476375"/>
          </a:xfrm>
          <a:prstGeom prst="rect">
            <a:avLst/>
          </a:prstGeom>
          <a:noFill/>
          <a:ln w="0">
            <a:noFill/>
            <a:prstDash val="solid"/>
          </a:ln>
        </p:spPr>
        <p:txBody>
          <a:bodyPr wrap="square" lIns="0" tIns="0" rIns="0" bIns="0" anchor="t">
            <a:normAutofit/>
          </a:bodyPr>
          <a:lstStyle/>
          <a:p>
            <a:pPr marL="190500" indent="-101600" algn="l">
              <a:spcBef>
                <a:spcPts val="0"/>
              </a:spcBef>
              <a:spcAft>
                <a:spcPts val="0"/>
              </a:spcAft>
              <a:buChar char="•"/>
              <a:defRPr sz="739"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Help the FCO articulate what its sustainable operations objectives, policies and scope of operations should be.</a:t>
            </a:r>
          </a:p>
          <a:p>
            <a:pPr marL="190500" indent="-101600" algn="l">
              <a:spcBef>
                <a:spcPts val="0"/>
              </a:spcBef>
              <a:spcAft>
                <a:spcPts val="0"/>
              </a:spcAft>
              <a:buChar char="•"/>
              <a:defRPr sz="739"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Assess initiatives related to carbon, environment and sustainability in the UK and at selected overseas posts</a:t>
            </a:r>
          </a:p>
          <a:p>
            <a:pPr marL="190500" indent="-101600" algn="l">
              <a:spcBef>
                <a:spcPts val="0"/>
              </a:spcBef>
              <a:spcAft>
                <a:spcPts val="0"/>
              </a:spcAft>
              <a:buChar char="•"/>
              <a:defRPr sz="739"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Develop 3 high-level strategic options for taking sustainable operations forward.</a:t>
            </a:r>
          </a:p>
          <a:p>
            <a:pPr marL="190500" indent="-101600" algn="l">
              <a:spcBef>
                <a:spcPts val="0"/>
              </a:spcBef>
              <a:spcAft>
                <a:spcPts val="0"/>
              </a:spcAft>
              <a:buChar char="•"/>
              <a:defRPr sz="739"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Define for each option: targets, timing, costs, benefits and high-level implementation, monitoring and review requirements.</a:t>
            </a:r>
          </a:p>
        </p:txBody>
      </p:sp>
      <p:sp>
        <p:nvSpPr>
          <p:cNvPr id="37" name="body-project-approach">
            <a:extLst>
              <a:ext uri="{FF2B5EF4-FFF2-40B4-BE49-F238E27FC236}">
                <a16:creationId xmlns:a16="http://schemas.microsoft.com/office/drawing/2014/main" id="{DE45BD78-DE0E-491F-95FD-D6DC94B9545F}"/>
              </a:ext>
            </a:extLst>
          </p:cNvPr>
          <p:cNvSpPr>
            <a:spLocks noGrp="1"/>
          </p:cNvSpPr>
          <p:nvPr/>
        </p:nvSpPr>
        <p:spPr>
          <a:xfrm>
            <a:off x="3924300" y="6185534"/>
            <a:ext cx="3295650" cy="1476375"/>
          </a:xfrm>
          <a:prstGeom prst="rect">
            <a:avLst/>
          </a:prstGeom>
          <a:noFill/>
          <a:ln w="0">
            <a:noFill/>
            <a:prstDash val="solid"/>
          </a:ln>
        </p:spPr>
        <p:txBody>
          <a:bodyPr wrap="square" lIns="0" tIns="0" rIns="0" bIns="0" anchor="t">
            <a:noAutofit/>
          </a:bodyPr>
          <a:lstStyle/>
          <a:p>
            <a:pPr marL="190500" indent="-101600" algn="l">
              <a:spcBef>
                <a:spcPts val="0"/>
              </a:spcBef>
              <a:spcAft>
                <a:spcPts val="0"/>
              </a:spcAft>
              <a:buChar char="•"/>
              <a:defRPr sz="653"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Conducted interviews in the FCO and other government departments to gain insight and build consensus on the environmental strategy.</a:t>
            </a:r>
          </a:p>
          <a:p>
            <a:pPr marL="190500" indent="-101600" algn="l">
              <a:spcBef>
                <a:spcPts val="0"/>
              </a:spcBef>
              <a:spcAft>
                <a:spcPts val="0"/>
              </a:spcAft>
              <a:buChar char="•"/>
              <a:defRPr sz="653"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Undertook a detailed bottom up analysis of the carbon savings and other sustainability targets which could be achieved across the FCO estate. This review considered the opportunities from 10 main types of initiatives (e.g., lighting, heating, travel, procurement, IT, water, </a:t>
            </a:r>
            <a:r>
              <a:rPr sz="700" dirty="0" err="1">
                <a:latin typeface="Times New Roman" panose="02020603050405020304" pitchFamily="18" charset="0"/>
                <a:cs typeface="Times New Roman" panose="02020603050405020304" pitchFamily="18" charset="0"/>
              </a:rPr>
              <a:t>etc</a:t>
            </a:r>
            <a:r>
              <a:rPr sz="700" dirty="0">
                <a:latin typeface="Times New Roman" panose="02020603050405020304" pitchFamily="18" charset="0"/>
                <a:cs typeface="Times New Roman" panose="02020603050405020304" pitchFamily="18" charset="0"/>
              </a:rPr>
              <a:t>) across 446 buildings (in various climates, of different ages, architecture, building fabric and insulation, and heating/cooling systems, </a:t>
            </a:r>
            <a:r>
              <a:rPr sz="700" dirty="0" err="1">
                <a:latin typeface="Times New Roman" panose="02020603050405020304" pitchFamily="18" charset="0"/>
                <a:cs typeface="Times New Roman" panose="02020603050405020304" pitchFamily="18" charset="0"/>
              </a:rPr>
              <a:t>etc</a:t>
            </a:r>
            <a:r>
              <a:rPr sz="700" dirty="0">
                <a:latin typeface="Times New Roman" panose="02020603050405020304" pitchFamily="18" charset="0"/>
                <a:cs typeface="Times New Roman" panose="02020603050405020304" pitchFamily="18" charset="0"/>
              </a:rPr>
              <a:t>).</a:t>
            </a:r>
          </a:p>
          <a:p>
            <a:pPr marL="190500" indent="-101600" algn="l">
              <a:spcBef>
                <a:spcPts val="0"/>
              </a:spcBef>
              <a:spcAft>
                <a:spcPts val="0"/>
              </a:spcAft>
              <a:buChar char="•"/>
              <a:defRPr sz="653"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Working with a technical subcontractor, we helped the FCO develop an approach, roadmap and key templates for a global carbon footprint methodology – which was robust and meaningful yet could be expediently implemented across the large and diverse overseas estate.</a:t>
            </a:r>
          </a:p>
        </p:txBody>
      </p:sp>
      <p:sp>
        <p:nvSpPr>
          <p:cNvPr id="38" name="body-benefits">
            <a:extLst>
              <a:ext uri="{FF2B5EF4-FFF2-40B4-BE49-F238E27FC236}">
                <a16:creationId xmlns:a16="http://schemas.microsoft.com/office/drawing/2014/main" id="{FA65D107-83AC-4FBC-81DE-1768B0534BF4}"/>
              </a:ext>
            </a:extLst>
          </p:cNvPr>
          <p:cNvSpPr>
            <a:spLocks noGrp="1"/>
          </p:cNvSpPr>
          <p:nvPr/>
        </p:nvSpPr>
        <p:spPr>
          <a:xfrm>
            <a:off x="762000" y="7905750"/>
            <a:ext cx="6553200" cy="552450"/>
          </a:xfrm>
          <a:prstGeom prst="rect">
            <a:avLst/>
          </a:prstGeom>
          <a:noFill/>
          <a:ln w="0">
            <a:noFill/>
            <a:prstDash val="solid"/>
          </a:ln>
        </p:spPr>
        <p:txBody>
          <a:bodyPr wrap="square" lIns="0" tIns="0" rIns="0" bIns="0" anchor="t">
            <a:normAutofit/>
          </a:bodyPr>
          <a:lstStyle/>
          <a:p>
            <a:pPr marL="190500" indent="-101600" algn="l">
              <a:spcBef>
                <a:spcPts val="0"/>
              </a:spcBef>
              <a:spcAft>
                <a:spcPts val="0"/>
              </a:spcAft>
              <a:buChar char="•"/>
              <a:defRPr sz="750"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The FCO agreed on a strategic option for making its operations more sustainable, which gained the support of the Finance Director.</a:t>
            </a:r>
          </a:p>
          <a:p>
            <a:pPr marL="190500" indent="-101600" algn="l">
              <a:spcBef>
                <a:spcPts val="0"/>
              </a:spcBef>
              <a:spcAft>
                <a:spcPts val="0"/>
              </a:spcAft>
              <a:buChar char="•"/>
              <a:defRPr sz="750" b="0">
                <a:solidFill>
                  <a:srgbClr val="585858"/>
                </a:solidFill>
                <a:latin typeface="SegoeUI"/>
                <a:ea typeface="SegoeUI"/>
                <a:cs typeface="SegoeUI"/>
              </a:defRPr>
            </a:pPr>
            <a:r>
              <a:rPr sz="700" dirty="0">
                <a:latin typeface="Times New Roman" panose="02020603050405020304" pitchFamily="18" charset="0"/>
                <a:cs typeface="Times New Roman" panose="02020603050405020304" pitchFamily="18" charset="0"/>
              </a:rPr>
              <a:t>The FCO also began rolling out the global carbon footprint tool.</a:t>
            </a:r>
          </a:p>
        </p:txBody>
      </p:sp>
      <p:sp>
        <p:nvSpPr>
          <p:cNvPr id="39" name="footer">
            <a:extLst>
              <a:ext uri="{FF2B5EF4-FFF2-40B4-BE49-F238E27FC236}">
                <a16:creationId xmlns:a16="http://schemas.microsoft.com/office/drawing/2014/main" id="{9B5B6569-9932-4284-ACB2-32998544A2E6}"/>
              </a:ext>
            </a:extLst>
          </p:cNvPr>
          <p:cNvSpPr>
            <a:spLocks noGrp="1"/>
          </p:cNvSpPr>
          <p:nvPr/>
        </p:nvSpPr>
        <p:spPr>
          <a:xfrm>
            <a:off x="590550" y="8724900"/>
            <a:ext cx="6667500" cy="266700"/>
          </a:xfrm>
          <a:prstGeom prst="rect">
            <a:avLst/>
          </a:prstGeom>
          <a:noFill/>
          <a:ln w="0">
            <a:noFill/>
            <a:prstDash val="solid"/>
          </a:ln>
        </p:spPr>
        <p:txBody>
          <a:bodyPr wrap="square" lIns="0" tIns="0" rIns="0" bIns="0" anchor="ctr">
            <a:noAutofit/>
          </a:bodyPr>
          <a:lstStyle/>
          <a:p>
            <a:pPr algn="l">
              <a:lnSpc>
                <a:spcPct val="100000"/>
              </a:lnSpc>
              <a:buNone/>
              <a:defRPr sz="1702" b="0">
                <a:solidFill>
                  <a:srgbClr val="767070"/>
                </a:solidFill>
                <a:latin typeface="Calibri-Light"/>
                <a:ea typeface="Calibri-Light"/>
                <a:cs typeface="Calibri-Light"/>
              </a:defRPr>
            </a:pPr>
            <a:r>
              <a:rPr sz="1702" b="0">
                <a:solidFill>
                  <a:srgbClr val="767070"/>
                </a:solidFill>
                <a:latin typeface="Calibri-Light"/>
                <a:ea typeface="Calibri-Light"/>
                <a:cs typeface="Calibri-Light"/>
              </a:rPr>
              <a:t>© 2026 Boston Strategies International</a:t>
            </a:r>
          </a:p>
        </p:txBody>
      </p:sp>
      <p:pic>
        <p:nvPicPr>
          <p:cNvPr id="7" name="Picture 6">
            <a:extLst>
              <a:ext uri="{FF2B5EF4-FFF2-40B4-BE49-F238E27FC236}">
                <a16:creationId xmlns:a16="http://schemas.microsoft.com/office/drawing/2014/main" id="{55D7A66E-AD83-665A-B0EB-8F29BFB537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486" y="1864202"/>
            <a:ext cx="2677713" cy="1785142"/>
          </a:xfrm>
          <a:prstGeom prst="rect">
            <a:avLst/>
          </a:prstGeom>
        </p:spPr>
      </p:pic>
      <p:pic>
        <p:nvPicPr>
          <p:cNvPr id="45" name="Picture 44">
            <a:extLst>
              <a:ext uri="{FF2B5EF4-FFF2-40B4-BE49-F238E27FC236}">
                <a16:creationId xmlns:a16="http://schemas.microsoft.com/office/drawing/2014/main" id="{BE58E121-870C-70C2-E756-E4C01839A7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21719" y="65247"/>
            <a:ext cx="1547335" cy="1058703"/>
          </a:xfrm>
          <a:prstGeom prst="rect">
            <a:avLst/>
          </a:prstGeom>
        </p:spPr>
      </p:pic>
    </p:spTree>
    <p:extLst>
      <p:ext uri="{BB962C8B-B14F-4D97-AF65-F5344CB8AC3E}">
        <p14:creationId xmlns:p14="http://schemas.microsoft.com/office/powerpoint/2010/main" val="210147392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484</Words>
  <Application>Microsoft Office PowerPoint</Application>
  <DocSecurity>0</DocSecurity>
  <PresentationFormat>Custom</PresentationFormat>
  <Paragraphs>37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Calibri</vt:lpstr>
      <vt:lpstr>Calibri-Light</vt:lpstr>
      <vt:lpstr>Open Sans Light</vt:lpstr>
      <vt:lpstr>SegoeUI</vt:lpstr>
      <vt:lpstr>Times New Roman</vt:lpstr>
      <vt:lpstr>ChatGPT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Juanita Raja</cp:lastModifiedBy>
  <cp:revision>1</cp:revision>
  <dcterms:created xsi:type="dcterms:W3CDTF">2026-09-15T17:32:09Z</dcterms:created>
  <dcterms:modified xsi:type="dcterms:W3CDTF">2026-09-15T17:48:42Z</dcterms:modified>
</cp:coreProperties>
</file>