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1" r:id="rId2"/>
  </p:sldIdLst>
  <p:sldSz cx="7772400" cy="9144000"/>
  <p:notesSz cx="6858000" cy="9144000"/>
  <p:embeddedFontLst>
    <p:embeddedFont>
      <p:font typeface="Open Sans Light" panose="020B0306030504020204" pitchFamily="34" charset="0"/>
      <p:regular r:id="rId3"/>
      <p:italic r:id="rId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322" autoAdjust="0"/>
    <p:restoredTop sz="94660"/>
  </p:normalViewPr>
  <p:slideViewPr>
    <p:cSldViewPr snapToGrid="0">
      <p:cViewPr>
        <p:scale>
          <a:sx n="172" d="100"/>
          <a:sy n="172" d="100"/>
        </p:scale>
        <p:origin x="1576" y="-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6/6/25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193322"/>
              </p:ext>
            </p:extLst>
          </p:nvPr>
        </p:nvGraphicFramePr>
        <p:xfrm>
          <a:off x="666044" y="4049243"/>
          <a:ext cx="6649156" cy="428301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0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1066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Corporate growth had reached a level that required professional procurement and supply chain management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All purchasing operations were decentralized, resulting in redundancy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Limited experience negotiating and contracting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Boston Strategies was Selected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Familiarity with how procurement (tendering strategies, RFI, RFP, RFQ cycles, contract templates, and negotiation techniques) is conducted at world-class companies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16-step strategic sourcing process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Track record of achieving savings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0449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Set procurement vision &amp; mission including internal alignment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Designed procurement organization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Evaluated procurement staff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Set MBOs and KPIs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Trained procurement staff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Strategic sourcing</a:t>
                      </a:r>
                    </a:p>
                    <a:p>
                      <a:pPr marL="111125" lvl="1" indent="-107950" defTabSz="914400">
                        <a:buFont typeface="Arial" pitchFamily="34" charset="0"/>
                        <a:buChar char="•"/>
                        <a:defRPr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Network design &amp; optimization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Rolled out program to Europe after North America success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193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13% savings on chemicals while chemicals prices  were rising 3.5% in the general market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12% on overall logistics costs, including some breakthrough changes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23% potential reduction in inventory levels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Strategic flexibility and agility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Competitive cost structure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Rationalized parts base for streamlined operation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91757"/>
              </p:ext>
            </p:extLst>
          </p:nvPr>
        </p:nvGraphicFramePr>
        <p:xfrm>
          <a:off x="3648074" y="1893239"/>
          <a:ext cx="3705226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3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2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Mining &amp; Mineral Processing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US,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EMEA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Procurement and Sourcing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Procurement and Strategic Sourcing Program Management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0133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046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40385" y="5561075"/>
            <a:ext cx="290768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Procurement organization design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Staff review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Sourced and contracted multiple large spend categories, including for example: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Industrial chemicals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Electrical equipment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Parts 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Rail transport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Ocean shipping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Etc.</a:t>
            </a:r>
          </a:p>
          <a:p>
            <a:pPr marL="111125" lvl="1" indent="-107950" defTabSz="914400">
              <a:buFont typeface="Arial" pitchFamily="34" charset="0"/>
              <a:buChar char="•"/>
              <a:defRPr/>
            </a:pP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96" y="1840968"/>
            <a:ext cx="2778316" cy="184480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690" y="-829"/>
            <a:ext cx="1870710" cy="122531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F967E51-4B04-DDEE-9F7E-EF486DB73AED}"/>
              </a:ext>
            </a:extLst>
          </p:cNvPr>
          <p:cNvSpPr/>
          <p:nvPr/>
        </p:nvSpPr>
        <p:spPr>
          <a:xfrm>
            <a:off x="334537" y="339138"/>
            <a:ext cx="3062868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597F94ED-B85B-736A-B957-227EF7920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28" y="186601"/>
            <a:ext cx="852681" cy="8504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BC85FD3-D65D-54FD-5156-ECCE99E721AC}"/>
              </a:ext>
            </a:extLst>
          </p:cNvPr>
          <p:cNvSpPr/>
          <p:nvPr/>
        </p:nvSpPr>
        <p:spPr>
          <a:xfrm>
            <a:off x="6341325" y="8656586"/>
            <a:ext cx="1289825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ECDC9B6-4CE7-C456-12A0-D2362585D830}"/>
              </a:ext>
            </a:extLst>
          </p:cNvPr>
          <p:cNvSpPr/>
          <p:nvPr/>
        </p:nvSpPr>
        <p:spPr>
          <a:xfrm>
            <a:off x="2789662" y="8617554"/>
            <a:ext cx="1289825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9580D1D-8501-CFBA-3170-3A48544A2778}"/>
              </a:ext>
            </a:extLst>
          </p:cNvPr>
          <p:cNvSpPr/>
          <p:nvPr/>
        </p:nvSpPr>
        <p:spPr>
          <a:xfrm>
            <a:off x="701357" y="8656586"/>
            <a:ext cx="317122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852</TotalTime>
  <Words>226</Words>
  <Application>Microsoft Macintosh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Steven Jacoby</cp:lastModifiedBy>
  <cp:revision>61</cp:revision>
  <dcterms:created xsi:type="dcterms:W3CDTF">2016-04-17T19:51:20Z</dcterms:created>
  <dcterms:modified xsi:type="dcterms:W3CDTF">2025-06-06T17:28:50Z</dcterms:modified>
</cp:coreProperties>
</file>