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3"/>
  </p:sldMasterIdLst>
  <p:sldIdLst>
    <p:sldId id="280" r:id="rId4"/>
  </p:sldIdLst>
  <p:sldSz cx="7772400" cy="9144000"/>
  <p:notesSz cx="6858000" cy="9144000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Calibri Light" panose="020F0302020204030204" pitchFamily="34" charset="0"/>
      <p:regular r:id="rId9"/>
      <p:italic r:id="rId10"/>
    </p:embeddedFont>
    <p:embeddedFont>
      <p:font typeface="Open Sans Light" panose="020B0306030504020204" pitchFamily="34" charset="0"/>
      <p:regular r:id="rId11"/>
      <p:italic r:id="rId12"/>
    </p:embeddedFont>
    <p:embeddedFont>
      <p:font typeface="Perpetua" panose="02020502060401020303" pitchFamily="18" charset="77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963B"/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25CF46-9BD8-3F47-A8D6-BED3294826EB}" v="27" dt="2022-10-28T16:30:20.2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8" autoAdjust="0"/>
    <p:restoredTop sz="96327"/>
  </p:normalViewPr>
  <p:slideViewPr>
    <p:cSldViewPr snapToGrid="0">
      <p:cViewPr varScale="1">
        <p:scale>
          <a:sx n="89" d="100"/>
          <a:sy n="89" d="100"/>
        </p:scale>
        <p:origin x="25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font" Target="fonts/font9.fntdata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21" Type="http://schemas.microsoft.com/office/2016/11/relationships/changesInfo" Target="changesInfos/changesInfo1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font" Target="fonts/font12.fntdata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font" Target="fonts/font11.fntdata"/><Relationship Id="rId10" Type="http://schemas.openxmlformats.org/officeDocument/2006/relationships/font" Target="fonts/font6.fntdata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font" Target="fonts/font5.fntdata"/><Relationship Id="rId14" Type="http://schemas.openxmlformats.org/officeDocument/2006/relationships/font" Target="fonts/font10.fntdata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ri Kassis" userId="75205160-6058-4ebb-a1a9-178b1ed058ff" providerId="ADAL" clId="{F125CF46-9BD8-3F47-A8D6-BED3294826EB}"/>
    <pc:docChg chg="custSel modSld">
      <pc:chgData name="Henri Kassis" userId="75205160-6058-4ebb-a1a9-178b1ed058ff" providerId="ADAL" clId="{F125CF46-9BD8-3F47-A8D6-BED3294826EB}" dt="2022-10-28T16:30:20.259" v="83" actId="14100"/>
      <pc:docMkLst>
        <pc:docMk/>
      </pc:docMkLst>
      <pc:sldChg chg="addSp delSp modSp mod">
        <pc:chgData name="Henri Kassis" userId="75205160-6058-4ebb-a1a9-178b1ed058ff" providerId="ADAL" clId="{F125CF46-9BD8-3F47-A8D6-BED3294826EB}" dt="2022-10-28T16:30:20.259" v="83" actId="14100"/>
        <pc:sldMkLst>
          <pc:docMk/>
          <pc:sldMk cId="1422961286" sldId="280"/>
        </pc:sldMkLst>
        <pc:spChg chg="mod">
          <ac:chgData name="Henri Kassis" userId="75205160-6058-4ebb-a1a9-178b1ed058ff" providerId="ADAL" clId="{F125CF46-9BD8-3F47-A8D6-BED3294826EB}" dt="2022-10-25T18:39:50.835" v="4" actId="20577"/>
          <ac:spMkLst>
            <pc:docMk/>
            <pc:sldMk cId="1422961286" sldId="280"/>
            <ac:spMk id="6" creationId="{00000000-0000-0000-0000-000000000000}"/>
          </ac:spMkLst>
        </pc:spChg>
        <pc:spChg chg="mod">
          <ac:chgData name="Henri Kassis" userId="75205160-6058-4ebb-a1a9-178b1ed058ff" providerId="ADAL" clId="{F125CF46-9BD8-3F47-A8D6-BED3294826EB}" dt="2022-10-25T18:39:45.631" v="0"/>
          <ac:spMkLst>
            <pc:docMk/>
            <pc:sldMk cId="1422961286" sldId="280"/>
            <ac:spMk id="8" creationId="{00000000-0000-0000-0000-000000000000}"/>
          </ac:spMkLst>
        </pc:spChg>
        <pc:graphicFrameChg chg="mod modGraphic">
          <ac:chgData name="Henri Kassis" userId="75205160-6058-4ebb-a1a9-178b1ed058ff" providerId="ADAL" clId="{F125CF46-9BD8-3F47-A8D6-BED3294826EB}" dt="2022-10-25T18:40:51.096" v="38" actId="1076"/>
          <ac:graphicFrameMkLst>
            <pc:docMk/>
            <pc:sldMk cId="1422961286" sldId="280"/>
            <ac:graphicFrameMk id="13" creationId="{00000000-0000-0000-0000-000000000000}"/>
          </ac:graphicFrameMkLst>
        </pc:graphicFrameChg>
        <pc:graphicFrameChg chg="mod modGraphic">
          <ac:chgData name="Henri Kassis" userId="75205160-6058-4ebb-a1a9-178b1ed058ff" providerId="ADAL" clId="{F125CF46-9BD8-3F47-A8D6-BED3294826EB}" dt="2022-10-25T18:44:12.068" v="73" actId="108"/>
          <ac:graphicFrameMkLst>
            <pc:docMk/>
            <pc:sldMk cId="1422961286" sldId="280"/>
            <ac:graphicFrameMk id="20" creationId="{00000000-0000-0000-0000-000000000000}"/>
          </ac:graphicFrameMkLst>
        </pc:graphicFrameChg>
        <pc:picChg chg="del">
          <ac:chgData name="Henri Kassis" userId="75205160-6058-4ebb-a1a9-178b1ed058ff" providerId="ADAL" clId="{F125CF46-9BD8-3F47-A8D6-BED3294826EB}" dt="2022-10-25T18:44:22.277" v="80" actId="478"/>
          <ac:picMkLst>
            <pc:docMk/>
            <pc:sldMk cId="1422961286" sldId="280"/>
            <ac:picMk id="9" creationId="{00000000-0000-0000-0000-000000000000}"/>
          </ac:picMkLst>
        </pc:picChg>
        <pc:picChg chg="add mod">
          <ac:chgData name="Henri Kassis" userId="75205160-6058-4ebb-a1a9-178b1ed058ff" providerId="ADAL" clId="{F125CF46-9BD8-3F47-A8D6-BED3294826EB}" dt="2022-10-28T16:30:20.259" v="83" actId="14100"/>
          <ac:picMkLst>
            <pc:docMk/>
            <pc:sldMk cId="1422961286" sldId="280"/>
            <ac:picMk id="1026" creationId="{307A33EB-E6D3-15F1-EFE1-FC6F6B586FEE}"/>
          </ac:picMkLst>
        </pc:picChg>
      </pc:sldChg>
    </pc:docChg>
  </pc:docChgLst>
  <pc:docChgLst>
    <pc:chgData name="Henri Kassis" userId="75205160-6058-4ebb-a1a9-178b1ed058ff" providerId="ADAL" clId="{A546D1D6-EC7E-974F-B88E-7F7A798BEC39}"/>
    <pc:docChg chg="modSld">
      <pc:chgData name="Henri Kassis" userId="75205160-6058-4ebb-a1a9-178b1ed058ff" providerId="ADAL" clId="{A546D1D6-EC7E-974F-B88E-7F7A798BEC39}" dt="2022-10-25T15:51:12.856" v="12" actId="207"/>
      <pc:docMkLst>
        <pc:docMk/>
      </pc:docMkLst>
      <pc:sldChg chg="addSp modSp mod">
        <pc:chgData name="Henri Kassis" userId="75205160-6058-4ebb-a1a9-178b1ed058ff" providerId="ADAL" clId="{A546D1D6-EC7E-974F-B88E-7F7A798BEC39}" dt="2022-10-25T15:51:12.856" v="12" actId="207"/>
        <pc:sldMkLst>
          <pc:docMk/>
          <pc:sldMk cId="1422961286" sldId="280"/>
        </pc:sldMkLst>
        <pc:spChg chg="add mod">
          <ac:chgData name="Henri Kassis" userId="75205160-6058-4ebb-a1a9-178b1ed058ff" providerId="ADAL" clId="{A546D1D6-EC7E-974F-B88E-7F7A798BEC39}" dt="2022-10-25T15:51:12.856" v="12" actId="207"/>
          <ac:spMkLst>
            <pc:docMk/>
            <pc:sldMk cId="1422961286" sldId="280"/>
            <ac:spMk id="5" creationId="{D378621E-D129-2838-23D3-604BB7CF6B93}"/>
          </ac:spMkLst>
        </pc:spChg>
        <pc:graphicFrameChg chg="mod modGraphic">
          <ac:chgData name="Henri Kassis" userId="75205160-6058-4ebb-a1a9-178b1ed058ff" providerId="ADAL" clId="{A546D1D6-EC7E-974F-B88E-7F7A798BEC39}" dt="2022-10-25T15:51:06.040" v="9" actId="14100"/>
          <ac:graphicFrameMkLst>
            <pc:docMk/>
            <pc:sldMk cId="1422961286" sldId="280"/>
            <ac:graphicFrameMk id="13" creationId="{00000000-0000-0000-0000-000000000000}"/>
          </ac:graphicFrameMkLst>
        </pc:graphicFrameChg>
      </pc:sldChg>
    </pc:docChg>
  </pc:docChgLst>
  <pc:docChgLst>
    <pc:chgData name="Henri Kassis" userId="75205160-6058-4ebb-a1a9-178b1ed058ff" providerId="ADAL" clId="{F6A53249-EBAF-9340-8F1F-689110685E24}"/>
    <pc:docChg chg="undo custSel modSld">
      <pc:chgData name="Henri Kassis" userId="75205160-6058-4ebb-a1a9-178b1ed058ff" providerId="ADAL" clId="{F6A53249-EBAF-9340-8F1F-689110685E24}" dt="2022-10-24T20:07:22.804" v="39" actId="207"/>
      <pc:docMkLst>
        <pc:docMk/>
      </pc:docMkLst>
      <pc:sldChg chg="addSp delSp modSp mod">
        <pc:chgData name="Henri Kassis" userId="75205160-6058-4ebb-a1a9-178b1ed058ff" providerId="ADAL" clId="{F6A53249-EBAF-9340-8F1F-689110685E24}" dt="2022-10-24T20:07:22.804" v="39" actId="207"/>
        <pc:sldMkLst>
          <pc:docMk/>
          <pc:sldMk cId="1422961286" sldId="280"/>
        </pc:sldMkLst>
        <pc:spChg chg="mod">
          <ac:chgData name="Henri Kassis" userId="75205160-6058-4ebb-a1a9-178b1ed058ff" providerId="ADAL" clId="{F6A53249-EBAF-9340-8F1F-689110685E24}" dt="2022-10-24T20:05:43.074" v="19" actId="207"/>
          <ac:spMkLst>
            <pc:docMk/>
            <pc:sldMk cId="1422961286" sldId="280"/>
            <ac:spMk id="2" creationId="{00000000-0000-0000-0000-000000000000}"/>
          </ac:spMkLst>
        </pc:spChg>
        <pc:spChg chg="add del mod">
          <ac:chgData name="Henri Kassis" userId="75205160-6058-4ebb-a1a9-178b1ed058ff" providerId="ADAL" clId="{F6A53249-EBAF-9340-8F1F-689110685E24}" dt="2022-10-24T20:04:28.720" v="4"/>
          <ac:spMkLst>
            <pc:docMk/>
            <pc:sldMk cId="1422961286" sldId="280"/>
            <ac:spMk id="5" creationId="{EB0002C0-2266-B0CF-6323-16B00091B69C}"/>
          </ac:spMkLst>
        </pc:spChg>
        <pc:spChg chg="mod">
          <ac:chgData name="Henri Kassis" userId="75205160-6058-4ebb-a1a9-178b1ed058ff" providerId="ADAL" clId="{F6A53249-EBAF-9340-8F1F-689110685E24}" dt="2022-10-24T20:05:06.591" v="15" actId="207"/>
          <ac:spMkLst>
            <pc:docMk/>
            <pc:sldMk cId="1422961286" sldId="280"/>
            <ac:spMk id="6" creationId="{00000000-0000-0000-0000-000000000000}"/>
          </ac:spMkLst>
        </pc:spChg>
        <pc:spChg chg="mod">
          <ac:chgData name="Henri Kassis" userId="75205160-6058-4ebb-a1a9-178b1ed058ff" providerId="ADAL" clId="{F6A53249-EBAF-9340-8F1F-689110685E24}" dt="2022-10-24T20:06:23.306" v="28" actId="207"/>
          <ac:spMkLst>
            <pc:docMk/>
            <pc:sldMk cId="1422961286" sldId="280"/>
            <ac:spMk id="8" creationId="{00000000-0000-0000-0000-000000000000}"/>
          </ac:spMkLst>
        </pc:spChg>
        <pc:spChg chg="add del mod">
          <ac:chgData name="Henri Kassis" userId="75205160-6058-4ebb-a1a9-178b1ed058ff" providerId="ADAL" clId="{F6A53249-EBAF-9340-8F1F-689110685E24}" dt="2022-10-24T20:04:29.929" v="6"/>
          <ac:spMkLst>
            <pc:docMk/>
            <pc:sldMk cId="1422961286" sldId="280"/>
            <ac:spMk id="11" creationId="{432DEB0F-1B25-F358-5AA5-30042D42D82B}"/>
          </ac:spMkLst>
        </pc:spChg>
        <pc:spChg chg="add mod">
          <ac:chgData name="Henri Kassis" userId="75205160-6058-4ebb-a1a9-178b1ed058ff" providerId="ADAL" clId="{F6A53249-EBAF-9340-8F1F-689110685E24}" dt="2022-10-24T20:04:43.036" v="9" actId="208"/>
          <ac:spMkLst>
            <pc:docMk/>
            <pc:sldMk cId="1422961286" sldId="280"/>
            <ac:spMk id="12" creationId="{F0FB38BF-52F6-5B00-3406-E586381A2B83}"/>
          </ac:spMkLst>
        </pc:spChg>
        <pc:graphicFrameChg chg="modGraphic">
          <ac:chgData name="Henri Kassis" userId="75205160-6058-4ebb-a1a9-178b1ed058ff" providerId="ADAL" clId="{F6A53249-EBAF-9340-8F1F-689110685E24}" dt="2022-10-24T20:06:11.862" v="25" actId="207"/>
          <ac:graphicFrameMkLst>
            <pc:docMk/>
            <pc:sldMk cId="1422961286" sldId="280"/>
            <ac:graphicFrameMk id="13" creationId="{00000000-0000-0000-0000-000000000000}"/>
          </ac:graphicFrameMkLst>
        </pc:graphicFrameChg>
        <pc:graphicFrameChg chg="modGraphic">
          <ac:chgData name="Henri Kassis" userId="75205160-6058-4ebb-a1a9-178b1ed058ff" providerId="ADAL" clId="{F6A53249-EBAF-9340-8F1F-689110685E24}" dt="2022-10-24T20:07:22.804" v="39" actId="207"/>
          <ac:graphicFrameMkLst>
            <pc:docMk/>
            <pc:sldMk cId="1422961286" sldId="280"/>
            <ac:graphicFrameMk id="20" creationId="{00000000-0000-0000-0000-000000000000}"/>
          </ac:graphicFrameMkLst>
        </pc:graphicFrameChg>
        <pc:picChg chg="add mod">
          <ac:chgData name="Henri Kassis" userId="75205160-6058-4ebb-a1a9-178b1ed058ff" providerId="ADAL" clId="{F6A53249-EBAF-9340-8F1F-689110685E24}" dt="2022-10-24T20:04:59.219" v="14" actId="1076"/>
          <ac:picMkLst>
            <pc:docMk/>
            <pc:sldMk cId="1422961286" sldId="280"/>
            <ac:picMk id="3" creationId="{5696060F-73EB-67DC-716F-552289F2865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496484"/>
            <a:ext cx="6606540" cy="3183467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4802717"/>
            <a:ext cx="5829300" cy="2207683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6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486834"/>
            <a:ext cx="1675924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486834"/>
            <a:ext cx="4930616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830760"/>
            <a:ext cx="6703695" cy="14234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279653"/>
            <a:ext cx="6703695" cy="3803649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119286"/>
            <a:ext cx="6703695" cy="2000249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10/28/22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7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486836"/>
            <a:ext cx="670369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241551"/>
            <a:ext cx="3288089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340100"/>
            <a:ext cx="328808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241551"/>
            <a:ext cx="3304282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340100"/>
            <a:ext cx="3304282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10/28/22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10/28/22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10/28/22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2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316569"/>
            <a:ext cx="3934778" cy="6498167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10/28/22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316569"/>
            <a:ext cx="3934778" cy="6498167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10/28/22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0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486836"/>
            <a:ext cx="670369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434167"/>
            <a:ext cx="670369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8475136"/>
            <a:ext cx="174879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C21F-4580-47C1-919D-E2B169213FB7}" type="datetimeFigureOut">
              <a:rPr lang="en-US" smtClean="0"/>
              <a:t>10/28/22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8475136"/>
            <a:ext cx="262318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750702" y="8393161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493740" y="8793909"/>
            <a:ext cx="3209925" cy="190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© 2012 Boston Strategies International, Inc.</a:t>
            </a:r>
          </a:p>
        </p:txBody>
      </p:sp>
      <p:sp>
        <p:nvSpPr>
          <p:cNvPr id="9" name="Oval 8"/>
          <p:cNvSpPr/>
          <p:nvPr userDrawn="1"/>
        </p:nvSpPr>
        <p:spPr>
          <a:xfrm>
            <a:off x="6903102" y="8685635"/>
            <a:ext cx="334946" cy="334946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6903102" y="8679373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11" name="Picture 2" descr="G:\Documents\Marketing\Logos\GlobeLogotyp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2777" y="329626"/>
            <a:ext cx="3000022" cy="438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437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2193" y="-19069"/>
            <a:ext cx="1660207" cy="1243553"/>
          </a:xfrm>
          <a:prstGeom prst="rect">
            <a:avLst/>
          </a:prstGeom>
        </p:spPr>
      </p:pic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3459835"/>
              </p:ext>
            </p:extLst>
          </p:nvPr>
        </p:nvGraphicFramePr>
        <p:xfrm>
          <a:off x="666044" y="4036901"/>
          <a:ext cx="6649156" cy="4572612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2286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05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14075">
                <a:tc>
                  <a:txBody>
                    <a:bodyPr/>
                    <a:lstStyle/>
                    <a:p>
                      <a:pPr lvl="0"/>
                      <a:r>
                        <a:rPr lang="en-US" sz="900" b="1" kern="1200" dirty="0">
                          <a:solidFill>
                            <a:schemeClr val="tx1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Key Challenges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The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price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of an important fuel for a power plant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quintupled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due to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emissions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regulations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Some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alternative fuels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were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less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expensive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but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would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have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involved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 extensive engineering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redesign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Repowering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the plant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could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cost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as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much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as building a new one.</a:t>
                      </a:r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900" b="1" kern="1200" dirty="0">
                          <a:solidFill>
                            <a:schemeClr val="tx1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Why </a:t>
                      </a:r>
                      <a:r>
                        <a:rPr lang="en-US" sz="900" b="1" kern="1200" dirty="0" err="1">
                          <a:solidFill>
                            <a:schemeClr val="tx1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REVchain</a:t>
                      </a:r>
                      <a:r>
                        <a:rPr lang="en-US" sz="900" b="1" kern="1200" dirty="0">
                          <a:solidFill>
                            <a:schemeClr val="tx1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was Selected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Prior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procurement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experience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at power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companies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Knowledge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of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hydrocarbon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and fuels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chemistries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and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properties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Intimate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familiarity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with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national and state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emissions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regulations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.</a:t>
                      </a:r>
                      <a:endParaRPr lang="en-US" sz="9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lvl="2" indent="-111125">
                        <a:buFont typeface="Arial" pitchFamily="34" charset="0"/>
                        <a:buNone/>
                      </a:pPr>
                      <a:endParaRPr 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8597">
                <a:tc>
                  <a:txBody>
                    <a:bodyPr/>
                    <a:lstStyle/>
                    <a:p>
                      <a:pPr lvl="0"/>
                      <a:r>
                        <a:rPr lang="en-US" sz="900" b="1" kern="1200" dirty="0">
                          <a:solidFill>
                            <a:schemeClr val="tx1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Scope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Explain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refrigerant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manufacturing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and value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chain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and sales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processes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.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Elaborate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on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current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and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proposed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legislation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focused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on R-134a and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potential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substitutes.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Explain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how,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when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, and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which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replacement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products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will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work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their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way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into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the system.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Forecast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prices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for R-134a and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potential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alternatives.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Offer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strategies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for future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procurement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initiatives.</a:t>
                      </a:r>
                      <a:endParaRPr lang="en-US" sz="9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900" b="1" kern="1200" dirty="0">
                          <a:solidFill>
                            <a:sysClr val="windowText" lastClr="000000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Approach</a:t>
                      </a:r>
                    </a:p>
                    <a:p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Technical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and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Economic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Analysis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of Fuel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Procurement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Options</a:t>
                      </a:r>
                    </a:p>
                    <a:p>
                      <a:pPr marL="171450" indent="-171450" rtl="0">
                        <a:buFont typeface="Arial" panose="020B0604020202020204" pitchFamily="34" charset="0"/>
                        <a:buChar char="•"/>
                      </a:pP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Legislative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Context</a:t>
                      </a:r>
                      <a:endParaRPr lang="fr-FR" sz="9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71450" indent="-171450" rtl="0">
                        <a:buFont typeface="Arial" panose="020B0604020202020204" pitchFamily="34" charset="0"/>
                        <a:buChar char="•"/>
                      </a:pP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Working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Fluid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Operating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Parameters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and Options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Considered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for Preliminary Evaluation</a:t>
                      </a:r>
                    </a:p>
                    <a:p>
                      <a:pPr marL="171450" indent="-171450" rtl="0">
                        <a:buFont typeface="Arial" panose="020B0604020202020204" pitchFamily="34" charset="0"/>
                        <a:buChar char="•"/>
                      </a:pP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Supply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Chains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of the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Identified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Potential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Working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Fluids</a:t>
                      </a:r>
                      <a:endParaRPr lang="fr-FR" sz="9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71450" indent="-171450" rtl="0">
                        <a:buFont typeface="Arial" panose="020B0604020202020204" pitchFamily="34" charset="0"/>
                        <a:buChar char="•"/>
                      </a:pP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Price Outlook</a:t>
                      </a:r>
                      <a:b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</a:br>
                      <a:endParaRPr lang="fr-FR" sz="9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Definition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of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Potential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Procurement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Strategies</a:t>
                      </a:r>
                      <a:endParaRPr lang="fr-FR" sz="9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71450" indent="-171450" rtl="0">
                        <a:buFont typeface="Arial" panose="020B0604020202020204" pitchFamily="34" charset="0"/>
                        <a:buChar char="•"/>
                      </a:pP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Value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Strategies</a:t>
                      </a:r>
                      <a:endParaRPr lang="fr-FR" sz="9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71450" indent="-171450" rtl="0">
                        <a:buFont typeface="Arial" panose="020B0604020202020204" pitchFamily="34" charset="0"/>
                        <a:buChar char="•"/>
                      </a:pP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Tendering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Strategies</a:t>
                      </a:r>
                      <a:endParaRPr lang="fr-FR" sz="9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71450" indent="-171450" rtl="0">
                        <a:buFont typeface="Arial" panose="020B0604020202020204" pitchFamily="34" charset="0"/>
                        <a:buChar char="•"/>
                      </a:pP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Contracting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Strategies</a:t>
                      </a:r>
                      <a:endParaRPr lang="fr-FR" sz="9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71450" indent="-171450" rtl="0">
                        <a:buFont typeface="Arial" panose="020B0604020202020204" pitchFamily="34" charset="0"/>
                        <a:buChar char="•"/>
                      </a:pP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Lifecycle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Cost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Strategies</a:t>
                      </a:r>
                      <a:endParaRPr lang="fr-FR" sz="9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71450" indent="-171450" rtl="0">
                        <a:buFont typeface="Arial" panose="020B0604020202020204" pitchFamily="34" charset="0"/>
                        <a:buChar char="•"/>
                      </a:pPr>
                      <a:endParaRPr lang="fr-FR" sz="9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0" indent="0" rtl="0">
                        <a:buFontTx/>
                        <a:buNone/>
                      </a:pP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Recommendations</a:t>
                      </a:r>
                      <a:endParaRPr lang="fr-FR" sz="9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71450" indent="-171450" rtl="0">
                        <a:buFont typeface="Arial" panose="020B0604020202020204" pitchFamily="34" charset="0"/>
                        <a:buChar char="•"/>
                      </a:pP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Short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Term</a:t>
                      </a:r>
                      <a:endParaRPr lang="fr-FR" sz="9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71450" indent="-171450" rtl="0">
                        <a:buFont typeface="Arial" panose="020B0604020202020204" pitchFamily="34" charset="0"/>
                        <a:buChar char="•"/>
                      </a:pP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Medium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Term</a:t>
                      </a:r>
                      <a:endParaRPr lang="fr-FR" sz="9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71450" indent="-171450" rtl="0">
                        <a:buFont typeface="Arial" panose="020B0604020202020204" pitchFamily="34" charset="0"/>
                        <a:buChar char="•"/>
                      </a:pP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Long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Term</a:t>
                      </a:r>
                      <a:endParaRPr lang="fr-FR" sz="9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7313">
                <a:tc>
                  <a:txBody>
                    <a:bodyPr/>
                    <a:lstStyle/>
                    <a:p>
                      <a:pPr lvl="0"/>
                      <a:r>
                        <a:rPr lang="en-US" sz="900" b="1" kern="1200" dirty="0">
                          <a:solidFill>
                            <a:schemeClr val="tx1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Financial Benefits Realized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Recommendations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will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achieve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an 85%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reduction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in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emissions</a:t>
                      </a:r>
                      <a:endParaRPr lang="en-US" sz="9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900" b="1" dirty="0">
                          <a:solidFill>
                            <a:sysClr val="windowText" lastClr="000000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Operational Benefits Realized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Recommendations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will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reduce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refrigerant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fr-FR" sz="9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leak</a:t>
                      </a:r>
                      <a:r>
                        <a:rPr lang="fr-FR" sz="9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volume by 30%-50%</a:t>
                      </a:r>
                      <a:endParaRPr lang="en-US" sz="9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9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endParaRPr lang="en-US" sz="9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3124200" y="1676400"/>
            <a:ext cx="4191000" cy="1066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7008742"/>
              </p:ext>
            </p:extLst>
          </p:nvPr>
        </p:nvGraphicFramePr>
        <p:xfrm>
          <a:off x="3886200" y="1734494"/>
          <a:ext cx="3429000" cy="1995296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6144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4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845">
                <a:tc gridSpan="2">
                  <a:txBody>
                    <a:bodyPr/>
                    <a:lstStyle/>
                    <a:p>
                      <a:pPr algn="l"/>
                      <a:r>
                        <a:rPr lang="en-US" sz="1800" b="0" dirty="0">
                          <a:solidFill>
                            <a:sysClr val="windowText" lastClr="000000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Industry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Utilities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Revenues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$25 million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Employees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United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States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7358">
                <a:tc>
                  <a:txBody>
                    <a:bodyPr/>
                    <a:lstStyle/>
                    <a:p>
                      <a:r>
                        <a:rPr lang="en-US" sz="1100" b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REVchain</a:t>
                      </a:r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Service or Solution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Technical Procurement Assistance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0" y="1224485"/>
            <a:ext cx="7772400" cy="307777"/>
          </a:xfrm>
          <a:prstGeom prst="rect">
            <a:avLst/>
          </a:prstGeom>
          <a:solidFill>
            <a:srgbClr val="25963B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cap="small" dirty="0">
                <a:solidFill>
                  <a:schemeClr val="bg1"/>
                </a:solidFill>
                <a:latin typeface="Perpetua" pitchFamily="18" charset="0"/>
              </a:rPr>
              <a:t>“Turbine Working Fluid Evaluation” Case Study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70992" y="339138"/>
            <a:ext cx="17221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 481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666044" y="3962400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666044" y="1676400"/>
            <a:ext cx="6728178" cy="2111484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666044" y="8651734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6858000" y="8686903"/>
            <a:ext cx="457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0FB38BF-52F6-5B00-3406-E586381A2B83}"/>
              </a:ext>
            </a:extLst>
          </p:cNvPr>
          <p:cNvSpPr/>
          <p:nvPr/>
        </p:nvSpPr>
        <p:spPr>
          <a:xfrm>
            <a:off x="235527" y="221673"/>
            <a:ext cx="3408218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696060F-73EB-67DC-716F-552289F286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405" y="225050"/>
            <a:ext cx="2116686" cy="80542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378621E-D129-2838-23D3-604BB7CF6B93}"/>
              </a:ext>
            </a:extLst>
          </p:cNvPr>
          <p:cNvSpPr txBox="1"/>
          <p:nvPr/>
        </p:nvSpPr>
        <p:spPr>
          <a:xfrm>
            <a:off x="152400" y="8700655"/>
            <a:ext cx="317269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026" name="Picture 2" descr="image">
            <a:extLst>
              <a:ext uri="{FF2B5EF4-FFF2-40B4-BE49-F238E27FC236}">
                <a16:creationId xmlns:a16="http://schemas.microsoft.com/office/drawing/2014/main" id="{307A33EB-E6D3-15F1-EFE1-FC6F6B586F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83"/>
          <a:stretch/>
        </p:blipFill>
        <p:spPr bwMode="auto">
          <a:xfrm>
            <a:off x="1069657" y="1893479"/>
            <a:ext cx="2676525" cy="1699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2961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A67AA28C951D498FAD39B7943039FA" ma:contentTypeVersion="10" ma:contentTypeDescription="Create a new document." ma:contentTypeScope="" ma:versionID="36a626c33831df49aeb87b6246a3a77e">
  <xsd:schema xmlns:xsd="http://www.w3.org/2001/XMLSchema" xmlns:xs="http://www.w3.org/2001/XMLSchema" xmlns:p="http://schemas.microsoft.com/office/2006/metadata/properties" xmlns:ns2="fca1c26a-6c9d-4a29-bcbe-1dd19db87bff" xmlns:ns3="fa7100b9-0f46-438f-9913-f6716c6fdd55" targetNamespace="http://schemas.microsoft.com/office/2006/metadata/properties" ma:root="true" ma:fieldsID="7caddffa2d9362e6230410d53cee7ecd" ns2:_="" ns3:_="">
    <xsd:import namespace="fca1c26a-6c9d-4a29-bcbe-1dd19db87bff"/>
    <xsd:import namespace="fa7100b9-0f46-438f-9913-f6716c6fdd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a1c26a-6c9d-4a29-bcbe-1dd19db87bf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3a45d31-d685-4650-aee8-06b173b3fb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7100b9-0f46-438f-9913-f6716c6fdd5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16997cad-afd4-477a-8815-216bc077c8ea}" ma:internalName="TaxCatchAll" ma:showField="CatchAllData" ma:web="fa7100b9-0f46-438f-9913-f6716c6fdd5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A530C5F-4485-4185-9725-3BB35D15A1D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8A7BEB4-0411-4676-B843-33AA8CBC32D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ca1c26a-6c9d-4a29-bcbe-1dd19db87bff"/>
    <ds:schemaRef ds:uri="fa7100b9-0f46-438f-9913-f6716c6fdd5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1080</TotalTime>
  <Words>243</Words>
  <Application>Microsoft Macintosh PowerPoint</Application>
  <PresentationFormat>Personnalisé</PresentationFormat>
  <Paragraphs>48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Calibri Light</vt:lpstr>
      <vt:lpstr>Open Sans Light</vt:lpstr>
      <vt:lpstr>Perpetua</vt:lpstr>
      <vt:lpstr>Calibri</vt:lpstr>
      <vt:lpstr>Arial</vt:lpstr>
      <vt:lpstr>Office Theme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Jacoby</dc:creator>
  <cp:lastModifiedBy>Henri Kassis</cp:lastModifiedBy>
  <cp:revision>86</cp:revision>
  <dcterms:created xsi:type="dcterms:W3CDTF">2016-04-17T19:51:20Z</dcterms:created>
  <dcterms:modified xsi:type="dcterms:W3CDTF">2022-10-28T16:31:07Z</dcterms:modified>
</cp:coreProperties>
</file>