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4"/>
  </p:notesMasterIdLst>
  <p:sldIdLst>
    <p:sldId id="271" r:id="rId2"/>
    <p:sldId id="3360" r:id="rId3"/>
  </p:sldIdLst>
  <p:sldSz cx="7772400" cy="9144000"/>
  <p:notesSz cx="6858000" cy="9144000"/>
  <p:embeddedFontLst>
    <p:embeddedFont>
      <p:font typeface="Open Sans Light" panose="020B0306030504020204" pitchFamily="34" charset="0"/>
      <p:regular r:id="rId5"/>
      <p:italic r:id="rId6"/>
    </p:embeddedFont>
    <p:embeddedFont>
      <p:font typeface="Segoe UI" panose="020B0502040204020203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77" autoAdjust="0"/>
    <p:restoredTop sz="86499"/>
  </p:normalViewPr>
  <p:slideViewPr>
    <p:cSldViewPr snapToGrid="0">
      <p:cViewPr>
        <p:scale>
          <a:sx n="110" d="100"/>
          <a:sy n="110" d="100"/>
        </p:scale>
        <p:origin x="2504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C6D9-4C57-7E43-98D1-05FA74A3756E}" type="datetimeFigureOut">
              <a:rPr lang="en-US" smtClean="0"/>
              <a:t>4/28/26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7725" y="1143000"/>
            <a:ext cx="2622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D3C20-7A7A-9842-A8CD-CB96C1D3B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5D3C20-7A7A-9842-A8CD-CB96C1D3B2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2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B0528-613A-FAD4-1F2A-1ED1BCA6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B36DCC-E564-33DC-E20A-358B50F4F0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28838" y="719138"/>
            <a:ext cx="3057525" cy="36004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D6B758-C700-F183-B682-2D6B41372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es-MX" sz="1200" b="1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Grandes Proyectos de Capital 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Grandes proyectos de inversión que no cumplan con la tasa de retorno esperada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Apertura de mercados, reformas o desregulación que requiere capacidad elevada de procura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Nuevos requisitos técnicos estrictos que requieren evaluación de tecnologías alternativas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Diversificación en negocios relacionados con diferentes dinámicas del mercado de suministro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endParaRPr lang="es-MX" sz="1200" b="1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MX" sz="1200" b="1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Beneficios Económicos Tangibles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Análisis de mercado personalizado para productos y servicios de alta ingeniería 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Soporte a las negociaciones de contratos 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Asesoría y capacitación en contratación (esp. Diseño y gestión de licitaciones)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Planificación Estratégica y optimización de Cadenas de Valor 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La mejora de procesos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endParaRPr lang="es-MX" sz="1200" b="1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MX" sz="1200" b="1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“50x”</a:t>
            </a:r>
            <a:r>
              <a:rPr lang="es-MX" sz="1200" b="1" i="0" u="none" strike="noStrike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s-MX" sz="1200" b="1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Retorno a la inversión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50% reducción en ciclos de tiempo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20-30% incremento en márgenes de ganancia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rtl="0" eaLnBrk="1" fontAlgn="t" latinLnBrk="0" hangingPunct="1"/>
            <a:r>
              <a:rPr lang="es-MX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50+ veces es el retorno a la inversión en nuestros servicios de consultoría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3A314-382D-83D7-BA7B-F27176C7D6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5C5CB-0FAA-44B9-9CDC-DA02090CCD3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73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2018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men in suits looking at a tablet&#10;&#10;Description automatically generated">
            <a:extLst>
              <a:ext uri="{FF2B5EF4-FFF2-40B4-BE49-F238E27FC236}">
                <a16:creationId xmlns:a16="http://schemas.microsoft.com/office/drawing/2014/main" id="{188B0546-3F3B-475E-4CD2-7A3D01E80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436" y="0"/>
            <a:ext cx="1836964" cy="1224643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001862"/>
              </p:ext>
            </p:extLst>
          </p:nvPr>
        </p:nvGraphicFramePr>
        <p:xfrm>
          <a:off x="666044" y="4213578"/>
          <a:ext cx="6649156" cy="397411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The client needed to quantify and model end-to-end supply chain costs and operations.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Alternative warehousing scenarios had to be compared to determine the most efficient degree of centralization.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The preferred option needed to balance total cost with high customer service.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Expertise in supply chain cost modeling and operations analysis.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Ability to audit current operations and identify management-practice gaps.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Experience translating complex findings into practical recommendations and decision-ready reports.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5232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Baseline current supply chain costs, flows, unit costs and service levels.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Evaluate decentralized warehousing scenarios against cost and service objectives.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Identify resource, competency and best-practice implications for each option.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Approach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Compiled a baseline model of current supply chain costs.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Mapped flows, unit costs and service levels across the operation.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Evaluated the costs of several decentralized scenarios.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Audited current operations and documented findings with graphics, diagrams and supporting tables.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752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Developed a cost model to compare centralized and decentralized warehousing options.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Recommended enhancements, programs and strategies to reduce procurement and warehousing costs.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Identified the option that best balanced total cost and customer service.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Highlighted gaps in management practices and best practices that could improve performance in either system.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504663"/>
              </p:ext>
            </p:extLst>
          </p:nvPr>
        </p:nvGraphicFramePr>
        <p:xfrm>
          <a:off x="3951137" y="1833703"/>
          <a:ext cx="3179481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99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Public housing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Contract Value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$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 90,000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12,500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New York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Supply Chain Advisory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SUPPLY CHAIN COST &amp; WAREHOUSING OPTIMIZATION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9618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499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EF5505-D1C9-2D34-175E-45CED2D0DB21}"/>
              </a:ext>
            </a:extLst>
          </p:cNvPr>
          <p:cNvSpPr/>
          <p:nvPr/>
        </p:nvSpPr>
        <p:spPr>
          <a:xfrm>
            <a:off x="208844" y="0"/>
            <a:ext cx="3580817" cy="758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C56ACE0B-8EA6-4D88-7342-2BA13B0E0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44" y="92760"/>
            <a:ext cx="1000199" cy="997588"/>
          </a:xfrm>
          <a:prstGeom prst="rect">
            <a:avLst/>
          </a:prstGeom>
        </p:spPr>
      </p:pic>
      <p:pic>
        <p:nvPicPr>
          <p:cNvPr id="5" name="Picture 4" descr="a_crisp_daytime_urban_industrial_residential_scene.png">
            <a:extLst>
              <a:ext uri="{FF2B5EF4-FFF2-40B4-BE49-F238E27FC236}">
                <a16:creationId xmlns:a16="http://schemas.microsoft.com/office/drawing/2014/main" id="{72A4A051-A6AB-86A9-278C-509AD4E9FF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476" y="1833703"/>
            <a:ext cx="2958185" cy="177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9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D3E8E-5DAB-7F1B-2648-41ECD31D5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A603DFF-72AA-466B-249E-9F18D2850340}"/>
              </a:ext>
            </a:extLst>
          </p:cNvPr>
          <p:cNvSpPr/>
          <p:nvPr/>
        </p:nvSpPr>
        <p:spPr>
          <a:xfrm>
            <a:off x="5802773" y="5940115"/>
            <a:ext cx="253218" cy="83470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flat" dir="t"/>
          </a:scene3d>
          <a:sp3d prstMaterial="plastic">
            <a:bevelT w="0" h="0"/>
            <a:bevelB w="0" h="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6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6338FBE-3269-B33C-5496-ACC476288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14" y="300460"/>
            <a:ext cx="979861" cy="307777"/>
          </a:xfrm>
          <a:prstGeom prst="rect">
            <a:avLst/>
          </a:prstGeom>
        </p:spPr>
      </p:pic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66EB0E0C-4421-76EE-6EB5-A4F42C7F8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837FC-614A-4810-95D2-0E7E7BEACC8D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April 28, 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C6604E1B-C21F-3FD9-2145-CA8A45F36D5B}"/>
              </a:ext>
            </a:extLst>
          </p:cNvPr>
          <p:cNvSpPr txBox="1">
            <a:spLocks/>
          </p:cNvSpPr>
          <p:nvPr/>
        </p:nvSpPr>
        <p:spPr>
          <a:xfrm>
            <a:off x="5006662" y="8873794"/>
            <a:ext cx="2030234" cy="149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8F63A3B-78C7-47BE-AE5E-E10140E04643}" type="slidenum">
              <a:rPr lang="en-US" sz="900"/>
              <a:pPr algn="r"/>
              <a:t>2</a:t>
            </a:fld>
            <a:endParaRPr lang="en-US" sz="9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665CAB-0AFE-BE5A-E491-D4514056E0C9}"/>
              </a:ext>
            </a:extLst>
          </p:cNvPr>
          <p:cNvSpPr/>
          <p:nvPr/>
        </p:nvSpPr>
        <p:spPr>
          <a:xfrm>
            <a:off x="6023794" y="57951"/>
            <a:ext cx="1120467" cy="1120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ontract for New York City Housing Authority's project, managed by David Jacoby, details the assessment of supply chain costs and alternatives for centralized warehousing.&#10;&#10;AI-generated content may be incorrect.">
            <a:extLst>
              <a:ext uri="{FF2B5EF4-FFF2-40B4-BE49-F238E27FC236}">
                <a16:creationId xmlns:a16="http://schemas.microsoft.com/office/drawing/2014/main" id="{7C4F4FDD-DE00-CE5D-8E60-3A3BC2627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47365"/>
            <a:ext cx="6858000" cy="841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870</TotalTime>
  <Words>389</Words>
  <Application>Microsoft Macintosh PowerPoint</Application>
  <PresentationFormat>Custom</PresentationFormat>
  <Paragraphs>58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Times New Roman</vt:lpstr>
      <vt:lpstr>Segoe UI</vt:lpstr>
      <vt:lpstr>Calibri Light</vt:lpstr>
      <vt:lpstr>Open Sans Light</vt:lpstr>
      <vt:lpstr>Arial</vt:lpstr>
      <vt:lpstr>Calibri</vt:lpstr>
      <vt:lpstr>Aptos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Muhammad Taha Ali</cp:lastModifiedBy>
  <cp:revision>61</cp:revision>
  <dcterms:created xsi:type="dcterms:W3CDTF">2016-04-17T19:51:20Z</dcterms:created>
  <dcterms:modified xsi:type="dcterms:W3CDTF">2026-04-28T15:55:26Z</dcterms:modified>
</cp:coreProperties>
</file>