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481" y="2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ter Treatment Solutions for Oil &amp; Gas ...">
            <a:extLst>
              <a:ext uri="{FF2B5EF4-FFF2-40B4-BE49-F238E27FC236}">
                <a16:creationId xmlns:a16="http://schemas.microsoft.com/office/drawing/2014/main" id="{4D087A94-3416-3A57-B599-C7BED9151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12" y="0"/>
            <a:ext cx="2193888" cy="147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336120"/>
              </p:ext>
            </p:extLst>
          </p:nvPr>
        </p:nvGraphicFramePr>
        <p:xfrm>
          <a:off x="3505200" y="2573788"/>
          <a:ext cx="3048000" cy="131241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8103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419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Water Treatment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419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Saudi</a:t>
                      </a:r>
                      <a:r>
                        <a:rPr lang="en-US" sz="900" b="1" baseline="0" dirty="0"/>
                        <a:t> Arabia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Business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861319"/>
            <a:ext cx="2971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“I’ve never seen such incontrovertible logical basis for management advice."  </a:t>
            </a:r>
          </a:p>
          <a:p>
            <a:r>
              <a:rPr lang="en-US" sz="105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– Deputy Managing Director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943895"/>
              </p:ext>
            </p:extLst>
          </p:nvPr>
        </p:nvGraphicFramePr>
        <p:xfrm>
          <a:off x="304800" y="4419600"/>
          <a:ext cx="6248400" cy="4480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lacked the specialized resources to develop and market a product line for a highly engineered solution.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didn’t have contacts at the top international suppliers in the target market.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needed assistance developing technical sales material and case studies for the target market.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Client wanted help with the registration and approval process at key target accounts.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International expertise in specialized segments of the pumps, valve, and fluid treatment solutions business. 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Capability to deploy a team of 5 to 10 senior consultants in Saudi Arabia for one to two years.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Proven track record in delivering results that exceeded expectations at the holding company.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Industrial and municipal water treatment solutions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Chemical, ultraviolet, mechanical, and other high-precision and cutting-edge technologies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Process control systems and components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High-pressure and oversized pumps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/>
                        <a:t>High pressure, high temperature, and ultra high precision valves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Targeted development of unique skills in the client organization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Writing of technical white papers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Redesign of the organization, starting with new hires in key positions including the President and progressing through phases of growth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Development of supply chain partnerships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Registration and qualification at target customers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Guidance in sales efforts to target customers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Budgeting and forecasting, including </a:t>
                      </a:r>
                      <a:r>
                        <a:rPr lang="en-US" sz="1000" kern="1200" dirty="0" err="1"/>
                        <a:t>CapEx</a:t>
                      </a:r>
                      <a:r>
                        <a:rPr lang="en-US" sz="1000" kern="1200" dirty="0"/>
                        <a:t> and staff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Revitalization</a:t>
                      </a:r>
                      <a:r>
                        <a:rPr lang="en-US" sz="1000" baseline="0" dirty="0"/>
                        <a:t> of the organization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Capability to address market needs with complex and highly engineered solutions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Step-by-step roadmap for multi-year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Balanced growth across product lines and market segments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Profitable cost structure even at early stages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Limited capital investment </a:t>
                      </a:r>
                      <a:r>
                        <a:rPr lang="en-US" sz="10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modest debt </a:t>
                      </a: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levels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743200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#498</a:t>
            </a:r>
          </a:p>
        </p:txBody>
      </p:sp>
      <p:pic>
        <p:nvPicPr>
          <p:cNvPr id="3" name="Picture 2" descr="A white square with blue and yellow text&#10;&#10;AI-generated content may be incorrect.">
            <a:extLst>
              <a:ext uri="{FF2B5EF4-FFF2-40B4-BE49-F238E27FC236}">
                <a16:creationId xmlns:a16="http://schemas.microsoft.com/office/drawing/2014/main" id="{63BA20DC-A9B8-759B-AFBC-E24A7EFC6D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52661"/>
            <a:ext cx="1295400" cy="1295400"/>
          </a:xfrm>
          <a:prstGeom prst="rect">
            <a:avLst/>
          </a:prstGeom>
        </p:spPr>
      </p:pic>
      <p:pic>
        <p:nvPicPr>
          <p:cNvPr id="5" name="Picture 2" descr="Industrial Water Treatment System ...">
            <a:extLst>
              <a:ext uri="{FF2B5EF4-FFF2-40B4-BE49-F238E27FC236}">
                <a16:creationId xmlns:a16="http://schemas.microsoft.com/office/drawing/2014/main" id="{7554127A-2156-4F32-2CEE-AC5B4DC31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73789"/>
            <a:ext cx="2771775" cy="155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“Market Repositioning Implementation” Case Study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314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63</cp:revision>
  <dcterms:created xsi:type="dcterms:W3CDTF">2011-02-11T16:52:35Z</dcterms:created>
  <dcterms:modified xsi:type="dcterms:W3CDTF">2026-02-17T20:52:42Z</dcterms:modified>
</cp:coreProperties>
</file>