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1" r:id="rId2"/>
  </p:sldIdLst>
  <p:sldSz cx="7772400" cy="9144000"/>
  <p:notesSz cx="6858000" cy="9144000"/>
  <p:embeddedFontLst>
    <p:embeddedFont>
      <p:font typeface="Open Sans Light" panose="020B0306030504020204" pitchFamily="34" charset="0"/>
      <p:regular r:id="rId3"/>
      <p:italic r:id="rId4"/>
    </p:embeddedFont>
    <p:embeddedFont>
      <p:font typeface="Segoe UI" panose="020B0502040204020203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734" autoAdjust="0"/>
    <p:restoredTop sz="94660"/>
  </p:normalViewPr>
  <p:slideViewPr>
    <p:cSldViewPr snapToGrid="0">
      <p:cViewPr>
        <p:scale>
          <a:sx n="156" d="100"/>
          <a:sy n="156" d="100"/>
        </p:scale>
        <p:origin x="195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7/23/25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2018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men in suits looking at a tablet&#10;&#10;Description automatically generated">
            <a:extLst>
              <a:ext uri="{FF2B5EF4-FFF2-40B4-BE49-F238E27FC236}">
                <a16:creationId xmlns:a16="http://schemas.microsoft.com/office/drawing/2014/main" id="{188B0546-3F3B-475E-4CD2-7A3D01E80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436" y="0"/>
            <a:ext cx="1836964" cy="1224643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199941"/>
              </p:ext>
            </p:extLst>
          </p:nvPr>
        </p:nvGraphicFramePr>
        <p:xfrm>
          <a:off x="666044" y="4213578"/>
          <a:ext cx="6649156" cy="39319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28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World Bank sectoral loan was up for review.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Subsidies needed to be progressively reduced as part of the incoming government’s liberalization plan.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Competence in supply chain economics.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Experience facilitating diverse working groups.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Capability to lead working groups and produce deliverables in French and English.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5232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Sectoral Adjustment Loan covered hard wheat, soft wheat, barley, dates, potatoes, olives and citrus products.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Economic analysis covered all regions and all supply chain tiers.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Project Approach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Interviewed diverse stakeholders, including farmers, producers, and government officials to decompose the tradable and non-tradable costs to arrive at the Domestic Resource Cost as a basis for subsidy liberalization.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Decomposed economic aspects of inputs (e.g., fertilizers, seeds, etc.) and outputs (e.g., hard wheat).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Benchmarked internal and external prices.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Quantified Tunisia’s comparative advantage of agricultural production for government subsidy reallocation decisions by applying a “domestic resource cost” methodology.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752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Progressive removal of subsidies to appropriate ”strike price” levels enabled the sector to become globally competitive.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National economy grew as an indirect result.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Efficiencies realized upstream (seeding, harvesting) and downstream (refining, distributing).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Stakeholder awareness and alignment regarding the transition </a:t>
                      </a:r>
                      <a:r>
                        <a:rPr lang="en-US" sz="10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toward reduced </a:t>
                      </a: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and more tailored subsidies.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1242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904867"/>
              </p:ext>
            </p:extLst>
          </p:nvPr>
        </p:nvGraphicFramePr>
        <p:xfrm>
          <a:off x="3951137" y="1833703"/>
          <a:ext cx="3179481" cy="19059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99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0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Development Bank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Assets Under Mgmt.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$100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12,000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Global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Policy Advisory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Policy Working Group Management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39618" y="339138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497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EF5505-D1C9-2D34-175E-45CED2D0DB21}"/>
              </a:ext>
            </a:extLst>
          </p:cNvPr>
          <p:cNvSpPr/>
          <p:nvPr/>
        </p:nvSpPr>
        <p:spPr>
          <a:xfrm>
            <a:off x="208844" y="0"/>
            <a:ext cx="3580817" cy="758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C56ACE0B-8EA6-4D88-7342-2BA13B0E0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44" y="92760"/>
            <a:ext cx="1000199" cy="997588"/>
          </a:xfrm>
          <a:prstGeom prst="rect">
            <a:avLst/>
          </a:prstGeom>
        </p:spPr>
      </p:pic>
      <p:pic>
        <p:nvPicPr>
          <p:cNvPr id="1026" name="Picture 2" descr="Staple-crop processing zones: a new ...">
            <a:extLst>
              <a:ext uri="{FF2B5EF4-FFF2-40B4-BE49-F238E27FC236}">
                <a16:creationId xmlns:a16="http://schemas.microsoft.com/office/drawing/2014/main" id="{DB997E3D-3BFF-54A8-A8EF-939AE4AA5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76" y="1833703"/>
            <a:ext cx="2958185" cy="17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69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805</TotalTime>
  <Words>270</Words>
  <Application>Microsoft Macintosh PowerPoint</Application>
  <PresentationFormat>Custom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Segoe UI</vt:lpstr>
      <vt:lpstr>Open Sans Light</vt:lpstr>
      <vt:lpstr>Calibri Light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Steven Jacoby</cp:lastModifiedBy>
  <cp:revision>57</cp:revision>
  <dcterms:created xsi:type="dcterms:W3CDTF">2016-04-17T19:51:20Z</dcterms:created>
  <dcterms:modified xsi:type="dcterms:W3CDTF">2025-07-23T11:59:48Z</dcterms:modified>
</cp:coreProperties>
</file>