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Open Sans Light" panose="020B0306030504020204" pitchFamily="34" charset="0"/>
      <p:regular r:id="rId3"/>
      <p:italic r:id="rId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781" autoAdjust="0"/>
    <p:restoredTop sz="94660"/>
  </p:normalViewPr>
  <p:slideViewPr>
    <p:cSldViewPr snapToGrid="0">
      <p:cViewPr varScale="1">
        <p:scale>
          <a:sx n="96" d="100"/>
          <a:sy n="96" d="100"/>
        </p:scale>
        <p:origin x="3464" y="176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082360"/>
              </p:ext>
            </p:extLst>
          </p:nvPr>
        </p:nvGraphicFramePr>
        <p:xfrm>
          <a:off x="3918303" y="1886510"/>
          <a:ext cx="3336925" cy="209340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3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434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Transportation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$466 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55,000</a:t>
                      </a:r>
                      <a:endParaRPr lang="en-US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153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MA, USA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37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77240" rtl="0" eaLnBrk="1" latinLnBrk="0" hangingPunct="1"/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Impact Analysis &amp; Methodology Development</a:t>
                      </a:r>
                    </a:p>
                    <a:p>
                      <a:pPr marL="0" algn="l" defTabSz="777240" rtl="0" eaLnBrk="1" latinLnBrk="0" hangingPunct="1"/>
                      <a:endParaRPr lang="en-US" sz="11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576078"/>
              </p:ext>
            </p:extLst>
          </p:nvPr>
        </p:nvGraphicFramePr>
        <p:xfrm>
          <a:off x="561623" y="4286463"/>
          <a:ext cx="6649154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Existing models failed to quantify how specific industries benefit from infrastructure improvements.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No standardized methodology existed to measure supply chain ("second-order") effects.</a:t>
                      </a:r>
                    </a:p>
                    <a:p>
                      <a:pPr marL="174625" lvl="1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Decision-makers lacked tools to compare projects across modes (highway, rail, port).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Boston Strategies was Selected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Expertise in supply chain management and capability to conduct quantitative economic analysis.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 soundtrack record of conducting studies involving quantification of benefits because of process improvements.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Multi-Modal Experience: 60+ infrastructure projects across 14 countries.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Government Partnership History: Successful engagements with FHWA, MARAD, and state DOTs.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included in-depth study to establish a methodology for quantifying the benefits of large-scale freight infrastructure investments. developing quantifiable methodologies to quantify national vs. local/regional benefits, with specific focus on supply chain improvement.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supply chain effects of transportation improvements are a critical element of that improvement, and this analysis provides needed information on the logistics (aka, second order effects) benefits to industry. 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Integrated leading-edge supply chain thinking with transportation planning methods to determine the supply chain impact of various types of transportation investments.  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study quantified key baselines and variables by industry to facilitate its use in specific project evaluations.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methodology focused on industry specificity of the benefits and allowed for comparisons across modes and types of projects.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41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23% improvement in ROI forecasting accuracy.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Reduced inter-agency approval times.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new frameworks for quantifying the value of supply chain management using an economic multiplier.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933476" y="309269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495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1622" y="1871272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561622" y="4202242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1133" y="8980383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pic>
        <p:nvPicPr>
          <p:cNvPr id="9" name="Picture 8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D862E956-CDD5-A3EE-0672-94BB095D7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77" y="190789"/>
            <a:ext cx="842682" cy="8404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rgbClr val="002060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>
                <a:solidFill>
                  <a:schemeClr val="bg1"/>
                </a:solidFill>
              </a:rPr>
              <a:t>“Economics Analysis of Transportation Planning”</a:t>
            </a:r>
          </a:p>
        </p:txBody>
      </p:sp>
      <p:pic>
        <p:nvPicPr>
          <p:cNvPr id="5" name="Picture 4" descr="A close-up of a logo&#10;&#10;AI-generated content may be incorrect.">
            <a:extLst>
              <a:ext uri="{FF2B5EF4-FFF2-40B4-BE49-F238E27FC236}">
                <a16:creationId xmlns:a16="http://schemas.microsoft.com/office/drawing/2014/main" id="{4C13351A-8863-51AD-A6AD-5D7157C10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77" y="16606"/>
            <a:ext cx="1881923" cy="1203604"/>
          </a:xfrm>
          <a:prstGeom prst="rect">
            <a:avLst/>
          </a:prstGeom>
        </p:spPr>
      </p:pic>
      <p:pic>
        <p:nvPicPr>
          <p:cNvPr id="7" name="Picture 6" descr="A aerial view of a highway&#10;&#10;AI-generated content may be incorrect.">
            <a:extLst>
              <a:ext uri="{FF2B5EF4-FFF2-40B4-BE49-F238E27FC236}">
                <a16:creationId xmlns:a16="http://schemas.microsoft.com/office/drawing/2014/main" id="{DCFC8D0C-66A9-F3FB-61FB-FBCAC1D4BF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" t="18452" r="13198" b="10914"/>
          <a:stretch>
            <a:fillRect/>
          </a:stretch>
        </p:blipFill>
        <p:spPr>
          <a:xfrm>
            <a:off x="967407" y="2090087"/>
            <a:ext cx="2544417" cy="173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832</TotalTime>
  <Words>316</Words>
  <Application>Microsoft Macintosh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Xinyang Jiang</cp:lastModifiedBy>
  <cp:revision>75</cp:revision>
  <cp:lastPrinted>2016-07-22T20:00:12Z</cp:lastPrinted>
  <dcterms:created xsi:type="dcterms:W3CDTF">2016-04-17T19:51:20Z</dcterms:created>
  <dcterms:modified xsi:type="dcterms:W3CDTF">2025-07-16T20:52:00Z</dcterms:modified>
</cp:coreProperties>
</file>