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sldIdLst>
    <p:sldId id="273" r:id="rId2"/>
  </p:sldIdLst>
  <p:sldSz cx="7772400" cy="9144000"/>
  <p:notesSz cx="7315200" cy="9601200"/>
  <p:embeddedFontLst>
    <p:embeddedFont>
      <p:font typeface="Open Sans Light" panose="020B0306030504020204" pitchFamily="34" charset="0"/>
      <p:regular r:id="rId3"/>
      <p:italic r:id="rId4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38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5781" autoAdjust="0"/>
    <p:restoredTop sz="94660"/>
  </p:normalViewPr>
  <p:slideViewPr>
    <p:cSldViewPr snapToGrid="0">
      <p:cViewPr>
        <p:scale>
          <a:sx n="171" d="100"/>
          <a:sy n="171" d="100"/>
        </p:scale>
        <p:origin x="1576" y="-1128"/>
      </p:cViewPr>
      <p:guideLst>
        <p:guide orient="horz" pos="2880"/>
        <p:guide pos="244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5" d="100"/>
        <a:sy n="125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font" Target="fonts/font1.fntdata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font" Target="fonts/font2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1496484"/>
            <a:ext cx="6606540" cy="3183467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550" y="4802717"/>
            <a:ext cx="5829300" cy="2207683"/>
          </a:xfrm>
        </p:spPr>
        <p:txBody>
          <a:bodyPr/>
          <a:lstStyle>
            <a:lvl1pPr marL="0" indent="0" algn="ctr">
              <a:buNone/>
              <a:defRPr sz="2040"/>
            </a:lvl1pPr>
            <a:lvl2pPr marL="388620" indent="0" algn="ctr">
              <a:buNone/>
              <a:defRPr sz="1700"/>
            </a:lvl2pPr>
            <a:lvl3pPr marL="777240" indent="0" algn="ctr">
              <a:buNone/>
              <a:defRPr sz="1530"/>
            </a:lvl3pPr>
            <a:lvl4pPr marL="1165860" indent="0" algn="ctr">
              <a:buNone/>
              <a:defRPr sz="1360"/>
            </a:lvl4pPr>
            <a:lvl5pPr marL="1554480" indent="0" algn="ctr">
              <a:buNone/>
              <a:defRPr sz="1360"/>
            </a:lvl5pPr>
            <a:lvl6pPr marL="1943100" indent="0" algn="ctr">
              <a:buNone/>
              <a:defRPr sz="1360"/>
            </a:lvl6pPr>
            <a:lvl7pPr marL="2331720" indent="0" algn="ctr">
              <a:buNone/>
              <a:defRPr sz="1360"/>
            </a:lvl7pPr>
            <a:lvl8pPr marL="2720340" indent="0" algn="ctr">
              <a:buNone/>
              <a:defRPr sz="1360"/>
            </a:lvl8pPr>
            <a:lvl9pPr marL="3108960" indent="0" algn="ctr">
              <a:buNone/>
              <a:defRPr sz="13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6/6/25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768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6/6/25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753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2124" y="486834"/>
            <a:ext cx="1675924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353" y="486834"/>
            <a:ext cx="4930616" cy="77491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6/6/25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1483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353" y="830760"/>
            <a:ext cx="6703695" cy="142349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6/6/25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101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05" y="2279653"/>
            <a:ext cx="6703695" cy="3803649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05" y="6119286"/>
            <a:ext cx="6703695" cy="2000249"/>
          </a:xfrm>
        </p:spPr>
        <p:txBody>
          <a:bodyPr/>
          <a:lstStyle>
            <a:lvl1pPr marL="0" indent="0">
              <a:buNone/>
              <a:defRPr sz="2040">
                <a:solidFill>
                  <a:schemeClr val="tx1"/>
                </a:solidFill>
              </a:defRPr>
            </a:lvl1pPr>
            <a:lvl2pPr marL="3886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777240" indent="0">
              <a:buNone/>
              <a:defRPr sz="1530">
                <a:solidFill>
                  <a:schemeClr val="tx1">
                    <a:tint val="75000"/>
                  </a:schemeClr>
                </a:solidFill>
              </a:defRPr>
            </a:lvl3pPr>
            <a:lvl4pPr marL="11658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4pPr>
            <a:lvl5pPr marL="155448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5pPr>
            <a:lvl6pPr marL="194310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6pPr>
            <a:lvl7pPr marL="233172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7pPr>
            <a:lvl8pPr marL="272034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8pPr>
            <a:lvl9pPr marL="31089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6/6/25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608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353" y="2434167"/>
            <a:ext cx="330327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4778" y="2434167"/>
            <a:ext cx="330327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6/6/25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073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486836"/>
            <a:ext cx="670369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366" y="2241551"/>
            <a:ext cx="3288089" cy="1098549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366" y="3340100"/>
            <a:ext cx="3288089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4778" y="2241551"/>
            <a:ext cx="3304282" cy="1098549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4778" y="3340100"/>
            <a:ext cx="3304282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6/6/25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457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6/6/25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4100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6/6/25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127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09600"/>
            <a:ext cx="2506801" cy="213360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4282" y="1316569"/>
            <a:ext cx="3934778" cy="6498167"/>
          </a:xfrm>
        </p:spPr>
        <p:txBody>
          <a:bodyPr/>
          <a:lstStyle>
            <a:lvl1pPr>
              <a:defRPr sz="2720"/>
            </a:lvl1pPr>
            <a:lvl2pPr>
              <a:defRPr sz="2380"/>
            </a:lvl2pPr>
            <a:lvl3pPr>
              <a:defRPr sz="204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2743200"/>
            <a:ext cx="2506801" cy="5082117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6/6/25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126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09600"/>
            <a:ext cx="2506801" cy="213360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4282" y="1316569"/>
            <a:ext cx="3934778" cy="6498167"/>
          </a:xfrm>
        </p:spPr>
        <p:txBody>
          <a:bodyPr anchor="t"/>
          <a:lstStyle>
            <a:lvl1pPr marL="0" indent="0">
              <a:buNone/>
              <a:defRPr sz="2720"/>
            </a:lvl1pPr>
            <a:lvl2pPr marL="388620" indent="0">
              <a:buNone/>
              <a:defRPr sz="2380"/>
            </a:lvl2pPr>
            <a:lvl3pPr marL="777240" indent="0">
              <a:buNone/>
              <a:defRPr sz="2040"/>
            </a:lvl3pPr>
            <a:lvl4pPr marL="1165860" indent="0">
              <a:buNone/>
              <a:defRPr sz="1700"/>
            </a:lvl4pPr>
            <a:lvl5pPr marL="1554480" indent="0">
              <a:buNone/>
              <a:defRPr sz="1700"/>
            </a:lvl5pPr>
            <a:lvl6pPr marL="1943100" indent="0">
              <a:buNone/>
              <a:defRPr sz="1700"/>
            </a:lvl6pPr>
            <a:lvl7pPr marL="2331720" indent="0">
              <a:buNone/>
              <a:defRPr sz="1700"/>
            </a:lvl7pPr>
            <a:lvl8pPr marL="2720340" indent="0">
              <a:buNone/>
              <a:defRPr sz="1700"/>
            </a:lvl8pPr>
            <a:lvl9pPr marL="3108960" indent="0">
              <a:buNone/>
              <a:defRPr sz="17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2743200"/>
            <a:ext cx="2506801" cy="5082117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6/6/25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002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353" y="486836"/>
            <a:ext cx="670369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353" y="2434167"/>
            <a:ext cx="670369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353" y="8475136"/>
            <a:ext cx="174879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4AC21F-4580-47C1-919D-E2B169213FB7}" type="datetimeFigureOut">
              <a:rPr lang="en-US" smtClean="0"/>
              <a:t>6/6/25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4608" y="8475136"/>
            <a:ext cx="262318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Footer Placeholder 3"/>
          <p:cNvSpPr txBox="1">
            <a:spLocks/>
          </p:cNvSpPr>
          <p:nvPr userDrawn="1"/>
        </p:nvSpPr>
        <p:spPr>
          <a:xfrm>
            <a:off x="493740" y="8793909"/>
            <a:ext cx="3209925" cy="1907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l"/>
            <a:r>
              <a:rPr lang="en-US" sz="1100" dirty="0">
                <a:solidFill>
                  <a:schemeClr val="bg2">
                    <a:lumMod val="50000"/>
                  </a:schemeClr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© 2012 Boston Strategies International, Inc.</a:t>
            </a:r>
          </a:p>
        </p:txBody>
      </p:sp>
      <p:pic>
        <p:nvPicPr>
          <p:cNvPr id="11" name="Picture 2" descr="G:\Documents\Marketing\Logos\GlobeLogotype.jpg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52777" y="329626"/>
            <a:ext cx="3000022" cy="4383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04379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kern="1200">
          <a:solidFill>
            <a:schemeClr val="tx1"/>
          </a:solidFill>
          <a:latin typeface="+mn-lt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2801039"/>
              </p:ext>
            </p:extLst>
          </p:nvPr>
        </p:nvGraphicFramePr>
        <p:xfrm>
          <a:off x="3918303" y="1886510"/>
          <a:ext cx="3336925" cy="1965416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3347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021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6434">
                <a:tc gridSpan="2">
                  <a:txBody>
                    <a:bodyPr/>
                    <a:lstStyle/>
                    <a:p>
                      <a:pPr algn="l"/>
                      <a:r>
                        <a:rPr lang="en-US" sz="1600" b="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ABOUT THE CLIENT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3153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Industry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777240" rtl="0" eaLnBrk="1" latinLnBrk="0" hangingPunct="1"/>
                      <a:r>
                        <a:rPr lang="en-US" sz="11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Water Treatment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3153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Revenues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777240" rtl="0" eaLnBrk="1" latinLnBrk="0" hangingPunct="1"/>
                      <a:r>
                        <a:rPr lang="en-US" sz="11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$20 billion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3153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Employees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777240" rtl="0" eaLnBrk="1" latinLnBrk="0" hangingPunct="1"/>
                      <a:r>
                        <a:rPr lang="en-US" sz="11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330,000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3153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Location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Germany and USA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6370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BSI Service or Solution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777240" rtl="0" eaLnBrk="1" latinLnBrk="0" hangingPunct="1"/>
                      <a:r>
                        <a:rPr lang="en-US" sz="11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Contracting Best Practices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0261229"/>
              </p:ext>
            </p:extLst>
          </p:nvPr>
        </p:nvGraphicFramePr>
        <p:xfrm>
          <a:off x="561623" y="4286463"/>
          <a:ext cx="6649154" cy="3931920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33458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032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89457"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Key Challenges</a:t>
                      </a:r>
                    </a:p>
                    <a:p>
                      <a:pPr marL="174625" lvl="1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Contracted equipment was delivered but was faulty and exploded, causing direct and indirect damages.</a:t>
                      </a:r>
                    </a:p>
                    <a:p>
                      <a:pPr marL="174625" lvl="1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The supply chain partners involved argued in court about which of them was responsible, and to what degree.</a:t>
                      </a:r>
                    </a:p>
                    <a:p>
                      <a:pPr marL="174625" lvl="1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Two parties disputed the existence and the validity of certain contract terms and conditions (T&amp;C), especially liability and liquidated damage clauses.</a:t>
                      </a:r>
                    </a:p>
                  </a:txBody>
                  <a:tcPr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Why Boston Strategies was Selected</a:t>
                      </a:r>
                    </a:p>
                    <a:p>
                      <a:pPr marL="111125" marR="0" lvl="1" indent="-111125" algn="l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Expertise in contracting and contract risk management</a:t>
                      </a:r>
                    </a:p>
                    <a:p>
                      <a:pPr marL="111125" marR="0" lvl="1" indent="-111125" algn="l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Familiarity with the water treatment industry and with the suppliers involved in the dispute</a:t>
                      </a:r>
                    </a:p>
                    <a:p>
                      <a:pPr marL="111125" marR="0" lvl="1" indent="-111125" algn="l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Knowledge of standard industry practices for contracting multi-year, complex, engineered construction projects</a:t>
                      </a: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9457"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Project Scope</a:t>
                      </a:r>
                    </a:p>
                    <a:p>
                      <a:pPr marL="171450" lvl="0" indent="-171450">
                        <a:buFont typeface="Arial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External and intra-company tendering procedures, including RFI, Request for Proposal, and contracting</a:t>
                      </a:r>
                    </a:p>
                    <a:p>
                      <a:pPr marL="171450" lvl="0" indent="-171450">
                        <a:buFont typeface="Arial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Contract terms and conditions, notably liability for damages and liquidated damages for remediation and penalties</a:t>
                      </a:r>
                    </a:p>
                    <a:p>
                      <a:pPr marL="171450" lvl="0" indent="-171450">
                        <a:buFont typeface="Arial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Belt Dryer </a:t>
                      </a:r>
                    </a:p>
                    <a:p>
                      <a:pPr marL="171450" lvl="0" indent="-171450">
                        <a:buFont typeface="Arial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Sludge Storage Bin </a:t>
                      </a:r>
                    </a:p>
                    <a:p>
                      <a:pPr marL="171450" lvl="0" indent="-171450">
                        <a:buFont typeface="Arial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Odor Control System</a:t>
                      </a:r>
                    </a:p>
                    <a:p>
                      <a:pPr marL="171450" lvl="0" indent="-171450">
                        <a:buFont typeface="Arial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Extruder</a:t>
                      </a:r>
                    </a:p>
                  </a:txBody>
                  <a:tcPr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Project Approach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Benchmarked the contracting process against standard contracting procedures, across industries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Defined standard and best practices at each stage of contracting, identifying practices that led to ambiguity such as links to T&amp;Cs, different versions of the contract T&amp;Cs, ambiguous intercompany procedures, and email and other off-line communications vs. what was in the contract proper.</a:t>
                      </a: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2694"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Financial Benefits Realized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Helped to resolve a $7 million intra-company dispute that had gone on for seven years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Avoided the costs and distraction of prosecuting the case in court, which was upwards of $1 million</a:t>
                      </a:r>
                    </a:p>
                  </a:txBody>
                  <a:tcPr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000" b="1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Operational Benefits Realized</a:t>
                      </a:r>
                    </a:p>
                    <a:p>
                      <a:pPr marL="171450" marR="0" lvl="0" indent="-171450" algn="l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Helped the client define clearer intra-company standard operating procedures regarding contracting, to avoid similar disputes in the future</a:t>
                      </a:r>
                    </a:p>
                    <a:p>
                      <a:pPr marL="171450" marR="0" lvl="0" indent="-171450" algn="l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2932412"/>
                  </a:ext>
                </a:extLst>
              </a:tr>
            </a:tbl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3933476" y="309269"/>
            <a:ext cx="172213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CASE</a:t>
            </a:r>
          </a:p>
          <a:p>
            <a:pPr algn="r"/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STUDY 493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61622" y="1871272"/>
            <a:ext cx="6728178" cy="2111484"/>
          </a:xfrm>
          <a:prstGeom prst="roundRect">
            <a:avLst>
              <a:gd name="adj" fmla="val 6509"/>
            </a:avLst>
          </a:prstGeom>
          <a:noFill/>
          <a:ln>
            <a:solidFill>
              <a:srgbClr val="2038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561622" y="4202242"/>
            <a:ext cx="6649156" cy="0"/>
          </a:xfrm>
          <a:prstGeom prst="line">
            <a:avLst/>
          </a:prstGeom>
          <a:ln>
            <a:solidFill>
              <a:srgbClr val="2038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01133" y="8980383"/>
            <a:ext cx="6649156" cy="0"/>
          </a:xfrm>
          <a:prstGeom prst="line">
            <a:avLst/>
          </a:prstGeom>
          <a:ln>
            <a:solidFill>
              <a:srgbClr val="2038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0" y="1224486"/>
            <a:ext cx="7772400" cy="307777"/>
          </a:xfrm>
          <a:prstGeom prst="rect">
            <a:avLst/>
          </a:prstGeom>
          <a:solidFill>
            <a:srgbClr val="203864"/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400" cap="small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 dirty="0"/>
              <a:t>Supplier Competitive Analysis &amp; Contracting Strategy</a:t>
            </a:r>
          </a:p>
        </p:txBody>
      </p:sp>
      <p:pic>
        <p:nvPicPr>
          <p:cNvPr id="9" name="Picture 8" descr="A white square with blue and yellow text&#10;&#10;Description automatically generated">
            <a:extLst>
              <a:ext uri="{FF2B5EF4-FFF2-40B4-BE49-F238E27FC236}">
                <a16:creationId xmlns:a16="http://schemas.microsoft.com/office/drawing/2014/main" id="{D862E956-CDD5-A3EE-0672-94BB095D78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577" y="190789"/>
            <a:ext cx="842682" cy="84048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75DD3BF-E494-4DFD-64E3-61FDF89481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8622" y="0"/>
            <a:ext cx="2003778" cy="123748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-4490" y="1237737"/>
            <a:ext cx="7776890" cy="276999"/>
          </a:xfrm>
          <a:prstGeom prst="rect">
            <a:avLst/>
          </a:prstGeom>
          <a:solidFill>
            <a:srgbClr val="002060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200" b="1"/>
            </a:lvl1pPr>
          </a:lstStyle>
          <a:p>
            <a:r>
              <a:rPr lang="en-US" dirty="0">
                <a:solidFill>
                  <a:schemeClr val="bg1"/>
                </a:solidFill>
              </a:rPr>
              <a:t>“Long-Term Contracting Due Diligence for </a:t>
            </a:r>
            <a:r>
              <a:rPr lang="en-US">
                <a:solidFill>
                  <a:schemeClr val="bg1"/>
                </a:solidFill>
              </a:rPr>
              <a:t>Strategic Partnerships”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3ED8858-F098-33C8-B3E8-6F7FC299BA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1415" y="2057204"/>
            <a:ext cx="2566106" cy="1739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928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818</TotalTime>
  <Words>313</Words>
  <Application>Microsoft Macintosh PowerPoint</Application>
  <PresentationFormat>Custom</PresentationFormat>
  <Paragraphs>38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Calibri Light</vt:lpstr>
      <vt:lpstr>Open Sans Light</vt:lpstr>
      <vt:lpstr>Arial</vt:lpstr>
      <vt:lpstr>Calibri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Jacoby</dc:creator>
  <cp:lastModifiedBy>David Steven Jacoby</cp:lastModifiedBy>
  <cp:revision>71</cp:revision>
  <cp:lastPrinted>2016-07-22T20:00:12Z</cp:lastPrinted>
  <dcterms:created xsi:type="dcterms:W3CDTF">2016-04-17T19:51:20Z</dcterms:created>
  <dcterms:modified xsi:type="dcterms:W3CDTF">2025-06-06T17:42:24Z</dcterms:modified>
</cp:coreProperties>
</file>