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183" d="100"/>
          <a:sy n="183" d="100"/>
        </p:scale>
        <p:origin x="1832" y="-5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1D24F8-233A-4584-B781-10ED18116271}" type="datetimeFigureOut">
              <a:rPr lang="en-US" smtClean="0"/>
              <a:pPr/>
              <a:t>5/13/25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1D24F8-233A-4584-B781-10ED18116271}" type="datetimeFigureOut">
              <a:rPr lang="en-US" smtClean="0"/>
              <a:pPr/>
              <a:t>5/13/25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1D24F8-233A-4584-B781-10ED18116271}" type="datetimeFigureOut">
              <a:rPr lang="en-US" smtClean="0"/>
              <a:pPr/>
              <a:t>5/13/25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1D24F8-233A-4584-B781-10ED18116271}" type="datetimeFigureOut">
              <a:rPr lang="en-US" smtClean="0"/>
              <a:pPr/>
              <a:t>5/13/25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1D24F8-233A-4584-B781-10ED18116271}" type="datetimeFigureOut">
              <a:rPr lang="en-US" smtClean="0"/>
              <a:pPr/>
              <a:t>5/13/25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D24F8-233A-4584-B781-10ED18116271}" type="datetimeFigureOut">
              <a:rPr lang="en-US" smtClean="0"/>
              <a:pPr/>
              <a:t>5/13/25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1D24F8-233A-4584-B781-10ED18116271}" type="datetimeFigureOut">
              <a:rPr lang="en-US" smtClean="0"/>
              <a:pPr/>
              <a:t>5/13/25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1D24F8-233A-4584-B781-10ED18116271}" type="datetimeFigureOut">
              <a:rPr lang="en-US" smtClean="0"/>
              <a:pPr/>
              <a:t>5/13/25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F1D24F8-233A-4584-B781-10ED18116271}" type="datetimeFigureOut">
              <a:rPr lang="en-US" smtClean="0"/>
              <a:pPr/>
              <a:t>5/13/25</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5BE4696-4A67-4702-A44B-7A494BEE24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44823"/>
            <a:ext cx="6858000" cy="304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444823"/>
            <a:ext cx="6858000" cy="307777"/>
          </a:xfrm>
          <a:prstGeom prst="rect">
            <a:avLst/>
          </a:prstGeom>
          <a:noFill/>
        </p:spPr>
        <p:txBody>
          <a:bodyPr wrap="square" rtlCol="0">
            <a:spAutoFit/>
          </a:bodyPr>
          <a:lstStyle/>
          <a:p>
            <a:pPr algn="ctr"/>
            <a:r>
              <a:rPr lang="en-US" sz="1400" b="1" cap="small" dirty="0">
                <a:solidFill>
                  <a:schemeClr val="bg1"/>
                </a:solidFill>
                <a:latin typeface="Perpetua" pitchFamily="18" charset="0"/>
              </a:rPr>
              <a:t>Case Study: “Vehicle Manufacturing Process Optimization” </a:t>
            </a:r>
          </a:p>
        </p:txBody>
      </p:sp>
      <p:graphicFrame>
        <p:nvGraphicFramePr>
          <p:cNvPr id="13" name="Table 12"/>
          <p:cNvGraphicFramePr>
            <a:graphicFrameLocks noGrp="1"/>
          </p:cNvGraphicFramePr>
          <p:nvPr>
            <p:extLst>
              <p:ext uri="{D42A27DB-BD31-4B8C-83A1-F6EECF244321}">
                <p14:modId xmlns:p14="http://schemas.microsoft.com/office/powerpoint/2010/main" val="2599280143"/>
              </p:ext>
            </p:extLst>
          </p:nvPr>
        </p:nvGraphicFramePr>
        <p:xfrm>
          <a:off x="3462156" y="2412023"/>
          <a:ext cx="3048002" cy="1478280"/>
        </p:xfrm>
        <a:graphic>
          <a:graphicData uri="http://schemas.openxmlformats.org/drawingml/2006/table">
            <a:tbl>
              <a:tblPr firstRow="1" bandRow="1">
                <a:tableStyleId>{3B4B98B0-60AC-42C2-AFA5-B58CD77FA1E5}</a:tableStyleId>
              </a:tblPr>
              <a:tblGrid>
                <a:gridCol w="1295402">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tblGrid>
              <a:tr h="228600">
                <a:tc gridSpan="2">
                  <a:txBody>
                    <a:bodyPr/>
                    <a:lstStyle/>
                    <a:p>
                      <a:pPr algn="ctr"/>
                      <a:r>
                        <a:rPr lang="en-US" sz="1200" b="1" dirty="0">
                          <a:latin typeface="Perpetua" pitchFamily="18" charset="0"/>
                          <a:cs typeface="Times New Roman" pitchFamily="18" charset="0"/>
                        </a:rPr>
                        <a:t>ABOUT THE CLIENT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tc>
                <a:extLst>
                  <a:ext uri="{0D108BD9-81ED-4DB2-BD59-A6C34878D82A}">
                    <a16:rowId xmlns:a16="http://schemas.microsoft.com/office/drawing/2014/main" val="10000"/>
                  </a:ext>
                </a:extLst>
              </a:tr>
              <a:tr h="213360">
                <a:tc>
                  <a:txBody>
                    <a:bodyPr/>
                    <a:lstStyle/>
                    <a:p>
                      <a:r>
                        <a:rPr lang="en-US" sz="900" b="1" dirty="0"/>
                        <a:t>Client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Top Tier Car, Truck and Bus OEM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13360">
                <a:tc>
                  <a:txBody>
                    <a:bodyPr/>
                    <a:lstStyle/>
                    <a:p>
                      <a:r>
                        <a:rPr lang="en-US" sz="900" b="1" dirty="0"/>
                        <a:t>Revenues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$150 billion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13360">
                <a:tc>
                  <a:txBody>
                    <a:bodyPr/>
                    <a:lstStyle/>
                    <a:p>
                      <a:r>
                        <a:rPr lang="en-US" sz="900" b="1" dirty="0"/>
                        <a:t>Employees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175,000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7725546"/>
                  </a:ext>
                </a:extLst>
              </a:tr>
              <a:tr h="213360">
                <a:tc>
                  <a:txBody>
                    <a:bodyPr/>
                    <a:lstStyle/>
                    <a:p>
                      <a:r>
                        <a:rPr lang="en-US" sz="900" b="1" dirty="0"/>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Brazil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9560">
                <a:tc>
                  <a:txBody>
                    <a:bodyPr/>
                    <a:lstStyle/>
                    <a:p>
                      <a:r>
                        <a:rPr lang="en-US" sz="900" b="1" dirty="0"/>
                        <a:t>BSI Service or Solution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Performance Improvement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5" name="TextBox 14"/>
          <p:cNvSpPr txBox="1"/>
          <p:nvPr/>
        </p:nvSpPr>
        <p:spPr>
          <a:xfrm>
            <a:off x="380999" y="1866485"/>
            <a:ext cx="6248399" cy="253916"/>
          </a:xfrm>
          <a:prstGeom prst="rect">
            <a:avLst/>
          </a:prstGeom>
          <a:noFill/>
        </p:spPr>
        <p:txBody>
          <a:bodyPr wrap="square" rtlCol="0">
            <a:spAutoFit/>
          </a:bodyPr>
          <a:lstStyle/>
          <a:p>
            <a:pPr algn="ctr"/>
            <a:r>
              <a:rPr lang="en-US" sz="1050" b="1" dirty="0">
                <a:solidFill>
                  <a:srgbClr val="002060"/>
                </a:solidFill>
                <a:latin typeface="Times New Roman" pitchFamily="18" charset="0"/>
                <a:cs typeface="Times New Roman" pitchFamily="18" charset="0"/>
              </a:rPr>
              <a:t>“30-50% reduction of lead time, 50% cost reduction, and zero quality defects”</a:t>
            </a:r>
          </a:p>
        </p:txBody>
      </p:sp>
      <p:graphicFrame>
        <p:nvGraphicFramePr>
          <p:cNvPr id="20" name="Table 19"/>
          <p:cNvGraphicFramePr>
            <a:graphicFrameLocks noGrp="1"/>
          </p:cNvGraphicFramePr>
          <p:nvPr>
            <p:extLst>
              <p:ext uri="{D42A27DB-BD31-4B8C-83A1-F6EECF244321}">
                <p14:modId xmlns:p14="http://schemas.microsoft.com/office/powerpoint/2010/main" val="3941123088"/>
              </p:ext>
            </p:extLst>
          </p:nvPr>
        </p:nvGraphicFramePr>
        <p:xfrm>
          <a:off x="380999" y="4037560"/>
          <a:ext cx="6248400" cy="4785360"/>
        </p:xfrm>
        <a:graphic>
          <a:graphicData uri="http://schemas.openxmlformats.org/drawingml/2006/table">
            <a:tbl>
              <a:tblPr>
                <a:tableStyleId>{073A0DAA-6AF3-43AB-8588-CEC1D06C72B9}</a:tableStyleId>
              </a:tblPr>
              <a:tblGrid>
                <a:gridCol w="2971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696137">
                <a:tc>
                  <a:txBody>
                    <a:bodyPr/>
                    <a:lstStyle/>
                    <a:p>
                      <a:pPr lvl="0"/>
                      <a:r>
                        <a:rPr lang="en-US" sz="1200" b="1" kern="1200" dirty="0"/>
                        <a:t>Key Challenges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Mercedes-Benz do </a:t>
                      </a:r>
                      <a:r>
                        <a:rPr lang="en-US" sz="1000" kern="1200" dirty="0" err="1">
                          <a:solidFill>
                            <a:schemeClr val="dk1"/>
                          </a:solidFill>
                          <a:latin typeface="+mn-lt"/>
                          <a:ea typeface="+mn-ea"/>
                          <a:cs typeface="+mn-cs"/>
                        </a:rPr>
                        <a:t>Brasil</a:t>
                      </a:r>
                      <a:r>
                        <a:rPr lang="en-US" sz="1000" kern="1200" dirty="0">
                          <a:solidFill>
                            <a:schemeClr val="dk1"/>
                          </a:solidFill>
                          <a:latin typeface="+mn-lt"/>
                          <a:ea typeface="+mn-ea"/>
                          <a:cs typeface="+mn-cs"/>
                        </a:rPr>
                        <a:t> imported heavy duty truck parts in crates and assembled them in Brazil. </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The Completely-Knocked-Down (CKD) truck model should have been very efficient but its actual implementation was slow, cumbersome, and costly due to delays at the port and customs, overly burning some processes for inspections and quality approvals, and insanely bureaucratic paperwork. </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The ship sailing schedules created lumpy production schedules and the process inefficiencies created an in flexible and high-cost situation.</a:t>
                      </a:r>
                    </a:p>
                  </a:txBody>
                  <a:tcPr/>
                </a:tc>
                <a:tc>
                  <a:txBody>
                    <a:bodyPr/>
                    <a:lstStyle/>
                    <a:p>
                      <a:pPr lvl="0"/>
                      <a:r>
                        <a:rPr lang="en-US" sz="1200" b="1" kern="1200" dirty="0"/>
                        <a:t>Why Boston </a:t>
                      </a:r>
                      <a:r>
                        <a:rPr lang="en-US" sz="1200" b="1" kern="1200" dirty="0" err="1"/>
                        <a:t>Straegies</a:t>
                      </a:r>
                      <a:r>
                        <a:rPr lang="en-US" sz="1200" b="1" kern="1200" dirty="0"/>
                        <a:t> was Selected</a:t>
                      </a:r>
                    </a:p>
                    <a:p>
                      <a:pPr marL="111125" lvl="1" indent="-111125">
                        <a:buFont typeface="Arial" pitchFamily="34" charset="0"/>
                        <a:buChar char="•"/>
                      </a:pPr>
                      <a:r>
                        <a:rPr lang="en-US" sz="1000" kern="1200" dirty="0"/>
                        <a:t>Boston Strategies staff was on the Kearney consulting team, which had established a reputation for delivering extraordinary cost reduction through optimizing logistics processes.</a:t>
                      </a:r>
                    </a:p>
                    <a:p>
                      <a:pPr marL="111125" lvl="1" indent="-111125">
                        <a:buFont typeface="Arial" pitchFamily="34" charset="0"/>
                        <a:buChar char="•"/>
                      </a:pPr>
                      <a:r>
                        <a:rPr lang="en-US" sz="1000" kern="1200" dirty="0">
                          <a:solidFill>
                            <a:schemeClr val="dk1"/>
                          </a:solidFill>
                          <a:latin typeface="+mn-lt"/>
                          <a:ea typeface="+mn-ea"/>
                          <a:cs typeface="+mn-cs"/>
                        </a:rPr>
                        <a:t>Portuguese language skills. Daily work was conducted in Portuguese.</a:t>
                      </a:r>
                      <a:endParaRPr lang="en-US" sz="1000" kern="1200" dirty="0"/>
                    </a:p>
                    <a:p>
                      <a:pPr marL="111125" lvl="1" indent="-111125">
                        <a:buFont typeface="Arial" pitchFamily="34" charset="0"/>
                        <a:buChar char="•"/>
                      </a:pPr>
                      <a:endParaRPr lang="en-US" sz="1000" kern="1200" dirty="0"/>
                    </a:p>
                    <a:p>
                      <a:pPr marL="111125" lvl="1" indent="-111125">
                        <a:buFont typeface="Arial" pitchFamily="34" charset="0"/>
                        <a:buChar char="•"/>
                      </a:pPr>
                      <a:endParaRPr lang="en-US" sz="1000" kern="1200" dirty="0"/>
                    </a:p>
                    <a:p>
                      <a:pPr marL="111125" lvl="1" indent="-111125">
                        <a:buFont typeface="Arial" pitchFamily="34" charset="0"/>
                        <a:buChar char="•"/>
                      </a:pPr>
                      <a:endParaRPr lang="en-US" sz="1000" kern="1200" dirty="0"/>
                    </a:p>
                  </a:txBody>
                  <a:tcPr/>
                </a:tc>
                <a:extLst>
                  <a:ext uri="{0D108BD9-81ED-4DB2-BD59-A6C34878D82A}">
                    <a16:rowId xmlns:a16="http://schemas.microsoft.com/office/drawing/2014/main" val="10000"/>
                  </a:ext>
                </a:extLst>
              </a:tr>
              <a:tr h="422857">
                <a:tc>
                  <a:txBody>
                    <a:bodyPr/>
                    <a:lstStyle/>
                    <a:p>
                      <a:pPr lvl="0"/>
                      <a:r>
                        <a:rPr lang="en-US" sz="1200" b="1" kern="1200" dirty="0"/>
                        <a:t>Project Scope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Packaging in Malaysia</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Malaysia to Brazil ship sailings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Customs clearance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Inspection and quality control</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Transportation</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Unpacking and assembly logistics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Production scheduling</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000" kern="1200" dirty="0">
                        <a:solidFill>
                          <a:schemeClr val="dk1"/>
                        </a:solidFill>
                        <a:latin typeface="+mn-lt"/>
                        <a:ea typeface="+mn-ea"/>
                        <a:cs typeface="+mn-cs"/>
                      </a:endParaRPr>
                    </a:p>
                  </a:txBody>
                  <a:tcPr/>
                </a:tc>
                <a:tc>
                  <a:txBody>
                    <a:bodyPr/>
                    <a:lstStyle/>
                    <a:p>
                      <a:pPr lvl="0"/>
                      <a:r>
                        <a:rPr lang="en-US" sz="1200" b="1" kern="1200" dirty="0"/>
                        <a:t>Project Approach</a:t>
                      </a:r>
                      <a:endParaRPr lang="en-US" sz="1000" kern="1200" dirty="0">
                        <a:solidFill>
                          <a:schemeClr val="dk1"/>
                        </a:solidFill>
                        <a:latin typeface="+mn-lt"/>
                        <a:ea typeface="+mn-ea"/>
                        <a:cs typeface="+mn-cs"/>
                      </a:endParaRP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Optimizing the packing of the vehicles in Malaysia</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Considering the shipping schedules from Malaysia to Brazil. </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Mapped the processes of customs clearance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Dramatically simplified the processes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Cut the time for parts to clear customs and get to the warehouse. </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Simplified inspections and quality approval as well as records filings. </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The project, which was conducted in Portuguese, involved significant engagement by all the departments across the process, since each department could create a bottleneck that would affect the other areas.</a:t>
                      </a:r>
                    </a:p>
                  </a:txBody>
                  <a:tcPr/>
                </a:tc>
                <a:extLst>
                  <a:ext uri="{0D108BD9-81ED-4DB2-BD59-A6C34878D82A}">
                    <a16:rowId xmlns:a16="http://schemas.microsoft.com/office/drawing/2014/main" val="10001"/>
                  </a:ext>
                </a:extLst>
              </a:tr>
              <a:tr h="365760">
                <a:tc>
                  <a:txBody>
                    <a:bodyPr/>
                    <a:lstStyle/>
                    <a:p>
                      <a:pPr lvl="0"/>
                      <a:r>
                        <a:rPr lang="en-US" sz="1200" b="1" dirty="0"/>
                        <a:t>Operational Benefits Realized</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30-50% reduction of lead time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Zero quality defects</a:t>
                      </a:r>
                    </a:p>
                  </a:txBody>
                  <a:tcPr/>
                </a:tc>
                <a:tc>
                  <a:txBody>
                    <a:bodyPr/>
                    <a:lstStyle/>
                    <a:p>
                      <a:pPr lvl="0"/>
                      <a:r>
                        <a:rPr lang="en-US" sz="1200" b="1" kern="1200" dirty="0"/>
                        <a:t>Financial Benefits Realized</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50% reduction of cost (targeted)</a:t>
                      </a:r>
                    </a:p>
                  </a:txBody>
                  <a:tcPr/>
                </a:tc>
                <a:extLst>
                  <a:ext uri="{0D108BD9-81ED-4DB2-BD59-A6C34878D82A}">
                    <a16:rowId xmlns:a16="http://schemas.microsoft.com/office/drawing/2014/main" val="10002"/>
                  </a:ext>
                </a:extLst>
              </a:tr>
            </a:tbl>
          </a:graphicData>
        </a:graphic>
      </p:graphicFrame>
      <p:sp>
        <p:nvSpPr>
          <p:cNvPr id="11" name="TextBox 10">
            <a:extLst>
              <a:ext uri="{FF2B5EF4-FFF2-40B4-BE49-F238E27FC236}">
                <a16:creationId xmlns:a16="http://schemas.microsoft.com/office/drawing/2014/main" id="{B68DCBE7-A58D-4221-A131-DCA93282019B}"/>
              </a:ext>
            </a:extLst>
          </p:cNvPr>
          <p:cNvSpPr txBox="1"/>
          <p:nvPr/>
        </p:nvSpPr>
        <p:spPr>
          <a:xfrm>
            <a:off x="2363177" y="557914"/>
            <a:ext cx="1920911" cy="830997"/>
          </a:xfrm>
          <a:prstGeom prst="rect">
            <a:avLst/>
          </a:prstGeom>
          <a:noFill/>
        </p:spPr>
        <p:txBody>
          <a:bodyPr wrap="none" rtlCol="0">
            <a:spAutoFit/>
          </a:bodyPr>
          <a:lstStyle/>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CASE</a:t>
            </a:r>
          </a:p>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STUDY #488</a:t>
            </a:r>
          </a:p>
        </p:txBody>
      </p:sp>
      <p:pic>
        <p:nvPicPr>
          <p:cNvPr id="5" name="Picture 4" descr="A white square with blue and yellow text&#10;&#10;Description automatically generated">
            <a:extLst>
              <a:ext uri="{FF2B5EF4-FFF2-40B4-BE49-F238E27FC236}">
                <a16:creationId xmlns:a16="http://schemas.microsoft.com/office/drawing/2014/main" id="{3150583B-0114-E28D-6DDE-0D1A129001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7" y="227053"/>
            <a:ext cx="1000199" cy="997588"/>
          </a:xfrm>
          <a:prstGeom prst="rect">
            <a:avLst/>
          </a:prstGeom>
        </p:spPr>
      </p:pic>
      <p:pic>
        <p:nvPicPr>
          <p:cNvPr id="2" name="Picture 1">
            <a:extLst>
              <a:ext uri="{FF2B5EF4-FFF2-40B4-BE49-F238E27FC236}">
                <a16:creationId xmlns:a16="http://schemas.microsoft.com/office/drawing/2014/main" id="{E58D34BA-6517-528F-7DDC-6F66BB1655DB}"/>
              </a:ext>
            </a:extLst>
          </p:cNvPr>
          <p:cNvPicPr>
            <a:picLocks noChangeAspect="1"/>
          </p:cNvPicPr>
          <p:nvPr/>
        </p:nvPicPr>
        <p:blipFill>
          <a:blip r:embed="rId3">
            <a:extLst>
              <a:ext uri="{BEBA8EAE-BF5A-486C-A8C5-ECC9F3942E4B}">
                <a14:imgProps xmlns:a14="http://schemas.microsoft.com/office/drawing/2010/main">
                  <a14:imgLayer r:embed="rId4">
                    <a14:imgEffect>
                      <a14:artisticPencilSketch/>
                    </a14:imgEffect>
                  </a14:imgLayer>
                </a14:imgProps>
              </a:ext>
            </a:extLst>
          </a:blip>
          <a:stretch>
            <a:fillRect/>
          </a:stretch>
        </p:blipFill>
        <p:spPr>
          <a:xfrm>
            <a:off x="4284088" y="0"/>
            <a:ext cx="2585906" cy="1456322"/>
          </a:xfrm>
          <a:prstGeom prst="rect">
            <a:avLst/>
          </a:prstGeom>
        </p:spPr>
      </p:pic>
      <p:pic>
        <p:nvPicPr>
          <p:cNvPr id="3" name="Picture 2">
            <a:extLst>
              <a:ext uri="{FF2B5EF4-FFF2-40B4-BE49-F238E27FC236}">
                <a16:creationId xmlns:a16="http://schemas.microsoft.com/office/drawing/2014/main" id="{841C9006-F242-73F9-8D1B-A439490C36D8}"/>
              </a:ext>
            </a:extLst>
          </p:cNvPr>
          <p:cNvPicPr>
            <a:picLocks noChangeAspect="1"/>
          </p:cNvPicPr>
          <p:nvPr/>
        </p:nvPicPr>
        <p:blipFill>
          <a:blip r:embed="rId5"/>
          <a:stretch>
            <a:fillRect/>
          </a:stretch>
        </p:blipFill>
        <p:spPr>
          <a:xfrm>
            <a:off x="304800" y="2415614"/>
            <a:ext cx="2945218" cy="14782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3380</TotalTime>
  <Words>317</Words>
  <Application>Microsoft Macintosh PowerPoint</Application>
  <PresentationFormat>On-screen Show (4:3)</PresentationFormat>
  <Paragraphs>44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Open Sans Light</vt:lpstr>
      <vt:lpstr>Perpetua</vt:lpstr>
      <vt:lpstr>Times New Roman</vt:lpstr>
      <vt:lpstr>Office Theme</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Camila Paz Soldan</dc:creator>
  <cp:lastModifiedBy>David Steven Jacoby</cp:lastModifiedBy>
  <cp:revision>111</cp:revision>
  <cp:lastPrinted>2025-05-08T01:55:02Z</cp:lastPrinted>
  <dcterms:created xsi:type="dcterms:W3CDTF">2011-02-11T16:52:35Z</dcterms:created>
  <dcterms:modified xsi:type="dcterms:W3CDTF">2025-05-13T23:47:29Z</dcterms:modified>
</cp:coreProperties>
</file>