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>
      <p:cViewPr>
        <p:scale>
          <a:sx n="161" d="100"/>
          <a:sy n="161" d="100"/>
        </p:scale>
        <p:origin x="2312" y="1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6/6/25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6/6/25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6/6/25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6/6/25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6/6/25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6/6/25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6/6/25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6/6/25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6/6/25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6/6/25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6/6/25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D24F8-233A-4584-B781-10ED18116271}" type="datetimeFigureOut">
              <a:rPr lang="en-US" smtClean="0"/>
              <a:pPr/>
              <a:t>6/6/25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444823"/>
            <a:ext cx="6858000" cy="304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1444823"/>
            <a:ext cx="685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cap="small" dirty="0">
                <a:solidFill>
                  <a:schemeClr val="bg1"/>
                </a:solidFill>
                <a:latin typeface="Perpetua" pitchFamily="18" charset="0"/>
              </a:rPr>
              <a:t>Case Study:  Vehicle Parts &amp; Components Sourcing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386124"/>
              </p:ext>
            </p:extLst>
          </p:nvPr>
        </p:nvGraphicFramePr>
        <p:xfrm>
          <a:off x="3086221" y="2404562"/>
          <a:ext cx="3352800" cy="14782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5619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08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latin typeface="Perpetua" pitchFamily="18" charset="0"/>
                          <a:cs typeface="Times New Roman" pitchFamily="18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Client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Top Tier Automotive OEM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Revenues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$180 billion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Employees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700,000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17725546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Location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Brazil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900" b="1" dirty="0"/>
                        <a:t>BSI Service or Solution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Performance Improvement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80999" y="1803484"/>
            <a:ext cx="624839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“Savings of 40-70% on most parts, and 25-30% on the weighted average cost of purchased parts”</a:t>
            </a:r>
            <a:endParaRPr lang="en-US" sz="105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2516101"/>
              </p:ext>
            </p:extLst>
          </p:nvPr>
        </p:nvGraphicFramePr>
        <p:xfrm>
          <a:off x="380999" y="4037560"/>
          <a:ext cx="6248400" cy="448056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613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Key Challenges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Brazilian internal market had inflated cost levels after decades of protectionism.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Brazilian government launched a reform initiative to become more competitive by lowering tariffs.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General Motors do </a:t>
                      </a:r>
                      <a:r>
                        <a:rPr lang="en-US" sz="10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Brasil</a:t>
                      </a: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had a one-time opportunity to take advantage of a reduction in Brazil’s tariff level.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It undertook an enterprise-wide sourcing program for direct materials and parts from around the world, which were in many cases far less expensive than their Brazilian made counterpart.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Why Boston Strategies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Boston Strategies staff was on the Kearney consulting team, which had established a reputation for delivering extraordinary cost reduction through sourcing and supply management.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Portuguese language skills. Daily work was conducted in Portuguese.</a:t>
                      </a:r>
                      <a:endParaRPr lang="en-US" sz="1000" kern="1200" dirty="0"/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endParaRPr lang="en-US" sz="1000" kern="1200" dirty="0"/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endParaRPr lang="en-US" sz="1000" kern="1200" dirty="0"/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endParaRPr lang="en-US" sz="1000" kern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85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Project Scope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In-depth technical and economic comparisons on a part-by-part level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Strategic sourcing (supplier identification, vendor qualification, specification development, value engineering, supply chain strategy, RFI, RFP, bidders conference, RFQ, negotiation </a:t>
                      </a:r>
                      <a:r>
                        <a:rPr lang="en-US" sz="10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 rounds, </a:t>
                      </a: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contracting</a:t>
                      </a:r>
                      <a:r>
                        <a:rPr lang="en-US" sz="10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supplier transition</a:t>
                      </a: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Weekly approvals in the C-Suite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Project Approach</a:t>
                      </a:r>
                      <a:endParaRPr lang="en-US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Structured a robust process for review of every single part in a vehicle.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Implemented the change through every department from engineering to finance to IT.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Switched suppliers in many cases.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Back-leveraged existing suppliers’ prices in order to meet the world price. 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vl="0"/>
                      <a:r>
                        <a:rPr lang="en-US" sz="1200" b="1" dirty="0"/>
                        <a:t>Operational Benefits Realized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Transformation of the entire supply base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Savings of 40-70% on most parts, and 25-30% on the weighted average cost of externally purchased parts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Financial Benefits Realized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Dramatic reduction in the cost of the vehicle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Remarkable improvement and profit for GM do </a:t>
                      </a:r>
                      <a:r>
                        <a:rPr lang="en-US" sz="10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Brasil</a:t>
                      </a:r>
                      <a:endParaRPr lang="en-US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General Motors worldwide adopted the program in Europe, the United States, and Australia.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68DCBE7-A58D-4221-A131-DCA93282019B}"/>
              </a:ext>
            </a:extLst>
          </p:cNvPr>
          <p:cNvSpPr txBox="1"/>
          <p:nvPr/>
        </p:nvSpPr>
        <p:spPr>
          <a:xfrm>
            <a:off x="2743200" y="557914"/>
            <a:ext cx="19209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#487</a:t>
            </a:r>
          </a:p>
        </p:txBody>
      </p:sp>
      <p:pic>
        <p:nvPicPr>
          <p:cNvPr id="5" name="Picture 4" descr="A white square with blue and yellow text&#10;&#10;Description automatically generated">
            <a:extLst>
              <a:ext uri="{FF2B5EF4-FFF2-40B4-BE49-F238E27FC236}">
                <a16:creationId xmlns:a16="http://schemas.microsoft.com/office/drawing/2014/main" id="{3150583B-0114-E28D-6DDE-0D1A129001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67" y="227053"/>
            <a:ext cx="1000199" cy="9975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BB9C21-1773-D9E7-A275-D987408B56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6106" y="1"/>
            <a:ext cx="2171894" cy="1441846"/>
          </a:xfrm>
          <a:prstGeom prst="rect">
            <a:avLst/>
          </a:prstGeom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5EAD08-AFB3-BA37-1D03-84F1AC7555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88" y="2201633"/>
            <a:ext cx="2278567" cy="17800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3342</TotalTime>
  <Words>341</Words>
  <Application>Microsoft Macintosh PowerPoint</Application>
  <PresentationFormat>On-screen Show (4:3)</PresentationFormat>
  <Paragraphs>40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Open Sans Light</vt:lpstr>
      <vt:lpstr>Perpetua</vt:lpstr>
      <vt:lpstr>Times New Roman</vt:lpstr>
      <vt:lpstr>Office Theme</vt:lpstr>
      <vt:lpstr>PowerPoint Presentation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Camila Paz Soldan</dc:creator>
  <cp:lastModifiedBy>David Steven Jacoby</cp:lastModifiedBy>
  <cp:revision>109</cp:revision>
  <cp:lastPrinted>2025-05-08T01:55:02Z</cp:lastPrinted>
  <dcterms:created xsi:type="dcterms:W3CDTF">2011-02-11T16:52:35Z</dcterms:created>
  <dcterms:modified xsi:type="dcterms:W3CDTF">2025-06-06T17:51:54Z</dcterms:modified>
</cp:coreProperties>
</file>