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3904" y="2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5/28/25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5/28/25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5/28/25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D24F8-233A-4584-B781-10ED18116271}" type="datetimeFigureOut">
              <a:rPr lang="en-US" smtClean="0"/>
              <a:pPr/>
              <a:t>5/28/25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D24F8-233A-4584-B781-10ED18116271}" type="datetimeFigureOut">
              <a:rPr lang="en-US" smtClean="0"/>
              <a:pPr/>
              <a:t>5/28/25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E4696-4A67-4702-A44B-7A494BEE241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6DBB88C-8429-2DF1-179A-9A9CF1052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-1"/>
            <a:ext cx="2743200" cy="148229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444823"/>
            <a:ext cx="6858000" cy="3048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444823"/>
            <a:ext cx="6858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cap="small" dirty="0">
                <a:solidFill>
                  <a:schemeClr val="bg1"/>
                </a:solidFill>
                <a:latin typeface="Perpetua" pitchFamily="18" charset="0"/>
              </a:rPr>
              <a:t>Case Study: “Rail , Ferry and Intermodal Valuation for M&amp;A Transaction” </a:t>
            </a: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779820"/>
              </p:ext>
            </p:extLst>
          </p:nvPr>
        </p:nvGraphicFramePr>
        <p:xfrm>
          <a:off x="3086221" y="2518862"/>
          <a:ext cx="3352800" cy="12496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61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08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Perpetua" pitchFamily="18" charset="0"/>
                          <a:cs typeface="Times New Roman" pitchFamily="18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Client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CS First Boston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Assets Under Management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$1.39 trillion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900" b="1" dirty="0"/>
                        <a:t>Location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New Zealand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900" b="1" dirty="0"/>
                        <a:t>BSI Service or Solution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Transaction Advisory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80999" y="1927982"/>
            <a:ext cx="624839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“…a thorough and well-documented analysis that supported the identified transaction price"  </a:t>
            </a:r>
            <a:r>
              <a:rPr lang="en-US" sz="105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-- Client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421707"/>
              </p:ext>
            </p:extLst>
          </p:nvPr>
        </p:nvGraphicFramePr>
        <p:xfrm>
          <a:off x="380999" y="4037560"/>
          <a:ext cx="6248400" cy="40233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971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613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Key Challenges</a:t>
                      </a:r>
                    </a:p>
                    <a:p>
                      <a:pPr lvl="0"/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Crown had decided to privatize the national railroad and hired an investment bank to handle the transaction. The investment bank hired a consultant to determine the correct valuation.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Why Boston Strategies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Prior experience with rail and trucking merger and acquisition transactions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Prior experience with railroad regulatory policy-setting, notably of the unbundling of right-of-way assets from operating rights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/>
                        <a:t>Intellectual property including published articles on management best practices in transportation industries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Scope</a:t>
                      </a:r>
                    </a:p>
                    <a:p>
                      <a:pPr marL="107950" lvl="1" indent="-107950">
                        <a:buFont typeface="Arial" pitchFamily="34" charset="0"/>
                        <a:buChar char="•"/>
                        <a:tabLst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Assess management organization and processes</a:t>
                      </a:r>
                    </a:p>
                    <a:p>
                      <a:pPr marL="107950" lvl="1" indent="-107950">
                        <a:buFont typeface="Arial" pitchFamily="34" charset="0"/>
                        <a:buChar char="•"/>
                        <a:tabLst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Evaluate potential for improvement and maximizing the valuation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Suggest scenarios for complete valuation analysis</a:t>
                      </a:r>
                    </a:p>
                    <a:p>
                      <a:pPr marL="107950" lvl="1" indent="-107950">
                        <a:buFont typeface="Arial" pitchFamily="34" charset="0"/>
                        <a:buChar char="•"/>
                        <a:tabLst/>
                      </a:pPr>
                      <a:endParaRPr lang="en-US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Project Approach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Assessed the Business Plan and quantified expected sales price.  Interviewed senior executives to determine realism of management projections.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Analyzed customer profitability and the profitability of each line of business, and of the right-of-way separate from the operations. 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Developed scenarios to sell, “run down,” or break up the railway, estimating sales revenue for the government’s Treasury in each case.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lvl="0"/>
                      <a:r>
                        <a:rPr lang="en-US" sz="1200" b="1" dirty="0"/>
                        <a:t>Operational Benefits Realized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Prepared the asset for disposition after years of debate 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quick sale launched the next era of privatized </a:t>
                      </a:r>
                      <a:r>
                        <a:rPr lang="en-US" sz="10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rail operation.</a:t>
                      </a:r>
                      <a:endParaRPr lang="en-US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200" b="1" kern="1200" dirty="0"/>
                        <a:t>Financial Benefits Realized</a:t>
                      </a:r>
                    </a:p>
                    <a:p>
                      <a:pPr marL="107950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 actual sale was valued at exactly the amount that the analysis revealed, validating the quality of the assessment and of the valuation.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B68DCBE7-A58D-4221-A131-DCA93282019B}"/>
              </a:ext>
            </a:extLst>
          </p:cNvPr>
          <p:cNvSpPr txBox="1"/>
          <p:nvPr/>
        </p:nvSpPr>
        <p:spPr>
          <a:xfrm>
            <a:off x="2125765" y="595039"/>
            <a:ext cx="1920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#486</a:t>
            </a:r>
          </a:p>
        </p:txBody>
      </p:sp>
      <p:pic>
        <p:nvPicPr>
          <p:cNvPr id="5" name="Picture 4" descr="A white square with blue and yellow text&#10;&#10;Description automatically generated">
            <a:extLst>
              <a:ext uri="{FF2B5EF4-FFF2-40B4-BE49-F238E27FC236}">
                <a16:creationId xmlns:a16="http://schemas.microsoft.com/office/drawing/2014/main" id="{3150583B-0114-E28D-6DDE-0D1A12900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7" y="227053"/>
            <a:ext cx="1000199" cy="99758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03B0B55-D1CF-737F-9FE6-A520DA6ED9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366" y="2452613"/>
            <a:ext cx="2050589" cy="138217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3292</TotalTime>
  <Words>276</Words>
  <Application>Microsoft Macintosh PowerPoint</Application>
  <PresentationFormat>On-screen Show (4:3)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Open Sans Light</vt:lpstr>
      <vt:lpstr>Perpetua</vt:lpstr>
      <vt:lpstr>Times New Roman</vt:lpstr>
      <vt:lpstr>Office Theme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Camila Paz Soldan</dc:creator>
  <cp:lastModifiedBy>David Steven Jacoby</cp:lastModifiedBy>
  <cp:revision>107</cp:revision>
  <cp:lastPrinted>2025-05-08T01:55:02Z</cp:lastPrinted>
  <dcterms:created xsi:type="dcterms:W3CDTF">2011-02-11T16:52:35Z</dcterms:created>
  <dcterms:modified xsi:type="dcterms:W3CDTF">2025-05-28T21:42:03Z</dcterms:modified>
</cp:coreProperties>
</file>