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>
        <p:scale>
          <a:sx n="152" d="100"/>
          <a:sy n="152" d="100"/>
        </p:scale>
        <p:origin x="2488" y="-23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5/10/25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444823"/>
            <a:ext cx="6858000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444823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cap="small" dirty="0">
                <a:solidFill>
                  <a:schemeClr val="bg1"/>
                </a:solidFill>
                <a:latin typeface="Perpetua" pitchFamily="18" charset="0"/>
              </a:rPr>
              <a:t>Case Study: “Minerals Company Investment Analysis” 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814512"/>
              </p:ext>
            </p:extLst>
          </p:nvPr>
        </p:nvGraphicFramePr>
        <p:xfrm>
          <a:off x="3086221" y="2518862"/>
          <a:ext cx="3352800" cy="12496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61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08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Perpetua" pitchFamily="18" charset="0"/>
                          <a:cs typeface="Times New Roman" pitchFamily="18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Industry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Asset Management Firm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Assets Under Management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$30 billion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New York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900" b="1" dirty="0"/>
                        <a:t>BSI Service or Solution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Strategy Consulting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80999" y="1927982"/>
            <a:ext cx="624839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“The traders now have what they need to make informed decisions."  </a:t>
            </a:r>
            <a:r>
              <a:rPr lang="en-US" sz="10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 Equity Research Analyst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936267"/>
              </p:ext>
            </p:extLst>
          </p:nvPr>
        </p:nvGraphicFramePr>
        <p:xfrm>
          <a:off x="380999" y="4328160"/>
          <a:ext cx="6248400" cy="34137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613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Key Challenges</a:t>
                      </a:r>
                    </a:p>
                    <a:p>
                      <a:pPr lvl="0"/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 the US executive branch issued multiple directives aimed at assuring American self-sufficiency in critical ores and rare earth minerals, investors were trying to understand the nature and size of demand, the location and cost of supply, and the economics of processing.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Why Boston Strategies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First-hand access to companies at every stage in the value chains of rare earths and critical minerals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Deep supply chain analysis expertise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Reliable market forecasting tools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Prior engagements involving rare earths and critical minerals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dirty="0"/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Scope</a:t>
                      </a:r>
                    </a:p>
                    <a:p>
                      <a:pPr marL="107950" lvl="1" indent="-107950">
                        <a:buFont typeface="Arial" pitchFamily="34" charset="0"/>
                        <a:buChar char="•"/>
                        <a:tabLst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Cerium, Dysprosium, Erbium, Europium, Gadolinium, Holmium, Lanthanum, Lutetium, Neodymium, Praseodymium, Samarium, Scandium, Terbium, Thulium, Ytterbium, Yttrium.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Approach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Characterized the sources and uses, and described the value chains through which they are transformed and sold.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Identified and prioritized gaps in supply versus demand, over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/>
                        <a:t>Operational Benefits Realized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Enabled a coherent investment strategy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Financial Benefits Realized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 analysis was useful, as there was a 40% swing in return on investment between the highly profitable and the losing investments, as some rare earths cost more to excavate, separate or process than they return in sales.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68DCBE7-A58D-4221-A131-DCA93282019B}"/>
              </a:ext>
            </a:extLst>
          </p:cNvPr>
          <p:cNvSpPr txBox="1"/>
          <p:nvPr/>
        </p:nvSpPr>
        <p:spPr>
          <a:xfrm>
            <a:off x="2468544" y="595039"/>
            <a:ext cx="1920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#485</a:t>
            </a:r>
          </a:p>
        </p:txBody>
      </p:sp>
      <p:pic>
        <p:nvPicPr>
          <p:cNvPr id="5" name="Picture 4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3150583B-0114-E28D-6DDE-0D1A12900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7" y="227053"/>
            <a:ext cx="1000199" cy="997588"/>
          </a:xfrm>
          <a:prstGeom prst="rect">
            <a:avLst/>
          </a:prstGeom>
        </p:spPr>
      </p:pic>
      <p:pic>
        <p:nvPicPr>
          <p:cNvPr id="6" name="Picture 5" descr="A pile of black powder&#10;&#10;Description automatically generated">
            <a:extLst>
              <a:ext uri="{FF2B5EF4-FFF2-40B4-BE49-F238E27FC236}">
                <a16:creationId xmlns:a16="http://schemas.microsoft.com/office/drawing/2014/main" id="{D3A498CF-9C9C-B910-446B-5F112DF64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-108624"/>
            <a:ext cx="2286000" cy="1524000"/>
          </a:xfrm>
          <a:prstGeom prst="rect">
            <a:avLst/>
          </a:prstGeom>
        </p:spPr>
      </p:pic>
      <p:pic>
        <p:nvPicPr>
          <p:cNvPr id="12" name="Picture 11" descr="Solar panels with the sun behind them&#10;&#10;Description automatically generated">
            <a:extLst>
              <a:ext uri="{FF2B5EF4-FFF2-40B4-BE49-F238E27FC236}">
                <a16:creationId xmlns:a16="http://schemas.microsoft.com/office/drawing/2014/main" id="{3E8417B6-8673-0421-DAD5-D6DAF6A45E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02877"/>
            <a:ext cx="2188952" cy="145930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3249</TotalTime>
  <Words>259</Words>
  <Application>Microsoft Macintosh PowerPoint</Application>
  <PresentationFormat>On-screen Show (4:3)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Open Sans Light</vt:lpstr>
      <vt:lpstr>Perpetua</vt:lpstr>
      <vt:lpstr>Times New Roman</vt:lpstr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David Steven Jacoby</cp:lastModifiedBy>
  <cp:revision>102</cp:revision>
  <cp:lastPrinted>2025-05-08T01:55:02Z</cp:lastPrinted>
  <dcterms:created xsi:type="dcterms:W3CDTF">2011-02-11T16:52:35Z</dcterms:created>
  <dcterms:modified xsi:type="dcterms:W3CDTF">2025-05-11T00:59:34Z</dcterms:modified>
</cp:coreProperties>
</file>