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219" d="100"/>
          <a:sy n="219" d="100"/>
        </p:scale>
        <p:origin x="1048" y="-9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1D24F8-233A-4584-B781-10ED18116271}" type="datetimeFigureOut">
              <a:rPr lang="en-US" smtClean="0"/>
              <a:pPr/>
              <a:t>5/10/25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1D24F8-233A-4584-B781-10ED18116271}" type="datetimeFigureOut">
              <a:rPr lang="en-US" smtClean="0"/>
              <a:pPr/>
              <a:t>5/10/25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1D24F8-233A-4584-B781-10ED18116271}" type="datetimeFigureOut">
              <a:rPr lang="en-US" smtClean="0"/>
              <a:pPr/>
              <a:t>5/10/25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1D24F8-233A-4584-B781-10ED18116271}" type="datetimeFigureOut">
              <a:rPr lang="en-US" smtClean="0"/>
              <a:pPr/>
              <a:t>5/10/25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D24F8-233A-4584-B781-10ED18116271}" type="datetimeFigureOut">
              <a:rPr lang="en-US" smtClean="0"/>
              <a:pPr/>
              <a:t>5/10/25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1D24F8-233A-4584-B781-10ED18116271}" type="datetimeFigureOut">
              <a:rPr lang="en-US" smtClean="0"/>
              <a:pPr/>
              <a:t>5/10/25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1D24F8-233A-4584-B781-10ED18116271}" type="datetimeFigureOut">
              <a:rPr lang="en-US" smtClean="0"/>
              <a:pPr/>
              <a:t>5/10/25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E4696-4A67-4702-A44B-7A494BEE24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F1D24F8-233A-4584-B781-10ED18116271}" type="datetimeFigureOut">
              <a:rPr lang="en-US" smtClean="0"/>
              <a:pPr/>
              <a:t>5/10/25</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5BE4696-4A67-4702-A44B-7A494BEE24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44823"/>
            <a:ext cx="6858000" cy="304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444823"/>
            <a:ext cx="6858000" cy="307777"/>
          </a:xfrm>
          <a:prstGeom prst="rect">
            <a:avLst/>
          </a:prstGeom>
          <a:noFill/>
        </p:spPr>
        <p:txBody>
          <a:bodyPr wrap="square" rtlCol="0">
            <a:spAutoFit/>
          </a:bodyPr>
          <a:lstStyle/>
          <a:p>
            <a:pPr algn="ctr"/>
            <a:r>
              <a:rPr lang="en-US" sz="1400" b="1" cap="small" dirty="0">
                <a:solidFill>
                  <a:schemeClr val="bg1"/>
                </a:solidFill>
                <a:latin typeface="Perpetua" pitchFamily="18" charset="0"/>
              </a:rPr>
              <a:t>Case Study: “Energy Mix and Renewables Forecasts” </a:t>
            </a:r>
          </a:p>
        </p:txBody>
      </p:sp>
      <p:graphicFrame>
        <p:nvGraphicFramePr>
          <p:cNvPr id="13" name="Table 12"/>
          <p:cNvGraphicFramePr>
            <a:graphicFrameLocks noGrp="1"/>
          </p:cNvGraphicFramePr>
          <p:nvPr>
            <p:extLst>
              <p:ext uri="{D42A27DB-BD31-4B8C-83A1-F6EECF244321}">
                <p14:modId xmlns:p14="http://schemas.microsoft.com/office/powerpoint/2010/main" val="3159819548"/>
              </p:ext>
            </p:extLst>
          </p:nvPr>
        </p:nvGraphicFramePr>
        <p:xfrm>
          <a:off x="3086221" y="2518862"/>
          <a:ext cx="3352800" cy="1478280"/>
        </p:xfrm>
        <a:graphic>
          <a:graphicData uri="http://schemas.openxmlformats.org/drawingml/2006/table">
            <a:tbl>
              <a:tblPr firstRow="1" bandRow="1">
                <a:tableStyleId>{3B4B98B0-60AC-42C2-AFA5-B58CD77FA1E5}</a:tableStyleId>
              </a:tblPr>
              <a:tblGrid>
                <a:gridCol w="1409579">
                  <a:extLst>
                    <a:ext uri="{9D8B030D-6E8A-4147-A177-3AD203B41FA5}">
                      <a16:colId xmlns:a16="http://schemas.microsoft.com/office/drawing/2014/main" val="20000"/>
                    </a:ext>
                  </a:extLst>
                </a:gridCol>
                <a:gridCol w="1943221">
                  <a:extLst>
                    <a:ext uri="{9D8B030D-6E8A-4147-A177-3AD203B41FA5}">
                      <a16:colId xmlns:a16="http://schemas.microsoft.com/office/drawing/2014/main" val="20001"/>
                    </a:ext>
                  </a:extLst>
                </a:gridCol>
              </a:tblGrid>
              <a:tr h="228600">
                <a:tc gridSpan="2">
                  <a:txBody>
                    <a:bodyPr/>
                    <a:lstStyle/>
                    <a:p>
                      <a:pPr algn="l"/>
                      <a:r>
                        <a:rPr lang="en-US" sz="1200" b="1" dirty="0">
                          <a:latin typeface="Perpetua" pitchFamily="18" charset="0"/>
                          <a:cs typeface="Times New Roman" pitchFamily="18" charset="0"/>
                        </a:rPr>
                        <a:t>ABOUT THE CLIENT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tc>
                <a:extLst>
                  <a:ext uri="{0D108BD9-81ED-4DB2-BD59-A6C34878D82A}">
                    <a16:rowId xmlns:a16="http://schemas.microsoft.com/office/drawing/2014/main" val="10000"/>
                  </a:ext>
                </a:extLst>
              </a:tr>
              <a:tr h="213360">
                <a:tc>
                  <a:txBody>
                    <a:bodyPr/>
                    <a:lstStyle/>
                    <a:p>
                      <a:r>
                        <a:rPr lang="en-US" sz="900" b="1" dirty="0"/>
                        <a:t>Industry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Leading University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13360">
                <a:tc>
                  <a:txBody>
                    <a:bodyPr/>
                    <a:lstStyle/>
                    <a:p>
                      <a:r>
                        <a:rPr lang="en-US" sz="900" b="1" dirty="0"/>
                        <a:t>Alberta Energy Industry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$119 billion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13360">
                <a:tc>
                  <a:txBody>
                    <a:bodyPr/>
                    <a:lstStyle/>
                    <a:p>
                      <a:r>
                        <a:rPr lang="en-US" sz="900" b="1" dirty="0"/>
                        <a:t>Students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baseline="0" dirty="0"/>
                        <a:t>34,000</a:t>
                      </a:r>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13360">
                <a:tc>
                  <a:txBody>
                    <a:bodyPr/>
                    <a:lstStyle/>
                    <a:p>
                      <a:r>
                        <a:rPr lang="en-US" sz="900" b="1" dirty="0"/>
                        <a:t>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Calgary, Alberta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9560">
                <a:tc>
                  <a:txBody>
                    <a:bodyPr/>
                    <a:lstStyle/>
                    <a:p>
                      <a:r>
                        <a:rPr lang="en-US" sz="900" b="1" dirty="0"/>
                        <a:t>BSI Service or 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900" b="1" dirty="0"/>
                        <a:t>Education, Training &amp;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5" name="TextBox 14"/>
          <p:cNvSpPr txBox="1"/>
          <p:nvPr/>
        </p:nvSpPr>
        <p:spPr>
          <a:xfrm>
            <a:off x="380999" y="1927982"/>
            <a:ext cx="6248399" cy="415498"/>
          </a:xfrm>
          <a:prstGeom prst="rect">
            <a:avLst/>
          </a:prstGeom>
          <a:noFill/>
        </p:spPr>
        <p:txBody>
          <a:bodyPr wrap="square" rtlCol="0">
            <a:spAutoFit/>
          </a:bodyPr>
          <a:lstStyle/>
          <a:p>
            <a:r>
              <a:rPr lang="en-US" sz="1050" b="1" dirty="0">
                <a:solidFill>
                  <a:srgbClr val="002060"/>
                </a:solidFill>
                <a:latin typeface="Times New Roman" pitchFamily="18" charset="0"/>
                <a:cs typeface="Times New Roman" pitchFamily="18" charset="0"/>
              </a:rPr>
              <a:t>“I would recommend this [research and analysis] to my colleagues; the content was helpful and worth my time."  </a:t>
            </a:r>
            <a:r>
              <a:rPr lang="en-US" sz="1050" dirty="0">
                <a:solidFill>
                  <a:srgbClr val="002060"/>
                </a:solidFill>
                <a:latin typeface="Times New Roman" pitchFamily="18" charset="0"/>
                <a:cs typeface="Times New Roman" pitchFamily="18" charset="0"/>
              </a:rPr>
              <a:t>-- 94% of all attendees</a:t>
            </a:r>
          </a:p>
        </p:txBody>
      </p:sp>
      <p:graphicFrame>
        <p:nvGraphicFramePr>
          <p:cNvPr id="20" name="Table 19"/>
          <p:cNvGraphicFramePr>
            <a:graphicFrameLocks noGrp="1"/>
          </p:cNvGraphicFramePr>
          <p:nvPr>
            <p:extLst>
              <p:ext uri="{D42A27DB-BD31-4B8C-83A1-F6EECF244321}">
                <p14:modId xmlns:p14="http://schemas.microsoft.com/office/powerpoint/2010/main" val="3788490883"/>
              </p:ext>
            </p:extLst>
          </p:nvPr>
        </p:nvGraphicFramePr>
        <p:xfrm>
          <a:off x="380999" y="4328160"/>
          <a:ext cx="6248400" cy="4632960"/>
        </p:xfrm>
        <a:graphic>
          <a:graphicData uri="http://schemas.openxmlformats.org/drawingml/2006/table">
            <a:tbl>
              <a:tblPr>
                <a:tableStyleId>{073A0DAA-6AF3-43AB-8588-CEC1D06C72B9}</a:tableStyleId>
              </a:tblPr>
              <a:tblGrid>
                <a:gridCol w="2971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696137">
                <a:tc>
                  <a:txBody>
                    <a:bodyPr/>
                    <a:lstStyle/>
                    <a:p>
                      <a:pPr lvl="0"/>
                      <a:r>
                        <a:rPr lang="en-US" sz="1200" b="1" kern="1200" dirty="0"/>
                        <a:t>Key Challenges</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Calgary’s traditional strength in conventional fossil fuel exploration and production, especially heavy oil in tar sands.  </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In light of the energy transition, the province questioned which energy technologies would become adopted in the province, and what the impact on its native oil industry would be. </a:t>
                      </a:r>
                    </a:p>
                    <a:p>
                      <a:pPr marL="111125"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The University sponsored large, inclusive events to educate and stimulate debate.</a:t>
                      </a:r>
                    </a:p>
                  </a:txBody>
                  <a:tcPr/>
                </a:tc>
                <a:tc>
                  <a:txBody>
                    <a:bodyPr/>
                    <a:lstStyle/>
                    <a:p>
                      <a:pPr lvl="0"/>
                      <a:r>
                        <a:rPr lang="en-US" sz="1200" b="1" kern="1200" dirty="0"/>
                        <a:t>Why Boston Strategies was Selected</a:t>
                      </a:r>
                    </a:p>
                    <a:p>
                      <a:pPr marL="111125" lvl="1" indent="-111125">
                        <a:buFont typeface="Arial" pitchFamily="34" charset="0"/>
                        <a:buChar char="•"/>
                      </a:pPr>
                      <a:r>
                        <a:rPr lang="en-US" sz="1000" kern="1200" dirty="0"/>
                        <a:t>Global energy industry management and advisory (consulting) experience</a:t>
                      </a:r>
                    </a:p>
                    <a:p>
                      <a:pPr marL="111125" marR="0" lvl="1"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Academic frameworks and methodologies based on published articles, books and courseware</a:t>
                      </a:r>
                    </a:p>
                    <a:p>
                      <a:pPr marL="111125" lvl="1" indent="-111125">
                        <a:buFont typeface="Arial" pitchFamily="34" charset="0"/>
                        <a:buChar char="•"/>
                      </a:pPr>
                      <a:r>
                        <a:rPr lang="en-US" sz="1000" kern="1200" dirty="0"/>
                        <a:t>Proprietary econometric models, including simulations covering energy supply chains over 50 years and many business cycles</a:t>
                      </a:r>
                    </a:p>
                    <a:p>
                      <a:pPr marL="111125" lvl="1" indent="-111125">
                        <a:buFont typeface="Arial" pitchFamily="34" charset="0"/>
                        <a:buChar char="•"/>
                      </a:pPr>
                      <a:endParaRPr lang="en-US" sz="1000" kern="1200" dirty="0"/>
                    </a:p>
                    <a:p>
                      <a:pPr marL="111125" lvl="1" indent="-111125">
                        <a:buFont typeface="Arial" pitchFamily="34" charset="0"/>
                        <a:buChar char="•"/>
                      </a:pPr>
                      <a:endParaRPr lang="en-US" sz="1000" kern="1200" dirty="0"/>
                    </a:p>
                  </a:txBody>
                  <a:tcPr/>
                </a:tc>
                <a:extLst>
                  <a:ext uri="{0D108BD9-81ED-4DB2-BD59-A6C34878D82A}">
                    <a16:rowId xmlns:a16="http://schemas.microsoft.com/office/drawing/2014/main" val="10000"/>
                  </a:ext>
                </a:extLst>
              </a:tr>
              <a:tr h="589457">
                <a:tc>
                  <a:txBody>
                    <a:bodyPr/>
                    <a:lstStyle/>
                    <a:p>
                      <a:pPr lvl="0"/>
                      <a:r>
                        <a:rPr lang="en-US" sz="1200" b="1" kern="1200" dirty="0"/>
                        <a:t>Project Scope</a:t>
                      </a:r>
                    </a:p>
                    <a:p>
                      <a:pPr marL="107950" lvl="1" indent="-107950">
                        <a:buFont typeface="Arial" pitchFamily="34" charset="0"/>
                        <a:buChar char="•"/>
                        <a:tabLst/>
                      </a:pPr>
                      <a:r>
                        <a:rPr lang="en-US" sz="1000" kern="1200" dirty="0"/>
                        <a:t>Keynote address at a luncheon dedicated to exploring the issue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Explanation of underlying cost and demand drivers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Forecasts for Calgary, Alberta, and all of Canada in a changing global energy landscape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t>Policy implications</a:t>
                      </a:r>
                    </a:p>
                    <a:p>
                      <a:pPr marL="107950" lvl="1" indent="-107950">
                        <a:buFont typeface="Arial" pitchFamily="34" charset="0"/>
                        <a:buChar char="•"/>
                        <a:tabLst/>
                      </a:pPr>
                      <a:r>
                        <a:rPr lang="en-US" sz="1000" kern="1200" dirty="0"/>
                        <a:t>Q&amp;A with active engagement and dialogue regarding conventional and renewable technologies</a:t>
                      </a:r>
                    </a:p>
                  </a:txBody>
                  <a:tcPr/>
                </a:tc>
                <a:tc>
                  <a:txBody>
                    <a:bodyPr/>
                    <a:lstStyle/>
                    <a:p>
                      <a:pPr lvl="0"/>
                      <a:r>
                        <a:rPr lang="en-US" sz="1200" b="1" kern="1200" dirty="0"/>
                        <a:t>Project Approach</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Researched Alberta and Canadian energy production, consumption and trade over time</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Quantified rates ($/kWh) and costs of conventional and alternative energy technologies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Forecast supply, demand, rates and prices by energy technology</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Identified corporate and stakeholder strategies to profit from the trends</a:t>
                      </a:r>
                    </a:p>
                  </a:txBody>
                  <a:tcPr/>
                </a:tc>
                <a:extLst>
                  <a:ext uri="{0D108BD9-81ED-4DB2-BD59-A6C34878D82A}">
                    <a16:rowId xmlns:a16="http://schemas.microsoft.com/office/drawing/2014/main" val="10001"/>
                  </a:ext>
                </a:extLst>
              </a:tr>
              <a:tr h="365760">
                <a:tc>
                  <a:txBody>
                    <a:bodyPr/>
                    <a:lstStyle/>
                    <a:p>
                      <a:pPr lvl="0"/>
                      <a:r>
                        <a:rPr lang="en-US" sz="1200" b="1" dirty="0"/>
                        <a:t>Operational Benefits Realized</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Forum for aligning diverse stakeholders</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Basis for policy formulation that could stimulate job retention and growth</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000" kern="1200" dirty="0">
                        <a:solidFill>
                          <a:schemeClr val="dk1"/>
                        </a:solidFill>
                        <a:latin typeface="+mn-lt"/>
                        <a:ea typeface="+mn-ea"/>
                        <a:cs typeface="+mn-cs"/>
                      </a:endParaRPr>
                    </a:p>
                  </a:txBody>
                  <a:tcPr/>
                </a:tc>
                <a:tc>
                  <a:txBody>
                    <a:bodyPr/>
                    <a:lstStyle/>
                    <a:p>
                      <a:pPr lvl="0"/>
                      <a:r>
                        <a:rPr lang="en-US" sz="1200" b="1" kern="1200" dirty="0"/>
                        <a:t>Financial Benefits Realized</a:t>
                      </a:r>
                    </a:p>
                    <a:p>
                      <a:pPr marL="107950" marR="0" lvl="1" indent="-1079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latin typeface="+mn-lt"/>
                          <a:ea typeface="+mn-ea"/>
                          <a:cs typeface="+mn-cs"/>
                        </a:rPr>
                        <a:t>Profiled subsectors with high ROI potential in future energy scenarios, such as UAVs, Radar/LIDAR, Intrusion Detection via Image Pattern Recognition, Infrared Imaging, Smart Pigging, Magnetic Flux Leakage, Ultrasonic Tools, Geometry Tools, Distributed Fiber Optic Sensing, Acoustic Sensors, Temperature and Strain Sensing, Electric Field Mapping, Pipe Coating, Lining and Cathodic Protection, and Cyber-Secure Networks</a:t>
                      </a:r>
                    </a:p>
                  </a:txBody>
                  <a:tcPr/>
                </a:tc>
                <a:extLst>
                  <a:ext uri="{0D108BD9-81ED-4DB2-BD59-A6C34878D82A}">
                    <a16:rowId xmlns:a16="http://schemas.microsoft.com/office/drawing/2014/main" val="10002"/>
                  </a:ext>
                </a:extLst>
              </a:tr>
            </a:tbl>
          </a:graphicData>
        </a:graphic>
      </p:graphicFrame>
      <p:sp>
        <p:nvSpPr>
          <p:cNvPr id="11" name="TextBox 10">
            <a:extLst>
              <a:ext uri="{FF2B5EF4-FFF2-40B4-BE49-F238E27FC236}">
                <a16:creationId xmlns:a16="http://schemas.microsoft.com/office/drawing/2014/main" id="{B68DCBE7-A58D-4221-A131-DCA93282019B}"/>
              </a:ext>
            </a:extLst>
          </p:cNvPr>
          <p:cNvSpPr txBox="1"/>
          <p:nvPr/>
        </p:nvSpPr>
        <p:spPr>
          <a:xfrm>
            <a:off x="2286000" y="595039"/>
            <a:ext cx="1920911" cy="830997"/>
          </a:xfrm>
          <a:prstGeom prst="rect">
            <a:avLst/>
          </a:prstGeom>
          <a:noFill/>
        </p:spPr>
        <p:txBody>
          <a:bodyPr wrap="none" rtlCol="0">
            <a:spAutoFit/>
          </a:bodyPr>
          <a:lstStyle/>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CASE</a:t>
            </a:r>
          </a:p>
          <a:p>
            <a:pPr algn="r"/>
            <a:r>
              <a:rPr lang="en-US" sz="2400" dirty="0">
                <a:latin typeface="Open Sans Light" panose="020B0306030504020204" pitchFamily="34" charset="0"/>
                <a:ea typeface="Open Sans Light" panose="020B0306030504020204" pitchFamily="34" charset="0"/>
                <a:cs typeface="Open Sans Light" panose="020B0306030504020204" pitchFamily="34" charset="0"/>
              </a:rPr>
              <a:t>STUDY #483</a:t>
            </a:r>
          </a:p>
        </p:txBody>
      </p:sp>
      <p:pic>
        <p:nvPicPr>
          <p:cNvPr id="5" name="Picture 4" descr="A white square with blue and yellow text&#10;&#10;Description automatically generated">
            <a:extLst>
              <a:ext uri="{FF2B5EF4-FFF2-40B4-BE49-F238E27FC236}">
                <a16:creationId xmlns:a16="http://schemas.microsoft.com/office/drawing/2014/main" id="{3150583B-0114-E28D-6DDE-0D1A129001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7" y="227053"/>
            <a:ext cx="1000199" cy="997588"/>
          </a:xfrm>
          <a:prstGeom prst="rect">
            <a:avLst/>
          </a:prstGeom>
        </p:spPr>
      </p:pic>
      <p:pic>
        <p:nvPicPr>
          <p:cNvPr id="7" name="Picture 6">
            <a:extLst>
              <a:ext uri="{FF2B5EF4-FFF2-40B4-BE49-F238E27FC236}">
                <a16:creationId xmlns:a16="http://schemas.microsoft.com/office/drawing/2014/main" id="{0D86FA1B-16F7-8A48-6068-32C1E1B4298B}"/>
              </a:ext>
            </a:extLst>
          </p:cNvPr>
          <p:cNvPicPr>
            <a:picLocks noChangeAspect="1"/>
          </p:cNvPicPr>
          <p:nvPr/>
        </p:nvPicPr>
        <p:blipFill>
          <a:blip r:embed="rId3"/>
          <a:stretch>
            <a:fillRect/>
          </a:stretch>
        </p:blipFill>
        <p:spPr>
          <a:xfrm>
            <a:off x="4267200" y="0"/>
            <a:ext cx="2590800" cy="1469242"/>
          </a:xfrm>
          <a:prstGeom prst="rect">
            <a:avLst/>
          </a:prstGeom>
        </p:spPr>
      </p:pic>
      <p:pic>
        <p:nvPicPr>
          <p:cNvPr id="9" name="Picture 8">
            <a:extLst>
              <a:ext uri="{FF2B5EF4-FFF2-40B4-BE49-F238E27FC236}">
                <a16:creationId xmlns:a16="http://schemas.microsoft.com/office/drawing/2014/main" id="{2351F09F-8BB8-1D8E-92A9-EE1F8788B5F2}"/>
              </a:ext>
            </a:extLst>
          </p:cNvPr>
          <p:cNvPicPr>
            <a:picLocks noChangeAspect="1"/>
          </p:cNvPicPr>
          <p:nvPr/>
        </p:nvPicPr>
        <p:blipFill>
          <a:blip r:embed="rId4"/>
          <a:stretch>
            <a:fillRect/>
          </a:stretch>
        </p:blipFill>
        <p:spPr>
          <a:xfrm>
            <a:off x="446159" y="2393554"/>
            <a:ext cx="2415167" cy="18050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3015</TotalTime>
  <Words>369</Words>
  <Application>Microsoft Macintosh PowerPoint</Application>
  <PresentationFormat>On-screen Show (4:3)</PresentationFormat>
  <Paragraphs>39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Open Sans Light</vt:lpstr>
      <vt:lpstr>Perpetua</vt:lpstr>
      <vt:lpstr>Times New Roman</vt:lpstr>
      <vt:lpstr>Office Theme</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Camila Paz Soldan</dc:creator>
  <cp:lastModifiedBy>David Steven Jacoby</cp:lastModifiedBy>
  <cp:revision>97</cp:revision>
  <cp:lastPrinted>2025-05-08T01:55:02Z</cp:lastPrinted>
  <dcterms:created xsi:type="dcterms:W3CDTF">2011-02-11T16:52:35Z</dcterms:created>
  <dcterms:modified xsi:type="dcterms:W3CDTF">2025-05-10T18:54:03Z</dcterms:modified>
</cp:coreProperties>
</file>