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71" d="100"/>
          <a:sy n="171" d="100"/>
        </p:scale>
        <p:origin x="2072" y="-4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“Energy Infrastructure Valuation”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574263"/>
              </p:ext>
            </p:extLst>
          </p:nvPr>
        </p:nvGraphicFramePr>
        <p:xfrm>
          <a:off x="3200400" y="2455941"/>
          <a:ext cx="33528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73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9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Megaproject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Transaction Price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$800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Mode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/>
                        <a:t>Facilities with Rail, Barge, Pipeline Access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Midwestern United States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Valuation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1927982"/>
            <a:ext cx="6019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“it’s gone exactly as it should."  </a:t>
            </a:r>
          </a:p>
          <a:p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– Lead Attorney for the Plaintiff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626533"/>
              </p:ext>
            </p:extLst>
          </p:nvPr>
        </p:nvGraphicFramePr>
        <p:xfrm>
          <a:off x="304800" y="4419600"/>
          <a:ext cx="6248400" cy="43281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Client made a minority shareholder in a multi-use industrial &amp; energy logistics center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Majority investors ousted Client.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Majority investors ultimately sold the venture for 20+ times the original investment amount.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Client sued to recover lost profits.</a:t>
                      </a:r>
                      <a:endParaRPr lang="en-US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Expertise in calculating economic benefits of large-scale capital projects to multiple stakeholders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Experience calculating value and ROI of energy and transport megaprojects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Academic pedigree, especially books and teaching</a:t>
                      </a: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Gas pipeline hub with existing rail access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1 GW power plant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Water treatment plant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Gas compression &amp; dehydration station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Midstream gas stripping/separation plants for methane, propane, and butane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Condensate stabilization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Natural Gas Liquids (NGLs)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Gas to Liquids (GTL) plant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Condensate, LPG and naphtha storage and logistics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NGL storage cavern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Gas-to-Methanol facility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Ethylene cracker &amp; co-located polyethylene plant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Transloading terminal with barges and stevedoring 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Dry bulk storage of frac sand, pipe, and cement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/>
                        <a:t>Liquid storage in multiple large tank farms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Assessed the value of the damages suffered by the Client as a result of the defendant’s breach of a signed non-disclosure agreement.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Quantified the value of each component of the project. 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Calculated synergies for the complex as an energy hub, including synergies from clusters of adjacent industries and supply chain benefits, to arrive at the complex’s long-term value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Deducted actual expenses that defendant incurred, such as acquisition costs, earn-out payments, and net interest paid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Normalized that assessment to current dollars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Wrote expert report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Defended my analysis in a deposition (interrogation) by 10 of defendant’s lawyers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$400 million damages assessment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668838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#480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6" name="Picture 5" descr="A silhouette of men talking in front of a map&#10;&#10;Description automatically generated">
            <a:extLst>
              <a:ext uri="{FF2B5EF4-FFF2-40B4-BE49-F238E27FC236}">
                <a16:creationId xmlns:a16="http://schemas.microsoft.com/office/drawing/2014/main" id="{E630EE79-C224-30CC-FA9A-59458A58F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4329" y="2417021"/>
            <a:ext cx="2286000" cy="1637070"/>
          </a:xfrm>
          <a:prstGeom prst="rect">
            <a:avLst/>
          </a:prstGeom>
        </p:spPr>
      </p:pic>
      <p:pic>
        <p:nvPicPr>
          <p:cNvPr id="10" name="Picture 9" descr="A group of people in suits looking at a computer&#10;&#10;Description automatically generated">
            <a:extLst>
              <a:ext uri="{FF2B5EF4-FFF2-40B4-BE49-F238E27FC236}">
                <a16:creationId xmlns:a16="http://schemas.microsoft.com/office/drawing/2014/main" id="{35195C78-3978-BD4E-8676-999653316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39" y="0"/>
            <a:ext cx="1922461" cy="14418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2225</TotalTime>
  <Words>344</Words>
  <Application>Microsoft Macintosh PowerPoint</Application>
  <PresentationFormat>On-screen Show (4:3)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80</cp:revision>
  <dcterms:created xsi:type="dcterms:W3CDTF">2011-02-11T16:52:35Z</dcterms:created>
  <dcterms:modified xsi:type="dcterms:W3CDTF">2025-05-08T00:43:12Z</dcterms:modified>
</cp:coreProperties>
</file>