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3640" y="8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10/3/25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10/3/25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10/3/25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10/3/25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10/3/25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10/3/25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10/3/25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10/3/25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10/3/25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10/3/25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10/3/25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D24F8-233A-4584-B781-10ED18116271}" type="datetimeFigureOut">
              <a:rPr lang="en-US" smtClean="0"/>
              <a:pPr/>
              <a:t>10/3/25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444823"/>
            <a:ext cx="6858000" cy="304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1444823"/>
            <a:ext cx="685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cap="small" dirty="0">
                <a:solidFill>
                  <a:schemeClr val="bg1"/>
                </a:solidFill>
                <a:latin typeface="Perpetua" pitchFamily="18" charset="0"/>
              </a:rPr>
              <a:t>Case Study: “Renewable Power Maintenance Strategy” 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66024"/>
              </p:ext>
            </p:extLst>
          </p:nvPr>
        </p:nvGraphicFramePr>
        <p:xfrm>
          <a:off x="3429000" y="2226420"/>
          <a:ext cx="3048000" cy="18288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latin typeface="Perpetua" pitchFamily="18" charset="0"/>
                          <a:cs typeface="Times New Roman" pitchFamily="18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Industry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Power generation and power plant maintenance (vertically integrated with third party operations)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Revenues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$1.7 billion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Employees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baseline="0" dirty="0"/>
                        <a:t>4</a:t>
                      </a:r>
                      <a:r>
                        <a:rPr lang="en-US" sz="900" b="1" dirty="0"/>
                        <a:t>,000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Location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Saudi</a:t>
                      </a:r>
                      <a:r>
                        <a:rPr lang="en-US" sz="900" b="1" baseline="0" dirty="0"/>
                        <a:t> Arabia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900" b="1" dirty="0"/>
                        <a:t>BSI Service or Solution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Business Strategy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81000" y="1796270"/>
            <a:ext cx="601980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“This project gave clarity about the market size and trends, the competitive gaps, the acquisition targets that could fill those gaps, and the cost of being a successful significant player in the industry."  </a:t>
            </a:r>
          </a:p>
          <a:p>
            <a:r>
              <a:rPr lang="en-US" sz="10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– Project Director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843814"/>
              </p:ext>
            </p:extLst>
          </p:nvPr>
        </p:nvGraphicFramePr>
        <p:xfrm>
          <a:off x="304800" y="4185122"/>
          <a:ext cx="6248400" cy="4883716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29878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Key Challenges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Share of wind and solar in the energy mix was increasing.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Unclear to what extent aeroderivative gas turbines would replace gas turbines, especially for peak shaving and frequency regulation applications.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Implications for both the client’s fleet of small and large turbines, and for the third-party service division.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Region-specific knowledge</a:t>
                      </a:r>
                      <a:r>
                        <a:rPr lang="en-US" sz="1000" kern="1200" baseline="0" dirty="0"/>
                        <a:t> of </a:t>
                      </a:r>
                      <a:r>
                        <a:rPr lang="en-US" sz="1000" kern="1200" dirty="0"/>
                        <a:t>oil, gas, and power companies’ operations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Deep experience in power generation equipment including turbines of all sizes</a:t>
                      </a:r>
                      <a:endParaRPr lang="en-US" sz="1000" kern="1200" baseline="0" dirty="0"/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baseline="0" dirty="0"/>
                        <a:t>Track record of accurate, specific and precise market analyses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baseline="0" dirty="0"/>
                        <a:t>Trusted advisor regarding market entry strategy and mergers &amp; acquisitions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7798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Project Scope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10-100 MW aeroderivative-type gas turbines 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By OEM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By region (specific countries in the Middle East, Africa, Central Asia ,Southeast Asia, China)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By application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By model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By size in MW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By OEM vs. third party service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By component and part group </a:t>
                      </a:r>
                      <a:endParaRPr lang="en-US" sz="1000" kern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Project Approach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800" b="1" kern="1200" dirty="0"/>
                        <a:t>Market Assessment </a:t>
                      </a:r>
                      <a:r>
                        <a:rPr lang="en-US" sz="800" kern="1200" dirty="0"/>
                        <a:t>based on a forecast of oil, gas and power (renewables and conventional) by size of aeroderivative GT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800" b="1" kern="1200" dirty="0"/>
                        <a:t>OEM Market Share and Trend</a:t>
                      </a:r>
                      <a:r>
                        <a:rPr lang="en-US" sz="800" kern="1200" dirty="0"/>
                        <a:t>, based on a forecast of utility (developer) use by model of GT, recommending a Strategic Focus on Equipment of a Certain OEM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800" b="1" kern="1200" dirty="0"/>
                        <a:t>Largest fleet owners </a:t>
                      </a:r>
                      <a:r>
                        <a:rPr lang="en-US" sz="800" kern="1200" dirty="0"/>
                        <a:t>of that OEM’s equipment, based on a forecast of utility (developer) usage, leading to Target Customer Profiles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800" b="1" kern="1200" dirty="0"/>
                        <a:t>Parts &amp; Service Strategy</a:t>
                      </a:r>
                      <a:r>
                        <a:rPr lang="en-US" sz="800" kern="1200" dirty="0"/>
                        <a:t>, esp. whether to partner with an OEM or tech provider, vs. acquire the capability via M&amp;A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800" b="1" kern="1200" dirty="0"/>
                        <a:t>Supply Chain Strategy</a:t>
                      </a:r>
                      <a:r>
                        <a:rPr lang="en-US" sz="800" kern="1200" dirty="0"/>
                        <a:t>: Recommendation of whether to refurbish OEM parts or develop unique non-OEM parts and service -&gt; Operations Business Model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800" b="1" kern="1200" dirty="0"/>
                        <a:t>List of Owners </a:t>
                      </a:r>
                      <a:r>
                        <a:rPr lang="en-US" sz="800" kern="1200" dirty="0"/>
                        <a:t>That Are or May Be Looking for Aero and Light Industrial GT Service Solutions, are dissatisfied, and/or have upcoming contract expirations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0718">
                <a:tc>
                  <a:txBody>
                    <a:bodyPr/>
                    <a:lstStyle/>
                    <a:p>
                      <a:pPr lvl="0"/>
                      <a:r>
                        <a:rPr lang="en-US" sz="1200" b="1" dirty="0"/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/>
                        <a:t>Acquisition price estimates allowed the client to plan for treasury operations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/>
                        <a:t>Highly reliable plans for multi-year capital budgeting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baseline="0" dirty="0"/>
                        <a:t>Tactical strategy for dealing with potential competitors and acquisition targets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Financial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$800 million revenue opportunity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Presented an attractive return on investment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Optimized an initial capital investment + upgrading costs to achieve market supremacy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Recommended a defensible technological differentiation at scale</a:t>
                      </a:r>
                      <a:endParaRPr lang="en-US" sz="10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68DCBE7-A58D-4221-A131-DCA93282019B}"/>
              </a:ext>
            </a:extLst>
          </p:cNvPr>
          <p:cNvSpPr txBox="1"/>
          <p:nvPr/>
        </p:nvSpPr>
        <p:spPr>
          <a:xfrm>
            <a:off x="2286000" y="595039"/>
            <a:ext cx="19209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#477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3D5766-00F2-7C63-9EC5-D5D0A97F41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Grayscale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95800" y="52711"/>
            <a:ext cx="2362200" cy="1389135"/>
          </a:xfrm>
          <a:prstGeom prst="rect">
            <a:avLst/>
          </a:prstGeom>
        </p:spPr>
      </p:pic>
      <p:pic>
        <p:nvPicPr>
          <p:cNvPr id="5" name="Picture 4" descr="A white square with blue and yellow text&#10;&#10;Description automatically generated">
            <a:extLst>
              <a:ext uri="{FF2B5EF4-FFF2-40B4-BE49-F238E27FC236}">
                <a16:creationId xmlns:a16="http://schemas.microsoft.com/office/drawing/2014/main" id="{3150583B-0114-E28D-6DDE-0D1A129001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8600"/>
            <a:ext cx="1000199" cy="997588"/>
          </a:xfrm>
          <a:prstGeom prst="rect">
            <a:avLst/>
          </a:prstGeo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819947C4-F375-6313-A57F-39D53E1D2E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emen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8454" y="2668582"/>
            <a:ext cx="3048001" cy="136278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2042</TotalTime>
  <Words>457</Words>
  <Application>Microsoft Macintosh PowerPoint</Application>
  <PresentationFormat>On-screen Show (4:3)</PresentationFormat>
  <Paragraphs>50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Open Sans Light</vt:lpstr>
      <vt:lpstr>Perpetua</vt:lpstr>
      <vt:lpstr>Times New Roman</vt:lpstr>
      <vt:lpstr>Office Theme</vt:lpstr>
      <vt:lpstr>PowerPoint Presentation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Camila Paz Soldan</dc:creator>
  <cp:lastModifiedBy>Xinyang Jiang</cp:lastModifiedBy>
  <cp:revision>69</cp:revision>
  <dcterms:created xsi:type="dcterms:W3CDTF">2011-02-11T16:52:35Z</dcterms:created>
  <dcterms:modified xsi:type="dcterms:W3CDTF">2025-10-03T14:34:03Z</dcterms:modified>
</cp:coreProperties>
</file>