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1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Open Sans Light" panose="020B060402020202020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23" autoAdjust="0"/>
    <p:restoredTop sz="94660"/>
  </p:normalViewPr>
  <p:slideViewPr>
    <p:cSldViewPr snapToGrid="0">
      <p:cViewPr varScale="1">
        <p:scale>
          <a:sx n="44" d="100"/>
          <a:sy n="44" d="100"/>
        </p:scale>
        <p:origin x="1767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2018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461690"/>
              </p:ext>
            </p:extLst>
          </p:nvPr>
        </p:nvGraphicFramePr>
        <p:xfrm>
          <a:off x="666044" y="4213578"/>
          <a:ext cx="6649156" cy="429415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Client gave large suppliers</a:t>
                      </a:r>
                      <a:r>
                        <a:rPr lang="en-US" sz="1000" kern="1200" baseline="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 many contracts across multiple divisions, with no intellectual property agreements.</a:t>
                      </a:r>
                      <a:endParaRPr lang="en-US" sz="1000" kern="1200" dirty="0">
                        <a:latin typeface="Open Sans Light" panose="020B0604020202020204" charset="0"/>
                        <a:ea typeface="Open Sans Light" panose="020B0604020202020204" charset="0"/>
                        <a:cs typeface="Open Sans Light" panose="020B060402020202020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Client had</a:t>
                      </a:r>
                      <a:r>
                        <a:rPr lang="en-US" sz="1000" kern="1200" baseline="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 </a:t>
                      </a:r>
                      <a:r>
                        <a:rPr lang="en-US" sz="1000" kern="120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become increasingly dependent</a:t>
                      </a:r>
                      <a:r>
                        <a:rPr lang="en-US" sz="1000" kern="1200" baseline="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 on s</a:t>
                      </a:r>
                      <a:r>
                        <a:rPr lang="en-US" sz="1000" kern="120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uppliers that had acquired core technologies at the expense of Client.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Client</a:t>
                      </a: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 was buying multiple products and technologies from the same suppliers through multiple divisions, compromising its purchasing power.</a:t>
                      </a:r>
                    </a:p>
                  </a:txBody>
                  <a:tcPr marL="121920" marR="121920" marT="34290" marB="34290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n-US" sz="1200" b="1" kern="1200" dirty="0">
                          <a:solidFill>
                            <a:schemeClr val="dk1"/>
                          </a:solidFill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Track record of insightful analysis of the business implications of technical issues within the Client organization.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Technical competence in more than a dozen relevant problem areas.</a:t>
                      </a:r>
                    </a:p>
                  </a:txBody>
                  <a:tcPr marL="121920" marR="121920" marT="34290" marB="3429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5232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n-US" sz="1200" b="1" kern="1200" dirty="0">
                          <a:solidFill>
                            <a:schemeClr val="dk1"/>
                          </a:solidFill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Corrosion management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Process automation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Energy conservation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Produced water</a:t>
                      </a:r>
                    </a:p>
                  </a:txBody>
                  <a:tcPr marL="121920" marR="121920" marT="34290" marB="34290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n-US" sz="1200" b="1" kern="1200" dirty="0">
                          <a:solidFill>
                            <a:schemeClr val="dk1"/>
                          </a:solidFill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Developed a technology management framework.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Identified and prioritized</a:t>
                      </a:r>
                      <a:r>
                        <a:rPr lang="en-US" sz="1000" kern="1200" baseline="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 the benefits of leading-edge, newly commercialized, and long-term technological trends.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Identified technology leaders and emerging suppliers in important technology niches</a:t>
                      </a:r>
                      <a:endParaRPr lang="en-US" sz="1000" kern="1200" dirty="0">
                        <a:latin typeface="Open Sans Light" panose="020B0604020202020204" charset="0"/>
                        <a:ea typeface="Open Sans Light" panose="020B0604020202020204" charset="0"/>
                        <a:cs typeface="Open Sans Light" panose="020B0604020202020204" charset="0"/>
                      </a:endParaRPr>
                    </a:p>
                  </a:txBody>
                  <a:tcPr marL="121920" marR="121920" marT="34290" marB="3429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752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n-US" sz="1200" b="1" kern="1200" dirty="0">
                          <a:solidFill>
                            <a:schemeClr val="dk1"/>
                          </a:solidFill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Integration of technological agreements and procurement framework agreements (anticipated).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Improved operational performance through technology deployment (anticipated).</a:t>
                      </a:r>
                    </a:p>
                  </a:txBody>
                  <a:tcPr marL="121920" marR="121920" marT="34290" marB="34290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n-US" sz="1200" b="1" kern="1200" dirty="0">
                          <a:solidFill>
                            <a:schemeClr val="dk1"/>
                          </a:solidFill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Open Sans Light" panose="020B0604020202020204" charset="0"/>
                          <a:ea typeface="Open Sans Light" panose="020B0604020202020204" charset="0"/>
                          <a:cs typeface="Open Sans Light" panose="020B0604020202020204" charset="0"/>
                        </a:rPr>
                        <a:t>Improved financial performance through operational optimization (anticipated).</a:t>
                      </a:r>
                    </a:p>
                  </a:txBody>
                  <a:tcPr marL="121920" marR="121920" marT="34290" marB="3429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888409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940819"/>
              </p:ext>
            </p:extLst>
          </p:nvPr>
        </p:nvGraphicFramePr>
        <p:xfrm>
          <a:off x="3700776" y="1844240"/>
          <a:ext cx="3735191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53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1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&amp; Gas</a:t>
                      </a:r>
                    </a:p>
                  </a:txBody>
                  <a:tcPr marL="121920" marR="12192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Over $100 billion</a:t>
                      </a:r>
                    </a:p>
                  </a:txBody>
                  <a:tcPr marL="121920" marR="12192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Over 100,000</a:t>
                      </a:r>
                    </a:p>
                  </a:txBody>
                  <a:tcPr marL="121920" marR="12192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 marL="121920" marR="12192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Intellectual Property Strategy</a:t>
                      </a:r>
                    </a:p>
                  </a:txBody>
                  <a:tcPr marL="121920" marR="12192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Energy Technology Acquisition Strategy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9554" y="339138"/>
            <a:ext cx="17222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473</a:t>
            </a:r>
          </a:p>
          <a:p>
            <a:pPr algn="r"/>
            <a:endParaRPr lang="en-US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30253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430253" y="1676400"/>
            <a:ext cx="7005714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E959D6B-C4EE-480B-A7BF-5F0CEFE9B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15" y="1822201"/>
            <a:ext cx="2727127" cy="18189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E1AF08-7946-418B-9236-85D56F55CC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685" y="-3938"/>
            <a:ext cx="1841715" cy="122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9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732</TotalTime>
  <Words>199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Open Sans Light</vt:lpstr>
      <vt:lpstr>Calibri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Austin Reed</cp:lastModifiedBy>
  <cp:revision>52</cp:revision>
  <dcterms:created xsi:type="dcterms:W3CDTF">2016-04-17T19:51:20Z</dcterms:created>
  <dcterms:modified xsi:type="dcterms:W3CDTF">2019-10-15T20:20:54Z</dcterms:modified>
</cp:coreProperties>
</file>