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3" r:id="rId2"/>
  </p:sldIdLst>
  <p:sldSz cx="7772400" cy="9144000"/>
  <p:notesSz cx="7315200" cy="96012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Open Sans Light" panose="020B060402020202020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8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2019 Boston Strategies International, Inc.</a:t>
            </a:r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imgres?hl=en&amp;safe=off&amp;tbo=d&amp;as_st=y&amp;biw=1092&amp;bih=618&amp;tbm=isch&amp;tbnid=V5HHlYwMiBWVHM:&amp;imgrefurl=http://english.thesaigontimes.vn/Home/business/ict/17926/&amp;docid=t6gqpG7EBwH1yM&amp;imgurl=http://english.thesaigontimes.vn/Uploads/Articles/17926/7efb3_cpe-3.jpg&amp;w=405&amp;h=269&amp;ei=diKpULShEYfd4QS_5IDoCw&amp;zoom=1&amp;iact=hc&amp;vpx=254&amp;vpy=314&amp;dur=4974&amp;hovh=183&amp;hovw=276&amp;tx=161&amp;ty=110&amp;sig=109954027442622143928&amp;page=1&amp;tbnh=151&amp;tbnw=242&amp;start=0&amp;ndsp=16&amp;ved=1t:429,r:6,s:0,i:92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427719"/>
              </p:ext>
            </p:extLst>
          </p:nvPr>
        </p:nvGraphicFramePr>
        <p:xfrm>
          <a:off x="3883378" y="1691639"/>
          <a:ext cx="3431821" cy="1828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72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90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Hundreds of billions of dollars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Tens of thousands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Middle East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Product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Market Outlook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304405"/>
              </p:ext>
            </p:extLst>
          </p:nvPr>
        </p:nvGraphicFramePr>
        <p:xfrm>
          <a:off x="666045" y="4046621"/>
          <a:ext cx="6649154" cy="42367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345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32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lvl="0"/>
                      <a:endParaRPr lang="en-US" sz="1000" b="1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Long lead time complex equipment and services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Significant disparities in lead times and prices between buyers for similar products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Supplier price increases above cost inflation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lvl="0"/>
                      <a:endParaRPr lang="en-US" sz="1000" b="1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Leading edge analytics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Highly accurate economic forecasting model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Fact-based, numbers-driven analysis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Clear, simple, and objective reports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Customized XML delivery format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Reliable adherence to project schedule (100%)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lvl="0"/>
                      <a:endParaRPr lang="en-US" sz="1000" b="1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Refinery and petrochemical reactor vessels (e.g. catalytic cracking, hydrotreating)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Coke drums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Distillation columns, reformers and stripper towers (e.g. </a:t>
                      </a:r>
                      <a:r>
                        <a:rPr lang="en-US" sz="10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demethanizers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, debutanizers)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Other vessels: slug catchers, knockout (surge) drums, digesters, separators, and deaerators.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Tanks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Chemical Injection Units (tanks, pumps, controls, valves and instrumentation, and piping)</a:t>
                      </a:r>
                      <a:endParaRPr lang="en-US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lvl="0"/>
                      <a:endParaRPr lang="en-US" sz="1000" b="1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Economic modeling and forecasting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Primary and secondary market intelligence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Sourcing recommendations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Savings calculation tools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Quarterly updates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lvl="0"/>
                      <a:endParaRPr lang="en-US" sz="1000" b="1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$20-$40 million of potential hard (cash) savings through lower upfront cost, based on 18-month period ending in 2016</a:t>
                      </a:r>
                    </a:p>
                    <a:p>
                      <a:pPr marL="3175" lvl="1" indent="0">
                        <a:buFont typeface="Arial" pitchFamily="34" charset="0"/>
                        <a:buNone/>
                      </a:pP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</a:t>
                      </a:r>
                      <a:r>
                        <a:rPr lang="en-US" sz="1000" b="1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Benefits Realized</a:t>
                      </a:r>
                    </a:p>
                    <a:p>
                      <a:pPr lvl="0"/>
                      <a:endParaRPr lang="en-US" sz="1000" b="1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Quicker delivery of equipment by identifying pockets of supplier capacity, thereby reducing capital project critical path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2932412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005738" y="339138"/>
            <a:ext cx="19209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#454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Supplier Competitive Analysis &amp; Contracting Strategy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10F7BF-E1CC-43C2-B17D-A502A423EA81}"/>
              </a:ext>
            </a:extLst>
          </p:cNvPr>
          <p:cNvSpPr txBox="1"/>
          <p:nvPr/>
        </p:nvSpPr>
        <p:spPr>
          <a:xfrm>
            <a:off x="-2822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Pressure Vessels Supply Market Analysis &amp; Outlook</a:t>
            </a:r>
          </a:p>
        </p:txBody>
      </p:sp>
      <p:pic>
        <p:nvPicPr>
          <p:cNvPr id="21" name="Picture 20" descr="https://encrypted-tbn3.gstatic.com/images?q=tbn:ANd9GcQs2VI217VcpXcB-iDaLfrBi1x9oSNHYPkYbwD6VMzlcprlcYpR">
            <a:hlinkClick r:id="rId2"/>
            <a:extLst>
              <a:ext uri="{FF2B5EF4-FFF2-40B4-BE49-F238E27FC236}">
                <a16:creationId xmlns:a16="http://schemas.microsoft.com/office/drawing/2014/main" id="{157B40F6-485A-473C-A5CA-9A7296CEEAA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386" y="1927795"/>
            <a:ext cx="2402964" cy="1592644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3" name="Picture 2" descr="http://static.ddmcdn.com/gif/oil-refining-distillation-columns.gif">
            <a:extLst>
              <a:ext uri="{FF2B5EF4-FFF2-40B4-BE49-F238E27FC236}">
                <a16:creationId xmlns:a16="http://schemas.microsoft.com/office/drawing/2014/main" id="{5C397C4A-0671-424B-B2EA-1380563EF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0"/>
            <a:ext cx="1602140" cy="1226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92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631</TotalTime>
  <Words>240</Words>
  <Application>Microsoft Office PowerPoint</Application>
  <PresentationFormat>Custom</PresentationFormat>
  <Paragraphs>49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Open Sans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Jacoby</cp:lastModifiedBy>
  <cp:revision>53</cp:revision>
  <cp:lastPrinted>2016-07-22T20:00:12Z</cp:lastPrinted>
  <dcterms:created xsi:type="dcterms:W3CDTF">2016-04-17T19:51:20Z</dcterms:created>
  <dcterms:modified xsi:type="dcterms:W3CDTF">2019-04-15T13:17:28Z</dcterms:modified>
</cp:coreProperties>
</file>