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73" r:id="rId2"/>
  </p:sldIdLst>
  <p:sldSz cx="7772400" cy="9144000"/>
  <p:notesSz cx="7315200" cy="96012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  <p:embeddedFont>
      <p:font typeface="Open Sans Light" panose="020B0604020202020204" charset="0"/>
      <p:regular r:id="rId9"/>
      <p: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8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4/15/2019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2019 Boston Strategies International, Inc.</a:t>
            </a:r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0427719"/>
              </p:ext>
            </p:extLst>
          </p:nvPr>
        </p:nvGraphicFramePr>
        <p:xfrm>
          <a:off x="3883378" y="1691639"/>
          <a:ext cx="3431821" cy="18288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372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90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6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 and Gas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Hundreds of billions of dollars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Tens of thousands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Middle East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Product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Market Outlook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140178" y="1935137"/>
            <a:ext cx="2743200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20386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"Your assessments were spot on."  </a:t>
            </a:r>
          </a:p>
          <a:p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Capital Acquisition Director</a:t>
            </a:r>
          </a:p>
          <a:p>
            <a:endParaRPr lang="en-US" sz="1600" dirty="0">
              <a:solidFill>
                <a:srgbClr val="203864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US" sz="1600" dirty="0">
                <a:solidFill>
                  <a:srgbClr val="20386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"Exactly what we were looking for." </a:t>
            </a:r>
          </a:p>
          <a:p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Global Procurement Policy Coordinator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5729909"/>
              </p:ext>
            </p:extLst>
          </p:nvPr>
        </p:nvGraphicFramePr>
        <p:xfrm>
          <a:off x="666045" y="4046621"/>
          <a:ext cx="6649154" cy="42367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3458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32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Potential </a:t>
                      </a:r>
                      <a:r>
                        <a:rPr lang="en-US" sz="10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capacity shortage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Supplier </a:t>
                      </a: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price increases above cost inflation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Long lead time complex equipment and services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Significant disparities in  lead times and prices between buyers and suppliers of similar products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“Supply chain economists”</a:t>
                      </a:r>
                    </a:p>
                    <a:p>
                      <a:pPr marL="111125" lvl="2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Trusted economic forecasting model</a:t>
                      </a:r>
                    </a:p>
                    <a:p>
                      <a:pPr marL="111125" lvl="2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Fact-based, numbers-driven analysis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Leading edge analytics</a:t>
                      </a:r>
                    </a:p>
                    <a:p>
                      <a:pPr marL="111125" lvl="2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Research/consulting synergies</a:t>
                      </a:r>
                    </a:p>
                    <a:p>
                      <a:pPr marL="111125" lvl="2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Thought leadership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Clear, simple, and objective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Proven accuracy and reliability</a:t>
                      </a:r>
                    </a:p>
                    <a:p>
                      <a:pPr marL="111125" lvl="2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Over 15 years of repeat engagements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Centrifugal-Engineered Pumps 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Centrifugal-ANSI Pumps 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Positive Displacement Pumps 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Submersible Pumps 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Hydraulic Systems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Vacuum Pumps </a:t>
                      </a:r>
                    </a:p>
                    <a:p>
                      <a:endParaRPr lang="en-US" sz="1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Economic modeling and forecasting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Primary and secondary market intelligence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Quarterly reports with custom XML delivery format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Sourcing recommendations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Savings calculation tools</a:t>
                      </a:r>
                    </a:p>
                    <a:p>
                      <a:pPr marL="111125" lvl="1" indent="-107950">
                        <a:buFont typeface="Arial" pitchFamily="34" charset="0"/>
                        <a:buNone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$340-$430 million of potential hard (cash) savings through lower upfront cost, based on 18-month period ending in 2016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Up to 10x higher savings in certain prior years due to project backlog, oil and gas prices, and demand for large compressors during those business cycles.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Quicker delivery of equipment by identifying pockets of supplier capacity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Lower inventory through local sourcing and lead time reduction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Deployment of newer technologies</a:t>
                      </a:r>
                      <a:endParaRPr lang="en-US" sz="10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2932412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005738" y="339138"/>
            <a:ext cx="19209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#451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Supplier Competitive Analysis &amp; Contracting Strategy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110F7BF-E1CC-43C2-B17D-A502A423EA81}"/>
              </a:ext>
            </a:extLst>
          </p:cNvPr>
          <p:cNvSpPr txBox="1"/>
          <p:nvPr/>
        </p:nvSpPr>
        <p:spPr>
          <a:xfrm>
            <a:off x="-2822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Pumps Supply Market Analysis &amp; Outlook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80E718B-0264-43EF-8997-C985ADC2EB20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40111" y="-18862"/>
            <a:ext cx="1732288" cy="1243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6892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585</TotalTime>
  <Words>256</Words>
  <Application>Microsoft Office PowerPoint</Application>
  <PresentationFormat>Custom</PresentationFormat>
  <Paragraphs>55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Open Sans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David Jacoby</cp:lastModifiedBy>
  <cp:revision>50</cp:revision>
  <cp:lastPrinted>2016-07-22T20:00:12Z</cp:lastPrinted>
  <dcterms:created xsi:type="dcterms:W3CDTF">2016-04-17T19:51:20Z</dcterms:created>
  <dcterms:modified xsi:type="dcterms:W3CDTF">2019-04-15T12:42:05Z</dcterms:modified>
</cp:coreProperties>
</file>