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8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27719"/>
              </p:ext>
            </p:extLst>
          </p:nvPr>
        </p:nvGraphicFramePr>
        <p:xfrm>
          <a:off x="3883378" y="1691639"/>
          <a:ext cx="3431821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72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Hundreds of billions of dollars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Tens of thousands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Product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Market Outlook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40178" y="1935137"/>
            <a:ext cx="27432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"Your assessments were spot on."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Capital Acquisition Director</a:t>
            </a:r>
          </a:p>
          <a:p>
            <a:endParaRPr lang="en-US" sz="1600" dirty="0">
              <a:solidFill>
                <a:srgbClr val="203864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"Exactly what we were looking for." </a:t>
            </a:r>
          </a:p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Global Procurement Policy Coordinator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840126"/>
              </p:ext>
            </p:extLst>
          </p:nvPr>
        </p:nvGraphicFramePr>
        <p:xfrm>
          <a:off x="666045" y="4046621"/>
          <a:ext cx="6649154" cy="43891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 price increases above cost inflation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lead time complex equipment and services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Significant disparities in  lead times and prices between buyers for similar products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“Supply chain economists”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Trusted economic forecasting model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Fact-based, numbers-driven analysis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edge analytics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Research/consulting synergies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Thought leadership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Clear, simple, and objective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accuracy and reliability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Over 15 years of repeat engagements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Tubulars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Fluids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Downhole Tools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Bits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Surface Equipment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BOPs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O&amp;G Production Chemicals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modeling and forecasting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Primary and secondary market intelligence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Sourcing recommendations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Quarterly reports with custom XML delivery format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Savings calculation tools</a:t>
                      </a:r>
                    </a:p>
                    <a:p>
                      <a:pPr marL="111125" lvl="1" indent="-107950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3175" lvl="1" indent="0">
                        <a:buFont typeface="Arial" pitchFamily="34" charset="0"/>
                        <a:buNone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Based on </a:t>
                      </a:r>
                      <a:r>
                        <a:rPr lang="en-US" sz="10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18-month period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 2016: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$300-$600 million of potential benefits identified, mostly through higher production yield (some of which required investment to capture)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$20-$50 million of potential hard (cash) savings through lower upfront cost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Quicker delivery of equipment by identifying pockets of supplier capacity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Lower inventory through local sourcing and lead time reduction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Deployment of newer technologies</a:t>
                      </a:r>
                      <a:endParaRPr lang="en-U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005738" y="339138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#450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73AE8E-1EEE-4D64-8F7E-364AE6AEA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946" y="0"/>
            <a:ext cx="1790454" cy="12421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10F7BF-E1CC-43C2-B17D-A502A423EA81}"/>
              </a:ext>
            </a:extLst>
          </p:cNvPr>
          <p:cNvSpPr txBox="1"/>
          <p:nvPr/>
        </p:nvSpPr>
        <p:spPr>
          <a:xfrm>
            <a:off x="-2822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Drilling Supply Market Analysis &amp; Outlook</a:t>
            </a:r>
          </a:p>
        </p:txBody>
      </p:sp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569</TotalTime>
  <Words>245</Words>
  <Application>Microsoft Office PowerPoint</Application>
  <PresentationFormat>Custom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Open Sans Light</vt:lpstr>
      <vt:lpstr>Calibri</vt:lpstr>
      <vt:lpstr>Arial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47</cp:revision>
  <cp:lastPrinted>2016-07-22T20:00:12Z</cp:lastPrinted>
  <dcterms:created xsi:type="dcterms:W3CDTF">2016-04-17T19:51:20Z</dcterms:created>
  <dcterms:modified xsi:type="dcterms:W3CDTF">2019-04-15T12:39:49Z</dcterms:modified>
</cp:coreProperties>
</file>