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7315200" cy="9601200"/>
  <p:custDataLst>
    <p:tags r:id="rId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5254" autoAdjust="0"/>
  </p:normalViewPr>
  <p:slideViewPr>
    <p:cSldViewPr>
      <p:cViewPr varScale="1">
        <p:scale>
          <a:sx n="83" d="100"/>
          <a:sy n="83" d="100"/>
        </p:scale>
        <p:origin x="1650" y="5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tags" Target="tags/tag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2/28/2019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2/28/2019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2/28/2019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2/28/2019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2/28/2019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2/28/2019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1D24F8-233A-4584-B781-10ED18116271}" type="datetimeFigureOut">
              <a:rPr lang="en-US" smtClean="0"/>
              <a:pPr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371600"/>
            <a:ext cx="6858000" cy="3048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0" y="1371600"/>
            <a:ext cx="6858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cap="small" dirty="0">
                <a:solidFill>
                  <a:schemeClr val="bg1"/>
                </a:solidFill>
                <a:latin typeface="Perpetua" pitchFamily="18" charset="0"/>
              </a:rPr>
              <a:t>Electricity Value Chain Case Study</a:t>
            </a: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6771133"/>
              </p:ext>
            </p:extLst>
          </p:nvPr>
        </p:nvGraphicFramePr>
        <p:xfrm>
          <a:off x="3505200" y="1965960"/>
          <a:ext cx="3048000" cy="16916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 gridSpan="2">
                  <a:txBody>
                    <a:bodyPr/>
                    <a:lstStyle/>
                    <a:p>
                      <a:r>
                        <a:rPr lang="en-US" sz="1200" b="1" dirty="0">
                          <a:latin typeface="Perpetua" pitchFamily="18" charset="0"/>
                        </a:rPr>
                        <a:t>ABOUT THE CLIENT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050" b="1" dirty="0"/>
                        <a:t>Industry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b="1" dirty="0"/>
                        <a:t>Electric and Gas Utility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050" b="1" dirty="0"/>
                        <a:t>Revenues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b="1" dirty="0"/>
                        <a:t>$32 billion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050" b="1" dirty="0"/>
                        <a:t>Employees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b="1" dirty="0"/>
                        <a:t>32,000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050" b="1" dirty="0"/>
                        <a:t>Location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b="1" dirty="0"/>
                        <a:t>Europe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050" b="1" dirty="0"/>
                        <a:t>BSI Service or Solution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b="1" dirty="0"/>
                        <a:t>Value Chain Cost Engineering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609600" y="3237470"/>
            <a:ext cx="2819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"Thank you again for letting us learn from your work." </a:t>
            </a:r>
          </a:p>
          <a:p>
            <a:r>
              <a:rPr lang="en-US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 Chief Procurement Officer</a:t>
            </a: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7047335"/>
              </p:ext>
            </p:extLst>
          </p:nvPr>
        </p:nvGraphicFramePr>
        <p:xfrm>
          <a:off x="533400" y="4267200"/>
          <a:ext cx="5867400" cy="3886199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2933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33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353230"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Key Challenges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/>
                        <a:t>Budget was in deficit due to rising raw material costs</a:t>
                      </a:r>
                      <a:endParaRPr lang="en-US" sz="1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Corporate</a:t>
                      </a:r>
                      <a:r>
                        <a:rPr lang="en-US" sz="1000" kern="1200" baseline="0" dirty="0"/>
                        <a:t> </a:t>
                      </a:r>
                      <a:r>
                        <a:rPr lang="en-US" sz="1000" kern="1200" dirty="0"/>
                        <a:t>agreements were short-term, transactional, and loose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Suppliers expected an easy negotiation and routine price increases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Why BSI was Selected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b="0" kern="1200" dirty="0"/>
                        <a:t>Prior experience in</a:t>
                      </a:r>
                      <a:r>
                        <a:rPr lang="en-US" sz="1000" b="0" kern="1200" baseline="0" dirty="0"/>
                        <a:t> electricity value chain analysis</a:t>
                      </a:r>
                      <a:endParaRPr lang="en-US" sz="1000" b="0" kern="1200" dirty="0"/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b="0" kern="1200" dirty="0"/>
                        <a:t>Track record of impressive savings from sourcing projects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b="0" kern="1200" dirty="0"/>
                        <a:t>Fact-based approach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b="0" kern="1200" dirty="0"/>
                        <a:t>Analytical depth and tools to analyze</a:t>
                      </a:r>
                      <a:r>
                        <a:rPr lang="en-US" sz="1000" b="0" kern="1200" baseline="0" dirty="0"/>
                        <a:t> value-added</a:t>
                      </a:r>
                      <a:endParaRPr lang="en-US" sz="1000" b="0" kern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53230"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Project Scope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All US operations (6 operating companies)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Capital and expense items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All power generating and inventory stocking locations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Project Approach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Analysis of client expenditure by source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Analysis of suppliers’ businesses, trends, and profitability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Preparation of economical strategies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Contract renegotiations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Finalization of terms and conditions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79739"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Financial Benefits Realized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/>
                        <a:t>Reduced the </a:t>
                      </a:r>
                      <a:r>
                        <a:rPr lang="en-US" sz="1000" kern="1200" dirty="0" err="1"/>
                        <a:t>Levelized</a:t>
                      </a:r>
                      <a:r>
                        <a:rPr lang="en-US" sz="1000" kern="1200" dirty="0"/>
                        <a:t> Cost of Electricity</a:t>
                      </a:r>
                      <a:endParaRPr lang="en-US" sz="10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24% reduction</a:t>
                      </a:r>
                      <a:r>
                        <a:rPr lang="en-US" sz="1000" kern="1200" baseline="0" dirty="0"/>
                        <a:t> of cost of </a:t>
                      </a:r>
                      <a:r>
                        <a:rPr lang="en-US" sz="1000" kern="1200" dirty="0"/>
                        <a:t>purchased materials</a:t>
                      </a:r>
                      <a:r>
                        <a:rPr lang="en-US" sz="1000" kern="1200" baseline="0" dirty="0"/>
                        <a:t> and services</a:t>
                      </a:r>
                      <a:endParaRPr lang="en-US" sz="1000" kern="1200" dirty="0"/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Additional rationalization of the associated inventory and manpower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dirty="0"/>
                        <a:t>Operational Benefits Realized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dirty="0"/>
                        <a:t>75% reduction in the number of suppliers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dirty="0"/>
                        <a:t>Standardized products and pricing across operating companies reduced management overhead</a:t>
                      </a:r>
                      <a:endParaRPr lang="en-US" sz="10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0341754"/>
                  </a:ext>
                </a:extLst>
              </a:tr>
            </a:tbl>
          </a:graphicData>
        </a:graphic>
      </p:graphicFrame>
      <p:pic>
        <p:nvPicPr>
          <p:cNvPr id="10" name="Picture 2" descr="G:\Documents\Marketing\Logos\GlobeLogotyp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926" y="151422"/>
            <a:ext cx="3698074" cy="540347"/>
          </a:xfrm>
          <a:prstGeom prst="rect">
            <a:avLst/>
          </a:prstGeom>
          <a:noFill/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961674"/>
            <a:ext cx="1841934" cy="122857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1081" y="-47244"/>
            <a:ext cx="2143269" cy="1418844"/>
          </a:xfrm>
          <a:prstGeom prst="rect">
            <a:avLst/>
          </a:prstGeom>
        </p:spPr>
      </p:pic>
      <p:sp>
        <p:nvSpPr>
          <p:cNvPr id="11" name="TextBox 12">
            <a:extLst>
              <a:ext uri="{FF2B5EF4-FFF2-40B4-BE49-F238E27FC236}">
                <a16:creationId xmlns:a16="http://schemas.microsoft.com/office/drawing/2014/main" id="{28059F32-A10E-48D4-882E-311D0FC4E739}"/>
              </a:ext>
            </a:extLst>
          </p:cNvPr>
          <p:cNvSpPr txBox="1"/>
          <p:nvPr/>
        </p:nvSpPr>
        <p:spPr>
          <a:xfrm>
            <a:off x="2843325" y="548053"/>
            <a:ext cx="182774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CASE</a:t>
            </a:r>
          </a:p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STUDY 451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7644393c3804fa99dadfee77288fb7aa34d2a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205</Words>
  <Application>Microsoft Office PowerPoint</Application>
  <PresentationFormat>On-screen Show (4:3)</PresentationFormat>
  <Paragraphs>42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Open Sans Light</vt:lpstr>
      <vt:lpstr>Perpetua</vt:lpstr>
      <vt:lpstr>Times New Roman</vt:lpstr>
      <vt:lpstr>Office Theme</vt:lpstr>
      <vt:lpstr>PowerPoint Presentation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Camila Paz Soldan</dc:creator>
  <cp:lastModifiedBy>David Jacoby</cp:lastModifiedBy>
  <cp:revision>32</cp:revision>
  <dcterms:created xsi:type="dcterms:W3CDTF">2011-02-11T16:52:35Z</dcterms:created>
  <dcterms:modified xsi:type="dcterms:W3CDTF">2019-02-28T21:13:11Z</dcterms:modified>
</cp:coreProperties>
</file>