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7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3"/>
      <p:italic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8" autoAdjust="0"/>
    <p:restoredTop sz="94660"/>
  </p:normalViewPr>
  <p:slideViewPr>
    <p:cSldViewPr snapToGrid="0">
      <p:cViewPr varScale="1">
        <p:scale>
          <a:sx n="87" d="100"/>
          <a:sy n="87" d="100"/>
        </p:scale>
        <p:origin x="2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331659"/>
              </p:ext>
            </p:extLst>
          </p:nvPr>
        </p:nvGraphicFramePr>
        <p:xfrm>
          <a:off x="4024488" y="1877046"/>
          <a:ext cx="3189111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Petrochemicals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&lt; $10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1,500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Capital Project </a:t>
                      </a:r>
                      <a:r>
                        <a:rPr lang="en-US" sz="11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Mgmt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49836"/>
              </p:ext>
            </p:extLst>
          </p:nvPr>
        </p:nvGraphicFramePr>
        <p:xfrm>
          <a:off x="666044" y="4091761"/>
          <a:ext cx="6649155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Client had always relied on a Project Management Consultant (PMC) to oversee capital projects, which was very costly and prevented the organization from building the requisite skills in-house. 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brought the leading world experts in capital project management to the project. Our experts had 30 years of experience each, whereas the competitors had only 15-20.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was intimately familiar with process industries in Saudi Arabia, which was relevant to the procedures manuals as well as to the dynamic of working with the client team.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management capabilities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Estimation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Scheduling Assurance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Health Safety &amp; Environmental Assurance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Construction Management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Deliverables were customized to the needs of three unique capital project departments: Megaprojects, Third Party Projects, and Site Projects.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Conducted interview with all departments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Mapped key processes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Identified gaps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Recommended improvements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Documented all processes in Procedures Manuals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ability to bypass Project Management Consultants offered the potential to save up to 12% of project capital cost.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On a $1 billion project, this would save $120 million.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project gave the client the tools to save 10% or more on capital projects through value engineering and more consistent procurement practices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Clearer roles and responsibilities (RACI) across departments improved response time and made project management more competent and precise.</a:t>
                      </a:r>
                      <a:endParaRPr lang="en-IE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29385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441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858000" y="8616462"/>
            <a:ext cx="457199" cy="4337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4" name="AutoShape 2" descr="Image result for petrochemical plant">
            <a:extLst>
              <a:ext uri="{FF2B5EF4-FFF2-40B4-BE49-F238E27FC236}">
                <a16:creationId xmlns:a16="http://schemas.microsoft.com/office/drawing/2014/main" id="{F99605CF-DB20-405E-AB00-4CBFC2F527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3380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picture containing factory, sky, building, outdoor&#10;&#10;Description generated with very high confidence">
            <a:extLst>
              <a:ext uri="{FF2B5EF4-FFF2-40B4-BE49-F238E27FC236}">
                <a16:creationId xmlns:a16="http://schemas.microsoft.com/office/drawing/2014/main" id="{F96E9DD2-F7D6-478C-8114-F229F7BC1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63" y="1897817"/>
            <a:ext cx="2686050" cy="1695450"/>
          </a:xfrm>
          <a:prstGeom prst="rect">
            <a:avLst/>
          </a:prstGeom>
        </p:spPr>
      </p:pic>
      <p:pic>
        <p:nvPicPr>
          <p:cNvPr id="11" name="Picture 10" descr="A close up of a person in a hat&#10;&#10;Description generated with high confidence">
            <a:extLst>
              <a:ext uri="{FF2B5EF4-FFF2-40B4-BE49-F238E27FC236}">
                <a16:creationId xmlns:a16="http://schemas.microsoft.com/office/drawing/2014/main" id="{358D718B-9359-48A4-91B5-35EC8C89A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066" y="3508"/>
            <a:ext cx="1973334" cy="145363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Petrochemical Capital Project Management Process Optimization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A8A0F9-A48E-D91E-2D02-324B22A9AB3C}"/>
              </a:ext>
            </a:extLst>
          </p:cNvPr>
          <p:cNvSpPr/>
          <p:nvPr/>
        </p:nvSpPr>
        <p:spPr>
          <a:xfrm>
            <a:off x="278296" y="145774"/>
            <a:ext cx="3167269" cy="742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white square with blue and yellow text&#10;&#10;AI-generated content may be incorrect.">
            <a:extLst>
              <a:ext uri="{FF2B5EF4-FFF2-40B4-BE49-F238E27FC236}">
                <a16:creationId xmlns:a16="http://schemas.microsoft.com/office/drawing/2014/main" id="{A3C872D5-D7B2-ED1E-F8A9-61D2BC3BEB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6" y="77508"/>
            <a:ext cx="1108853" cy="101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8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1280</TotalTime>
  <Words>276</Words>
  <Application>Microsoft Macintosh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Steven Jacoby</cp:lastModifiedBy>
  <cp:revision>92</cp:revision>
  <dcterms:created xsi:type="dcterms:W3CDTF">2016-04-17T19:51:20Z</dcterms:created>
  <dcterms:modified xsi:type="dcterms:W3CDTF">2025-06-05T16:17:56Z</dcterms:modified>
</cp:coreProperties>
</file>