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67" r:id="rId2"/>
  </p:sldIdLst>
  <p:sldSz cx="7772400" cy="9144000"/>
  <p:notesSz cx="6858000" cy="9144000"/>
  <p:embeddedFontLst>
    <p:embeddedFont>
      <p:font typeface="Calibri Light" panose="020F0302020204030204" pitchFamily="34" charset="0"/>
      <p:regular r:id="rId3"/>
      <p:italic r:id="rId4"/>
    </p:embeddedFon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Open Sans Light" panose="020B0604020202020204" charset="0"/>
      <p:regular r:id="rId9"/>
      <p:italic r:id="rId1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322" autoAdjust="0"/>
    <p:restoredTop sz="94660"/>
  </p:normalViewPr>
  <p:slideViewPr>
    <p:cSldViewPr snapToGrid="0">
      <p:cViewPr>
        <p:scale>
          <a:sx n="112" d="100"/>
          <a:sy n="112" d="100"/>
        </p:scale>
        <p:origin x="843" y="39"/>
      </p:cViewPr>
      <p:guideLst>
        <p:guide orient="horz" pos="2880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496484"/>
            <a:ext cx="6606540" cy="3183467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4802717"/>
            <a:ext cx="5829300" cy="2207683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6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5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486834"/>
            <a:ext cx="1675924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486834"/>
            <a:ext cx="4930616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48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830760"/>
            <a:ext cx="6703695" cy="14234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0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279653"/>
            <a:ext cx="6703695" cy="3803649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119286"/>
            <a:ext cx="6703695" cy="2000249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60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7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486836"/>
            <a:ext cx="670369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241551"/>
            <a:ext cx="3288089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340100"/>
            <a:ext cx="3288089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241551"/>
            <a:ext cx="3304282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340100"/>
            <a:ext cx="3304282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5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0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2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316569"/>
            <a:ext cx="3934778" cy="6498167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12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316569"/>
            <a:ext cx="3934778" cy="6498167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0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486836"/>
            <a:ext cx="670369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434167"/>
            <a:ext cx="670369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8475136"/>
            <a:ext cx="174879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AC21F-4580-47C1-919D-E2B169213FB7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8475136"/>
            <a:ext cx="262318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Footer Placeholder 3"/>
          <p:cNvSpPr txBox="1">
            <a:spLocks/>
          </p:cNvSpPr>
          <p:nvPr userDrawn="1"/>
        </p:nvSpPr>
        <p:spPr>
          <a:xfrm>
            <a:off x="493740" y="8793909"/>
            <a:ext cx="3209925" cy="190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© 2012 Boston Strategies International, Inc.</a:t>
            </a:r>
          </a:p>
        </p:txBody>
      </p:sp>
      <p:pic>
        <p:nvPicPr>
          <p:cNvPr id="11" name="Picture 2" descr="G:\Documents\Marketing\Logos\GlobeLogotype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2777" y="329626"/>
            <a:ext cx="3000022" cy="438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437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3136959"/>
              </p:ext>
            </p:extLst>
          </p:nvPr>
        </p:nvGraphicFramePr>
        <p:xfrm>
          <a:off x="4030132" y="1883833"/>
          <a:ext cx="3227917" cy="16916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8769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09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 gridSpan="2">
                  <a:txBody>
                    <a:bodyPr/>
                    <a:lstStyle/>
                    <a:p>
                      <a:pPr algn="l"/>
                      <a:r>
                        <a:rPr lang="en-US" sz="1800" b="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Industry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Oil and Gas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Revenues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$80</a:t>
                      </a:r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billion</a:t>
                      </a:r>
                      <a:endParaRPr 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Employees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~100,000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Location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Middle East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BSI Service or Solution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Strategic Sourcing</a:t>
                      </a:r>
                      <a:endParaRPr 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9668877"/>
              </p:ext>
            </p:extLst>
          </p:nvPr>
        </p:nvGraphicFramePr>
        <p:xfrm>
          <a:off x="778934" y="4136917"/>
          <a:ext cx="6227233" cy="359664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1157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11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49867">
                <a:tc>
                  <a:txBody>
                    <a:bodyPr/>
                    <a:lstStyle/>
                    <a:p>
                      <a:pPr lvl="0"/>
                      <a:r>
                        <a:rPr lang="en-US" sz="11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Key Challenges</a:t>
                      </a:r>
                    </a:p>
                    <a:p>
                      <a:pPr marL="111125" marR="0" lvl="1" indent="-1079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1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Cost reduction targets</a:t>
                      </a:r>
                    </a:p>
                    <a:p>
                      <a:pPr marL="111125" marR="0" lvl="1" indent="-1079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1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Technology leadership goals</a:t>
                      </a: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1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Why BSI was Selected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1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Focus on upstream equipment and services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1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Knowledge of specialized suppliers of muds, chemicals, and well services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1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Expertise in supply chain cost reduction through strategic procurement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05364">
                <a:tc>
                  <a:txBody>
                    <a:bodyPr/>
                    <a:lstStyle/>
                    <a:p>
                      <a:pPr lvl="0"/>
                      <a:r>
                        <a:rPr lang="en-US" sz="11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Scope</a:t>
                      </a:r>
                    </a:p>
                    <a:p>
                      <a:pPr marL="111125" marR="0" lvl="1" indent="-1079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1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Drilling lubricants</a:t>
                      </a:r>
                    </a:p>
                    <a:p>
                      <a:pPr marL="111125" marR="0" lvl="1" indent="-1079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1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Solvents</a:t>
                      </a:r>
                    </a:p>
                    <a:p>
                      <a:pPr marL="111125" marR="0" lvl="1" indent="-1079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1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Contracted drilling services</a:t>
                      </a: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1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Approach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1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Increasing Rate of Penetration and production levels through new chemical formulations of drilling fluids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1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Leveraging supply market developments, especially a joint venture of two niche drilling fluids suppliers which had developed a new combined drilling fluid and solvent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lvl="0"/>
                      <a:r>
                        <a:rPr lang="en-US" sz="11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Financial Benefits Realized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1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15% increase in hydrocarbon production rates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1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$30m per well potential increase in production</a:t>
                      </a:r>
                      <a:endParaRPr lang="en-US" sz="1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100" b="1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Operational Benefits Realized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Up to 15% higher Rate of Penetration </a:t>
                      </a:r>
                      <a:endParaRPr lang="en-US" sz="1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0677" y="40294"/>
            <a:ext cx="1877367" cy="128775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748758" y="339138"/>
            <a:ext cx="11129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66044" y="1676399"/>
            <a:ext cx="6728178" cy="2203873"/>
          </a:xfrm>
          <a:prstGeom prst="roundRect">
            <a:avLst>
              <a:gd name="adj" fmla="val 6509"/>
            </a:avLst>
          </a:prstGeom>
          <a:noFill/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666044" y="3962400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66044" y="8527909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0" y="1224486"/>
            <a:ext cx="7772400" cy="307777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cap="small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Confidential </a:t>
            </a:r>
            <a:r>
              <a:rPr lang="en-US"/>
              <a:t>Saudi Arabian Client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-4490" y="1237737"/>
            <a:ext cx="7776890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 b="1"/>
            </a:lvl1pPr>
          </a:lstStyle>
          <a:p>
            <a:r>
              <a:rPr lang="en-US" dirty="0"/>
              <a:t>National Oil Company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107" y="1883833"/>
            <a:ext cx="249555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317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600</TotalTime>
  <Words>149</Words>
  <Application>Microsoft Office PowerPoint</Application>
  <PresentationFormat>Custom</PresentationFormat>
  <Paragraphs>34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Calibri Light</vt:lpstr>
      <vt:lpstr>Calibri</vt:lpstr>
      <vt:lpstr>Arial</vt:lpstr>
      <vt:lpstr>Open Sans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Jacoby</dc:creator>
  <cp:lastModifiedBy>David Jacoby</cp:lastModifiedBy>
  <cp:revision>52</cp:revision>
  <cp:lastPrinted>2016-07-22T20:03:20Z</cp:lastPrinted>
  <dcterms:created xsi:type="dcterms:W3CDTF">2016-04-17T19:51:20Z</dcterms:created>
  <dcterms:modified xsi:type="dcterms:W3CDTF">2017-03-02T12:21:43Z</dcterms:modified>
</cp:coreProperties>
</file>