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Erik" initials="E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3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5620"/>
    <p:restoredTop sz="94660"/>
  </p:normalViewPr>
  <p:slideViewPr>
    <p:cSldViewPr>
      <p:cViewPr varScale="1">
        <p:scale>
          <a:sx n="89" d="100"/>
          <a:sy n="89" d="100"/>
        </p:scale>
        <p:origin x="3816" y="16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5/16/25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5/16/25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5/16/25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5/16/25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5/16/25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5/16/25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5/16/25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5/16/25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5/16/25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5/16/25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5/16/25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1D24F8-233A-4584-B781-10ED18116271}" type="datetimeFigureOut">
              <a:rPr lang="en-US" smtClean="0"/>
              <a:pPr/>
              <a:t>5/16/25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 descr="C:\Users\DJ Vaio VPCZ2190X\Documents\Sales\ZF\power plant imagesCAOE41II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lasticWrap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-12192"/>
            <a:ext cx="1981200" cy="1491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0" y="1444823"/>
            <a:ext cx="6858000" cy="3048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0" y="1444823"/>
            <a:ext cx="6858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cap="small" dirty="0">
                <a:solidFill>
                  <a:schemeClr val="bg1"/>
                </a:solidFill>
                <a:latin typeface="Perpetua" pitchFamily="18" charset="0"/>
              </a:rPr>
              <a:t>“Market Entry Strategy” Case Study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81000" y="1861319"/>
            <a:ext cx="2971800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“The US market is so big that we didn’t know where to start."  </a:t>
            </a:r>
          </a:p>
          <a:p>
            <a:r>
              <a:rPr lang="en-US" sz="105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– Business Manager</a:t>
            </a:r>
          </a:p>
        </p:txBody>
      </p:sp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2228327"/>
              </p:ext>
            </p:extLst>
          </p:nvPr>
        </p:nvGraphicFramePr>
        <p:xfrm>
          <a:off x="304800" y="4419600"/>
          <a:ext cx="6248400" cy="4480560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2971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76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89457">
                <a:tc>
                  <a:txBody>
                    <a:bodyPr/>
                    <a:lstStyle/>
                    <a:p>
                      <a:pPr lvl="0"/>
                      <a:r>
                        <a:rPr lang="en-US" sz="1200" b="1" kern="1200" dirty="0"/>
                        <a:t>Key Challenges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The client lacked visibility and major contract wins in specific geographic markets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The size of potential market segments was un-quantified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The client’s “sweet spot” versus competitors was unclear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The minimum scale to compete, and associated investment, was unknown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The potential for partners to accelerate market entry was uncertain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The client’s value proposition needed to be customized to fit high-potential market niches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200" b="1" kern="1200" dirty="0"/>
                        <a:t>Why BSI was Selected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000" kern="1200" dirty="0"/>
                        <a:t>Prior experience in turbines and turbine services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000" kern="1200" dirty="0"/>
                        <a:t>Established BSI relationships</a:t>
                      </a:r>
                      <a:r>
                        <a:rPr lang="en-US" sz="1000" kern="1200" baseline="0" dirty="0"/>
                        <a:t> that permitted BSI to uniquely gain objective perceptions of the client’s capabilities</a:t>
                      </a:r>
                      <a:endParaRPr lang="en-US" sz="1000" kern="1200" dirty="0"/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000" kern="1200" dirty="0"/>
                        <a:t>Presence in</a:t>
                      </a:r>
                      <a:r>
                        <a:rPr lang="en-US" sz="1000" kern="1200" baseline="0" dirty="0"/>
                        <a:t> industry networks, conferences, and trade shows,  which allowed rapid gathering of high-quality “inside” information 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endParaRPr lang="en-US" sz="1000" kern="1200" baseline="0" dirty="0"/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endParaRPr lang="en-US" sz="1000" kern="1200" baseline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9457">
                <a:tc>
                  <a:txBody>
                    <a:bodyPr/>
                    <a:lstStyle/>
                    <a:p>
                      <a:pPr lvl="0"/>
                      <a:r>
                        <a:rPr lang="en-US" sz="1200" b="1" kern="1200" dirty="0"/>
                        <a:t>Project Scope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/>
                        <a:t>Power generation turbine repair and refurbishment services, including:</a:t>
                      </a:r>
                    </a:p>
                    <a:p>
                      <a:pPr marL="342900" lvl="1" indent="-114300">
                        <a:buFont typeface="Arial" pitchFamily="34" charset="0"/>
                        <a:buChar char="•"/>
                      </a:pPr>
                      <a:r>
                        <a:rPr lang="en-US" sz="1000" kern="1200" baseline="0" dirty="0"/>
                        <a:t>Blades</a:t>
                      </a:r>
                    </a:p>
                    <a:p>
                      <a:pPr marL="342900" lvl="1" indent="-114300" algn="l" defTabSz="91440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en-US" sz="10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Diaphragms, nozzles, and vanes</a:t>
                      </a:r>
                    </a:p>
                    <a:p>
                      <a:pPr marL="342900" lvl="1" indent="-114300" algn="l" defTabSz="91440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en-US" sz="10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Stationary components (e.g., diffusers)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endParaRPr lang="en-US" sz="1000" kern="12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200" b="1" kern="1200" dirty="0"/>
                        <a:t>Project Approach</a:t>
                      </a:r>
                    </a:p>
                    <a:p>
                      <a:pPr marL="111125" lvl="1" indent="-107950" algn="l">
                        <a:buFont typeface="Arial" pitchFamily="34" charset="0"/>
                        <a:buChar char="•"/>
                      </a:pPr>
                      <a:r>
                        <a:rPr lang="en-US" sz="1000" kern="1200" dirty="0"/>
                        <a:t>In-person</a:t>
                      </a:r>
                      <a:r>
                        <a:rPr lang="en-US" sz="1000" kern="1200" baseline="0" dirty="0"/>
                        <a:t> interviews</a:t>
                      </a:r>
                      <a:r>
                        <a:rPr lang="en-US" sz="1000" kern="1200" dirty="0"/>
                        <a:t> of existing and potential customers</a:t>
                      </a:r>
                    </a:p>
                    <a:p>
                      <a:pPr marL="111125" lvl="1" indent="-107950" algn="l">
                        <a:buFont typeface="Arial" pitchFamily="34" charset="0"/>
                        <a:buChar char="•"/>
                      </a:pPr>
                      <a:r>
                        <a:rPr lang="en-US" sz="1000" kern="1200" dirty="0"/>
                        <a:t>Assessment of</a:t>
                      </a:r>
                      <a:r>
                        <a:rPr lang="en-US" sz="1000" kern="1200" baseline="0" dirty="0"/>
                        <a:t> c</a:t>
                      </a:r>
                      <a:r>
                        <a:rPr lang="en-US" sz="1000" kern="1200" dirty="0"/>
                        <a:t>ompetitive</a:t>
                      </a:r>
                      <a:r>
                        <a:rPr lang="en-US" sz="1000" kern="1200" baseline="0" dirty="0"/>
                        <a:t> positioning</a:t>
                      </a:r>
                      <a:endParaRPr lang="en-US" sz="1000" kern="1200" dirty="0"/>
                    </a:p>
                    <a:p>
                      <a:pPr marL="111125" lvl="1" indent="-107950" algn="l">
                        <a:buFont typeface="Arial" pitchFamily="34" charset="0"/>
                        <a:buChar char="•"/>
                      </a:pPr>
                      <a:r>
                        <a:rPr lang="en-US" sz="1000" kern="1200" dirty="0"/>
                        <a:t>Development of market entry strategies, considering </a:t>
                      </a:r>
                      <a:r>
                        <a:rPr lang="en-US" sz="1000" kern="1200" baseline="0" dirty="0"/>
                        <a:t> scale to compete, barriers to entry and key success factors</a:t>
                      </a:r>
                    </a:p>
                    <a:p>
                      <a:pPr marL="111125" lvl="1" indent="-107950" algn="l">
                        <a:buFont typeface="Arial" pitchFamily="34" charset="0"/>
                        <a:buChar char="•"/>
                      </a:pPr>
                      <a:r>
                        <a:rPr lang="en-US" sz="1000" kern="1200" baseline="0" dirty="0"/>
                        <a:t>Evaluation of selected potential partners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9457">
                <a:tc>
                  <a:txBody>
                    <a:bodyPr/>
                    <a:lstStyle/>
                    <a:p>
                      <a:pPr lvl="0"/>
                      <a:r>
                        <a:rPr lang="en-US" sz="1200" b="1" dirty="0"/>
                        <a:t>Operational Benefits Realized</a:t>
                      </a:r>
                    </a:p>
                    <a:p>
                      <a:pPr marL="111125" indent="-111125">
                        <a:buFont typeface="Arial" pitchFamily="34" charset="0"/>
                        <a:buChar char="•"/>
                      </a:pPr>
                      <a:r>
                        <a:rPr lang="en-US" sz="1000" dirty="0"/>
                        <a:t>More factual and productive dialogue across business</a:t>
                      </a:r>
                      <a:r>
                        <a:rPr lang="en-US" sz="1000" baseline="0" dirty="0"/>
                        <a:t> units and divisions regarding US market potential and strategies to penetrate it</a:t>
                      </a:r>
                    </a:p>
                    <a:p>
                      <a:pPr marL="111125" indent="-111125">
                        <a:buFont typeface="Arial" pitchFamily="34" charset="0"/>
                        <a:buChar char="•"/>
                      </a:pPr>
                      <a:r>
                        <a:rPr lang="en-US" sz="1000" baseline="0" dirty="0"/>
                        <a:t>Improved leverage of existing sales and operations activities through higher-value sales targets and coordination efforts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200" b="1" kern="1200" dirty="0"/>
                        <a:t>Financial Benefits Realized</a:t>
                      </a:r>
                    </a:p>
                    <a:p>
                      <a:pPr marL="111125" indent="-111125" algn="l" defTabSz="91440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en-US" sz="10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Quantifiable growth potential that could be achieved through an initiative to align with specific market segments, applications, and partners</a:t>
                      </a:r>
                      <a:endParaRPr lang="en-US" sz="1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028" name="Picture 4" descr="C:\Users\DJ Vaio VPCZ2190X\Documents\Sales\ZF\turbine repair imagesCABMMI2C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470" y="2537079"/>
            <a:ext cx="3390900" cy="1352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3230030" y="2514600"/>
            <a:ext cx="1037170" cy="1447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1017367"/>
              </p:ext>
            </p:extLst>
          </p:nvPr>
        </p:nvGraphicFramePr>
        <p:xfrm>
          <a:off x="3505200" y="2209800"/>
          <a:ext cx="3048000" cy="155448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914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8600">
                <a:tc gridSpan="2">
                  <a:txBody>
                    <a:bodyPr/>
                    <a:lstStyle/>
                    <a:p>
                      <a:pPr algn="l"/>
                      <a:r>
                        <a:rPr lang="en-US" sz="1200" b="1" dirty="0">
                          <a:latin typeface="Perpetua" pitchFamily="18" charset="0"/>
                          <a:cs typeface="Times New Roman" pitchFamily="18" charset="0"/>
                        </a:rPr>
                        <a:t>ABOUT THE CLIENT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900" b="1" dirty="0"/>
                        <a:t>Industry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dirty="0"/>
                        <a:t>Turbine Services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900" b="1" dirty="0"/>
                        <a:t>Revenues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dirty="0"/>
                        <a:t>$7 billion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900" b="1" dirty="0"/>
                        <a:t>Employees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baseline="0" dirty="0"/>
                        <a:t>40</a:t>
                      </a:r>
                      <a:r>
                        <a:rPr lang="en-US" sz="900" b="1" dirty="0"/>
                        <a:t>,000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900" b="1" dirty="0"/>
                        <a:t>Location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dirty="0"/>
                        <a:t>Europe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9560">
                <a:tc>
                  <a:txBody>
                    <a:bodyPr/>
                    <a:lstStyle/>
                    <a:p>
                      <a:r>
                        <a:rPr lang="en-US" sz="900" b="1" dirty="0"/>
                        <a:t>BSI Service or Solution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dirty="0"/>
                        <a:t>Market Entry</a:t>
                      </a:r>
                      <a:r>
                        <a:rPr lang="en-US" sz="900" b="1" baseline="0" dirty="0"/>
                        <a:t> Strategy</a:t>
                      </a:r>
                      <a:endParaRPr lang="en-US" sz="9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E9C8F5EB-2343-41C4-9175-CEE7E98EB828}"/>
              </a:ext>
            </a:extLst>
          </p:cNvPr>
          <p:cNvSpPr txBox="1"/>
          <p:nvPr/>
        </p:nvSpPr>
        <p:spPr>
          <a:xfrm>
            <a:off x="2945408" y="560913"/>
            <a:ext cx="182473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CASE</a:t>
            </a:r>
          </a:p>
          <a:p>
            <a:pPr algn="r"/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STUDY 417</a:t>
            </a:r>
          </a:p>
        </p:txBody>
      </p:sp>
      <p:pic>
        <p:nvPicPr>
          <p:cNvPr id="2" name="Picture 1" descr="A white square with blue and yellow text&#10;&#10;Description automatically generated">
            <a:extLst>
              <a:ext uri="{FF2B5EF4-FFF2-40B4-BE49-F238E27FC236}">
                <a16:creationId xmlns:a16="http://schemas.microsoft.com/office/drawing/2014/main" id="{158B495D-F17B-25B6-E03B-98A4CC78AD8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28600"/>
            <a:ext cx="1000199" cy="99758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1352</TotalTime>
  <Words>289</Words>
  <Application>Microsoft Macintosh PowerPoint</Application>
  <PresentationFormat>On-screen Show (4:3)</PresentationFormat>
  <Paragraphs>42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Open Sans Light</vt:lpstr>
      <vt:lpstr>Perpetua</vt:lpstr>
      <vt:lpstr>Times New Roman</vt:lpstr>
      <vt:lpstr>Office Theme</vt:lpstr>
      <vt:lpstr>PowerPoint Presentation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Camila Paz Soldan</dc:creator>
  <cp:lastModifiedBy>Muhammad Taha Ali</cp:lastModifiedBy>
  <cp:revision>75</cp:revision>
  <dcterms:created xsi:type="dcterms:W3CDTF">2011-02-11T16:52:35Z</dcterms:created>
  <dcterms:modified xsi:type="dcterms:W3CDTF">2025-05-16T18:48:51Z</dcterms:modified>
</cp:coreProperties>
</file>