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68" r:id="rId2"/>
  </p:sldIdLst>
  <p:sldSz cx="7772400" cy="9144000"/>
  <p:notesSz cx="6858000" cy="9144000"/>
  <p:embeddedFontLst>
    <p:embeddedFont>
      <p:font typeface="Open Sans Light" panose="020B0604020202020204" charset="0"/>
      <p:regular r:id="rId3"/>
      <p:italic r:id="rId4"/>
    </p:embeddedFont>
    <p:embeddedFont>
      <p:font typeface="Calibri Light" panose="020F0302020204030204" pitchFamily="34" charset="0"/>
      <p:regular r:id="rId5"/>
      <p:italic r:id="rId6"/>
    </p:embeddedFont>
    <p:embeddedFont>
      <p:font typeface="Calibri" panose="020F0502020204030204" pitchFamily="34" charset="0"/>
      <p:regular r:id="rId7"/>
      <p:bold r:id="rId8"/>
      <p:italic r:id="rId9"/>
      <p:boldItalic r:id="rId1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9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496484"/>
            <a:ext cx="6606540" cy="3183467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4802717"/>
            <a:ext cx="5829300" cy="2207683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486834"/>
            <a:ext cx="1675924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486834"/>
            <a:ext cx="4930616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8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353" y="830760"/>
            <a:ext cx="6703695" cy="14234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0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279653"/>
            <a:ext cx="6703695" cy="3803649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119286"/>
            <a:ext cx="6703695" cy="2000249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60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434167"/>
            <a:ext cx="330327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7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486836"/>
            <a:ext cx="670369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241551"/>
            <a:ext cx="3288089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340100"/>
            <a:ext cx="328808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241551"/>
            <a:ext cx="3304282" cy="1098549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340100"/>
            <a:ext cx="3304282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45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0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316569"/>
            <a:ext cx="3934778" cy="6498167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09600"/>
            <a:ext cx="2506801" cy="213360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316569"/>
            <a:ext cx="3934778" cy="6498167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2743200"/>
            <a:ext cx="2506801" cy="5082117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489258" y="8475136"/>
            <a:ext cx="1748790" cy="486833"/>
          </a:xfrm>
          <a:prstGeom prst="rect">
            <a:avLst/>
          </a:prstGeom>
        </p:spPr>
        <p:txBody>
          <a:bodyPr/>
          <a:lstStyle/>
          <a:p>
            <a:fld id="{CF4F17C4-62DF-4F56-85A9-200CC5458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002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486836"/>
            <a:ext cx="670369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434167"/>
            <a:ext cx="670369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8475136"/>
            <a:ext cx="174879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AC21F-4580-47C1-919D-E2B169213FB7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8475136"/>
            <a:ext cx="262318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750702" y="8393161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>
          <a:xfrm>
            <a:off x="493740" y="8793909"/>
            <a:ext cx="3209925" cy="1907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l"/>
            <a:r>
              <a:rPr lang="en-US" sz="1100" dirty="0">
                <a:solidFill>
                  <a:schemeClr val="bg2">
                    <a:lumMod val="50000"/>
                  </a:schemeClr>
                </a:solidFill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© 2012 Boston Strategies International, Inc.</a:t>
            </a:r>
          </a:p>
        </p:txBody>
      </p:sp>
      <p:sp>
        <p:nvSpPr>
          <p:cNvPr id="9" name="Oval 8"/>
          <p:cNvSpPr/>
          <p:nvPr userDrawn="1"/>
        </p:nvSpPr>
        <p:spPr>
          <a:xfrm>
            <a:off x="6903102" y="8685635"/>
            <a:ext cx="334946" cy="334946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00" dirty="0"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0" name="Slide Number Placeholder 5"/>
          <p:cNvSpPr txBox="1">
            <a:spLocks/>
          </p:cNvSpPr>
          <p:nvPr userDrawn="1"/>
        </p:nvSpPr>
        <p:spPr>
          <a:xfrm>
            <a:off x="6903102" y="8679373"/>
            <a:ext cx="334946" cy="325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32C5C0B-FD05-4281-8D6C-B64B3663741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2" descr="G:\Documents\Marketing\Logos\GlobeLogotype.jpg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52777" y="329626"/>
            <a:ext cx="3000022" cy="43835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04379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encrypted-tbn0.gstatic.com/images?q=tbn:ANd9GcQIt3_jaRzncpfV-pSEbGqmI0fk_iZIt3y2JmKtmUhUYdy8m6C5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0677" y="0"/>
            <a:ext cx="1871722" cy="1485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1741746"/>
              </p:ext>
            </p:extLst>
          </p:nvPr>
        </p:nvGraphicFramePr>
        <p:xfrm>
          <a:off x="4030134" y="1898409"/>
          <a:ext cx="3386666" cy="18288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6962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04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l"/>
                      <a:r>
                        <a:rPr lang="en-US" sz="1800" b="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ABOUT THE CLIENT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Industry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Oil &amp; Gas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Revenues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Approx.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$50</a:t>
                      </a:r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</a:t>
                      </a:r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billion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Employees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100</a:t>
                      </a:r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,000+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Location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Europe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60"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BSI Service or Solution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Component Cost Estimating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3685907"/>
              </p:ext>
            </p:extLst>
          </p:nvPr>
        </p:nvGraphicFramePr>
        <p:xfrm>
          <a:off x="767645" y="4431595"/>
          <a:ext cx="6649155" cy="362712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31157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33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Key Challenges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OEM was quoting high over the market price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Unique order characteristics (remote location, installation, and multiple units in the same order) made cost comparisons seemingly impossible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Engineering specifications favored a specific supplier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0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Why BSI was Selected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Knowledge and experience with the equipment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Proven track record of quantifying equipment acquisition costs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Clear, detailed process and unequivocal data that could be used in negotiations with the supplier</a:t>
                      </a:r>
                    </a:p>
                    <a:p>
                      <a:pPr marL="111125" lvl="1" indent="-111125">
                        <a:buFont typeface="Arial" pitchFamily="34" charset="0"/>
                        <a:buChar char="•"/>
                      </a:pPr>
                      <a:endParaRPr lang="en-US" sz="100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Scope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Equipment</a:t>
                      </a: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 cost with all accessories, plus bench testing, delivery and installation and commissioning costs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“Local content” suppliers for manufacturing of component parts and spares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Payment schedule and terms</a:t>
                      </a:r>
                    </a:p>
                    <a:p>
                      <a:pPr marL="111125" lvl="1" indent="-107950">
                        <a:buFont typeface="Arial" pitchFamily="34" charset="0"/>
                        <a:buChar char="•"/>
                      </a:pPr>
                      <a:endParaRPr lang="en-US" sz="1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Project Approach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Cost benchmarking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Cost modeling, including baseline costs, parametric comparisons, and sensitivity analyses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Estimation of “normal” lead time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Adaptation of costs to local (“in-country”) conditions</a:t>
                      </a:r>
                    </a:p>
                    <a:p>
                      <a:pPr marL="111125" lvl="1" indent="-107950" algn="l">
                        <a:buFont typeface="Arial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Presentation of detailed cost estimate</a:t>
                      </a: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9457">
                <a:tc>
                  <a:txBody>
                    <a:bodyPr/>
                    <a:lstStyle/>
                    <a:p>
                      <a:pPr lvl="0"/>
                      <a:r>
                        <a:rPr lang="en-US" sz="1000" b="1" kern="1200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Financial Benefits Realized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25% price overcharge identified and supported with facts and defensible benchmark figures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000" b="0" kern="12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Negotiations were able to capture the equivalent value of the overcharge</a:t>
                      </a:r>
                    </a:p>
                    <a:p>
                      <a:pPr lvl="0"/>
                      <a:endParaRPr lang="en-US" sz="10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en-US" sz="1000" b="1" dirty="0">
                          <a:solidFill>
                            <a:srgbClr val="203864"/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Operational Benefits Realized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Consultant involvement helped avoid a large distraction from ongoing procurement work for the overall project</a:t>
                      </a:r>
                    </a:p>
                    <a:p>
                      <a:pPr marL="111125" indent="-111125">
                        <a:buFont typeface="Arial" pitchFamily="34" charset="0"/>
                        <a:buChar char="•"/>
                      </a:pPr>
                      <a:r>
                        <a:rPr lang="en-US" sz="10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Open Sans Light" panose="020B0306030504020204" pitchFamily="34" charset="0"/>
                          <a:ea typeface="Open Sans Light" panose="020B0306030504020204" pitchFamily="34" charset="0"/>
                          <a:cs typeface="Open Sans Light" panose="020B0306030504020204" pitchFamily="34" charset="0"/>
                        </a:rPr>
                        <a:t>Unbiased and credible benchmark supported negotiations</a:t>
                      </a:r>
                    </a:p>
                    <a:p>
                      <a:pPr marL="111125" marR="0" lvl="1" indent="-1079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000" b="0" kern="12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28" name="Picture 4" descr="https://encrypted-tbn0.gstatic.com/images?q=tbn:ANd9GcQ6SVy9u7trKWLknK3vMehEdiVUCjT4ppHnJvsfbQl2K4ddfUbDu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199" y="1866900"/>
            <a:ext cx="2667001" cy="171989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748758" y="339138"/>
            <a:ext cx="11129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CASE</a:t>
            </a:r>
          </a:p>
          <a:p>
            <a:pPr algn="r"/>
            <a:r>
              <a:rPr lang="en-US" sz="2400" dirty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STUDY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66044" y="1676400"/>
            <a:ext cx="6728178" cy="2111484"/>
          </a:xfrm>
          <a:prstGeom prst="roundRect">
            <a:avLst>
              <a:gd name="adj" fmla="val 6509"/>
            </a:avLst>
          </a:prstGeom>
          <a:noFill/>
          <a:ln>
            <a:solidFill>
              <a:srgbClr val="2038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66044" y="3962400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666044" y="8527909"/>
            <a:ext cx="6649156" cy="0"/>
          </a:xfrm>
          <a:prstGeom prst="line">
            <a:avLst/>
          </a:prstGeom>
          <a:ln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0" y="1224486"/>
            <a:ext cx="7772400" cy="307777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 cap="small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Gas Turbine Cost Estimating</a:t>
            </a:r>
          </a:p>
        </p:txBody>
      </p:sp>
    </p:spTree>
    <p:extLst>
      <p:ext uri="{BB962C8B-B14F-4D97-AF65-F5344CB8AC3E}">
        <p14:creationId xmlns:p14="http://schemas.microsoft.com/office/powerpoint/2010/main" val="938716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482</TotalTime>
  <Words>226</Words>
  <Application>Microsoft Office PowerPoint</Application>
  <PresentationFormat>Custom</PresentationFormat>
  <Paragraphs>38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Open Sans Light</vt:lpstr>
      <vt:lpstr>Calibri Light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Jacoby</dc:creator>
  <cp:lastModifiedBy>David Jacoby</cp:lastModifiedBy>
  <cp:revision>37</cp:revision>
  <dcterms:created xsi:type="dcterms:W3CDTF">2016-04-17T19:51:20Z</dcterms:created>
  <dcterms:modified xsi:type="dcterms:W3CDTF">2016-05-04T18:40:44Z</dcterms:modified>
</cp:coreProperties>
</file>