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ik" initials="E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1884" y="6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08-21T14:15:37.114" idx="1">
    <p:pos x="675" y="3372"/>
    <p:text>This doesn't sound like a challenge. Do you mean they were NOT available?</p:text>
  </p:cm>
  <p:cm authorId="0" dt="2013-08-21T14:17:33.711" idx="2">
    <p:pos x="453" y="4417"/>
    <p:text>It might sound a bit more comprehensive to say "Global with regional breakouts"</p:text>
  </p:cm>
  <p:cm authorId="0" dt="2013-08-21T14:18:10.517" idx="3">
    <p:pos x="1310" y="4536"/>
    <p:text>Should wemention aftermarket?</p:text>
  </p:cm>
  <p:cm authorId="0" dt="2013-08-21T14:20:29.938" idx="4">
    <p:pos x="3527" y="419"/>
    <p:text>I cropped this so it's the right size</p:text>
  </p:cm>
  <p:cm authorId="0" dt="2013-08-21T14:24:34.467" idx="5">
    <p:pos x="734" y="4913"/>
    <p:text>"for supplementary marketing and sales resources." sounds a bit boring. Can we say something like:
- "a new marketing and sales campagin"
- "recalibrated regional sales and marketing strategy"</p:text>
  </p:cm>
  <p:cm authorId="0" dt="2013-08-21T14:24:59.193" idx="6">
    <p:pos x="2408" y="2964"/>
    <p:text>Suggested change: Industry expertise and prior studies in seals, gaskets, and their applications, especially in rotating equipment
</p:tex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 smtClean="0">
                <a:solidFill>
                  <a:schemeClr val="bg1"/>
                </a:solidFill>
                <a:latin typeface="Perpetua" pitchFamily="18" charset="0"/>
              </a:rPr>
              <a:t>“Market Sizing” Case Study</a:t>
            </a:r>
            <a:endParaRPr lang="en-US" sz="1400" b="1" cap="small" dirty="0">
              <a:solidFill>
                <a:schemeClr val="bg1"/>
              </a:solidFill>
              <a:latin typeface="Perpetua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052126"/>
              </p:ext>
            </p:extLst>
          </p:nvPr>
        </p:nvGraphicFramePr>
        <p:xfrm>
          <a:off x="3505200" y="2209800"/>
          <a:ext cx="3048000" cy="1554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14400"/>
                <a:gridCol w="2133600"/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 smtClean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  <a:endParaRPr lang="en-US" sz="1200" b="1" dirty="0">
                        <a:latin typeface="Perpetua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Industry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Industrial Sealing</a:t>
                      </a:r>
                      <a:r>
                        <a:rPr lang="en-US" sz="900" b="1" baseline="0" dirty="0" smtClean="0"/>
                        <a:t> Technologies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Revenues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$3</a:t>
                      </a:r>
                      <a:r>
                        <a:rPr lang="en-US" sz="900" b="1" baseline="0" dirty="0" smtClean="0"/>
                        <a:t> </a:t>
                      </a:r>
                      <a:r>
                        <a:rPr lang="en-US" sz="900" b="1" dirty="0" smtClean="0"/>
                        <a:t>billion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Employees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baseline="0" dirty="0" smtClean="0"/>
                        <a:t>20</a:t>
                      </a:r>
                      <a:r>
                        <a:rPr lang="en-US" sz="900" b="1" dirty="0" smtClean="0"/>
                        <a:t>,000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Location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Europe/North</a:t>
                      </a:r>
                      <a:r>
                        <a:rPr lang="en-US" sz="900" b="1" baseline="0" dirty="0" smtClean="0"/>
                        <a:t> America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BSI Service or Solution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smtClean="0"/>
                        <a:t>Market Sizing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803981"/>
              </p:ext>
            </p:extLst>
          </p:nvPr>
        </p:nvGraphicFramePr>
        <p:xfrm>
          <a:off x="304800" y="4419600"/>
          <a:ext cx="6248400" cy="37185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/>
                <a:gridCol w="3276600"/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Intense price competition</a:t>
                      </a:r>
                      <a:r>
                        <a:rPr lang="en-US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low-cost production forced a close examination of market share, pricing, and profitability by finely dissected market sub-segment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Information on market size and contract prices were available by sub-product, industry, application, and geographic territory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Prior experience and studies </a:t>
                      </a:r>
                      <a:r>
                        <a:rPr lang="en-US" sz="1000" kern="1200" dirty="0" smtClean="0"/>
                        <a:t>in seals</a:t>
                      </a:r>
                      <a:r>
                        <a:rPr lang="en-US" sz="1000" kern="1200" baseline="0" dirty="0" smtClean="0"/>
                        <a:t>, gaskets, and their applications, especially in rotating equipment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Databases of market size by industry and of suppliers by product type</a:t>
                      </a:r>
                    </a:p>
                    <a:p>
                      <a:pPr marL="111125" marR="0" lvl="1" indent="-1111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 smtClean="0"/>
                        <a:t>Extensive pool of industry contacts by region and product segment</a:t>
                      </a:r>
                      <a:endParaRPr lang="en-US" sz="1000" kern="1200" dirty="0" smtClean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Market</a:t>
                      </a:r>
                      <a:r>
                        <a:rPr lang="en-US" sz="1000" kern="1200" baseline="0" dirty="0" smtClean="0"/>
                        <a:t> </a:t>
                      </a:r>
                      <a:r>
                        <a:rPr lang="en-US" sz="1000" kern="1200" baseline="0" dirty="0" smtClean="0"/>
                        <a:t>sizing </a:t>
                      </a:r>
                      <a:r>
                        <a:rPr lang="en-US" sz="1000" kern="1200" baseline="0" dirty="0" smtClean="0"/>
                        <a:t>models</a:t>
                      </a:r>
                    </a:p>
                  </a:txBody>
                  <a:tcPr/>
                </a:tc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Leaf seals, </a:t>
                      </a:r>
                      <a:r>
                        <a:rPr lang="en-US" sz="1000" kern="1200" baseline="0" dirty="0" smtClean="0"/>
                        <a:t>carbon </a:t>
                      </a:r>
                      <a:r>
                        <a:rPr lang="en-US" sz="1000" kern="1200" baseline="0" dirty="0" smtClean="0"/>
                        <a:t>ring seals, </a:t>
                      </a:r>
                      <a:r>
                        <a:rPr lang="en-US" sz="1000" kern="1200" baseline="0" dirty="0" smtClean="0"/>
                        <a:t>brush </a:t>
                      </a:r>
                      <a:r>
                        <a:rPr lang="en-US" sz="1000" kern="1200" baseline="0" dirty="0" smtClean="0"/>
                        <a:t>seals, </a:t>
                      </a:r>
                      <a:r>
                        <a:rPr lang="en-US" sz="1000" kern="1200" baseline="0" dirty="0" smtClean="0"/>
                        <a:t>gas </a:t>
                      </a:r>
                      <a:r>
                        <a:rPr lang="en-US" sz="1000" kern="1200" baseline="0" dirty="0" smtClean="0"/>
                        <a:t>insulated seals, </a:t>
                      </a:r>
                      <a:r>
                        <a:rPr lang="en-US" sz="1000" kern="1200" baseline="0" dirty="0" smtClean="0"/>
                        <a:t>hydrodynamic </a:t>
                      </a:r>
                      <a:r>
                        <a:rPr lang="en-US" sz="1000" kern="1200" baseline="0" dirty="0" smtClean="0"/>
                        <a:t>seals, </a:t>
                      </a:r>
                      <a:r>
                        <a:rPr lang="en-US" sz="1000" kern="1200" baseline="0" dirty="0" smtClean="0"/>
                        <a:t>labyrinth </a:t>
                      </a:r>
                      <a:r>
                        <a:rPr lang="en-US" sz="1000" kern="1200" baseline="0" dirty="0" smtClean="0"/>
                        <a:t>seals, O-rings, and </a:t>
                      </a:r>
                      <a:r>
                        <a:rPr lang="en-US" sz="1000" kern="1200" baseline="0" dirty="0" smtClean="0"/>
                        <a:t>elastomeric </a:t>
                      </a:r>
                      <a:r>
                        <a:rPr lang="en-US" sz="1000" kern="1200" baseline="0" dirty="0" smtClean="0"/>
                        <a:t>gaskets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Applications in </a:t>
                      </a:r>
                      <a:r>
                        <a:rPr lang="en-US" sz="1000" kern="1200" baseline="0" dirty="0" smtClean="0"/>
                        <a:t>gearboxes</a:t>
                      </a:r>
                      <a:r>
                        <a:rPr lang="en-US" sz="1000" kern="1200" baseline="0" dirty="0" smtClean="0"/>
                        <a:t>, motors, blowers, pneumatic tools, electrical components, agricultural and construction equipment, pumps, and compressors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North America, Europe, and World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OEM and distributor markets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 smtClean="0"/>
                        <a:t>Market size</a:t>
                      </a:r>
                      <a:r>
                        <a:rPr lang="en-US" sz="1000" kern="1200" baseline="0" dirty="0" smtClean="0"/>
                        <a:t> modeling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Breakdown of market size by geography, industry distribution channel, application, and competitor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Profiling of Top 10 market segments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Profiling of Top 10 competitors in each segment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 smtClean="0"/>
                        <a:t>Identification of market capture strategies</a:t>
                      </a:r>
                    </a:p>
                  </a:txBody>
                  <a:tcPr/>
                </a:tc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 smtClean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 smtClean="0"/>
                        <a:t>BSI’s report and underlying data provided the justification for supplementary marketing and sales </a:t>
                      </a:r>
                      <a:r>
                        <a:rPr lang="en-US" sz="1000" baseline="0" dirty="0" smtClean="0"/>
                        <a:t>resources</a:t>
                      </a:r>
                      <a:endParaRPr lang="en-US" sz="10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 smtClean="0"/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15% increase in addressable revenue potential achievable through a series of targeted marketing and sales campaigns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G:\Documents\Marketing\Logos\GlobeLogoty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457200"/>
            <a:ext cx="3698074" cy="540347"/>
          </a:xfrm>
          <a:prstGeom prst="rect">
            <a:avLst/>
          </a:prstGeom>
          <a:noFill/>
        </p:spPr>
      </p:pic>
      <p:pic>
        <p:nvPicPr>
          <p:cNvPr id="1027" name="Picture 3" descr="C:\Users\DJ Vaio VPCZ2190X\Documents\Sales\ZF\labyrinth seal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33600"/>
            <a:ext cx="1905000" cy="173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798" y="0"/>
            <a:ext cx="2488202" cy="1444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1826</TotalTime>
  <Words>255</Words>
  <Application>Microsoft Office PowerPoint</Application>
  <PresentationFormat>On-screen Show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Erik</cp:lastModifiedBy>
  <cp:revision>67</cp:revision>
  <dcterms:created xsi:type="dcterms:W3CDTF">2011-02-11T16:52:35Z</dcterms:created>
  <dcterms:modified xsi:type="dcterms:W3CDTF">2013-08-21T21:26:29Z</dcterms:modified>
</cp:coreProperties>
</file>