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683" y="5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ine.jpg"/>
          <p:cNvPicPr>
            <a:picLocks noChangeAspect="1"/>
          </p:cNvPicPr>
          <p:nvPr/>
        </p:nvPicPr>
        <p:blipFill>
          <a:blip r:embed="rId2" cstate="print"/>
          <a:srcRect t="4303" b="13941"/>
          <a:stretch>
            <a:fillRect/>
          </a:stretch>
        </p:blipFill>
        <p:spPr>
          <a:xfrm>
            <a:off x="3924101" y="0"/>
            <a:ext cx="2933899" cy="159268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762000" y="2213251"/>
            <a:ext cx="2743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"This is excellent work."  </a:t>
            </a:r>
          </a:p>
          <a:p>
            <a:r>
              <a:rPr lang="en-US" sz="10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– Director of Purchasing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187372"/>
              </p:ext>
            </p:extLst>
          </p:nvPr>
        </p:nvGraphicFramePr>
        <p:xfrm>
          <a:off x="381000" y="4419600"/>
          <a:ext cx="6172200" cy="387096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kern="1200" dirty="0"/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One country </a:t>
                      </a:r>
                      <a:r>
                        <a:rPr lang="en-US" sz="1000" kern="1200" baseline="0" dirty="0"/>
                        <a:t>representing over 95% of the world’s supply for several minerals cu</a:t>
                      </a:r>
                      <a:r>
                        <a:rPr lang="en-US" sz="1000" kern="1200" dirty="0"/>
                        <a:t>t export allowances </a:t>
                      </a:r>
                      <a:r>
                        <a:rPr lang="en-US" sz="1000" kern="1200" baseline="0" dirty="0"/>
                        <a:t>by 75% and </a:t>
                      </a:r>
                      <a:r>
                        <a:rPr lang="en-US" sz="1000" kern="1200" dirty="0"/>
                        <a:t>increased export taxes by 25%, creating</a:t>
                      </a:r>
                      <a:r>
                        <a:rPr lang="en-US" sz="1000" kern="1200" baseline="0" dirty="0"/>
                        <a:t> a drastic shortage of material.</a:t>
                      </a:r>
                      <a:endParaRPr lang="en-US" sz="1000" kern="1200" dirty="0"/>
                    </a:p>
                    <a:p>
                      <a:pPr marL="111125" lvl="1" indent="-10795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Prices of the mineral rose 20% - 700% worldwide.</a:t>
                      </a:r>
                    </a:p>
                    <a:p>
                      <a:pPr marL="111125" lvl="1" indent="-10795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The</a:t>
                      </a:r>
                      <a:r>
                        <a:rPr lang="en-US" sz="1000" kern="1200" baseline="0" dirty="0"/>
                        <a:t> client’s t</a:t>
                      </a:r>
                      <a:r>
                        <a:rPr lang="en-US" sz="1000" kern="1200" dirty="0"/>
                        <a:t>ight specifications limited the number of potential processors.</a:t>
                      </a:r>
                    </a:p>
                    <a:p>
                      <a:pPr marL="111125" lvl="1" indent="-10795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Supply was very high-priced and also uncertain.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Open Sans Light" panose="020B0604020202020204" charset="0"/>
                        <a:ea typeface="Open Sans Light" panose="020B0604020202020204" charset="0"/>
                        <a:cs typeface="Open Sans Ligh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kern="1200" dirty="0"/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International industrial materials supply chain expertise</a:t>
                      </a:r>
                    </a:p>
                    <a:p>
                      <a:pPr marL="111125" marR="0" lvl="1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Chinese language skills and resource network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Trusted economic forecasting model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Sourcing expertise</a:t>
                      </a:r>
                    </a:p>
                    <a:p>
                      <a:pPr marL="111125" marR="0" lvl="1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Clear, simple, and</a:t>
                      </a:r>
                      <a:r>
                        <a:rPr lang="en-US" sz="1000" kern="1200" baseline="0" dirty="0"/>
                        <a:t> pragmatic style delivers useful recommendations</a:t>
                      </a:r>
                      <a:endParaRPr lang="en-US" sz="1000" kern="1200" dirty="0"/>
                    </a:p>
                    <a:p>
                      <a:pPr marL="111125" marR="0" lvl="1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Proven</a:t>
                      </a:r>
                      <a:r>
                        <a:rPr lang="en-US" sz="1000" kern="1200" baseline="0" dirty="0"/>
                        <a:t> history of performance with the client organization</a:t>
                      </a:r>
                      <a:endParaRPr lang="en-US" sz="1000" kern="1200" baseline="0" dirty="0">
                        <a:latin typeface="Open Sans Light" panose="020B0604020202020204" charset="0"/>
                        <a:ea typeface="Open Sans Light" panose="020B0604020202020204" charset="0"/>
                        <a:cs typeface="Open Sans Ligh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kern="1200" dirty="0"/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Sourcing of selected rare earth</a:t>
                      </a:r>
                      <a:r>
                        <a:rPr lang="en-US" sz="1000" kern="1200" baseline="0" dirty="0"/>
                        <a:t>s</a:t>
                      </a:r>
                      <a:endParaRPr lang="en-US" sz="1000" kern="1200" dirty="0"/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Processing /</a:t>
                      </a:r>
                      <a:r>
                        <a:rPr lang="en-US" sz="1000" kern="1200" baseline="0" dirty="0"/>
                        <a:t> </a:t>
                      </a:r>
                      <a:r>
                        <a:rPr lang="en-US" sz="1000" kern="1200" dirty="0"/>
                        <a:t>tolling</a:t>
                      </a:r>
                      <a:endParaRPr lang="en-US" sz="1000" kern="1200" baseline="0" dirty="0"/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US, Canada, China, and alternative countries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  <a:p>
                      <a:endParaRPr lang="en-US" sz="1000" dirty="0">
                        <a:solidFill>
                          <a:schemeClr val="tx1"/>
                        </a:solidFill>
                        <a:latin typeface="Open Sans Light" panose="020B0604020202020204" charset="0"/>
                        <a:ea typeface="Open Sans Light" panose="020B0604020202020204" charset="0"/>
                        <a:cs typeface="Open Sans Ligh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kern="1200" dirty="0"/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Identify suppliers capable of producing at the desired purity level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Screen international</a:t>
                      </a:r>
                      <a:r>
                        <a:rPr lang="en-US" sz="1000" kern="1200" baseline="0" dirty="0"/>
                        <a:t> </a:t>
                      </a:r>
                      <a:r>
                        <a:rPr lang="en-US" sz="1000" kern="1200" dirty="0"/>
                        <a:t>distributors, importers and partners to design </a:t>
                      </a:r>
                      <a:r>
                        <a:rPr lang="en-US" sz="1000" kern="1200" baseline="0" dirty="0"/>
                        <a:t>an optimal global supply chain</a:t>
                      </a:r>
                      <a:endParaRPr lang="en-US" sz="1000" kern="1200" dirty="0"/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Identify and evaluate alternatives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Develop sourcing strategies and recommendations</a:t>
                      </a:r>
                      <a:endParaRPr lang="en-US" sz="1000" kern="1200" dirty="0">
                        <a:latin typeface="Open Sans Light" panose="020B0604020202020204" charset="0"/>
                        <a:ea typeface="Open Sans Light" panose="020B0604020202020204" charset="0"/>
                        <a:cs typeface="Open Sans Ligh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/>
                        <a:t>Immediate supply assurance through the use of a second, highly qualified supplier</a:t>
                      </a:r>
                    </a:p>
                    <a:p>
                      <a:pPr marL="111125" marR="0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Resources that had been waylaid to deal with the supply crisis were freed up to resume normal duties.</a:t>
                      </a:r>
                      <a:endParaRPr lang="en-US" sz="1000" kern="1200" dirty="0"/>
                    </a:p>
                    <a:p>
                      <a:pPr marL="111125" indent="-111125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Internal alignment around the</a:t>
                      </a:r>
                      <a:r>
                        <a:rPr lang="en-US" sz="1000" kern="1200" baseline="0" dirty="0"/>
                        <a:t> chosen path</a:t>
                      </a:r>
                      <a:endParaRPr lang="en-US" sz="1000" kern="1200" baseline="0" dirty="0">
                        <a:solidFill>
                          <a:schemeClr val="dk1"/>
                        </a:solidFill>
                        <a:latin typeface="Open Sans Light" panose="020B0604020202020204" charset="0"/>
                        <a:ea typeface="Open Sans Light" panose="020B0604020202020204" charset="0"/>
                        <a:cs typeface="Open Sans Ligh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kern="1200" dirty="0"/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Purchasing leverage </a:t>
                      </a:r>
                      <a:r>
                        <a:rPr lang="en-US" sz="1000" kern="1200" baseline="0" dirty="0"/>
                        <a:t>gained through additional supply options</a:t>
                      </a:r>
                      <a:endParaRPr lang="en-US" sz="1000" kern="1200" dirty="0"/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Medium and long-term</a:t>
                      </a:r>
                      <a:r>
                        <a:rPr lang="en-US" sz="1000" kern="1200" baseline="0" dirty="0"/>
                        <a:t> price stability assured through a plan to develop two additional strategic sources</a:t>
                      </a:r>
                      <a:endParaRPr lang="en-US" sz="1000" kern="1200" dirty="0"/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25:1</a:t>
                      </a:r>
                      <a:r>
                        <a:rPr lang="en-US" sz="1000" kern="1200" baseline="0" dirty="0"/>
                        <a:t> p</a:t>
                      </a:r>
                      <a:r>
                        <a:rPr lang="en-US" sz="1000" kern="1200" dirty="0"/>
                        <a:t>ayback expected</a:t>
                      </a:r>
                      <a:r>
                        <a:rPr lang="en-US" sz="1000" kern="1200" baseline="0" dirty="0"/>
                        <a:t> </a:t>
                      </a:r>
                      <a:r>
                        <a:rPr lang="en-US" sz="1000" kern="1200" dirty="0"/>
                        <a:t>on consulting expenditure</a:t>
                      </a:r>
                      <a:endParaRPr lang="en-US" sz="1000" b="0" kern="1200" dirty="0">
                        <a:solidFill>
                          <a:schemeClr val="dk1"/>
                        </a:solidFill>
                        <a:latin typeface="Open Sans Light" panose="020B0604020202020204" charset="0"/>
                        <a:ea typeface="Open Sans Light" panose="020B0604020202020204" charset="0"/>
                        <a:cs typeface="Open Sans Ligh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G:\Documents\Marketing\Logos\GlobeLogotyp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44015"/>
            <a:ext cx="3698074" cy="540347"/>
          </a:xfrm>
          <a:prstGeom prst="rect">
            <a:avLst/>
          </a:prstGeom>
          <a:noFill/>
        </p:spPr>
      </p:pic>
      <p:pic>
        <p:nvPicPr>
          <p:cNvPr id="1028" name="Picture 4" descr="G:\Documents\Marketing\Website\Images\Shutterstock Images\1 Extraction\1 shutterstock_44324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825" y="2737126"/>
            <a:ext cx="1524000" cy="1143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44B6D8-B92D-41AA-B5B0-31E2AE536740}"/>
              </a:ext>
            </a:extLst>
          </p:cNvPr>
          <p:cNvSpPr txBox="1"/>
          <p:nvPr/>
        </p:nvSpPr>
        <p:spPr>
          <a:xfrm>
            <a:off x="2073492" y="722815"/>
            <a:ext cx="18247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412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5E3891-E77F-4C90-B524-3D26414F2A1E}"/>
              </a:ext>
            </a:extLst>
          </p:cNvPr>
          <p:cNvSpPr txBox="1"/>
          <p:nvPr/>
        </p:nvSpPr>
        <p:spPr>
          <a:xfrm>
            <a:off x="0" y="1592688"/>
            <a:ext cx="68580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Rare Earth Supply Chain Solution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7581DFA-5C18-4960-A3CF-4151272827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768633"/>
              </p:ext>
            </p:extLst>
          </p:nvPr>
        </p:nvGraphicFramePr>
        <p:xfrm>
          <a:off x="2972836" y="2213251"/>
          <a:ext cx="3512027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Chemicals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USA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Supply Chain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6E7E6E80-0C20-47CC-81BE-A3DCD11D9511}"/>
              </a:ext>
            </a:extLst>
          </p:cNvPr>
          <p:cNvSpPr/>
          <p:nvPr/>
        </p:nvSpPr>
        <p:spPr>
          <a:xfrm>
            <a:off x="380999" y="2063923"/>
            <a:ext cx="6248401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9ef3be880163eb10805cccccc242dcac6ad89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271</Words>
  <Application>Microsoft Office PowerPoint</Application>
  <PresentationFormat>On-screen Show (4:3)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 Light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Jacoby</cp:lastModifiedBy>
  <cp:revision>36</cp:revision>
  <dcterms:created xsi:type="dcterms:W3CDTF">2011-02-11T16:52:35Z</dcterms:created>
  <dcterms:modified xsi:type="dcterms:W3CDTF">2019-01-08T04:37:14Z</dcterms:modified>
</cp:coreProperties>
</file>