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jpg" ContentType="image/jp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  <p:sldId id="311" r:id="rId57"/>
    <p:sldId id="312" r:id="rId58"/>
    <p:sldId id="313" r:id="rId59"/>
    <p:sldId id="314" r:id="rId60"/>
    <p:sldId id="315" r:id="rId61"/>
    <p:sldId id="316" r:id="rId62"/>
    <p:sldId id="317" r:id="rId63"/>
    <p:sldId id="318" r:id="rId64"/>
    <p:sldId id="319" r:id="rId65"/>
    <p:sldId id="320" r:id="rId66"/>
    <p:sldId id="321" r:id="rId67"/>
    <p:sldId id="322" r:id="rId68"/>
    <p:sldId id="323" r:id="rId69"/>
    <p:sldId id="324" r:id="rId70"/>
    <p:sldId id="325" r:id="rId71"/>
    <p:sldId id="326" r:id="rId72"/>
    <p:sldId id="327" r:id="rId73"/>
    <p:sldId id="328" r:id="rId74"/>
    <p:sldId id="329" r:id="rId75"/>
    <p:sldId id="330" r:id="rId76"/>
    <p:sldId id="331" r:id="rId77"/>
    <p:sldId id="332" r:id="rId78"/>
    <p:sldId id="333" r:id="rId79"/>
    <p:sldId id="334" r:id="rId80"/>
    <p:sldId id="335" r:id="rId81"/>
    <p:sldId id="336" r:id="rId82"/>
    <p:sldId id="337" r:id="rId83"/>
    <p:sldId id="338" r:id="rId84"/>
    <p:sldId id="339" r:id="rId85"/>
    <p:sldId id="340" r:id="rId86"/>
    <p:sldId id="341" r:id="rId87"/>
    <p:sldId id="342" r:id="rId88"/>
    <p:sldId id="343" r:id="rId89"/>
    <p:sldId id="344" r:id="rId90"/>
    <p:sldId id="345" r:id="rId91"/>
    <p:sldId id="346" r:id="rId92"/>
    <p:sldId id="347" r:id="rId93"/>
    <p:sldId id="348" r:id="rId94"/>
    <p:sldId id="349" r:id="rId95"/>
    <p:sldId id="350" r:id="rId96"/>
    <p:sldId id="351" r:id="rId97"/>
    <p:sldId id="352" r:id="rId98"/>
    <p:sldId id="353" r:id="rId99"/>
    <p:sldId id="354" r:id="rId100"/>
    <p:sldId id="355" r:id="rId101"/>
  </p:sldIdLst>
  <p:sldSz cx="7772400" cy="10693400"/>
  <p:notesSz cx="7772400" cy="106934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>
      <p:cViewPr varScale="1">
        <p:scale>
          <a:sx n="35" d="100"/>
          <a:sy n="35" d="100"/>
        </p:scale>
        <p:origin x="1683" y="27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102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theme" Target="theme/theme1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567213" y="3314954"/>
            <a:ext cx="6428422" cy="224561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134427" y="5988304"/>
            <a:ext cx="5293995" cy="267335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1200" b="1" i="0">
                <a:solidFill>
                  <a:srgbClr val="F1F1F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10/15/2019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100" b="0" i="0">
                <a:solidFill>
                  <a:srgbClr val="F1F1F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‹#›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1200" b="1" i="0">
                <a:solidFill>
                  <a:srgbClr val="F1F1F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10/15/2019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100" b="0" i="0">
                <a:solidFill>
                  <a:srgbClr val="F1F1F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‹#›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378142" y="2459482"/>
            <a:ext cx="3289839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3894867" y="2459482"/>
            <a:ext cx="3289839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1200" b="1" i="0">
                <a:solidFill>
                  <a:srgbClr val="F1F1F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10/15/2019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100" b="0" i="0">
                <a:solidFill>
                  <a:srgbClr val="F1F1F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‹#›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1200" b="1" i="0">
                <a:solidFill>
                  <a:srgbClr val="F1F1F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10/15/2019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100" b="0" i="0">
                <a:solidFill>
                  <a:srgbClr val="F1F1F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‹#›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1200" b="1" i="0">
                <a:solidFill>
                  <a:srgbClr val="F1F1F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10/15/2019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100" b="0" i="0">
                <a:solidFill>
                  <a:srgbClr val="F1F1F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‹#›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k object 16"/>
          <p:cNvSpPr/>
          <p:nvPr/>
        </p:nvSpPr>
        <p:spPr>
          <a:xfrm>
            <a:off x="0" y="10225402"/>
            <a:ext cx="7562215" cy="464184"/>
          </a:xfrm>
          <a:custGeom>
            <a:avLst/>
            <a:gdLst/>
            <a:ahLst/>
            <a:cxnLst/>
            <a:rect l="l" t="t" r="r" b="b"/>
            <a:pathLst>
              <a:path w="7562215" h="464184">
                <a:moveTo>
                  <a:pt x="0" y="463933"/>
                </a:moveTo>
                <a:lnTo>
                  <a:pt x="7562088" y="463933"/>
                </a:lnTo>
                <a:lnTo>
                  <a:pt x="7562088" y="0"/>
                </a:lnTo>
                <a:lnTo>
                  <a:pt x="0" y="0"/>
                </a:lnTo>
                <a:lnTo>
                  <a:pt x="0" y="463933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378142" y="427736"/>
            <a:ext cx="6806565" cy="17109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378142" y="2459482"/>
            <a:ext cx="6806565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1537461" y="10250636"/>
            <a:ext cx="2031364" cy="37147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200" b="1" i="0">
                <a:solidFill>
                  <a:srgbClr val="F1F1F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378142" y="9944862"/>
            <a:ext cx="1739455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10/15/2019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5767578" y="10266245"/>
            <a:ext cx="895984" cy="18224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100" b="0" i="0">
                <a:solidFill>
                  <a:srgbClr val="F1F1F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‹#›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5.xml"/><Relationship Id="rId4" Type="http://schemas.openxmlformats.org/officeDocument/2006/relationships/hyperlink" Target="http://www.icareprocurement.com/" TargetMode="Externa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5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30.xml"/><Relationship Id="rId18" Type="http://schemas.openxmlformats.org/officeDocument/2006/relationships/slide" Target="slide37.xml"/><Relationship Id="rId26" Type="http://schemas.openxmlformats.org/officeDocument/2006/relationships/slide" Target="slide51.xml"/><Relationship Id="rId3" Type="http://schemas.openxmlformats.org/officeDocument/2006/relationships/slide" Target="slide5.xml"/><Relationship Id="rId21" Type="http://schemas.openxmlformats.org/officeDocument/2006/relationships/slide" Target="slide42.xml"/><Relationship Id="rId34" Type="http://schemas.openxmlformats.org/officeDocument/2006/relationships/slide" Target="slide65.xml"/><Relationship Id="rId7" Type="http://schemas.openxmlformats.org/officeDocument/2006/relationships/slide" Target="slide18.xml"/><Relationship Id="rId12" Type="http://schemas.openxmlformats.org/officeDocument/2006/relationships/slide" Target="slide29.xml"/><Relationship Id="rId17" Type="http://schemas.openxmlformats.org/officeDocument/2006/relationships/slide" Target="slide36.xml"/><Relationship Id="rId25" Type="http://schemas.openxmlformats.org/officeDocument/2006/relationships/slide" Target="slide49.xml"/><Relationship Id="rId33" Type="http://schemas.openxmlformats.org/officeDocument/2006/relationships/slide" Target="slide62.xml"/><Relationship Id="rId2" Type="http://schemas.openxmlformats.org/officeDocument/2006/relationships/slide" Target="slide4.xml"/><Relationship Id="rId16" Type="http://schemas.openxmlformats.org/officeDocument/2006/relationships/slide" Target="slide35.xml"/><Relationship Id="rId20" Type="http://schemas.openxmlformats.org/officeDocument/2006/relationships/slide" Target="slide40.xml"/><Relationship Id="rId29" Type="http://schemas.openxmlformats.org/officeDocument/2006/relationships/slide" Target="slide55.xml"/><Relationship Id="rId1" Type="http://schemas.openxmlformats.org/officeDocument/2006/relationships/slideLayout" Target="../slideLayouts/slideLayout5.xml"/><Relationship Id="rId6" Type="http://schemas.openxmlformats.org/officeDocument/2006/relationships/slide" Target="slide16.xml"/><Relationship Id="rId11" Type="http://schemas.openxmlformats.org/officeDocument/2006/relationships/slide" Target="slide27.xml"/><Relationship Id="rId24" Type="http://schemas.openxmlformats.org/officeDocument/2006/relationships/slide" Target="slide46.xml"/><Relationship Id="rId32" Type="http://schemas.openxmlformats.org/officeDocument/2006/relationships/slide" Target="slide60.xml"/><Relationship Id="rId5" Type="http://schemas.openxmlformats.org/officeDocument/2006/relationships/slide" Target="slide12.xml"/><Relationship Id="rId15" Type="http://schemas.openxmlformats.org/officeDocument/2006/relationships/slide" Target="slide33.xml"/><Relationship Id="rId23" Type="http://schemas.openxmlformats.org/officeDocument/2006/relationships/slide" Target="slide44.xml"/><Relationship Id="rId28" Type="http://schemas.openxmlformats.org/officeDocument/2006/relationships/slide" Target="slide53.xml"/><Relationship Id="rId10" Type="http://schemas.openxmlformats.org/officeDocument/2006/relationships/slide" Target="slide24.xml"/><Relationship Id="rId19" Type="http://schemas.openxmlformats.org/officeDocument/2006/relationships/slide" Target="slide38.xml"/><Relationship Id="rId31" Type="http://schemas.openxmlformats.org/officeDocument/2006/relationships/slide" Target="slide59.xml"/><Relationship Id="rId4" Type="http://schemas.openxmlformats.org/officeDocument/2006/relationships/slide" Target="slide6.xml"/><Relationship Id="rId9" Type="http://schemas.openxmlformats.org/officeDocument/2006/relationships/slide" Target="slide22.xml"/><Relationship Id="rId14" Type="http://schemas.openxmlformats.org/officeDocument/2006/relationships/slide" Target="slide31.xml"/><Relationship Id="rId22" Type="http://schemas.openxmlformats.org/officeDocument/2006/relationships/slide" Target="slide43.xml"/><Relationship Id="rId27" Type="http://schemas.openxmlformats.org/officeDocument/2006/relationships/slide" Target="slide52.xml"/><Relationship Id="rId30" Type="http://schemas.openxmlformats.org/officeDocument/2006/relationships/slide" Target="slide5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slide" Target="slide81.xml"/><Relationship Id="rId3" Type="http://schemas.openxmlformats.org/officeDocument/2006/relationships/slide" Target="slide73.xml"/><Relationship Id="rId7" Type="http://schemas.openxmlformats.org/officeDocument/2006/relationships/slide" Target="slide80.xml"/><Relationship Id="rId2" Type="http://schemas.openxmlformats.org/officeDocument/2006/relationships/slide" Target="slide72.xml"/><Relationship Id="rId1" Type="http://schemas.openxmlformats.org/officeDocument/2006/relationships/slideLayout" Target="../slideLayouts/slideLayout5.xml"/><Relationship Id="rId6" Type="http://schemas.openxmlformats.org/officeDocument/2006/relationships/slide" Target="slide79.xml"/><Relationship Id="rId5" Type="http://schemas.openxmlformats.org/officeDocument/2006/relationships/slide" Target="slide76.xml"/><Relationship Id="rId4" Type="http://schemas.openxmlformats.org/officeDocument/2006/relationships/slide" Target="slide74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slide" Target="slide30.xml"/><Relationship Id="rId13" Type="http://schemas.openxmlformats.org/officeDocument/2006/relationships/slide" Target="slide41.xml"/><Relationship Id="rId18" Type="http://schemas.openxmlformats.org/officeDocument/2006/relationships/slide" Target="slide49.xml"/><Relationship Id="rId26" Type="http://schemas.openxmlformats.org/officeDocument/2006/relationships/slide" Target="slide73.xml"/><Relationship Id="rId3" Type="http://schemas.openxmlformats.org/officeDocument/2006/relationships/slide" Target="slide17.xml"/><Relationship Id="rId21" Type="http://schemas.openxmlformats.org/officeDocument/2006/relationships/slide" Target="slide57.xml"/><Relationship Id="rId7" Type="http://schemas.openxmlformats.org/officeDocument/2006/relationships/slide" Target="slide29.xml"/><Relationship Id="rId12" Type="http://schemas.openxmlformats.org/officeDocument/2006/relationships/slide" Target="slide37.xml"/><Relationship Id="rId17" Type="http://schemas.openxmlformats.org/officeDocument/2006/relationships/slide" Target="slide48.xml"/><Relationship Id="rId25" Type="http://schemas.openxmlformats.org/officeDocument/2006/relationships/slide" Target="slide65.xml"/><Relationship Id="rId2" Type="http://schemas.openxmlformats.org/officeDocument/2006/relationships/slide" Target="slide16.xml"/><Relationship Id="rId16" Type="http://schemas.openxmlformats.org/officeDocument/2006/relationships/slide" Target="slide46.xml"/><Relationship Id="rId20" Type="http://schemas.openxmlformats.org/officeDocument/2006/relationships/slide" Target="slide56.xml"/><Relationship Id="rId29" Type="http://schemas.openxmlformats.org/officeDocument/2006/relationships/slide" Target="slide80.xml"/><Relationship Id="rId1" Type="http://schemas.openxmlformats.org/officeDocument/2006/relationships/slideLayout" Target="../slideLayouts/slideLayout5.xml"/><Relationship Id="rId6" Type="http://schemas.openxmlformats.org/officeDocument/2006/relationships/slide" Target="slide28.xml"/><Relationship Id="rId11" Type="http://schemas.openxmlformats.org/officeDocument/2006/relationships/slide" Target="slide35.xml"/><Relationship Id="rId24" Type="http://schemas.openxmlformats.org/officeDocument/2006/relationships/slide" Target="slide64.xml"/><Relationship Id="rId5" Type="http://schemas.openxmlformats.org/officeDocument/2006/relationships/slide" Target="slide22.xml"/><Relationship Id="rId15" Type="http://schemas.openxmlformats.org/officeDocument/2006/relationships/slide" Target="slide43.xml"/><Relationship Id="rId23" Type="http://schemas.openxmlformats.org/officeDocument/2006/relationships/slide" Target="slide62.xml"/><Relationship Id="rId28" Type="http://schemas.openxmlformats.org/officeDocument/2006/relationships/slide" Target="slide78.xml"/><Relationship Id="rId10" Type="http://schemas.openxmlformats.org/officeDocument/2006/relationships/slide" Target="slide34.xml"/><Relationship Id="rId19" Type="http://schemas.openxmlformats.org/officeDocument/2006/relationships/slide" Target="slide52.xml"/><Relationship Id="rId4" Type="http://schemas.openxmlformats.org/officeDocument/2006/relationships/slide" Target="slide18.xml"/><Relationship Id="rId9" Type="http://schemas.openxmlformats.org/officeDocument/2006/relationships/slide" Target="slide32.xml"/><Relationship Id="rId14" Type="http://schemas.openxmlformats.org/officeDocument/2006/relationships/slide" Target="slide42.xml"/><Relationship Id="rId22" Type="http://schemas.openxmlformats.org/officeDocument/2006/relationships/slide" Target="slide59.xml"/><Relationship Id="rId27" Type="http://schemas.openxmlformats.org/officeDocument/2006/relationships/slide" Target="slide7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slide" Target="slide31.xml"/><Relationship Id="rId13" Type="http://schemas.openxmlformats.org/officeDocument/2006/relationships/slide" Target="slide48.xml"/><Relationship Id="rId18" Type="http://schemas.openxmlformats.org/officeDocument/2006/relationships/slide" Target="slide70.xml"/><Relationship Id="rId3" Type="http://schemas.openxmlformats.org/officeDocument/2006/relationships/slide" Target="slide12.xml"/><Relationship Id="rId7" Type="http://schemas.openxmlformats.org/officeDocument/2006/relationships/slide" Target="slide27.xml"/><Relationship Id="rId12" Type="http://schemas.openxmlformats.org/officeDocument/2006/relationships/slide" Target="slide44.xml"/><Relationship Id="rId17" Type="http://schemas.openxmlformats.org/officeDocument/2006/relationships/slide" Target="slide65.xml"/><Relationship Id="rId2" Type="http://schemas.openxmlformats.org/officeDocument/2006/relationships/slide" Target="slide11.xml"/><Relationship Id="rId16" Type="http://schemas.openxmlformats.org/officeDocument/2006/relationships/slide" Target="slide60.xml"/><Relationship Id="rId20" Type="http://schemas.openxmlformats.org/officeDocument/2006/relationships/slide" Target="slide76.xml"/><Relationship Id="rId1" Type="http://schemas.openxmlformats.org/officeDocument/2006/relationships/slideLayout" Target="../slideLayouts/slideLayout5.xml"/><Relationship Id="rId6" Type="http://schemas.openxmlformats.org/officeDocument/2006/relationships/slide" Target="slide26.xml"/><Relationship Id="rId11" Type="http://schemas.openxmlformats.org/officeDocument/2006/relationships/slide" Target="slide40.xml"/><Relationship Id="rId5" Type="http://schemas.openxmlformats.org/officeDocument/2006/relationships/slide" Target="slide20.xml"/><Relationship Id="rId15" Type="http://schemas.openxmlformats.org/officeDocument/2006/relationships/slide" Target="slide55.xml"/><Relationship Id="rId10" Type="http://schemas.openxmlformats.org/officeDocument/2006/relationships/slide" Target="slide36.xml"/><Relationship Id="rId19" Type="http://schemas.openxmlformats.org/officeDocument/2006/relationships/slide" Target="slide71.xml"/><Relationship Id="rId4" Type="http://schemas.openxmlformats.org/officeDocument/2006/relationships/slide" Target="slide18.xml"/><Relationship Id="rId9" Type="http://schemas.openxmlformats.org/officeDocument/2006/relationships/slide" Target="slide34.xml"/><Relationship Id="rId14" Type="http://schemas.openxmlformats.org/officeDocument/2006/relationships/slide" Target="slide51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g"/><Relationship Id="rId2" Type="http://schemas.openxmlformats.org/officeDocument/2006/relationships/image" Target="../media/image4.jpg"/><Relationship Id="rId1" Type="http://schemas.openxmlformats.org/officeDocument/2006/relationships/slideLayout" Target="../slideLayouts/slideLayout5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Layout" Target="../slideLayouts/slideLayout5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g"/><Relationship Id="rId2" Type="http://schemas.openxmlformats.org/officeDocument/2006/relationships/image" Target="../media/image7.jp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9.png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5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g"/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3.jpg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5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g"/><Relationship Id="rId1" Type="http://schemas.openxmlformats.org/officeDocument/2006/relationships/slideLayout" Target="../slideLayouts/slideLayout5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g"/><Relationship Id="rId1" Type="http://schemas.openxmlformats.org/officeDocument/2006/relationships/slideLayout" Target="../slideLayouts/slideLayout5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g"/><Relationship Id="rId2" Type="http://schemas.openxmlformats.org/officeDocument/2006/relationships/image" Target="../media/image17.jp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9.jpg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g"/><Relationship Id="rId1" Type="http://schemas.openxmlformats.org/officeDocument/2006/relationships/slideLayout" Target="../slideLayouts/slideLayout5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g"/><Relationship Id="rId1" Type="http://schemas.openxmlformats.org/officeDocument/2006/relationships/slideLayout" Target="../slideLayouts/slideLayout5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g"/><Relationship Id="rId1" Type="http://schemas.openxmlformats.org/officeDocument/2006/relationships/slideLayout" Target="../slideLayouts/slideLayout5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jpg"/><Relationship Id="rId2" Type="http://schemas.openxmlformats.org/officeDocument/2006/relationships/image" Target="../media/image23.jp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5.jpg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g"/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36" y="0"/>
            <a:ext cx="7561580" cy="1997710"/>
          </a:xfrm>
          <a:custGeom>
            <a:avLst/>
            <a:gdLst/>
            <a:ahLst/>
            <a:cxnLst/>
            <a:rect l="l" t="t" r="r" b="b"/>
            <a:pathLst>
              <a:path w="7561580" h="1997710">
                <a:moveTo>
                  <a:pt x="0" y="1997709"/>
                </a:moveTo>
                <a:lnTo>
                  <a:pt x="7561452" y="1997709"/>
                </a:lnTo>
                <a:lnTo>
                  <a:pt x="7561452" y="0"/>
                </a:lnTo>
                <a:lnTo>
                  <a:pt x="0" y="0"/>
                </a:lnTo>
                <a:lnTo>
                  <a:pt x="0" y="1997709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611630" y="2247900"/>
            <a:ext cx="5540375" cy="381190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09853" y="0"/>
            <a:ext cx="1264285" cy="1028700"/>
          </a:xfrm>
          <a:custGeom>
            <a:avLst/>
            <a:gdLst/>
            <a:ahLst/>
            <a:cxnLst/>
            <a:rect l="l" t="t" r="r" b="b"/>
            <a:pathLst>
              <a:path w="1264285" h="1028700">
                <a:moveTo>
                  <a:pt x="0" y="1028699"/>
                </a:moveTo>
                <a:lnTo>
                  <a:pt x="1264285" y="1028699"/>
                </a:lnTo>
                <a:lnTo>
                  <a:pt x="1264285" y="0"/>
                </a:lnTo>
                <a:lnTo>
                  <a:pt x="0" y="0"/>
                </a:lnTo>
                <a:lnTo>
                  <a:pt x="0" y="102869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599946" y="500126"/>
            <a:ext cx="1854835" cy="7518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800" spc="-5" dirty="0">
                <a:solidFill>
                  <a:srgbClr val="FFFFFF"/>
                </a:solidFill>
                <a:latin typeface="Arial"/>
                <a:cs typeface="Arial"/>
              </a:rPr>
              <a:t>Valves</a:t>
            </a:r>
            <a:endParaRPr sz="48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57479" y="595629"/>
            <a:ext cx="1149540" cy="39306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09853" y="10877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47015" y="10877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84175" y="10877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749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20065" y="10877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749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651509" y="10877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777240" y="10877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4239" y="10877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749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035685" y="10877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167130" y="10877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09853" y="121856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47015" y="121856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749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84175" y="121856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65" y="121856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749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651509" y="121856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777240" y="121856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904239" y="121856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035685" y="121856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749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167130" y="121856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749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09853" y="134937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749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47015" y="134937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749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84175" y="134937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749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20065" y="134937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749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651509" y="134937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749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777240" y="134937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749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904239" y="134937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749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035685" y="134937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749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167130" y="134937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749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09853" y="147637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5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47015" y="147637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65097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84175" y="147637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5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65" y="147637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5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651509" y="147637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65097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77240" y="147637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65097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904239" y="147637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65097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035685" y="147637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5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167130" y="147637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65097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09853" y="1607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5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47015" y="1607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3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84175" y="1607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5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20065" y="1607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5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51509" y="1607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5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77240" y="1607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3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904239" y="1607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5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035685" y="1607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5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167130" y="1607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3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09853" y="1737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3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47015" y="1737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14901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84175" y="1737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3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065" y="1737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14901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51509" y="1737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3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77240" y="1737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3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904239" y="1737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14901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035685" y="1737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14901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167130" y="1737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3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09853" y="1868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14901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47015" y="1868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14901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84175" y="1868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5097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20065" y="1868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14901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51509" y="1868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14901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777240" y="1868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5097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904239" y="1868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14901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1035685" y="1868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14901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1167130" y="1868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14901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292225" y="10877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749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292225" y="121856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292225" y="134937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749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1292225" y="147637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65097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1292225" y="1607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5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1292225" y="1737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3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1292225" y="1868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FFFFFF">
              <a:alpha val="14901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 txBox="1"/>
          <p:nvPr/>
        </p:nvSpPr>
        <p:spPr>
          <a:xfrm>
            <a:off x="1612138" y="93979"/>
            <a:ext cx="1920239" cy="2590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600" spc="-5" dirty="0">
                <a:solidFill>
                  <a:srgbClr val="D9D9D9"/>
                </a:solidFill>
                <a:latin typeface="Arial"/>
                <a:cs typeface="Arial"/>
              </a:rPr>
              <a:t>MARKET</a:t>
            </a:r>
            <a:r>
              <a:rPr sz="1600" spc="-75" dirty="0">
                <a:solidFill>
                  <a:srgbClr val="D9D9D9"/>
                </a:solidFill>
                <a:latin typeface="Arial"/>
                <a:cs typeface="Arial"/>
              </a:rPr>
              <a:t> </a:t>
            </a:r>
            <a:r>
              <a:rPr sz="1600" spc="-5" dirty="0">
                <a:solidFill>
                  <a:srgbClr val="D9D9D9"/>
                </a:solidFill>
                <a:latin typeface="Arial"/>
                <a:cs typeface="Arial"/>
              </a:rPr>
              <a:t>ANALYSIS</a:t>
            </a:r>
            <a:endParaRPr sz="1600">
              <a:latin typeface="Arial"/>
              <a:cs typeface="Arial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3677772" y="93979"/>
            <a:ext cx="1341755" cy="2590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33045" algn="l"/>
              </a:tabLst>
            </a:pPr>
            <a:r>
              <a:rPr sz="1600" spc="-5" dirty="0">
                <a:solidFill>
                  <a:srgbClr val="D9D9D9"/>
                </a:solidFill>
                <a:latin typeface="Arial"/>
                <a:cs typeface="Arial"/>
              </a:rPr>
              <a:t>|	APRIL</a:t>
            </a:r>
            <a:r>
              <a:rPr sz="1600" spc="-65" dirty="0">
                <a:solidFill>
                  <a:srgbClr val="D9D9D9"/>
                </a:solidFill>
                <a:latin typeface="Arial"/>
                <a:cs typeface="Arial"/>
              </a:rPr>
              <a:t> </a:t>
            </a:r>
            <a:r>
              <a:rPr sz="1600" spc="-5" dirty="0">
                <a:solidFill>
                  <a:srgbClr val="D9D9D9"/>
                </a:solidFill>
                <a:latin typeface="Arial"/>
                <a:cs typeface="Arial"/>
              </a:rPr>
              <a:t>2013</a:t>
            </a:r>
            <a:endParaRPr sz="1600">
              <a:latin typeface="Arial"/>
              <a:cs typeface="Arial"/>
            </a:endParaRPr>
          </a:p>
        </p:txBody>
      </p:sp>
      <p:sp>
        <p:nvSpPr>
          <p:cNvPr id="79" name="object 79"/>
          <p:cNvSpPr/>
          <p:nvPr/>
        </p:nvSpPr>
        <p:spPr>
          <a:xfrm>
            <a:off x="108586" y="204596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45745" y="204596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82904" y="204596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8794" y="204596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50240" y="204596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75969" y="204596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902969" y="204596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1034414" y="204596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1165860" y="204596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8586" y="21767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245745" y="21767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82904" y="21767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8794" y="21767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50240" y="21767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75969" y="21767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902969" y="21767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1034414" y="21767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1165860" y="21767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108586" y="23075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45745" y="23075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82904" y="23075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8794" y="23075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50240" y="23075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775969" y="23075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902969" y="23075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034414" y="23075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165860" y="23075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08586" y="24345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45745" y="24345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82904" y="24345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18794" y="24345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50240" y="24345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775969" y="24345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902969" y="24345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1034414" y="24345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1165860" y="24345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08586" y="25654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245745" y="25654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82904" y="25654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18794" y="25654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50240" y="25654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75969" y="25654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902969" y="25654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034414" y="25654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165860" y="25654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08586" y="269620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245745" y="269620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82904" y="269620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18794" y="269620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50240" y="269620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775969" y="269620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902969" y="269620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034414" y="269620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165860" y="269620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08586" y="282701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45745" y="282701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82904" y="282701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18794" y="282701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50240" y="282701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775969" y="282701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902969" y="282701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034414" y="282701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165860" y="282701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290955" y="204596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290955" y="21767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290955" y="23075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290955" y="24345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290955" y="25654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290955" y="269620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290955" y="282701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08586" y="295782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45745" y="295782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82904" y="295782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18794" y="295782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50240" y="295782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775969" y="295782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902969" y="295782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034414" y="295782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165860" y="295782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08586" y="308863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45745" y="308863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82904" y="308863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18794" y="308863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50240" y="308863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775969" y="308863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902969" y="308863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034414" y="308863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165860" y="308863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08586" y="321945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45745" y="321945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82904" y="321945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18794" y="321945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50240" y="321945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775969" y="321945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902969" y="321945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034414" y="321945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165860" y="321945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08586" y="334645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45745" y="334645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82904" y="334645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18794" y="334645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50240" y="334645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775969" y="334645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902969" y="334645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034414" y="334645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165860" y="334645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08586" y="34772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45745" y="34772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82904" y="34772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18794" y="34772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50240" y="34772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775969" y="34772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902969" y="34772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034414" y="34772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165860" y="34772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08586" y="360807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45745" y="360807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82904" y="360807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18794" y="360807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50240" y="360807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775969" y="360807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902969" y="360807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034414" y="360807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165860" y="360807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08586" y="3738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45745" y="3738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82904" y="3738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18794" y="3738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50240" y="3738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775969" y="3738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902969" y="3738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034414" y="3738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165860" y="3738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290955" y="295782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290955" y="308863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290955" y="321945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290955" y="334645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290955" y="34772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290955" y="360807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290955" y="3738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08586" y="38627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45745" y="38627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82904" y="38627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18794" y="38627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50240" y="38627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775969" y="38627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902969" y="38627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034414" y="38627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165860" y="38627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08586" y="399351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45745" y="399351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82904" y="399351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18794" y="399351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0240" y="399351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775969" y="399351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902969" y="399351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034414" y="399351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165860" y="399351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08586" y="41243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45745" y="41243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82904" y="41243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18794" y="41243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50240" y="41243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775969" y="41243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902969" y="41243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034414" y="41243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165860" y="41243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08586" y="42513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245745" y="42513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82904" y="42513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18794" y="42513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50240" y="42513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775969" y="42513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902969" y="42513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034414" y="42513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165860" y="42513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08586" y="43821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245745" y="43821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82904" y="43821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18794" y="43821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50240" y="43821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775969" y="43821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902969" y="43821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034414" y="43821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165860" y="43821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08586" y="451294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245745" y="451294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82904" y="451294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18794" y="451294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50240" y="451294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775969" y="451294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902969" y="451294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034414" y="451294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165860" y="451294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08586" y="46437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45745" y="46437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382904" y="46437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18794" y="46437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50240" y="46437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775969" y="46437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902969" y="46437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034414" y="46437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165860" y="46437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290955" y="38627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290955" y="399351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290955" y="41243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290955" y="42513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290955" y="43821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290955" y="451294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290955" y="46437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08586" y="477456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45745" y="477456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82904" y="477456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18794" y="477456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50240" y="477456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775969" y="477456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902969" y="477456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034414" y="477456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165860" y="477456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08586" y="49053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45745" y="49053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382904" y="49053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18794" y="49053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50240" y="49053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75969" y="49053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902969" y="49053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1034414" y="49053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1165860" y="49053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08586" y="5036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45745" y="5036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82904" y="5036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18794" y="5036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50240" y="5036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75969" y="5036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902969" y="5036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034414" y="5036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165860" y="5036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08586" y="516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245745" y="516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82904" y="516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18794" y="516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50240" y="516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75969" y="516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902969" y="516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034414" y="516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165860" y="516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08586" y="529399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245745" y="529399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82904" y="529399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18794" y="529399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50240" y="529399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75969" y="529399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902969" y="529399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034414" y="529399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165860" y="529399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08586" y="542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45745" y="542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82904" y="542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18794" y="542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50240" y="542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75969" y="542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902969" y="542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034414" y="542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165860" y="542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08586" y="555561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45745" y="555561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82904" y="555561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18794" y="555561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50240" y="555561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75969" y="555561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902969" y="555561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034414" y="555561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165860" y="555561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290955" y="477456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290955" y="49053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290955" y="5036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290955" y="516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290955" y="529399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290955" y="542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290955" y="555561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08586" y="56997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45745" y="56997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82904" y="56997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18794" y="56997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50240" y="56997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775969" y="56997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902969" y="56997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034414" y="56997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165860" y="56997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08586" y="583057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45745" y="583057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82904" y="583057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18794" y="583057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50240" y="583057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775969" y="583057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902969" y="583057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034414" y="583057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165860" y="583057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08586" y="59613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245745" y="59613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82904" y="59613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518794" y="59613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50240" y="59613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775969" y="59613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902969" y="59613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034414" y="59613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165860" y="59613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08586" y="60883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245745" y="60883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82904" y="60883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18794" y="60883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50240" y="60883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775969" y="60883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902969" y="60883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034414" y="60883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165860" y="60883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08586" y="62191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245745" y="62191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82904" y="62191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18794" y="62191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50240" y="62191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775969" y="62191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902969" y="62191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034414" y="62191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165860" y="62191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108586" y="63500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245745" y="63500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82904" y="63500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18794" y="63500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50240" y="63500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775969" y="63500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902969" y="63500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1034414" y="63500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1165860" y="63500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108586" y="648080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245745" y="648080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82904" y="648080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18794" y="648080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50240" y="648080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775969" y="648080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902969" y="648080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034414" y="648080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165860" y="648080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290955" y="56997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1290955" y="583057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290955" y="59613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1290955" y="60883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290955" y="621918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290955" y="63500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290955" y="648080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08586" y="66109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245745" y="66109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382904" y="66109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18794" y="66109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50240" y="66109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775969" y="66109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902969" y="66109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034414" y="66109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165860" y="66109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08586" y="67417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45745" y="67417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382904" y="67417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18794" y="67417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50240" y="67417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775969" y="67417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902969" y="67417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1034414" y="67417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1165860" y="67417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108586" y="68726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45745" y="68726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382904" y="68726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18794" y="68726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50240" y="68726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775969" y="68726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902969" y="68726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1034414" y="68726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1165860" y="68726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108586" y="69996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245745" y="69996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82904" y="69996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18794" y="69996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50240" y="69996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775969" y="69996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902969" y="69996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1034414" y="69996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1165860" y="69996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108586" y="71304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45745" y="71304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82904" y="71304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18794" y="71304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50240" y="71304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775969" y="71304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902969" y="71304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1034414" y="71304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1165860" y="71304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108586" y="72612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245745" y="72612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382904" y="72612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18794" y="72612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50240" y="72612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775969" y="72612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902969" y="72612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1034414" y="72612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1165860" y="72612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108586" y="73920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245745" y="73920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82904" y="73920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18794" y="73920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50240" y="73920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775969" y="73920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902969" y="73920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1034414" y="73920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1165860" y="73920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1290955" y="66109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1290955" y="67417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1290955" y="68726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1290955" y="69996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1290955" y="71304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1290955" y="72612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1290955" y="73920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108586" y="75152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245745" y="75152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82904" y="75152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18794" y="75152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650240" y="75152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775969" y="75152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902969" y="75152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1034414" y="75152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1165860" y="75152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108586" y="76460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245745" y="76460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82904" y="76460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18794" y="76460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650240" y="76460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775969" y="76460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902969" y="76460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1034414" y="76460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1165860" y="76460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108586" y="777684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245745" y="777684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82904" y="777684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18794" y="777684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650240" y="777684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775969" y="777684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902969" y="777684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1034414" y="777684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1165860" y="777684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108586" y="790384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245745" y="790384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82904" y="790384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18794" y="790384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650240" y="790384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775969" y="790384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902969" y="790384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1034414" y="790384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1165860" y="790384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108586" y="80346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245745" y="80346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82904" y="80346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18794" y="80346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650240" y="80346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775969" y="80346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902969" y="80346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1034414" y="80346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1165860" y="80346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108586" y="816546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245745" y="816546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382904" y="816546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18794" y="816546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650240" y="816546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775969" y="816546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902969" y="816546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1034414" y="816546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1165860" y="816546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108586" y="82962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245745" y="82962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382904" y="82962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18794" y="82962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650240" y="82962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775969" y="82962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902969" y="82962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1034414" y="82962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1165860" y="82962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1290955" y="751522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1290955" y="764603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1290955" y="777684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1290955" y="790384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1290955" y="803465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1290955" y="816546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1290955" y="82962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108586" y="843406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245745" y="843406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382904" y="843406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18794" y="843406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50240" y="843406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775969" y="843406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902969" y="843406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1034414" y="843406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1165860" y="843406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108586" y="8564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245745" y="8564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382904" y="8564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18794" y="8564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50240" y="8564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775969" y="8564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902969" y="8564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1034414" y="8564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1165860" y="8564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108586" y="86956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245745" y="86956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382904" y="86956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18794" y="86956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650240" y="86956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775969" y="86956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902969" y="86956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1034414" y="86956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1165860" y="86956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108586" y="88226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245745" y="88226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382904" y="88226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18794" y="88226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50240" y="88226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775969" y="88226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902969" y="88226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1034414" y="88226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1165860" y="88226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108586" y="89535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245745" y="89535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382904" y="89535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18794" y="89535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50240" y="89535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775969" y="89535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902969" y="89535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1034414" y="89535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1165860" y="89535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108586" y="90932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245745" y="90932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382904" y="90932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518794" y="90932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50240" y="90932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775969" y="90932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902969" y="90932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1034414" y="90932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1165860" y="90932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108586" y="921511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245745" y="921511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382904" y="921511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18794" y="921511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50240" y="921511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775969" y="921511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902969" y="921511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1034414" y="921511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1165860" y="921511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1290955" y="843406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1290955" y="8564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1290955" y="86956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1290955" y="88226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1290955" y="89535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1290955" y="90932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1290955" y="921511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108586" y="93452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245745" y="93452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382904" y="93452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518794" y="93452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650240" y="93452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775969" y="93452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902969" y="93452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1034414" y="93452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1165860" y="93452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108586" y="94703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245745" y="94703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382904" y="94703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518794" y="94703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650240" y="94703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775969" y="94703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902969" y="94703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1034414" y="94703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1165860" y="94703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1290955" y="93452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1290955" y="947039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636" y="10210798"/>
            <a:ext cx="7561580" cy="478155"/>
          </a:xfrm>
          <a:custGeom>
            <a:avLst/>
            <a:gdLst/>
            <a:ahLst/>
            <a:cxnLst/>
            <a:rect l="l" t="t" r="r" b="b"/>
            <a:pathLst>
              <a:path w="7561580" h="478154">
                <a:moveTo>
                  <a:pt x="0" y="478154"/>
                </a:moveTo>
                <a:lnTo>
                  <a:pt x="7561452" y="478154"/>
                </a:lnTo>
                <a:lnTo>
                  <a:pt x="7561452" y="0"/>
                </a:lnTo>
                <a:lnTo>
                  <a:pt x="0" y="0"/>
                </a:lnTo>
                <a:lnTo>
                  <a:pt x="0" y="478154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109853" y="102596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247015" y="102596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384175" y="102596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520065" y="102596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651509" y="102596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777240" y="102596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904239" y="102596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1035685" y="102596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1167130" y="102596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109853" y="103866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247015" y="103866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384175" y="103866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520065" y="103866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651509" y="103866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777240" y="103866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904239" y="103866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1035685" y="103866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1167130" y="103866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109853" y="10517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247015" y="10517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384175" y="10517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520065" y="10517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651509" y="10517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777240" y="10517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904239" y="10517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1035685" y="10517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1167130" y="10517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1292225" y="102596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1292225" y="103866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1292225" y="10517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 txBox="1"/>
          <p:nvPr/>
        </p:nvSpPr>
        <p:spPr>
          <a:xfrm>
            <a:off x="1506982" y="9931095"/>
            <a:ext cx="3642995" cy="6965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600" b="1" spc="-5" dirty="0">
                <a:solidFill>
                  <a:srgbClr val="336699"/>
                </a:solidFill>
                <a:latin typeface="Arial"/>
                <a:cs typeface="Arial"/>
                <a:hlinkClick r:id="rId4"/>
              </a:rPr>
              <a:t>icareprocurement.com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ts val="1415"/>
              </a:lnSpc>
              <a:spcBef>
                <a:spcPts val="615"/>
              </a:spcBef>
            </a:pPr>
            <a:r>
              <a:rPr sz="1200" dirty="0">
                <a:solidFill>
                  <a:srgbClr val="FFFFFF"/>
                </a:solidFill>
                <a:latin typeface="Arial"/>
                <a:cs typeface="Arial"/>
              </a:rPr>
              <a:t>© </a:t>
            </a:r>
            <a:r>
              <a:rPr sz="1200" spc="-5" dirty="0">
                <a:solidFill>
                  <a:srgbClr val="FFFFFF"/>
                </a:solidFill>
                <a:latin typeface="Arial"/>
                <a:cs typeface="Arial"/>
              </a:rPr>
              <a:t>2013 ICARE Procurement</a:t>
            </a:r>
            <a:r>
              <a:rPr sz="1200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200" spc="-5" dirty="0">
                <a:solidFill>
                  <a:srgbClr val="FFFFFF"/>
                </a:solidFill>
                <a:latin typeface="Arial"/>
                <a:cs typeface="Arial"/>
              </a:rPr>
              <a:t>Services</a:t>
            </a:r>
            <a:endParaRPr sz="1200">
              <a:latin typeface="Arial"/>
              <a:cs typeface="Arial"/>
            </a:endParaRPr>
          </a:p>
          <a:p>
            <a:pPr marL="12700">
              <a:lnSpc>
                <a:spcPts val="1415"/>
              </a:lnSpc>
            </a:pPr>
            <a:r>
              <a:rPr sz="1200" spc="-5" dirty="0">
                <a:solidFill>
                  <a:srgbClr val="FFFFFF"/>
                </a:solidFill>
                <a:latin typeface="Arial"/>
                <a:cs typeface="Arial"/>
              </a:rPr>
              <a:t>Rue Faucigny </a:t>
            </a:r>
            <a:r>
              <a:rPr sz="1200" dirty="0">
                <a:solidFill>
                  <a:srgbClr val="FFFFFF"/>
                </a:solidFill>
                <a:latin typeface="Arial"/>
                <a:cs typeface="Arial"/>
              </a:rPr>
              <a:t>5, </a:t>
            </a:r>
            <a:r>
              <a:rPr sz="1200" spc="-5" dirty="0">
                <a:solidFill>
                  <a:srgbClr val="FFFFFF"/>
                </a:solidFill>
                <a:latin typeface="Arial"/>
                <a:cs typeface="Arial"/>
              </a:rPr>
              <a:t>CH  –  1700 Fribourg  – </a:t>
            </a:r>
            <a:r>
              <a:rPr sz="12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200" spc="-5" dirty="0">
                <a:solidFill>
                  <a:srgbClr val="FFFFFF"/>
                </a:solidFill>
                <a:latin typeface="Arial"/>
                <a:cs typeface="Arial"/>
              </a:rPr>
              <a:t>Switzerland</a:t>
            </a:r>
            <a:endParaRPr sz="1200">
              <a:latin typeface="Arial"/>
              <a:cs typeface="Arial"/>
            </a:endParaRPr>
          </a:p>
        </p:txBody>
      </p:sp>
      <p:sp>
        <p:nvSpPr>
          <p:cNvPr id="691" name="object 691"/>
          <p:cNvSpPr txBox="1"/>
          <p:nvPr/>
        </p:nvSpPr>
        <p:spPr>
          <a:xfrm>
            <a:off x="1691385" y="6125845"/>
            <a:ext cx="1607820" cy="1517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Photo care of</a:t>
            </a:r>
            <a:r>
              <a:rPr sz="900" spc="-85" dirty="0">
                <a:latin typeface="Arial"/>
                <a:cs typeface="Arial"/>
              </a:rPr>
              <a:t> </a:t>
            </a:r>
            <a:r>
              <a:rPr sz="900" spc="-5" dirty="0">
                <a:latin typeface="Arial"/>
                <a:cs typeface="Arial"/>
              </a:rPr>
              <a:t>arabianoilandgas</a:t>
            </a:r>
            <a:endParaRPr sz="900">
              <a:latin typeface="Arial"/>
              <a:cs typeface="Arial"/>
            </a:endParaRPr>
          </a:p>
        </p:txBody>
      </p:sp>
      <p:sp>
        <p:nvSpPr>
          <p:cNvPr id="692" name="object 692"/>
          <p:cNvSpPr/>
          <p:nvPr/>
        </p:nvSpPr>
        <p:spPr>
          <a:xfrm>
            <a:off x="107313" y="95954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244475" y="95954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381634" y="95954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517525" y="95954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648969" y="95954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774700" y="95954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901700" y="95954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1033144" y="95954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1164589" y="95954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1289685" y="95954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106678" y="971804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243840" y="971804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381000" y="971804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516890" y="971804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648334" y="971804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774065" y="971804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901064" y="971804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1032510" y="971804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1163955" y="971804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1289050" y="971804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105411" y="98399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242570" y="98399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379729" y="98399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515619" y="98399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647065" y="98399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772794" y="98399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899794" y="98399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1031239" y="98399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1162685" y="98399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1287780" y="983995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106678" y="9961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243840" y="9961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381000" y="9961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516890" y="9961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648334" y="9961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774065" y="9961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901064" y="9961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1032510" y="9961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1163955" y="9961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1289050" y="996187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107950" y="100838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245109" y="100838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382270" y="100838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518159" y="100838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649605" y="100838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775334" y="100838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902335" y="100838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1033780" y="100838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1165225" y="100838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1290319" y="10083800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1049781"/>
            <a:ext cx="9588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5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7" name="object 97"/>
          <p:cNvSpPr txBox="1"/>
          <p:nvPr/>
        </p:nvSpPr>
        <p:spPr>
          <a:xfrm>
            <a:off x="5767578" y="10266245"/>
            <a:ext cx="895985" cy="182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dirty="0">
                <a:solidFill>
                  <a:srgbClr val="F1F1F1"/>
                </a:solidFill>
                <a:latin typeface="Arial"/>
                <a:cs typeface="Arial"/>
              </a:rPr>
              <a:t>Page </a:t>
            </a:r>
            <a:r>
              <a:rPr sz="1100" b="1" spc="-5" dirty="0">
                <a:solidFill>
                  <a:srgbClr val="F1F1F1"/>
                </a:solidFill>
                <a:latin typeface="Arial"/>
                <a:cs typeface="Arial"/>
              </a:rPr>
              <a:t>10 </a:t>
            </a:r>
            <a:r>
              <a:rPr sz="1100" spc="-10" dirty="0">
                <a:solidFill>
                  <a:srgbClr val="F1F1F1"/>
                </a:solidFill>
                <a:latin typeface="Arial"/>
                <a:cs typeface="Arial"/>
              </a:rPr>
              <a:t>of</a:t>
            </a:r>
            <a:r>
              <a:rPr sz="1100" spc="-75" dirty="0">
                <a:solidFill>
                  <a:srgbClr val="F1F1F1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1F1F1"/>
                </a:solidFill>
                <a:latin typeface="Arial"/>
                <a:cs typeface="Arial"/>
              </a:rPr>
              <a:t>81</a:t>
            </a:r>
            <a:endParaRPr sz="11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359153" y="1049781"/>
            <a:ext cx="134366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Methodological</a:t>
            </a:r>
            <a:r>
              <a:rPr sz="1000" b="1" spc="-4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Notes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902004" y="1574037"/>
            <a:ext cx="5736590" cy="63106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1300" marR="213360" indent="-228600">
              <a:lnSpc>
                <a:spcPct val="144000"/>
              </a:lnSpc>
              <a:buAutoNum type="arabicPeriod"/>
              <a:tabLst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Demand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nominal (not real, inflation-adjusted), and </a:t>
            </a:r>
            <a:r>
              <a:rPr sz="100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based </a:t>
            </a:r>
            <a:r>
              <a:rPr sz="1000" dirty="0">
                <a:latin typeface="Arial"/>
                <a:cs typeface="Arial"/>
              </a:rPr>
              <a:t>on </a:t>
            </a:r>
            <a:r>
              <a:rPr sz="1000" spc="-5" dirty="0">
                <a:latin typeface="Arial"/>
                <a:cs typeface="Arial"/>
              </a:rPr>
              <a:t>Sales excluding </a:t>
            </a:r>
            <a:r>
              <a:rPr sz="1000" dirty="0">
                <a:latin typeface="Arial"/>
                <a:cs typeface="Arial"/>
              </a:rPr>
              <a:t>backlog </a:t>
            </a:r>
            <a:r>
              <a:rPr sz="1000" spc="-5" dirty="0">
                <a:latin typeface="Arial"/>
                <a:cs typeface="Arial"/>
              </a:rPr>
              <a:t>that  has not </a:t>
            </a:r>
            <a:r>
              <a:rPr sz="1000" spc="-10" dirty="0">
                <a:latin typeface="Arial"/>
                <a:cs typeface="Arial"/>
              </a:rPr>
              <a:t>yet </a:t>
            </a:r>
            <a:r>
              <a:rPr sz="1000" spc="-5" dirty="0">
                <a:latin typeface="Arial"/>
                <a:cs typeface="Arial"/>
              </a:rPr>
              <a:t>been recognized as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revenue.</a:t>
            </a:r>
            <a:endParaRPr sz="1000">
              <a:latin typeface="Arial"/>
              <a:cs typeface="Arial"/>
            </a:endParaRPr>
          </a:p>
          <a:p>
            <a:pPr marL="241300" marR="10160" indent="-228600">
              <a:lnSpc>
                <a:spcPct val="143700"/>
              </a:lnSpc>
              <a:spcBef>
                <a:spcPts val="600"/>
              </a:spcBef>
              <a:buAutoNum type="arabicPeriod"/>
              <a:tabLst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Prices are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new </a:t>
            </a:r>
            <a:r>
              <a:rPr sz="1000" dirty="0">
                <a:latin typeface="Arial"/>
                <a:cs typeface="Arial"/>
              </a:rPr>
              <a:t>commitments. </a:t>
            </a:r>
            <a:r>
              <a:rPr sz="1000" spc="-5" dirty="0">
                <a:latin typeface="Arial"/>
                <a:cs typeface="Arial"/>
              </a:rPr>
              <a:t>Average </a:t>
            </a:r>
            <a:r>
              <a:rPr sz="1000" dirty="0">
                <a:latin typeface="Arial"/>
                <a:cs typeface="Arial"/>
              </a:rPr>
              <a:t>market </a:t>
            </a:r>
            <a:r>
              <a:rPr sz="1000" spc="-5" dirty="0">
                <a:latin typeface="Arial"/>
                <a:cs typeface="Arial"/>
              </a:rPr>
              <a:t>prices typically lag the index based on the </a:t>
            </a:r>
            <a:r>
              <a:rPr sz="1000" dirty="0">
                <a:latin typeface="Arial"/>
                <a:cs typeface="Arial"/>
              </a:rPr>
              <a:t>time  </a:t>
            </a:r>
            <a:r>
              <a:rPr sz="1000" spc="-5" dirty="0">
                <a:latin typeface="Arial"/>
                <a:cs typeface="Arial"/>
              </a:rPr>
              <a:t>it </a:t>
            </a:r>
            <a:r>
              <a:rPr sz="1000" dirty="0">
                <a:latin typeface="Arial"/>
                <a:cs typeface="Arial"/>
              </a:rPr>
              <a:t>takes for </a:t>
            </a:r>
            <a:r>
              <a:rPr sz="1000" spc="-5" dirty="0">
                <a:latin typeface="Arial"/>
                <a:cs typeface="Arial"/>
              </a:rPr>
              <a:t>pre-existing contracts to end or roll over. Price changes are </a:t>
            </a:r>
            <a:r>
              <a:rPr sz="1000" dirty="0">
                <a:latin typeface="Arial"/>
                <a:cs typeface="Arial"/>
              </a:rPr>
              <a:t>nominal </a:t>
            </a:r>
            <a:r>
              <a:rPr sz="1000" spc="-5" dirty="0">
                <a:latin typeface="Arial"/>
                <a:cs typeface="Arial"/>
              </a:rPr>
              <a:t>(not real, </a:t>
            </a:r>
            <a:r>
              <a:rPr sz="1000" dirty="0">
                <a:latin typeface="Arial"/>
                <a:cs typeface="Arial"/>
              </a:rPr>
              <a:t>inflation-  </a:t>
            </a:r>
            <a:r>
              <a:rPr sz="1000" spc="-5" dirty="0">
                <a:latin typeface="Arial"/>
                <a:cs typeface="Arial"/>
              </a:rPr>
              <a:t>adjusted). Price changes </a:t>
            </a:r>
            <a:r>
              <a:rPr sz="1000" dirty="0">
                <a:latin typeface="Arial"/>
                <a:cs typeface="Arial"/>
              </a:rPr>
              <a:t>are </a:t>
            </a:r>
            <a:r>
              <a:rPr sz="1000" spc="-5" dirty="0">
                <a:latin typeface="Arial"/>
                <a:cs typeface="Arial"/>
              </a:rPr>
              <a:t>net of the cost of quality improvements, so actual </a:t>
            </a:r>
            <a:r>
              <a:rPr sz="1000" dirty="0">
                <a:latin typeface="Arial"/>
                <a:cs typeface="Arial"/>
              </a:rPr>
              <a:t>market </a:t>
            </a:r>
            <a:r>
              <a:rPr sz="1000" spc="-5" dirty="0">
                <a:latin typeface="Arial"/>
                <a:cs typeface="Arial"/>
              </a:rPr>
              <a:t>prices </a:t>
            </a:r>
            <a:r>
              <a:rPr sz="1000" spc="5" dirty="0">
                <a:latin typeface="Arial"/>
                <a:cs typeface="Arial"/>
              </a:rPr>
              <a:t>may  </a:t>
            </a:r>
            <a:r>
              <a:rPr sz="1000" spc="-5" dirty="0">
                <a:latin typeface="Arial"/>
                <a:cs typeface="Arial"/>
              </a:rPr>
              <a:t>exceed the amounts indicated.</a:t>
            </a:r>
            <a:endParaRPr sz="1000">
              <a:latin typeface="Arial"/>
              <a:cs typeface="Arial"/>
            </a:endParaRPr>
          </a:p>
          <a:p>
            <a:pPr marL="241300" marR="141605" indent="-228600">
              <a:lnSpc>
                <a:spcPct val="143800"/>
              </a:lnSpc>
              <a:spcBef>
                <a:spcPts val="595"/>
              </a:spcBef>
              <a:buAutoNum type="arabicPeriod"/>
              <a:tabLst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Capacity includes base production capability plus plant openings and </a:t>
            </a:r>
            <a:r>
              <a:rPr sz="1000" dirty="0">
                <a:latin typeface="Arial"/>
                <a:cs typeface="Arial"/>
              </a:rPr>
              <a:t>temporary capacity  </a:t>
            </a:r>
            <a:r>
              <a:rPr sz="1000" spc="-5" dirty="0">
                <a:latin typeface="Arial"/>
                <a:cs typeface="Arial"/>
              </a:rPr>
              <a:t>increases such as extra </a:t>
            </a:r>
            <a:r>
              <a:rPr sz="1000" dirty="0">
                <a:latin typeface="Arial"/>
                <a:cs typeface="Arial"/>
              </a:rPr>
              <a:t>shifts, </a:t>
            </a:r>
            <a:r>
              <a:rPr sz="1000" spc="-5" dirty="0">
                <a:latin typeface="Arial"/>
                <a:cs typeface="Arial"/>
              </a:rPr>
              <a:t>minus plant </a:t>
            </a:r>
            <a:r>
              <a:rPr sz="1000" dirty="0">
                <a:latin typeface="Arial"/>
                <a:cs typeface="Arial"/>
              </a:rPr>
              <a:t>closings and temporary capacity </a:t>
            </a:r>
            <a:r>
              <a:rPr sz="1000" spc="-5" dirty="0">
                <a:latin typeface="Arial"/>
                <a:cs typeface="Arial"/>
              </a:rPr>
              <a:t>reductions such as  reductions of working hours or suspension of operations. Capacity estimates are unadjusted </a:t>
            </a:r>
            <a:r>
              <a:rPr sz="1000" dirty="0">
                <a:latin typeface="Arial"/>
                <a:cs typeface="Arial"/>
              </a:rPr>
              <a:t>for  </a:t>
            </a:r>
            <a:r>
              <a:rPr sz="1000" spc="-5" dirty="0">
                <a:latin typeface="Arial"/>
                <a:cs typeface="Arial"/>
              </a:rPr>
              <a:t>possible efficiencies from process improvements. Capacity is adjusted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productivity  improvements.</a:t>
            </a:r>
            <a:endParaRPr sz="1000">
              <a:latin typeface="Arial"/>
              <a:cs typeface="Arial"/>
            </a:endParaRPr>
          </a:p>
          <a:p>
            <a:pPr marL="241300" marR="34925" indent="-228600">
              <a:lnSpc>
                <a:spcPct val="143800"/>
              </a:lnSpc>
              <a:spcBef>
                <a:spcPts val="585"/>
              </a:spcBef>
              <a:buAutoNum type="arabicPeriod"/>
              <a:tabLst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Capacity utilization means output as a percent of possible production, given no major investment.  Capacity utilization </a:t>
            </a:r>
            <a:r>
              <a:rPr sz="1000" dirty="0">
                <a:latin typeface="Arial"/>
                <a:cs typeface="Arial"/>
              </a:rPr>
              <a:t>rates are </a:t>
            </a:r>
            <a:r>
              <a:rPr sz="1000" spc="-5" dirty="0">
                <a:latin typeface="Arial"/>
                <a:cs typeface="Arial"/>
              </a:rPr>
              <a:t>either self-reported or </a:t>
            </a:r>
            <a:r>
              <a:rPr sz="1000" dirty="0">
                <a:latin typeface="Arial"/>
                <a:cs typeface="Arial"/>
              </a:rPr>
              <a:t>estimated. </a:t>
            </a:r>
            <a:r>
              <a:rPr sz="1000" spc="-5" dirty="0">
                <a:latin typeface="Arial"/>
                <a:cs typeface="Arial"/>
              </a:rPr>
              <a:t>Orders above </a:t>
            </a:r>
            <a:r>
              <a:rPr sz="1000" dirty="0">
                <a:latin typeface="Arial"/>
                <a:cs typeface="Arial"/>
              </a:rPr>
              <a:t>capacity to </a:t>
            </a:r>
            <a:r>
              <a:rPr sz="1000" spc="-5" dirty="0">
                <a:latin typeface="Arial"/>
                <a:cs typeface="Arial"/>
              </a:rPr>
              <a:t>produce  are considered backlog </a:t>
            </a:r>
            <a:r>
              <a:rPr sz="1000" dirty="0">
                <a:latin typeface="Arial"/>
                <a:cs typeface="Arial"/>
              </a:rPr>
              <a:t>and </a:t>
            </a:r>
            <a:r>
              <a:rPr sz="1000" spc="-5" dirty="0">
                <a:latin typeface="Arial"/>
                <a:cs typeface="Arial"/>
              </a:rPr>
              <a:t>do not result in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utilization </a:t>
            </a:r>
            <a:r>
              <a:rPr sz="1000" spc="5" dirty="0">
                <a:latin typeface="Arial"/>
                <a:cs typeface="Arial"/>
              </a:rPr>
              <a:t>rates </a:t>
            </a:r>
            <a:r>
              <a:rPr sz="1000" spc="-5" dirty="0">
                <a:latin typeface="Arial"/>
                <a:cs typeface="Arial"/>
              </a:rPr>
              <a:t>above 100%. Overtime  increases the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utilization rate and could </a:t>
            </a:r>
            <a:r>
              <a:rPr sz="1000" spc="5" dirty="0">
                <a:latin typeface="Arial"/>
                <a:cs typeface="Arial"/>
              </a:rPr>
              <a:t>make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utilization </a:t>
            </a:r>
            <a:r>
              <a:rPr sz="1000" dirty="0">
                <a:latin typeface="Arial"/>
                <a:cs typeface="Arial"/>
              </a:rPr>
              <a:t>rates </a:t>
            </a:r>
            <a:r>
              <a:rPr sz="1000" spc="-5" dirty="0">
                <a:latin typeface="Arial"/>
                <a:cs typeface="Arial"/>
              </a:rPr>
              <a:t>exceed 100%,  whereas extra shifts count toward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and would not </a:t>
            </a:r>
            <a:r>
              <a:rPr sz="1000" dirty="0">
                <a:latin typeface="Arial"/>
                <a:cs typeface="Arial"/>
              </a:rPr>
              <a:t>normally </a:t>
            </a:r>
            <a:r>
              <a:rPr sz="1000" spc="-5" dirty="0">
                <a:latin typeface="Arial"/>
                <a:cs typeface="Arial"/>
              </a:rPr>
              <a:t>result in capacity utilization  rates exceeding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100%.</a:t>
            </a:r>
            <a:endParaRPr sz="1000">
              <a:latin typeface="Arial"/>
              <a:cs typeface="Arial"/>
            </a:endParaRPr>
          </a:p>
          <a:p>
            <a:pPr marL="241300" marR="213360" indent="-228600">
              <a:lnSpc>
                <a:spcPct val="143500"/>
              </a:lnSpc>
              <a:spcBef>
                <a:spcPts val="605"/>
              </a:spcBef>
              <a:buAutoNum type="arabicPeriod"/>
              <a:tabLst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Capacity Margin is the aggregate amount of available (unutilized)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based on utilization  rates and total capacity. It is not adjusted </a:t>
            </a:r>
            <a:r>
              <a:rPr sz="1000" dirty="0">
                <a:latin typeface="Arial"/>
                <a:cs typeface="Arial"/>
              </a:rPr>
              <a:t>for capacity </a:t>
            </a:r>
            <a:r>
              <a:rPr sz="1000" spc="-5" dirty="0">
                <a:latin typeface="Arial"/>
                <a:cs typeface="Arial"/>
              </a:rPr>
              <a:t>that suppliers </a:t>
            </a:r>
            <a:r>
              <a:rPr sz="1000" spc="5" dirty="0">
                <a:latin typeface="Arial"/>
                <a:cs typeface="Arial"/>
              </a:rPr>
              <a:t>may </a:t>
            </a:r>
            <a:r>
              <a:rPr sz="1000" spc="-5" dirty="0">
                <a:latin typeface="Arial"/>
                <a:cs typeface="Arial"/>
              </a:rPr>
              <a:t>have reserved </a:t>
            </a:r>
            <a:r>
              <a:rPr sz="1000" dirty="0">
                <a:latin typeface="Arial"/>
                <a:cs typeface="Arial"/>
              </a:rPr>
              <a:t>for  </a:t>
            </a:r>
            <a:r>
              <a:rPr sz="1000" spc="-5" dirty="0">
                <a:latin typeface="Arial"/>
                <a:cs typeface="Arial"/>
              </a:rPr>
              <a:t>specific customers, so actual available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5" dirty="0">
                <a:latin typeface="Arial"/>
                <a:cs typeface="Arial"/>
              </a:rPr>
              <a:t>may </a:t>
            </a:r>
            <a:r>
              <a:rPr sz="1000" dirty="0">
                <a:latin typeface="Arial"/>
                <a:cs typeface="Arial"/>
              </a:rPr>
              <a:t>be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lower.</a:t>
            </a:r>
            <a:endParaRPr sz="1000">
              <a:latin typeface="Arial"/>
              <a:cs typeface="Arial"/>
            </a:endParaRPr>
          </a:p>
          <a:p>
            <a:pPr marL="241300" marR="5080" indent="-228600">
              <a:lnSpc>
                <a:spcPct val="143700"/>
              </a:lnSpc>
              <a:spcBef>
                <a:spcPts val="600"/>
              </a:spcBef>
              <a:buAutoNum type="arabicPeriod"/>
              <a:tabLst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Order Lead </a:t>
            </a:r>
            <a:r>
              <a:rPr sz="1000" dirty="0">
                <a:latin typeface="Arial"/>
                <a:cs typeface="Arial"/>
              </a:rPr>
              <a:t>Time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5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Configure-to-Order (also called Assemble-to-Order), Make-to-Order, and  where specified, Engineered-to-Order </a:t>
            </a:r>
            <a:r>
              <a:rPr sz="1000" dirty="0">
                <a:latin typeface="Arial"/>
                <a:cs typeface="Arial"/>
              </a:rPr>
              <a:t>items, </a:t>
            </a:r>
            <a:r>
              <a:rPr sz="1000" spc="-5" dirty="0">
                <a:latin typeface="Arial"/>
                <a:cs typeface="Arial"/>
              </a:rPr>
              <a:t>not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stocked/inventories </a:t>
            </a:r>
            <a:r>
              <a:rPr sz="1000" dirty="0">
                <a:latin typeface="Arial"/>
                <a:cs typeface="Arial"/>
              </a:rPr>
              <a:t>items </a:t>
            </a:r>
            <a:r>
              <a:rPr sz="1000" spc="-5" dirty="0">
                <a:latin typeface="Arial"/>
                <a:cs typeface="Arial"/>
              </a:rPr>
              <a:t>(for which lead </a:t>
            </a:r>
            <a:r>
              <a:rPr sz="1000" dirty="0">
                <a:latin typeface="Arial"/>
                <a:cs typeface="Arial"/>
              </a:rPr>
              <a:t>time  </a:t>
            </a:r>
            <a:r>
              <a:rPr sz="1000" spc="-5" dirty="0">
                <a:latin typeface="Arial"/>
                <a:cs typeface="Arial"/>
              </a:rPr>
              <a:t>is </a:t>
            </a:r>
            <a:r>
              <a:rPr sz="1000" dirty="0">
                <a:latin typeface="Arial"/>
                <a:cs typeface="Arial"/>
              </a:rPr>
              <a:t>very </a:t>
            </a:r>
            <a:r>
              <a:rPr sz="1000" spc="-5" dirty="0">
                <a:latin typeface="Arial"/>
                <a:cs typeface="Arial"/>
              </a:rPr>
              <a:t>short). If categories consist only of stocked/inventoried </a:t>
            </a:r>
            <a:r>
              <a:rPr sz="1000" dirty="0">
                <a:latin typeface="Arial"/>
                <a:cs typeface="Arial"/>
              </a:rPr>
              <a:t>items, </a:t>
            </a:r>
            <a:r>
              <a:rPr sz="1000" spc="-10" dirty="0">
                <a:latin typeface="Arial"/>
                <a:cs typeface="Arial"/>
              </a:rPr>
              <a:t>lead </a:t>
            </a:r>
            <a:r>
              <a:rPr sz="1000" dirty="0">
                <a:latin typeface="Arial"/>
                <a:cs typeface="Arial"/>
              </a:rPr>
              <a:t>time </a:t>
            </a:r>
            <a:r>
              <a:rPr sz="1000" spc="-5" dirty="0">
                <a:latin typeface="Arial"/>
                <a:cs typeface="Arial"/>
              </a:rPr>
              <a:t>is not </a:t>
            </a:r>
            <a:r>
              <a:rPr sz="1000" dirty="0">
                <a:latin typeface="Arial"/>
                <a:cs typeface="Arial"/>
              </a:rPr>
              <a:t>tracked. The  </a:t>
            </a:r>
            <a:r>
              <a:rPr sz="1000" spc="-5" dirty="0">
                <a:latin typeface="Arial"/>
                <a:cs typeface="Arial"/>
              </a:rPr>
              <a:t>basis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dirty="0">
                <a:latin typeface="Arial"/>
                <a:cs typeface="Arial"/>
              </a:rPr>
              <a:t>ex-works </a:t>
            </a:r>
            <a:r>
              <a:rPr sz="1000" spc="-5" dirty="0">
                <a:latin typeface="Arial"/>
                <a:cs typeface="Arial"/>
              </a:rPr>
              <a:t>(from the </a:t>
            </a:r>
            <a:r>
              <a:rPr sz="1000" dirty="0">
                <a:latin typeface="Arial"/>
                <a:cs typeface="Arial"/>
              </a:rPr>
              <a:t>time </a:t>
            </a:r>
            <a:r>
              <a:rPr sz="1000" spc="-5" dirty="0">
                <a:latin typeface="Arial"/>
                <a:cs typeface="Arial"/>
              </a:rPr>
              <a:t>the order is placed until it is </a:t>
            </a:r>
            <a:r>
              <a:rPr sz="1000" dirty="0">
                <a:latin typeface="Arial"/>
                <a:cs typeface="Arial"/>
              </a:rPr>
              <a:t>ready for </a:t>
            </a:r>
            <a:r>
              <a:rPr sz="1000" spc="-5" dirty="0">
                <a:latin typeface="Arial"/>
                <a:cs typeface="Arial"/>
              </a:rPr>
              <a:t>shipping). </a:t>
            </a:r>
            <a:r>
              <a:rPr sz="1000" dirty="0">
                <a:latin typeface="Arial"/>
                <a:cs typeface="Arial"/>
              </a:rPr>
              <a:t>Where </a:t>
            </a:r>
            <a:r>
              <a:rPr sz="1000" spc="-5" dirty="0">
                <a:latin typeface="Arial"/>
                <a:cs typeface="Arial"/>
              </a:rPr>
              <a:t>there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a  choice, Order Lead </a:t>
            </a:r>
            <a:r>
              <a:rPr sz="1000" dirty="0">
                <a:latin typeface="Arial"/>
                <a:cs typeface="Arial"/>
              </a:rPr>
              <a:t>Time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based on oil and gas applications of </a:t>
            </a:r>
            <a:r>
              <a:rPr sz="1000" dirty="0">
                <a:latin typeface="Arial"/>
                <a:cs typeface="Arial"/>
              </a:rPr>
              <a:t>higher-value </a:t>
            </a:r>
            <a:r>
              <a:rPr sz="1000" spc="-5" dirty="0">
                <a:latin typeface="Arial"/>
                <a:cs typeface="Arial"/>
              </a:rPr>
              <a:t>items within each  </a:t>
            </a:r>
            <a:r>
              <a:rPr sz="1000" dirty="0">
                <a:latin typeface="Arial"/>
                <a:cs typeface="Arial"/>
              </a:rPr>
              <a:t>category </a:t>
            </a:r>
            <a:r>
              <a:rPr sz="1000" spc="-5" dirty="0">
                <a:latin typeface="Arial"/>
                <a:cs typeface="Arial"/>
              </a:rPr>
              <a:t>(e.g., stainless steel rather than carbon steel, or with customizations such as </a:t>
            </a:r>
            <a:r>
              <a:rPr sz="1000" dirty="0">
                <a:latin typeface="Arial"/>
                <a:cs typeface="Arial"/>
              </a:rPr>
              <a:t>ceramic  </a:t>
            </a:r>
            <a:r>
              <a:rPr sz="1000" spc="-5" dirty="0">
                <a:latin typeface="Arial"/>
                <a:cs typeface="Arial"/>
              </a:rPr>
              <a:t>coating).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224788" y="691642"/>
            <a:ext cx="1449070" cy="1130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Arial"/>
                <a:cs typeface="Arial"/>
              </a:rPr>
              <a:t>Economies of Scale - Control</a:t>
            </a:r>
            <a:r>
              <a:rPr sz="650" b="1" spc="-15" dirty="0">
                <a:latin typeface="Arial"/>
                <a:cs typeface="Arial"/>
              </a:rPr>
              <a:t> </a:t>
            </a:r>
            <a:r>
              <a:rPr sz="650" b="1" spc="-5" dirty="0">
                <a:latin typeface="Arial"/>
                <a:cs typeface="Arial"/>
              </a:rPr>
              <a:t>Valves</a:t>
            </a:r>
            <a:endParaRPr sz="65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223263" y="3334511"/>
            <a:ext cx="54483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Calibri"/>
                <a:cs typeface="Calibri"/>
              </a:rPr>
              <a:t>Slope</a:t>
            </a:r>
            <a:r>
              <a:rPr sz="650" spc="-65" dirty="0">
                <a:latin typeface="Calibri"/>
                <a:cs typeface="Calibri"/>
              </a:rPr>
              <a:t> </a:t>
            </a:r>
            <a:r>
              <a:rPr sz="650" spc="-10" dirty="0">
                <a:latin typeface="Calibri"/>
                <a:cs typeface="Calibri"/>
              </a:rPr>
              <a:t>Equation: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663698" y="3443096"/>
            <a:ext cx="19939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Calibri"/>
                <a:cs typeface="Calibri"/>
              </a:rPr>
              <a:t>U</a:t>
            </a:r>
            <a:r>
              <a:rPr sz="650" spc="-10" dirty="0">
                <a:latin typeface="Calibri"/>
                <a:cs typeface="Calibri"/>
              </a:rPr>
              <a:t>ni</a:t>
            </a:r>
            <a:r>
              <a:rPr sz="650" spc="-5" dirty="0">
                <a:latin typeface="Calibri"/>
                <a:cs typeface="Calibri"/>
              </a:rPr>
              <a:t>ts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217291" y="3443096"/>
            <a:ext cx="62357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Calibri"/>
                <a:cs typeface="Calibri"/>
              </a:rPr>
              <a:t>Unit Price</a:t>
            </a:r>
            <a:r>
              <a:rPr sz="650" spc="-80" dirty="0">
                <a:latin typeface="Calibri"/>
                <a:cs typeface="Calibri"/>
              </a:rPr>
              <a:t> </a:t>
            </a:r>
            <a:r>
              <a:rPr sz="650" spc="-5" dirty="0">
                <a:latin typeface="Calibri"/>
                <a:cs typeface="Calibri"/>
              </a:rPr>
              <a:t>($/unit)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223263" y="3551301"/>
            <a:ext cx="40132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Calibri"/>
                <a:cs typeface="Calibri"/>
              </a:rPr>
              <a:t>Start</a:t>
            </a:r>
            <a:r>
              <a:rPr sz="650" spc="-75" dirty="0">
                <a:latin typeface="Calibri"/>
                <a:cs typeface="Calibri"/>
              </a:rPr>
              <a:t> </a:t>
            </a:r>
            <a:r>
              <a:rPr sz="650" spc="-5" dirty="0">
                <a:latin typeface="Calibri"/>
                <a:cs typeface="Calibri"/>
              </a:rPr>
              <a:t>Point: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461130" y="3551301"/>
            <a:ext cx="35560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10" dirty="0">
                <a:latin typeface="Calibri"/>
                <a:cs typeface="Calibri"/>
              </a:rPr>
              <a:t>17,763.72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796667" y="3551301"/>
            <a:ext cx="16637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Calibri"/>
                <a:cs typeface="Calibri"/>
              </a:rPr>
              <a:t>1 </a:t>
            </a:r>
            <a:r>
              <a:rPr sz="650" spc="65" dirty="0">
                <a:latin typeface="Calibri"/>
                <a:cs typeface="Calibri"/>
              </a:rPr>
              <a:t> </a:t>
            </a:r>
            <a:r>
              <a:rPr sz="650" spc="-5" dirty="0">
                <a:latin typeface="Calibri"/>
                <a:cs typeface="Calibri"/>
              </a:rPr>
              <a:t>$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223263" y="3659504"/>
            <a:ext cx="365125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Calibri"/>
                <a:cs typeface="Calibri"/>
              </a:rPr>
              <a:t>End</a:t>
            </a:r>
            <a:r>
              <a:rPr sz="650" spc="-100" dirty="0">
                <a:latin typeface="Calibri"/>
                <a:cs typeface="Calibri"/>
              </a:rPr>
              <a:t> </a:t>
            </a:r>
            <a:r>
              <a:rPr sz="650" spc="-5" dirty="0">
                <a:latin typeface="Calibri"/>
                <a:cs typeface="Calibri"/>
              </a:rPr>
              <a:t>Point: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461130" y="3659504"/>
            <a:ext cx="35560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10" dirty="0">
                <a:latin typeface="Calibri"/>
                <a:cs typeface="Calibri"/>
              </a:rPr>
              <a:t>11,489.00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672842" y="3659504"/>
            <a:ext cx="290195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Calibri"/>
                <a:cs typeface="Calibri"/>
              </a:rPr>
              <a:t>1000 </a:t>
            </a:r>
            <a:r>
              <a:rPr sz="650" spc="65" dirty="0">
                <a:latin typeface="Calibri"/>
                <a:cs typeface="Calibri"/>
              </a:rPr>
              <a:t> </a:t>
            </a:r>
            <a:r>
              <a:rPr sz="650" spc="-5" dirty="0">
                <a:latin typeface="Calibri"/>
                <a:cs typeface="Calibri"/>
              </a:rPr>
              <a:t>$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224788" y="4200525"/>
            <a:ext cx="1290320" cy="1130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10" dirty="0">
                <a:latin typeface="Arial"/>
                <a:cs typeface="Arial"/>
              </a:rPr>
              <a:t>Should-Costs </a:t>
            </a:r>
            <a:r>
              <a:rPr sz="650" b="1" spc="-5" dirty="0">
                <a:latin typeface="Arial"/>
                <a:cs typeface="Arial"/>
              </a:rPr>
              <a:t>for Control</a:t>
            </a:r>
            <a:r>
              <a:rPr sz="650" b="1" spc="-25" dirty="0">
                <a:latin typeface="Arial"/>
                <a:cs typeface="Arial"/>
              </a:rPr>
              <a:t> </a:t>
            </a:r>
            <a:r>
              <a:rPr sz="650" b="1" spc="-10" dirty="0">
                <a:latin typeface="Arial"/>
                <a:cs typeface="Arial"/>
              </a:rPr>
              <a:t>Valves</a:t>
            </a:r>
            <a:endParaRPr sz="65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585973" y="3334511"/>
            <a:ext cx="597535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15" dirty="0">
                <a:latin typeface="Calibri"/>
                <a:cs typeface="Calibri"/>
              </a:rPr>
              <a:t>y</a:t>
            </a:r>
            <a:r>
              <a:rPr sz="650" spc="-5" dirty="0">
                <a:latin typeface="Calibri"/>
                <a:cs typeface="Calibri"/>
              </a:rPr>
              <a:t>=</a:t>
            </a:r>
            <a:r>
              <a:rPr sz="650" dirty="0">
                <a:latin typeface="Calibri"/>
                <a:cs typeface="Calibri"/>
              </a:rPr>
              <a:t>-</a:t>
            </a:r>
            <a:r>
              <a:rPr sz="650" spc="-10" dirty="0">
                <a:latin typeface="Calibri"/>
                <a:cs typeface="Calibri"/>
              </a:rPr>
              <a:t>6</a:t>
            </a:r>
            <a:r>
              <a:rPr sz="650" spc="-5" dirty="0">
                <a:latin typeface="Calibri"/>
                <a:cs typeface="Calibri"/>
              </a:rPr>
              <a:t>.</a:t>
            </a:r>
            <a:r>
              <a:rPr sz="650" spc="-10" dirty="0">
                <a:latin typeface="Calibri"/>
                <a:cs typeface="Calibri"/>
              </a:rPr>
              <a:t>281x</a:t>
            </a:r>
            <a:r>
              <a:rPr sz="650" spc="-5" dirty="0">
                <a:latin typeface="Calibri"/>
                <a:cs typeface="Calibri"/>
              </a:rPr>
              <a:t>+</a:t>
            </a:r>
            <a:r>
              <a:rPr sz="650" spc="-10" dirty="0">
                <a:latin typeface="Calibri"/>
                <a:cs typeface="Calibri"/>
              </a:rPr>
              <a:t>1777</a:t>
            </a:r>
            <a:r>
              <a:rPr sz="650" spc="-5" dirty="0">
                <a:latin typeface="Calibri"/>
                <a:cs typeface="Calibri"/>
              </a:rPr>
              <a:t>0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1219961" y="3331794"/>
            <a:ext cx="0" cy="441325"/>
          </a:xfrm>
          <a:custGeom>
            <a:avLst/>
            <a:gdLst/>
            <a:ahLst/>
            <a:cxnLst/>
            <a:rect l="l" t="t" r="r" b="b"/>
            <a:pathLst>
              <a:path h="441325">
                <a:moveTo>
                  <a:pt x="0" y="0"/>
                </a:moveTo>
                <a:lnTo>
                  <a:pt x="0" y="440740"/>
                </a:lnTo>
              </a:path>
            </a:pathLst>
          </a:custGeom>
          <a:ln w="761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915160" y="3339414"/>
            <a:ext cx="0" cy="433705"/>
          </a:xfrm>
          <a:custGeom>
            <a:avLst/>
            <a:gdLst/>
            <a:ahLst/>
            <a:cxnLst/>
            <a:rect l="l" t="t" r="r" b="b"/>
            <a:pathLst>
              <a:path h="433704">
                <a:moveTo>
                  <a:pt x="0" y="0"/>
                </a:moveTo>
                <a:lnTo>
                  <a:pt x="0" y="433120"/>
                </a:lnTo>
              </a:path>
            </a:pathLst>
          </a:custGeom>
          <a:ln w="76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844925" y="3339414"/>
            <a:ext cx="0" cy="433705"/>
          </a:xfrm>
          <a:custGeom>
            <a:avLst/>
            <a:gdLst/>
            <a:ahLst/>
            <a:cxnLst/>
            <a:rect l="l" t="t" r="r" b="b"/>
            <a:pathLst>
              <a:path h="433704">
                <a:moveTo>
                  <a:pt x="0" y="0"/>
                </a:moveTo>
                <a:lnTo>
                  <a:pt x="0" y="433120"/>
                </a:lnTo>
              </a:path>
            </a:pathLst>
          </a:custGeom>
          <a:ln w="76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868041" y="3447618"/>
            <a:ext cx="0" cy="325120"/>
          </a:xfrm>
          <a:custGeom>
            <a:avLst/>
            <a:gdLst/>
            <a:ahLst/>
            <a:cxnLst/>
            <a:rect l="l" t="t" r="r" b="b"/>
            <a:pathLst>
              <a:path h="325120">
                <a:moveTo>
                  <a:pt x="0" y="0"/>
                </a:moveTo>
                <a:lnTo>
                  <a:pt x="0" y="324916"/>
                </a:lnTo>
              </a:path>
            </a:pathLst>
          </a:custGeom>
          <a:ln w="76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23772" y="3335527"/>
            <a:ext cx="2625090" cy="0"/>
          </a:xfrm>
          <a:custGeom>
            <a:avLst/>
            <a:gdLst/>
            <a:ahLst/>
            <a:cxnLst/>
            <a:rect l="l" t="t" r="r" b="b"/>
            <a:pathLst>
              <a:path w="2625090">
                <a:moveTo>
                  <a:pt x="0" y="0"/>
                </a:moveTo>
                <a:lnTo>
                  <a:pt x="2624963" y="0"/>
                </a:lnTo>
              </a:path>
            </a:pathLst>
          </a:custGeom>
          <a:ln w="76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23772" y="3443732"/>
            <a:ext cx="2625090" cy="0"/>
          </a:xfrm>
          <a:custGeom>
            <a:avLst/>
            <a:gdLst/>
            <a:ahLst/>
            <a:cxnLst/>
            <a:rect l="l" t="t" r="r" b="b"/>
            <a:pathLst>
              <a:path w="2625090">
                <a:moveTo>
                  <a:pt x="0" y="0"/>
                </a:moveTo>
                <a:lnTo>
                  <a:pt x="2624963" y="0"/>
                </a:lnTo>
              </a:path>
            </a:pathLst>
          </a:custGeom>
          <a:ln w="761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223772" y="3552316"/>
            <a:ext cx="2625090" cy="0"/>
          </a:xfrm>
          <a:custGeom>
            <a:avLst/>
            <a:gdLst/>
            <a:ahLst/>
            <a:cxnLst/>
            <a:rect l="l" t="t" r="r" b="b"/>
            <a:pathLst>
              <a:path w="2625090">
                <a:moveTo>
                  <a:pt x="0" y="0"/>
                </a:moveTo>
                <a:lnTo>
                  <a:pt x="2624963" y="0"/>
                </a:lnTo>
              </a:path>
            </a:pathLst>
          </a:custGeom>
          <a:ln w="76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223772" y="3660520"/>
            <a:ext cx="2625090" cy="0"/>
          </a:xfrm>
          <a:custGeom>
            <a:avLst/>
            <a:gdLst/>
            <a:ahLst/>
            <a:cxnLst/>
            <a:rect l="l" t="t" r="r" b="b"/>
            <a:pathLst>
              <a:path w="2625090">
                <a:moveTo>
                  <a:pt x="0" y="0"/>
                </a:moveTo>
                <a:lnTo>
                  <a:pt x="2624963" y="0"/>
                </a:lnTo>
              </a:path>
            </a:pathLst>
          </a:custGeom>
          <a:ln w="76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223772" y="3768725"/>
            <a:ext cx="2625090" cy="0"/>
          </a:xfrm>
          <a:custGeom>
            <a:avLst/>
            <a:gdLst/>
            <a:ahLst/>
            <a:cxnLst/>
            <a:rect l="l" t="t" r="r" b="b"/>
            <a:pathLst>
              <a:path w="2625090">
                <a:moveTo>
                  <a:pt x="0" y="0"/>
                </a:moveTo>
                <a:lnTo>
                  <a:pt x="2624963" y="0"/>
                </a:lnTo>
              </a:path>
            </a:pathLst>
          </a:custGeom>
          <a:ln w="76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895007" y="2139069"/>
            <a:ext cx="1842770" cy="0"/>
          </a:xfrm>
          <a:custGeom>
            <a:avLst/>
            <a:gdLst/>
            <a:ahLst/>
            <a:cxnLst/>
            <a:rect l="l" t="t" r="r" b="b"/>
            <a:pathLst>
              <a:path w="1842770">
                <a:moveTo>
                  <a:pt x="0" y="0"/>
                </a:moveTo>
                <a:lnTo>
                  <a:pt x="1842445" y="0"/>
                </a:lnTo>
              </a:path>
            </a:pathLst>
          </a:custGeom>
          <a:ln w="524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895007" y="1958840"/>
            <a:ext cx="1842770" cy="0"/>
          </a:xfrm>
          <a:custGeom>
            <a:avLst/>
            <a:gdLst/>
            <a:ahLst/>
            <a:cxnLst/>
            <a:rect l="l" t="t" r="r" b="b"/>
            <a:pathLst>
              <a:path w="1842770">
                <a:moveTo>
                  <a:pt x="0" y="0"/>
                </a:moveTo>
                <a:lnTo>
                  <a:pt x="1842445" y="0"/>
                </a:lnTo>
              </a:path>
            </a:pathLst>
          </a:custGeom>
          <a:ln w="524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895007" y="1779457"/>
            <a:ext cx="1842770" cy="0"/>
          </a:xfrm>
          <a:custGeom>
            <a:avLst/>
            <a:gdLst/>
            <a:ahLst/>
            <a:cxnLst/>
            <a:rect l="l" t="t" r="r" b="b"/>
            <a:pathLst>
              <a:path w="1842770">
                <a:moveTo>
                  <a:pt x="0" y="0"/>
                </a:moveTo>
                <a:lnTo>
                  <a:pt x="1842445" y="0"/>
                </a:lnTo>
              </a:path>
            </a:pathLst>
          </a:custGeom>
          <a:ln w="524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895007" y="1600102"/>
            <a:ext cx="1842770" cy="0"/>
          </a:xfrm>
          <a:custGeom>
            <a:avLst/>
            <a:gdLst/>
            <a:ahLst/>
            <a:cxnLst/>
            <a:rect l="l" t="t" r="r" b="b"/>
            <a:pathLst>
              <a:path w="1842770">
                <a:moveTo>
                  <a:pt x="0" y="0"/>
                </a:moveTo>
                <a:lnTo>
                  <a:pt x="1842445" y="0"/>
                </a:lnTo>
              </a:path>
            </a:pathLst>
          </a:custGeom>
          <a:ln w="524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95007" y="1420748"/>
            <a:ext cx="1842770" cy="0"/>
          </a:xfrm>
          <a:custGeom>
            <a:avLst/>
            <a:gdLst/>
            <a:ahLst/>
            <a:cxnLst/>
            <a:rect l="l" t="t" r="r" b="b"/>
            <a:pathLst>
              <a:path w="1842770">
                <a:moveTo>
                  <a:pt x="0" y="0"/>
                </a:moveTo>
                <a:lnTo>
                  <a:pt x="1842445" y="0"/>
                </a:lnTo>
              </a:path>
            </a:pathLst>
          </a:custGeom>
          <a:ln w="524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5007" y="1241394"/>
            <a:ext cx="1842770" cy="0"/>
          </a:xfrm>
          <a:custGeom>
            <a:avLst/>
            <a:gdLst/>
            <a:ahLst/>
            <a:cxnLst/>
            <a:rect l="l" t="t" r="r" b="b"/>
            <a:pathLst>
              <a:path w="1842770">
                <a:moveTo>
                  <a:pt x="0" y="0"/>
                </a:moveTo>
                <a:lnTo>
                  <a:pt x="1842445" y="0"/>
                </a:lnTo>
              </a:path>
            </a:pathLst>
          </a:custGeom>
          <a:ln w="524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895007" y="1062039"/>
            <a:ext cx="1842770" cy="0"/>
          </a:xfrm>
          <a:custGeom>
            <a:avLst/>
            <a:gdLst/>
            <a:ahLst/>
            <a:cxnLst/>
            <a:rect l="l" t="t" r="r" b="b"/>
            <a:pathLst>
              <a:path w="1842770">
                <a:moveTo>
                  <a:pt x="0" y="0"/>
                </a:moveTo>
                <a:lnTo>
                  <a:pt x="1842445" y="0"/>
                </a:lnTo>
              </a:path>
            </a:pathLst>
          </a:custGeom>
          <a:ln w="524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895007" y="1062039"/>
            <a:ext cx="0" cy="1256665"/>
          </a:xfrm>
          <a:custGeom>
            <a:avLst/>
            <a:gdLst/>
            <a:ahLst/>
            <a:cxnLst/>
            <a:rect l="l" t="t" r="r" b="b"/>
            <a:pathLst>
              <a:path h="1256664">
                <a:moveTo>
                  <a:pt x="0" y="1256384"/>
                </a:moveTo>
                <a:lnTo>
                  <a:pt x="0" y="0"/>
                </a:lnTo>
              </a:path>
            </a:pathLst>
          </a:custGeom>
          <a:ln w="541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871560" y="2318424"/>
            <a:ext cx="23495" cy="0"/>
          </a:xfrm>
          <a:custGeom>
            <a:avLst/>
            <a:gdLst/>
            <a:ahLst/>
            <a:cxnLst/>
            <a:rect l="l" t="t" r="r" b="b"/>
            <a:pathLst>
              <a:path w="23494">
                <a:moveTo>
                  <a:pt x="0" y="0"/>
                </a:moveTo>
                <a:lnTo>
                  <a:pt x="23447" y="0"/>
                </a:lnTo>
              </a:path>
            </a:pathLst>
          </a:custGeom>
          <a:ln w="524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871560" y="2139069"/>
            <a:ext cx="23495" cy="0"/>
          </a:xfrm>
          <a:custGeom>
            <a:avLst/>
            <a:gdLst/>
            <a:ahLst/>
            <a:cxnLst/>
            <a:rect l="l" t="t" r="r" b="b"/>
            <a:pathLst>
              <a:path w="23494">
                <a:moveTo>
                  <a:pt x="0" y="0"/>
                </a:moveTo>
                <a:lnTo>
                  <a:pt x="23447" y="0"/>
                </a:lnTo>
              </a:path>
            </a:pathLst>
          </a:custGeom>
          <a:ln w="524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871560" y="1958840"/>
            <a:ext cx="23495" cy="0"/>
          </a:xfrm>
          <a:custGeom>
            <a:avLst/>
            <a:gdLst/>
            <a:ahLst/>
            <a:cxnLst/>
            <a:rect l="l" t="t" r="r" b="b"/>
            <a:pathLst>
              <a:path w="23494">
                <a:moveTo>
                  <a:pt x="0" y="0"/>
                </a:moveTo>
                <a:lnTo>
                  <a:pt x="23447" y="0"/>
                </a:lnTo>
              </a:path>
            </a:pathLst>
          </a:custGeom>
          <a:ln w="524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871560" y="1779457"/>
            <a:ext cx="23495" cy="0"/>
          </a:xfrm>
          <a:custGeom>
            <a:avLst/>
            <a:gdLst/>
            <a:ahLst/>
            <a:cxnLst/>
            <a:rect l="l" t="t" r="r" b="b"/>
            <a:pathLst>
              <a:path w="23494">
                <a:moveTo>
                  <a:pt x="0" y="0"/>
                </a:moveTo>
                <a:lnTo>
                  <a:pt x="23447" y="0"/>
                </a:lnTo>
              </a:path>
            </a:pathLst>
          </a:custGeom>
          <a:ln w="524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871560" y="1600102"/>
            <a:ext cx="23495" cy="0"/>
          </a:xfrm>
          <a:custGeom>
            <a:avLst/>
            <a:gdLst/>
            <a:ahLst/>
            <a:cxnLst/>
            <a:rect l="l" t="t" r="r" b="b"/>
            <a:pathLst>
              <a:path w="23494">
                <a:moveTo>
                  <a:pt x="0" y="0"/>
                </a:moveTo>
                <a:lnTo>
                  <a:pt x="23447" y="0"/>
                </a:lnTo>
              </a:path>
            </a:pathLst>
          </a:custGeom>
          <a:ln w="524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871560" y="1420748"/>
            <a:ext cx="23495" cy="0"/>
          </a:xfrm>
          <a:custGeom>
            <a:avLst/>
            <a:gdLst/>
            <a:ahLst/>
            <a:cxnLst/>
            <a:rect l="l" t="t" r="r" b="b"/>
            <a:pathLst>
              <a:path w="23494">
                <a:moveTo>
                  <a:pt x="0" y="0"/>
                </a:moveTo>
                <a:lnTo>
                  <a:pt x="23447" y="0"/>
                </a:lnTo>
              </a:path>
            </a:pathLst>
          </a:custGeom>
          <a:ln w="524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871560" y="1241394"/>
            <a:ext cx="23495" cy="0"/>
          </a:xfrm>
          <a:custGeom>
            <a:avLst/>
            <a:gdLst/>
            <a:ahLst/>
            <a:cxnLst/>
            <a:rect l="l" t="t" r="r" b="b"/>
            <a:pathLst>
              <a:path w="23494">
                <a:moveTo>
                  <a:pt x="0" y="0"/>
                </a:moveTo>
                <a:lnTo>
                  <a:pt x="23447" y="0"/>
                </a:lnTo>
              </a:path>
            </a:pathLst>
          </a:custGeom>
          <a:ln w="524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871560" y="1062039"/>
            <a:ext cx="23495" cy="0"/>
          </a:xfrm>
          <a:custGeom>
            <a:avLst/>
            <a:gdLst/>
            <a:ahLst/>
            <a:cxnLst/>
            <a:rect l="l" t="t" r="r" b="b"/>
            <a:pathLst>
              <a:path w="23494">
                <a:moveTo>
                  <a:pt x="0" y="0"/>
                </a:moveTo>
                <a:lnTo>
                  <a:pt x="23447" y="0"/>
                </a:lnTo>
              </a:path>
            </a:pathLst>
          </a:custGeom>
          <a:ln w="524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895007" y="2318424"/>
            <a:ext cx="1842770" cy="0"/>
          </a:xfrm>
          <a:custGeom>
            <a:avLst/>
            <a:gdLst/>
            <a:ahLst/>
            <a:cxnLst/>
            <a:rect l="l" t="t" r="r" b="b"/>
            <a:pathLst>
              <a:path w="1842770">
                <a:moveTo>
                  <a:pt x="0" y="0"/>
                </a:moveTo>
                <a:lnTo>
                  <a:pt x="1842445" y="0"/>
                </a:lnTo>
              </a:path>
            </a:pathLst>
          </a:custGeom>
          <a:ln w="524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895007" y="2318424"/>
            <a:ext cx="0" cy="22860"/>
          </a:xfrm>
          <a:custGeom>
            <a:avLst/>
            <a:gdLst/>
            <a:ahLst/>
            <a:cxnLst/>
            <a:rect l="l" t="t" r="r" b="b"/>
            <a:pathLst>
              <a:path h="22860">
                <a:moveTo>
                  <a:pt x="0" y="0"/>
                </a:moveTo>
                <a:lnTo>
                  <a:pt x="0" y="22747"/>
                </a:lnTo>
              </a:path>
            </a:pathLst>
          </a:custGeom>
          <a:ln w="541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202533" y="2318424"/>
            <a:ext cx="0" cy="22860"/>
          </a:xfrm>
          <a:custGeom>
            <a:avLst/>
            <a:gdLst/>
            <a:ahLst/>
            <a:cxnLst/>
            <a:rect l="l" t="t" r="r" b="b"/>
            <a:pathLst>
              <a:path h="22860">
                <a:moveTo>
                  <a:pt x="0" y="0"/>
                </a:moveTo>
                <a:lnTo>
                  <a:pt x="0" y="22747"/>
                </a:lnTo>
              </a:path>
            </a:pathLst>
          </a:custGeom>
          <a:ln w="541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509156" y="2318424"/>
            <a:ext cx="0" cy="22860"/>
          </a:xfrm>
          <a:custGeom>
            <a:avLst/>
            <a:gdLst/>
            <a:ahLst/>
            <a:cxnLst/>
            <a:rect l="l" t="t" r="r" b="b"/>
            <a:pathLst>
              <a:path h="22860">
                <a:moveTo>
                  <a:pt x="0" y="0"/>
                </a:moveTo>
                <a:lnTo>
                  <a:pt x="0" y="22747"/>
                </a:lnTo>
              </a:path>
            </a:pathLst>
          </a:custGeom>
          <a:ln w="541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816681" y="2318424"/>
            <a:ext cx="0" cy="22860"/>
          </a:xfrm>
          <a:custGeom>
            <a:avLst/>
            <a:gdLst/>
            <a:ahLst/>
            <a:cxnLst/>
            <a:rect l="l" t="t" r="r" b="b"/>
            <a:pathLst>
              <a:path h="22860">
                <a:moveTo>
                  <a:pt x="0" y="0"/>
                </a:moveTo>
                <a:lnTo>
                  <a:pt x="0" y="22747"/>
                </a:lnTo>
              </a:path>
            </a:pathLst>
          </a:custGeom>
          <a:ln w="541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123304" y="2318424"/>
            <a:ext cx="0" cy="22860"/>
          </a:xfrm>
          <a:custGeom>
            <a:avLst/>
            <a:gdLst/>
            <a:ahLst/>
            <a:cxnLst/>
            <a:rect l="l" t="t" r="r" b="b"/>
            <a:pathLst>
              <a:path h="22860">
                <a:moveTo>
                  <a:pt x="0" y="0"/>
                </a:moveTo>
                <a:lnTo>
                  <a:pt x="0" y="22747"/>
                </a:lnTo>
              </a:path>
            </a:pathLst>
          </a:custGeom>
          <a:ln w="541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429928" y="2318424"/>
            <a:ext cx="0" cy="22860"/>
          </a:xfrm>
          <a:custGeom>
            <a:avLst/>
            <a:gdLst/>
            <a:ahLst/>
            <a:cxnLst/>
            <a:rect l="l" t="t" r="r" b="b"/>
            <a:pathLst>
              <a:path h="22860">
                <a:moveTo>
                  <a:pt x="0" y="0"/>
                </a:moveTo>
                <a:lnTo>
                  <a:pt x="0" y="22747"/>
                </a:lnTo>
              </a:path>
            </a:pathLst>
          </a:custGeom>
          <a:ln w="541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737453" y="2318424"/>
            <a:ext cx="0" cy="22860"/>
          </a:xfrm>
          <a:custGeom>
            <a:avLst/>
            <a:gdLst/>
            <a:ahLst/>
            <a:cxnLst/>
            <a:rect l="l" t="t" r="r" b="b"/>
            <a:pathLst>
              <a:path h="22860">
                <a:moveTo>
                  <a:pt x="0" y="0"/>
                </a:moveTo>
                <a:lnTo>
                  <a:pt x="0" y="22747"/>
                </a:lnTo>
              </a:path>
            </a:pathLst>
          </a:custGeom>
          <a:ln w="541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910339" y="1682343"/>
            <a:ext cx="1520190" cy="223520"/>
          </a:xfrm>
          <a:custGeom>
            <a:avLst/>
            <a:gdLst/>
            <a:ahLst/>
            <a:cxnLst/>
            <a:rect l="l" t="t" r="r" b="b"/>
            <a:pathLst>
              <a:path w="1520189" h="223519">
                <a:moveTo>
                  <a:pt x="0" y="0"/>
                </a:moveTo>
                <a:lnTo>
                  <a:pt x="1519589" y="223099"/>
                </a:lnTo>
              </a:path>
            </a:pathLst>
          </a:custGeom>
          <a:ln w="1400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 txBox="1"/>
          <p:nvPr/>
        </p:nvSpPr>
        <p:spPr>
          <a:xfrm>
            <a:off x="1622580" y="1910338"/>
            <a:ext cx="216535" cy="4603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5080" algn="r">
              <a:lnSpc>
                <a:spcPct val="100000"/>
              </a:lnSpc>
            </a:pPr>
            <a:r>
              <a:rPr sz="550" spc="20" dirty="0">
                <a:latin typeface="Calibri"/>
                <a:cs typeface="Calibri"/>
              </a:rPr>
              <a:t>100</a:t>
            </a:r>
            <a:r>
              <a:rPr sz="550" spc="15" dirty="0">
                <a:latin typeface="Calibri"/>
                <a:cs typeface="Calibri"/>
              </a:rPr>
              <a:t>0</a:t>
            </a:r>
            <a:r>
              <a:rPr sz="550" spc="20" dirty="0">
                <a:latin typeface="Calibri"/>
                <a:cs typeface="Calibri"/>
              </a:rPr>
              <a:t>0</a:t>
            </a:r>
            <a:endParaRPr sz="5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650">
              <a:latin typeface="Times New Roman"/>
              <a:cs typeface="Times New Roman"/>
            </a:endParaRPr>
          </a:p>
          <a:p>
            <a:pPr marR="5080" algn="r">
              <a:lnSpc>
                <a:spcPct val="100000"/>
              </a:lnSpc>
            </a:pPr>
            <a:r>
              <a:rPr sz="550" spc="20" dirty="0">
                <a:latin typeface="Calibri"/>
                <a:cs typeface="Calibri"/>
              </a:rPr>
              <a:t>5</a:t>
            </a:r>
            <a:r>
              <a:rPr sz="550" spc="25" dirty="0">
                <a:latin typeface="Calibri"/>
                <a:cs typeface="Calibri"/>
              </a:rPr>
              <a:t>0</a:t>
            </a:r>
            <a:r>
              <a:rPr sz="550" spc="20" dirty="0">
                <a:latin typeface="Calibri"/>
                <a:cs typeface="Calibri"/>
              </a:rPr>
              <a:t>00</a:t>
            </a:r>
            <a:endParaRPr sz="5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650">
              <a:latin typeface="Times New Roman"/>
              <a:cs typeface="Times New Roman"/>
            </a:endParaRPr>
          </a:p>
          <a:p>
            <a:pPr marR="5080" algn="r">
              <a:lnSpc>
                <a:spcPct val="100000"/>
              </a:lnSpc>
            </a:pPr>
            <a:r>
              <a:rPr sz="550" spc="20" dirty="0">
                <a:latin typeface="Calibri"/>
                <a:cs typeface="Calibri"/>
              </a:rPr>
              <a:t>0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622580" y="1551104"/>
            <a:ext cx="215900" cy="1009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spc="20" dirty="0">
                <a:latin typeface="Calibri"/>
                <a:cs typeface="Calibri"/>
              </a:rPr>
              <a:t>200</a:t>
            </a:r>
            <a:r>
              <a:rPr sz="550" spc="15" dirty="0">
                <a:latin typeface="Calibri"/>
                <a:cs typeface="Calibri"/>
              </a:rPr>
              <a:t>0</a:t>
            </a:r>
            <a:r>
              <a:rPr sz="550" spc="20" dirty="0">
                <a:latin typeface="Calibri"/>
                <a:cs typeface="Calibri"/>
              </a:rPr>
              <a:t>0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622580" y="1012166"/>
            <a:ext cx="215900" cy="4603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spc="20" dirty="0">
                <a:latin typeface="Calibri"/>
                <a:cs typeface="Calibri"/>
              </a:rPr>
              <a:t>3</a:t>
            </a:r>
            <a:r>
              <a:rPr sz="550" spc="25" dirty="0">
                <a:latin typeface="Calibri"/>
                <a:cs typeface="Calibri"/>
              </a:rPr>
              <a:t>5</a:t>
            </a:r>
            <a:r>
              <a:rPr sz="550" spc="20" dirty="0">
                <a:latin typeface="Calibri"/>
                <a:cs typeface="Calibri"/>
              </a:rPr>
              <a:t>000</a:t>
            </a:r>
            <a:endParaRPr sz="5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6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550" spc="20" dirty="0">
                <a:latin typeface="Calibri"/>
                <a:cs typeface="Calibri"/>
              </a:rPr>
              <a:t>3</a:t>
            </a:r>
            <a:r>
              <a:rPr sz="550" spc="25" dirty="0">
                <a:latin typeface="Calibri"/>
                <a:cs typeface="Calibri"/>
              </a:rPr>
              <a:t>0</a:t>
            </a:r>
            <a:r>
              <a:rPr sz="550" spc="20" dirty="0">
                <a:latin typeface="Calibri"/>
                <a:cs typeface="Calibri"/>
              </a:rPr>
              <a:t>000</a:t>
            </a:r>
            <a:endParaRPr sz="55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6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550" spc="20" dirty="0">
                <a:latin typeface="Calibri"/>
                <a:cs typeface="Calibri"/>
              </a:rPr>
              <a:t>2</a:t>
            </a:r>
            <a:r>
              <a:rPr sz="550" spc="25" dirty="0">
                <a:latin typeface="Calibri"/>
                <a:cs typeface="Calibri"/>
              </a:rPr>
              <a:t>5</a:t>
            </a:r>
            <a:r>
              <a:rPr sz="550" spc="20" dirty="0">
                <a:latin typeface="Calibri"/>
                <a:cs typeface="Calibri"/>
              </a:rPr>
              <a:t>000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1863910" y="2364410"/>
            <a:ext cx="63500" cy="1009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spc="20" dirty="0">
                <a:latin typeface="Calibri"/>
                <a:cs typeface="Calibri"/>
              </a:rPr>
              <a:t>0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2132867" y="2364410"/>
            <a:ext cx="140335" cy="1009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spc="20" dirty="0">
                <a:latin typeface="Calibri"/>
                <a:cs typeface="Calibri"/>
              </a:rPr>
              <a:t>200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2440016" y="2364410"/>
            <a:ext cx="447675" cy="1009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319405" algn="l"/>
              </a:tabLst>
            </a:pPr>
            <a:r>
              <a:rPr sz="550" spc="20" dirty="0">
                <a:latin typeface="Calibri"/>
                <a:cs typeface="Calibri"/>
              </a:rPr>
              <a:t>400	600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3054165" y="2364410"/>
            <a:ext cx="140335" cy="1009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spc="20" dirty="0">
                <a:latin typeface="Calibri"/>
                <a:cs typeface="Calibri"/>
              </a:rPr>
              <a:t>800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3342225" y="2364410"/>
            <a:ext cx="178435" cy="1009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spc="20" dirty="0">
                <a:latin typeface="Calibri"/>
                <a:cs typeface="Calibri"/>
              </a:rPr>
              <a:t>1000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3649374" y="2364410"/>
            <a:ext cx="178435" cy="1009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spc="20" dirty="0">
                <a:latin typeface="Calibri"/>
                <a:cs typeface="Calibri"/>
              </a:rPr>
              <a:t>1200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1283671" y="1600463"/>
            <a:ext cx="330200" cy="1009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b="1" spc="15" dirty="0">
                <a:latin typeface="Calibri"/>
                <a:cs typeface="Calibri"/>
              </a:rPr>
              <a:t>Unit</a:t>
            </a:r>
            <a:r>
              <a:rPr sz="550" b="1" spc="-75" dirty="0">
                <a:latin typeface="Calibri"/>
                <a:cs typeface="Calibri"/>
              </a:rPr>
              <a:t> </a:t>
            </a:r>
            <a:r>
              <a:rPr sz="550" b="1" spc="10" dirty="0">
                <a:latin typeface="Calibri"/>
                <a:cs typeface="Calibri"/>
              </a:rPr>
              <a:t>Price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1310726" y="1689703"/>
            <a:ext cx="527685" cy="1416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b="1" spc="15" dirty="0">
                <a:latin typeface="Calibri"/>
                <a:cs typeface="Calibri"/>
              </a:rPr>
              <a:t>($/Unit) </a:t>
            </a:r>
            <a:r>
              <a:rPr sz="550" b="1" spc="135" dirty="0">
                <a:latin typeface="Calibri"/>
                <a:cs typeface="Calibri"/>
              </a:rPr>
              <a:t> </a:t>
            </a:r>
            <a:r>
              <a:rPr sz="825" spc="30" baseline="-30303" dirty="0">
                <a:latin typeface="Calibri"/>
                <a:cs typeface="Calibri"/>
              </a:rPr>
              <a:t>15000</a:t>
            </a:r>
            <a:endParaRPr sz="825" baseline="-30303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2527268" y="2475172"/>
            <a:ext cx="578485" cy="1009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b="1" spc="15" dirty="0">
                <a:latin typeface="Calibri"/>
                <a:cs typeface="Calibri"/>
              </a:rPr>
              <a:t>Quantity</a:t>
            </a:r>
            <a:r>
              <a:rPr sz="550" b="1" spc="-55" dirty="0">
                <a:latin typeface="Calibri"/>
                <a:cs typeface="Calibri"/>
              </a:rPr>
              <a:t> </a:t>
            </a:r>
            <a:r>
              <a:rPr sz="550" b="1" spc="15" dirty="0">
                <a:latin typeface="Calibri"/>
                <a:cs typeface="Calibri"/>
              </a:rPr>
              <a:t>Ordered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1190676" y="980702"/>
            <a:ext cx="2705735" cy="1675130"/>
          </a:xfrm>
          <a:custGeom>
            <a:avLst/>
            <a:gdLst/>
            <a:ahLst/>
            <a:cxnLst/>
            <a:rect l="l" t="t" r="r" b="b"/>
            <a:pathLst>
              <a:path w="2705735" h="1675130">
                <a:moveTo>
                  <a:pt x="0" y="1674557"/>
                </a:moveTo>
                <a:lnTo>
                  <a:pt x="2705499" y="1674557"/>
                </a:lnTo>
                <a:lnTo>
                  <a:pt x="2705499" y="0"/>
                </a:lnTo>
                <a:lnTo>
                  <a:pt x="0" y="0"/>
                </a:lnTo>
                <a:lnTo>
                  <a:pt x="0" y="1674557"/>
                </a:lnTo>
                <a:close/>
              </a:path>
            </a:pathLst>
          </a:custGeom>
          <a:ln w="529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684245" y="4768465"/>
            <a:ext cx="187960" cy="1155065"/>
          </a:xfrm>
          <a:custGeom>
            <a:avLst/>
            <a:gdLst/>
            <a:ahLst/>
            <a:cxnLst/>
            <a:rect l="l" t="t" r="r" b="b"/>
            <a:pathLst>
              <a:path w="187960" h="1155064">
                <a:moveTo>
                  <a:pt x="0" y="1154834"/>
                </a:moveTo>
                <a:lnTo>
                  <a:pt x="187696" y="1154834"/>
                </a:lnTo>
                <a:lnTo>
                  <a:pt x="187696" y="0"/>
                </a:lnTo>
                <a:lnTo>
                  <a:pt x="0" y="0"/>
                </a:lnTo>
                <a:lnTo>
                  <a:pt x="0" y="1154834"/>
                </a:lnTo>
                <a:close/>
              </a:path>
            </a:pathLst>
          </a:custGeom>
          <a:solidFill>
            <a:srgbClr val="5891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684245" y="4768465"/>
            <a:ext cx="187960" cy="1155065"/>
          </a:xfrm>
          <a:custGeom>
            <a:avLst/>
            <a:gdLst/>
            <a:ahLst/>
            <a:cxnLst/>
            <a:rect l="l" t="t" r="r" b="b"/>
            <a:pathLst>
              <a:path w="187960" h="1155064">
                <a:moveTo>
                  <a:pt x="0" y="1154834"/>
                </a:moveTo>
                <a:lnTo>
                  <a:pt x="187696" y="1154834"/>
                </a:lnTo>
                <a:lnTo>
                  <a:pt x="187696" y="0"/>
                </a:lnTo>
                <a:lnTo>
                  <a:pt x="0" y="0"/>
                </a:lnTo>
                <a:lnTo>
                  <a:pt x="0" y="1154834"/>
                </a:lnTo>
                <a:close/>
              </a:path>
            </a:pathLst>
          </a:custGeom>
          <a:ln w="4556">
            <a:solidFill>
              <a:srgbClr val="7E7E7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958640" y="5517667"/>
            <a:ext cx="187960" cy="405765"/>
          </a:xfrm>
          <a:custGeom>
            <a:avLst/>
            <a:gdLst/>
            <a:ahLst/>
            <a:cxnLst/>
            <a:rect l="l" t="t" r="r" b="b"/>
            <a:pathLst>
              <a:path w="187960" h="405764">
                <a:moveTo>
                  <a:pt x="0" y="405632"/>
                </a:moveTo>
                <a:lnTo>
                  <a:pt x="187696" y="405632"/>
                </a:lnTo>
                <a:lnTo>
                  <a:pt x="187696" y="0"/>
                </a:lnTo>
                <a:lnTo>
                  <a:pt x="0" y="0"/>
                </a:lnTo>
                <a:lnTo>
                  <a:pt x="0" y="405632"/>
                </a:lnTo>
                <a:close/>
              </a:path>
            </a:pathLst>
          </a:custGeom>
          <a:ln w="3175">
            <a:solidFill>
              <a:srgbClr val="7E7E7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1683485" y="4581516"/>
            <a:ext cx="0" cy="1342390"/>
          </a:xfrm>
          <a:custGeom>
            <a:avLst/>
            <a:gdLst/>
            <a:ahLst/>
            <a:cxnLst/>
            <a:rect l="l" t="t" r="r" b="b"/>
            <a:pathLst>
              <a:path h="1342389">
                <a:moveTo>
                  <a:pt x="0" y="1341783"/>
                </a:moveTo>
                <a:lnTo>
                  <a:pt x="0" y="0"/>
                </a:lnTo>
              </a:path>
            </a:pathLst>
          </a:custGeom>
          <a:ln w="4559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1664487" y="5923299"/>
            <a:ext cx="19050" cy="0"/>
          </a:xfrm>
          <a:custGeom>
            <a:avLst/>
            <a:gdLst/>
            <a:ahLst/>
            <a:cxnLst/>
            <a:rect l="l" t="t" r="r" b="b"/>
            <a:pathLst>
              <a:path w="19050">
                <a:moveTo>
                  <a:pt x="0" y="0"/>
                </a:moveTo>
                <a:lnTo>
                  <a:pt x="18997" y="0"/>
                </a:lnTo>
              </a:path>
            </a:pathLst>
          </a:custGeom>
          <a:ln w="4433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1664487" y="5788827"/>
            <a:ext cx="19050" cy="0"/>
          </a:xfrm>
          <a:custGeom>
            <a:avLst/>
            <a:gdLst/>
            <a:ahLst/>
            <a:cxnLst/>
            <a:rect l="l" t="t" r="r" b="b"/>
            <a:pathLst>
              <a:path w="19050">
                <a:moveTo>
                  <a:pt x="0" y="0"/>
                </a:moveTo>
                <a:lnTo>
                  <a:pt x="18997" y="0"/>
                </a:lnTo>
              </a:path>
            </a:pathLst>
          </a:custGeom>
          <a:ln w="4433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1664487" y="5655076"/>
            <a:ext cx="19050" cy="0"/>
          </a:xfrm>
          <a:custGeom>
            <a:avLst/>
            <a:gdLst/>
            <a:ahLst/>
            <a:cxnLst/>
            <a:rect l="l" t="t" r="r" b="b"/>
            <a:pathLst>
              <a:path w="19050">
                <a:moveTo>
                  <a:pt x="0" y="0"/>
                </a:moveTo>
                <a:lnTo>
                  <a:pt x="18997" y="0"/>
                </a:lnTo>
              </a:path>
            </a:pathLst>
          </a:custGeom>
          <a:ln w="4433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1664487" y="5520604"/>
            <a:ext cx="19050" cy="0"/>
          </a:xfrm>
          <a:custGeom>
            <a:avLst/>
            <a:gdLst/>
            <a:ahLst/>
            <a:cxnLst/>
            <a:rect l="l" t="t" r="r" b="b"/>
            <a:pathLst>
              <a:path w="19050">
                <a:moveTo>
                  <a:pt x="0" y="0"/>
                </a:moveTo>
                <a:lnTo>
                  <a:pt x="18997" y="0"/>
                </a:lnTo>
              </a:path>
            </a:pathLst>
          </a:custGeom>
          <a:ln w="4433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1664487" y="5386132"/>
            <a:ext cx="19050" cy="0"/>
          </a:xfrm>
          <a:custGeom>
            <a:avLst/>
            <a:gdLst/>
            <a:ahLst/>
            <a:cxnLst/>
            <a:rect l="l" t="t" r="r" b="b"/>
            <a:pathLst>
              <a:path w="19050">
                <a:moveTo>
                  <a:pt x="0" y="0"/>
                </a:moveTo>
                <a:lnTo>
                  <a:pt x="18997" y="0"/>
                </a:lnTo>
              </a:path>
            </a:pathLst>
          </a:custGeom>
          <a:ln w="4433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664487" y="5252398"/>
            <a:ext cx="19050" cy="0"/>
          </a:xfrm>
          <a:custGeom>
            <a:avLst/>
            <a:gdLst/>
            <a:ahLst/>
            <a:cxnLst/>
            <a:rect l="l" t="t" r="r" b="b"/>
            <a:pathLst>
              <a:path w="19050">
                <a:moveTo>
                  <a:pt x="0" y="0"/>
                </a:moveTo>
                <a:lnTo>
                  <a:pt x="18997" y="0"/>
                </a:lnTo>
              </a:path>
            </a:pathLst>
          </a:custGeom>
          <a:ln w="4433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664487" y="5117926"/>
            <a:ext cx="19050" cy="0"/>
          </a:xfrm>
          <a:custGeom>
            <a:avLst/>
            <a:gdLst/>
            <a:ahLst/>
            <a:cxnLst/>
            <a:rect l="l" t="t" r="r" b="b"/>
            <a:pathLst>
              <a:path w="19050">
                <a:moveTo>
                  <a:pt x="0" y="0"/>
                </a:moveTo>
                <a:lnTo>
                  <a:pt x="18997" y="0"/>
                </a:lnTo>
              </a:path>
            </a:pathLst>
          </a:custGeom>
          <a:ln w="4433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664487" y="4984193"/>
            <a:ext cx="19050" cy="0"/>
          </a:xfrm>
          <a:custGeom>
            <a:avLst/>
            <a:gdLst/>
            <a:ahLst/>
            <a:cxnLst/>
            <a:rect l="l" t="t" r="r" b="b"/>
            <a:pathLst>
              <a:path w="19050">
                <a:moveTo>
                  <a:pt x="0" y="0"/>
                </a:moveTo>
                <a:lnTo>
                  <a:pt x="18997" y="0"/>
                </a:lnTo>
              </a:path>
            </a:pathLst>
          </a:custGeom>
          <a:ln w="4433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1664487" y="4849721"/>
            <a:ext cx="19050" cy="0"/>
          </a:xfrm>
          <a:custGeom>
            <a:avLst/>
            <a:gdLst/>
            <a:ahLst/>
            <a:cxnLst/>
            <a:rect l="l" t="t" r="r" b="b"/>
            <a:pathLst>
              <a:path w="19050">
                <a:moveTo>
                  <a:pt x="0" y="0"/>
                </a:moveTo>
                <a:lnTo>
                  <a:pt x="18997" y="0"/>
                </a:lnTo>
              </a:path>
            </a:pathLst>
          </a:custGeom>
          <a:ln w="4433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1664487" y="4715988"/>
            <a:ext cx="19050" cy="0"/>
          </a:xfrm>
          <a:custGeom>
            <a:avLst/>
            <a:gdLst/>
            <a:ahLst/>
            <a:cxnLst/>
            <a:rect l="l" t="t" r="r" b="b"/>
            <a:pathLst>
              <a:path w="19050">
                <a:moveTo>
                  <a:pt x="0" y="0"/>
                </a:moveTo>
                <a:lnTo>
                  <a:pt x="18997" y="0"/>
                </a:lnTo>
              </a:path>
            </a:pathLst>
          </a:custGeom>
          <a:ln w="4433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1664487" y="4581516"/>
            <a:ext cx="19050" cy="0"/>
          </a:xfrm>
          <a:custGeom>
            <a:avLst/>
            <a:gdLst/>
            <a:ahLst/>
            <a:cxnLst/>
            <a:rect l="l" t="t" r="r" b="b"/>
            <a:pathLst>
              <a:path w="19050">
                <a:moveTo>
                  <a:pt x="0" y="0"/>
                </a:moveTo>
                <a:lnTo>
                  <a:pt x="18997" y="0"/>
                </a:lnTo>
              </a:path>
            </a:pathLst>
          </a:custGeom>
          <a:ln w="4433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1683485" y="5923299"/>
            <a:ext cx="2463800" cy="0"/>
          </a:xfrm>
          <a:custGeom>
            <a:avLst/>
            <a:gdLst/>
            <a:ahLst/>
            <a:cxnLst/>
            <a:rect l="l" t="t" r="r" b="b"/>
            <a:pathLst>
              <a:path w="2463800">
                <a:moveTo>
                  <a:pt x="0" y="0"/>
                </a:moveTo>
                <a:lnTo>
                  <a:pt x="2463611" y="0"/>
                </a:lnTo>
              </a:path>
            </a:pathLst>
          </a:custGeom>
          <a:ln w="4433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 txBox="1"/>
          <p:nvPr/>
        </p:nvSpPr>
        <p:spPr>
          <a:xfrm>
            <a:off x="3958640" y="5517667"/>
            <a:ext cx="187960" cy="405765"/>
          </a:xfrm>
          <a:prstGeom prst="rect">
            <a:avLst/>
          </a:prstGeom>
          <a:solidFill>
            <a:srgbClr val="5891FF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650">
              <a:latin typeface="Times New Roman"/>
              <a:cs typeface="Times New Roman"/>
            </a:endParaRPr>
          </a:p>
          <a:p>
            <a:pPr marL="15240">
              <a:lnSpc>
                <a:spcPct val="100000"/>
              </a:lnSpc>
            </a:pPr>
            <a:r>
              <a:rPr sz="450" spc="15" dirty="0">
                <a:solidFill>
                  <a:srgbClr val="404040"/>
                </a:solidFill>
                <a:latin typeface="Arial"/>
                <a:cs typeface="Arial"/>
              </a:rPr>
              <a:t>7,605</a:t>
            </a:r>
            <a:endParaRPr sz="450">
              <a:latin typeface="Arial"/>
              <a:cs typeface="Arial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2063437" y="4768447"/>
            <a:ext cx="187960" cy="164465"/>
          </a:xfrm>
          <a:prstGeom prst="rect">
            <a:avLst/>
          </a:prstGeom>
          <a:solidFill>
            <a:srgbClr val="5891FF"/>
          </a:solidFill>
          <a:ln w="4489">
            <a:solidFill>
              <a:srgbClr val="7E7E7E"/>
            </a:solidFill>
          </a:ln>
        </p:spPr>
        <p:txBody>
          <a:bodyPr vert="horz" wrap="square" lIns="0" tIns="45085" rIns="0" bIns="0" rtlCol="0">
            <a:spAutoFit/>
          </a:bodyPr>
          <a:lstStyle/>
          <a:p>
            <a:pPr marL="39370">
              <a:lnSpc>
                <a:spcPct val="100000"/>
              </a:lnSpc>
              <a:spcBef>
                <a:spcPts val="355"/>
              </a:spcBef>
            </a:pPr>
            <a:r>
              <a:rPr sz="450" spc="20" dirty="0">
                <a:solidFill>
                  <a:srgbClr val="404040"/>
                </a:solidFill>
                <a:latin typeface="Arial"/>
                <a:cs typeface="Arial"/>
              </a:rPr>
              <a:t>244</a:t>
            </a:r>
            <a:endParaRPr sz="450">
              <a:latin typeface="Arial"/>
              <a:cs typeface="Arial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2442630" y="4932473"/>
            <a:ext cx="187960" cy="409575"/>
          </a:xfrm>
          <a:prstGeom prst="rect">
            <a:avLst/>
          </a:prstGeom>
          <a:solidFill>
            <a:srgbClr val="5891FF"/>
          </a:solidFill>
          <a:ln w="4538">
            <a:solidFill>
              <a:srgbClr val="7E7E7E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50">
              <a:latin typeface="Times New Roman"/>
              <a:cs typeface="Times New Roman"/>
            </a:endParaRPr>
          </a:p>
          <a:p>
            <a:pPr marL="39370">
              <a:lnSpc>
                <a:spcPct val="100000"/>
              </a:lnSpc>
            </a:pPr>
            <a:r>
              <a:rPr sz="450" spc="25" dirty="0">
                <a:solidFill>
                  <a:srgbClr val="404040"/>
                </a:solidFill>
                <a:latin typeface="Arial"/>
                <a:cs typeface="Arial"/>
              </a:rPr>
              <a:t>610</a:t>
            </a:r>
            <a:endParaRPr sz="450">
              <a:latin typeface="Arial"/>
              <a:cs typeface="Arial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2821822" y="5341800"/>
            <a:ext cx="187960" cy="175895"/>
          </a:xfrm>
          <a:prstGeom prst="rect">
            <a:avLst/>
          </a:prstGeom>
          <a:solidFill>
            <a:srgbClr val="5891FF"/>
          </a:solidFill>
          <a:ln w="4493">
            <a:solidFill>
              <a:srgbClr val="7E7E7E"/>
            </a:solidFill>
          </a:ln>
        </p:spPr>
        <p:txBody>
          <a:bodyPr vert="horz" wrap="square" lIns="0" tIns="51435" rIns="0" bIns="0" rtlCol="0">
            <a:spAutoFit/>
          </a:bodyPr>
          <a:lstStyle/>
          <a:p>
            <a:pPr marL="39370">
              <a:lnSpc>
                <a:spcPct val="100000"/>
              </a:lnSpc>
              <a:spcBef>
                <a:spcPts val="405"/>
              </a:spcBef>
            </a:pPr>
            <a:r>
              <a:rPr sz="450" spc="20" dirty="0">
                <a:solidFill>
                  <a:srgbClr val="404040"/>
                </a:solidFill>
                <a:latin typeface="Arial"/>
                <a:cs typeface="Arial"/>
              </a:rPr>
              <a:t>262</a:t>
            </a:r>
            <a:endParaRPr sz="450">
              <a:latin typeface="Arial"/>
              <a:cs typeface="Arial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3264749" y="5483403"/>
            <a:ext cx="60960" cy="831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50" spc="2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450">
              <a:latin typeface="Arial"/>
              <a:cs typeface="Arial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3643941" y="5483403"/>
            <a:ext cx="60960" cy="831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50" spc="2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450">
              <a:latin typeface="Arial"/>
              <a:cs typeface="Arial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1440134" y="5886246"/>
            <a:ext cx="183515" cy="831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50" spc="25" dirty="0">
                <a:solidFill>
                  <a:srgbClr val="404040"/>
                </a:solidFill>
                <a:latin typeface="Arial"/>
                <a:cs typeface="Arial"/>
              </a:rPr>
              <a:t>7</a:t>
            </a:r>
            <a:r>
              <a:rPr sz="450" spc="15" dirty="0">
                <a:solidFill>
                  <a:srgbClr val="404040"/>
                </a:solidFill>
                <a:latin typeface="Arial"/>
                <a:cs typeface="Arial"/>
              </a:rPr>
              <a:t>,0</a:t>
            </a:r>
            <a:r>
              <a:rPr sz="450" spc="2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450" spc="2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450">
              <a:latin typeface="Arial"/>
              <a:cs typeface="Arial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1440134" y="5751922"/>
            <a:ext cx="183515" cy="831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50" spc="25" dirty="0">
                <a:solidFill>
                  <a:srgbClr val="404040"/>
                </a:solidFill>
                <a:latin typeface="Arial"/>
                <a:cs typeface="Arial"/>
              </a:rPr>
              <a:t>7</a:t>
            </a:r>
            <a:r>
              <a:rPr sz="450" spc="15" dirty="0">
                <a:solidFill>
                  <a:srgbClr val="404040"/>
                </a:solidFill>
                <a:latin typeface="Arial"/>
                <a:cs typeface="Arial"/>
              </a:rPr>
              <a:t>,2</a:t>
            </a:r>
            <a:r>
              <a:rPr sz="450" spc="2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450" spc="2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450">
              <a:latin typeface="Arial"/>
              <a:cs typeface="Arial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1440134" y="5483587"/>
            <a:ext cx="183515" cy="217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50" spc="25" dirty="0">
                <a:solidFill>
                  <a:srgbClr val="404040"/>
                </a:solidFill>
                <a:latin typeface="Arial"/>
                <a:cs typeface="Arial"/>
              </a:rPr>
              <a:t>7</a:t>
            </a:r>
            <a:r>
              <a:rPr sz="450" spc="10" dirty="0">
                <a:solidFill>
                  <a:srgbClr val="404040"/>
                </a:solidFill>
                <a:latin typeface="Arial"/>
                <a:cs typeface="Arial"/>
              </a:rPr>
              <a:t>,</a:t>
            </a:r>
            <a:r>
              <a:rPr sz="450" spc="20" dirty="0">
                <a:solidFill>
                  <a:srgbClr val="404040"/>
                </a:solidFill>
                <a:latin typeface="Arial"/>
                <a:cs typeface="Arial"/>
              </a:rPr>
              <a:t>60</a:t>
            </a:r>
            <a:r>
              <a:rPr sz="450" spc="2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4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450" spc="25" dirty="0">
                <a:solidFill>
                  <a:srgbClr val="404040"/>
                </a:solidFill>
                <a:latin typeface="Arial"/>
                <a:cs typeface="Arial"/>
              </a:rPr>
              <a:t>7</a:t>
            </a:r>
            <a:r>
              <a:rPr sz="450" spc="15" dirty="0">
                <a:solidFill>
                  <a:srgbClr val="404040"/>
                </a:solidFill>
                <a:latin typeface="Arial"/>
                <a:cs typeface="Arial"/>
              </a:rPr>
              <a:t>,4</a:t>
            </a:r>
            <a:r>
              <a:rPr sz="450" spc="2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450" spc="2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450">
              <a:latin typeface="Arial"/>
              <a:cs typeface="Arial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1440134" y="5311680"/>
            <a:ext cx="429259" cy="1206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75" spc="30" baseline="-37037" dirty="0">
                <a:solidFill>
                  <a:srgbClr val="404040"/>
                </a:solidFill>
                <a:latin typeface="Arial"/>
                <a:cs typeface="Arial"/>
              </a:rPr>
              <a:t>7,800   </a:t>
            </a:r>
            <a:r>
              <a:rPr sz="675" spc="89" baseline="-37037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450" spc="15" dirty="0">
                <a:solidFill>
                  <a:srgbClr val="404040"/>
                </a:solidFill>
                <a:latin typeface="Arial"/>
                <a:cs typeface="Arial"/>
              </a:rPr>
              <a:t>8,721</a:t>
            </a:r>
            <a:endParaRPr sz="450">
              <a:latin typeface="Arial"/>
              <a:cs typeface="Arial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1440134" y="5080725"/>
            <a:ext cx="183515" cy="831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50" spc="25" dirty="0">
                <a:solidFill>
                  <a:srgbClr val="404040"/>
                </a:solidFill>
                <a:latin typeface="Arial"/>
                <a:cs typeface="Arial"/>
              </a:rPr>
              <a:t>8</a:t>
            </a:r>
            <a:r>
              <a:rPr sz="450" spc="15" dirty="0">
                <a:solidFill>
                  <a:srgbClr val="404040"/>
                </a:solidFill>
                <a:latin typeface="Arial"/>
                <a:cs typeface="Arial"/>
              </a:rPr>
              <a:t>,2</a:t>
            </a:r>
            <a:r>
              <a:rPr sz="450" spc="2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450" spc="2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450">
              <a:latin typeface="Arial"/>
              <a:cs typeface="Arial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1440134" y="4946561"/>
            <a:ext cx="183515" cy="831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50" spc="25" dirty="0">
                <a:solidFill>
                  <a:srgbClr val="404040"/>
                </a:solidFill>
                <a:latin typeface="Arial"/>
                <a:cs typeface="Arial"/>
              </a:rPr>
              <a:t>8</a:t>
            </a:r>
            <a:r>
              <a:rPr sz="450" spc="15" dirty="0">
                <a:solidFill>
                  <a:srgbClr val="404040"/>
                </a:solidFill>
                <a:latin typeface="Arial"/>
                <a:cs typeface="Arial"/>
              </a:rPr>
              <a:t>,4</a:t>
            </a:r>
            <a:r>
              <a:rPr sz="450" spc="2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450" spc="2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450">
              <a:latin typeface="Arial"/>
              <a:cs typeface="Arial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1440134" y="4812397"/>
            <a:ext cx="183515" cy="831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50" spc="25" dirty="0">
                <a:solidFill>
                  <a:srgbClr val="404040"/>
                </a:solidFill>
                <a:latin typeface="Arial"/>
                <a:cs typeface="Arial"/>
              </a:rPr>
              <a:t>8</a:t>
            </a:r>
            <a:r>
              <a:rPr sz="450" spc="15" dirty="0">
                <a:solidFill>
                  <a:srgbClr val="404040"/>
                </a:solidFill>
                <a:latin typeface="Arial"/>
                <a:cs typeface="Arial"/>
              </a:rPr>
              <a:t>,6</a:t>
            </a:r>
            <a:r>
              <a:rPr sz="450" spc="2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450" spc="2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450">
              <a:latin typeface="Arial"/>
              <a:cs typeface="Arial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1440134" y="4543884"/>
            <a:ext cx="183515" cy="217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50" spc="25" dirty="0">
                <a:solidFill>
                  <a:srgbClr val="404040"/>
                </a:solidFill>
                <a:latin typeface="Arial"/>
                <a:cs typeface="Arial"/>
              </a:rPr>
              <a:t>9</a:t>
            </a:r>
            <a:r>
              <a:rPr sz="450" spc="15" dirty="0">
                <a:solidFill>
                  <a:srgbClr val="404040"/>
                </a:solidFill>
                <a:latin typeface="Arial"/>
                <a:cs typeface="Arial"/>
              </a:rPr>
              <a:t>,0</a:t>
            </a:r>
            <a:r>
              <a:rPr sz="450" spc="2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450" spc="2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4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4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450" spc="25" dirty="0">
                <a:solidFill>
                  <a:srgbClr val="404040"/>
                </a:solidFill>
                <a:latin typeface="Arial"/>
                <a:cs typeface="Arial"/>
              </a:rPr>
              <a:t>8</a:t>
            </a:r>
            <a:r>
              <a:rPr sz="450" spc="15" dirty="0">
                <a:solidFill>
                  <a:srgbClr val="404040"/>
                </a:solidFill>
                <a:latin typeface="Arial"/>
                <a:cs typeface="Arial"/>
              </a:rPr>
              <a:t>,8</a:t>
            </a:r>
            <a:r>
              <a:rPr sz="450" spc="2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450" spc="2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450">
              <a:latin typeface="Arial"/>
              <a:cs typeface="Arial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1689782" y="5961623"/>
            <a:ext cx="2480310" cy="234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9685" marR="5080" indent="-7620">
              <a:lnSpc>
                <a:spcPts val="590"/>
              </a:lnSpc>
              <a:tabLst>
                <a:tab pos="291465" algn="l"/>
                <a:tab pos="356235" algn="l"/>
                <a:tab pos="1061085" algn="l"/>
                <a:tab pos="1473835" algn="l"/>
                <a:tab pos="1887220" algn="l"/>
                <a:tab pos="2259330" algn="l"/>
                <a:tab pos="2294255" algn="l"/>
              </a:tabLst>
            </a:pPr>
            <a:r>
              <a:rPr sz="500" spc="10" dirty="0">
                <a:solidFill>
                  <a:srgbClr val="404040"/>
                </a:solidFill>
                <a:latin typeface="Arial"/>
                <a:cs typeface="Arial"/>
              </a:rPr>
              <a:t>Base</a:t>
            </a:r>
            <a:r>
              <a:rPr sz="500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500" spc="10" dirty="0">
                <a:solidFill>
                  <a:srgbClr val="404040"/>
                </a:solidFill>
                <a:latin typeface="Arial"/>
                <a:cs typeface="Arial"/>
              </a:rPr>
              <a:t>C</a:t>
            </a:r>
            <a:r>
              <a:rPr sz="500" spc="15" dirty="0">
                <a:solidFill>
                  <a:srgbClr val="404040"/>
                </a:solidFill>
                <a:latin typeface="Arial"/>
                <a:cs typeface="Arial"/>
              </a:rPr>
              <a:t>om</a:t>
            </a:r>
            <a:r>
              <a:rPr sz="500" dirty="0">
                <a:solidFill>
                  <a:srgbClr val="404040"/>
                </a:solidFill>
                <a:latin typeface="Arial"/>
                <a:cs typeface="Arial"/>
              </a:rPr>
              <a:t>p</a:t>
            </a:r>
            <a:r>
              <a:rPr sz="500" spc="10" dirty="0">
                <a:solidFill>
                  <a:srgbClr val="404040"/>
                </a:solidFill>
                <a:latin typeface="Arial"/>
                <a:cs typeface="Arial"/>
              </a:rPr>
              <a:t>e</a:t>
            </a:r>
            <a:r>
              <a:rPr sz="500" dirty="0">
                <a:solidFill>
                  <a:srgbClr val="404040"/>
                </a:solidFill>
                <a:latin typeface="Arial"/>
                <a:cs typeface="Arial"/>
              </a:rPr>
              <a:t>t</a:t>
            </a:r>
            <a:r>
              <a:rPr sz="500" spc="5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500" dirty="0">
                <a:solidFill>
                  <a:srgbClr val="404040"/>
                </a:solidFill>
                <a:latin typeface="Arial"/>
                <a:cs typeface="Arial"/>
              </a:rPr>
              <a:t>t</a:t>
            </a:r>
            <a:r>
              <a:rPr sz="500" spc="5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500" dirty="0">
                <a:solidFill>
                  <a:srgbClr val="404040"/>
                </a:solidFill>
                <a:latin typeface="Arial"/>
                <a:cs typeface="Arial"/>
              </a:rPr>
              <a:t>v</a:t>
            </a:r>
            <a:r>
              <a:rPr sz="500" spc="10" dirty="0">
                <a:solidFill>
                  <a:srgbClr val="404040"/>
                </a:solidFill>
                <a:latin typeface="Arial"/>
                <a:cs typeface="Arial"/>
              </a:rPr>
              <a:t>e</a:t>
            </a:r>
            <a:r>
              <a:rPr sz="500" dirty="0">
                <a:solidFill>
                  <a:srgbClr val="404040"/>
                </a:solidFill>
                <a:latin typeface="Arial"/>
                <a:cs typeface="Arial"/>
              </a:rPr>
              <a:t>      </a:t>
            </a:r>
            <a:r>
              <a:rPr sz="500" spc="-4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500" spc="10" dirty="0">
                <a:solidFill>
                  <a:srgbClr val="404040"/>
                </a:solidFill>
                <a:latin typeface="Arial"/>
                <a:cs typeface="Arial"/>
              </a:rPr>
              <a:t>Val</a:t>
            </a:r>
            <a:r>
              <a:rPr sz="500" dirty="0">
                <a:solidFill>
                  <a:srgbClr val="404040"/>
                </a:solidFill>
                <a:latin typeface="Arial"/>
                <a:cs typeface="Arial"/>
              </a:rPr>
              <a:t>u</a:t>
            </a:r>
            <a:r>
              <a:rPr sz="500" spc="10" dirty="0">
                <a:solidFill>
                  <a:srgbClr val="404040"/>
                </a:solidFill>
                <a:latin typeface="Arial"/>
                <a:cs typeface="Arial"/>
              </a:rPr>
              <a:t>e</a:t>
            </a:r>
            <a:r>
              <a:rPr sz="500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500" spc="10" dirty="0">
                <a:solidFill>
                  <a:srgbClr val="404040"/>
                </a:solidFill>
                <a:latin typeface="Arial"/>
                <a:cs typeface="Arial"/>
              </a:rPr>
              <a:t>Eco</a:t>
            </a:r>
            <a:r>
              <a:rPr sz="500" dirty="0">
                <a:solidFill>
                  <a:srgbClr val="404040"/>
                </a:solidFill>
                <a:latin typeface="Arial"/>
                <a:cs typeface="Arial"/>
              </a:rPr>
              <a:t>n</a:t>
            </a:r>
            <a:r>
              <a:rPr sz="500" spc="15" dirty="0">
                <a:solidFill>
                  <a:srgbClr val="404040"/>
                </a:solidFill>
                <a:latin typeface="Arial"/>
                <a:cs typeface="Arial"/>
              </a:rPr>
              <a:t>om</a:t>
            </a:r>
            <a:r>
              <a:rPr sz="500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500" spc="10" dirty="0">
                <a:solidFill>
                  <a:srgbClr val="404040"/>
                </a:solidFill>
                <a:latin typeface="Arial"/>
                <a:cs typeface="Arial"/>
              </a:rPr>
              <a:t>es</a:t>
            </a:r>
            <a:r>
              <a:rPr sz="500" dirty="0">
                <a:solidFill>
                  <a:srgbClr val="404040"/>
                </a:solidFill>
                <a:latin typeface="Arial"/>
                <a:cs typeface="Arial"/>
              </a:rPr>
              <a:t>  </a:t>
            </a:r>
            <a:r>
              <a:rPr sz="500" spc="-2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500" spc="10" dirty="0">
                <a:solidFill>
                  <a:srgbClr val="404040"/>
                </a:solidFill>
                <a:latin typeface="Arial"/>
                <a:cs typeface="Arial"/>
              </a:rPr>
              <a:t>Eco</a:t>
            </a:r>
            <a:r>
              <a:rPr sz="500" dirty="0">
                <a:solidFill>
                  <a:srgbClr val="404040"/>
                </a:solidFill>
                <a:latin typeface="Arial"/>
                <a:cs typeface="Arial"/>
              </a:rPr>
              <a:t>n</a:t>
            </a:r>
            <a:r>
              <a:rPr sz="500" spc="15" dirty="0">
                <a:solidFill>
                  <a:srgbClr val="404040"/>
                </a:solidFill>
                <a:latin typeface="Arial"/>
                <a:cs typeface="Arial"/>
              </a:rPr>
              <a:t>om</a:t>
            </a:r>
            <a:r>
              <a:rPr sz="500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500" spc="10" dirty="0">
                <a:solidFill>
                  <a:srgbClr val="404040"/>
                </a:solidFill>
                <a:latin typeface="Arial"/>
                <a:cs typeface="Arial"/>
              </a:rPr>
              <a:t>es</a:t>
            </a:r>
            <a:r>
              <a:rPr sz="500" dirty="0">
                <a:solidFill>
                  <a:srgbClr val="404040"/>
                </a:solidFill>
                <a:latin typeface="Arial"/>
                <a:cs typeface="Arial"/>
              </a:rPr>
              <a:t>     </a:t>
            </a:r>
            <a:r>
              <a:rPr sz="500" spc="-2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500" spc="10" dirty="0">
                <a:solidFill>
                  <a:srgbClr val="404040"/>
                </a:solidFill>
                <a:latin typeface="Arial"/>
                <a:cs typeface="Arial"/>
              </a:rPr>
              <a:t>Sup</a:t>
            </a:r>
            <a:r>
              <a:rPr sz="500" spc="5" dirty="0">
                <a:solidFill>
                  <a:srgbClr val="404040"/>
                </a:solidFill>
                <a:latin typeface="Arial"/>
                <a:cs typeface="Arial"/>
              </a:rPr>
              <a:t>pl</a:t>
            </a:r>
            <a:r>
              <a:rPr sz="500" spc="10" dirty="0">
                <a:solidFill>
                  <a:srgbClr val="404040"/>
                </a:solidFill>
                <a:latin typeface="Arial"/>
                <a:cs typeface="Arial"/>
              </a:rPr>
              <a:t>y</a:t>
            </a:r>
            <a:r>
              <a:rPr sz="500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500" spc="10" dirty="0">
                <a:solidFill>
                  <a:srgbClr val="404040"/>
                </a:solidFill>
                <a:latin typeface="Arial"/>
                <a:cs typeface="Arial"/>
              </a:rPr>
              <a:t>Sho</a:t>
            </a:r>
            <a:r>
              <a:rPr sz="500" spc="5" dirty="0">
                <a:solidFill>
                  <a:srgbClr val="404040"/>
                </a:solidFill>
                <a:latin typeface="Arial"/>
                <a:cs typeface="Arial"/>
              </a:rPr>
              <a:t>uld  </a:t>
            </a:r>
            <a:r>
              <a:rPr sz="500" spc="10" dirty="0">
                <a:solidFill>
                  <a:srgbClr val="404040"/>
                </a:solidFill>
                <a:latin typeface="Arial"/>
                <a:cs typeface="Arial"/>
              </a:rPr>
              <a:t>Cost		</a:t>
            </a:r>
            <a:r>
              <a:rPr sz="500" spc="5" dirty="0">
                <a:solidFill>
                  <a:srgbClr val="404040"/>
                </a:solidFill>
                <a:latin typeface="Arial"/>
                <a:cs typeface="Arial"/>
              </a:rPr>
              <a:t>Bidding     </a:t>
            </a:r>
            <a:r>
              <a:rPr sz="500" spc="10" dirty="0">
                <a:solidFill>
                  <a:srgbClr val="404040"/>
                </a:solidFill>
                <a:latin typeface="Arial"/>
                <a:cs typeface="Arial"/>
              </a:rPr>
              <a:t>Engineering   </a:t>
            </a:r>
            <a:r>
              <a:rPr sz="500" spc="7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500" spc="10" dirty="0">
                <a:solidFill>
                  <a:srgbClr val="404040"/>
                </a:solidFill>
                <a:latin typeface="Arial"/>
                <a:cs typeface="Arial"/>
              </a:rPr>
              <a:t>of</a:t>
            </a:r>
            <a:r>
              <a:rPr sz="50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500" spc="10" dirty="0">
                <a:solidFill>
                  <a:srgbClr val="404040"/>
                </a:solidFill>
                <a:latin typeface="Arial"/>
                <a:cs typeface="Arial"/>
              </a:rPr>
              <a:t>Scale	of</a:t>
            </a:r>
            <a:r>
              <a:rPr sz="500" spc="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500" spc="10" dirty="0">
                <a:solidFill>
                  <a:srgbClr val="404040"/>
                </a:solidFill>
                <a:latin typeface="Arial"/>
                <a:cs typeface="Arial"/>
              </a:rPr>
              <a:t>Scope	Chain		Cost</a:t>
            </a:r>
            <a:endParaRPr sz="500">
              <a:latin typeface="Arial"/>
              <a:cs typeface="Arial"/>
            </a:endParaRPr>
          </a:p>
          <a:p>
            <a:pPr marR="339725" algn="r">
              <a:lnSpc>
                <a:spcPts val="565"/>
              </a:lnSpc>
            </a:pPr>
            <a:r>
              <a:rPr sz="500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500" spc="10" dirty="0">
                <a:solidFill>
                  <a:srgbClr val="404040"/>
                </a:solidFill>
                <a:latin typeface="Arial"/>
                <a:cs typeface="Arial"/>
              </a:rPr>
              <a:t>n</a:t>
            </a:r>
            <a:r>
              <a:rPr sz="500" dirty="0">
                <a:solidFill>
                  <a:srgbClr val="404040"/>
                </a:solidFill>
                <a:latin typeface="Arial"/>
                <a:cs typeface="Arial"/>
              </a:rPr>
              <a:t>t</a:t>
            </a:r>
            <a:r>
              <a:rPr sz="500" spc="10" dirty="0">
                <a:solidFill>
                  <a:srgbClr val="404040"/>
                </a:solidFill>
                <a:latin typeface="Arial"/>
                <a:cs typeface="Arial"/>
              </a:rPr>
              <a:t>egr</a:t>
            </a:r>
            <a:r>
              <a:rPr sz="500" dirty="0">
                <a:solidFill>
                  <a:srgbClr val="404040"/>
                </a:solidFill>
                <a:latin typeface="Arial"/>
                <a:cs typeface="Arial"/>
              </a:rPr>
              <a:t>a</a:t>
            </a:r>
            <a:r>
              <a:rPr sz="500" spc="5" dirty="0">
                <a:solidFill>
                  <a:srgbClr val="404040"/>
                </a:solidFill>
                <a:latin typeface="Arial"/>
                <a:cs typeface="Arial"/>
              </a:rPr>
              <a:t>t</a:t>
            </a:r>
            <a:r>
              <a:rPr sz="500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500" spc="10" dirty="0">
                <a:solidFill>
                  <a:srgbClr val="404040"/>
                </a:solidFill>
                <a:latin typeface="Arial"/>
                <a:cs typeface="Arial"/>
              </a:rPr>
              <a:t>on</a:t>
            </a:r>
            <a:endParaRPr sz="500">
              <a:latin typeface="Arial"/>
              <a:cs typeface="Arial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359224" y="5218030"/>
            <a:ext cx="264795" cy="831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50" b="1" spc="25" dirty="0">
                <a:latin typeface="Arial"/>
                <a:cs typeface="Arial"/>
              </a:rPr>
              <a:t>$</a:t>
            </a:r>
            <a:r>
              <a:rPr sz="450" b="1" spc="145" dirty="0">
                <a:latin typeface="Arial"/>
                <a:cs typeface="Arial"/>
              </a:rPr>
              <a:t> </a:t>
            </a:r>
            <a:r>
              <a:rPr sz="450" spc="20" dirty="0">
                <a:solidFill>
                  <a:srgbClr val="404040"/>
                </a:solidFill>
                <a:latin typeface="Arial"/>
                <a:cs typeface="Arial"/>
              </a:rPr>
              <a:t>8,000</a:t>
            </a:r>
            <a:endParaRPr sz="450">
              <a:latin typeface="Arial"/>
              <a:cs typeface="Arial"/>
            </a:endParaRPr>
          </a:p>
        </p:txBody>
      </p:sp>
      <p:sp>
        <p:nvSpPr>
          <p:cNvPr id="93" name="object 93"/>
          <p:cNvSpPr/>
          <p:nvPr/>
        </p:nvSpPr>
        <p:spPr>
          <a:xfrm>
            <a:off x="1215383" y="4520946"/>
            <a:ext cx="3001010" cy="1749425"/>
          </a:xfrm>
          <a:custGeom>
            <a:avLst/>
            <a:gdLst/>
            <a:ahLst/>
            <a:cxnLst/>
            <a:rect l="l" t="t" r="r" b="b"/>
            <a:pathLst>
              <a:path w="3001010" h="1749425">
                <a:moveTo>
                  <a:pt x="0" y="1748875"/>
                </a:moveTo>
                <a:lnTo>
                  <a:pt x="3000864" y="1748875"/>
                </a:lnTo>
                <a:lnTo>
                  <a:pt x="3000864" y="0"/>
                </a:lnTo>
                <a:lnTo>
                  <a:pt x="0" y="0"/>
                </a:lnTo>
                <a:lnTo>
                  <a:pt x="0" y="1748875"/>
                </a:lnTo>
                <a:close/>
              </a:path>
            </a:pathLst>
          </a:custGeom>
          <a:ln w="4465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903223"/>
            <a:ext cx="9588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6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7" name="object 9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11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94" name="object 94"/>
          <p:cNvSpPr txBox="1"/>
          <p:nvPr/>
        </p:nvSpPr>
        <p:spPr>
          <a:xfrm>
            <a:off x="1359153" y="903223"/>
            <a:ext cx="4171315" cy="389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Vital</a:t>
            </a:r>
            <a:r>
              <a:rPr sz="1000" b="1" spc="-5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Statistics</a:t>
            </a:r>
            <a:endParaRPr sz="1000">
              <a:latin typeface="Arial"/>
              <a:cs typeface="Arial"/>
            </a:endParaRPr>
          </a:p>
          <a:p>
            <a:pPr marL="683260">
              <a:lnSpc>
                <a:spcPct val="100000"/>
              </a:lnSpc>
              <a:spcBef>
                <a:spcPts val="550"/>
              </a:spcBef>
            </a:pPr>
            <a:r>
              <a:rPr sz="1000" b="1" dirty="0">
                <a:latin typeface="Arial"/>
                <a:cs typeface="Arial"/>
              </a:rPr>
              <a:t>Table </a:t>
            </a:r>
            <a:r>
              <a:rPr sz="1000" b="1" spc="-5" dirty="0">
                <a:latin typeface="Arial"/>
                <a:cs typeface="Arial"/>
              </a:rPr>
              <a:t>1: Order </a:t>
            </a:r>
            <a:r>
              <a:rPr sz="1000" b="1" dirty="0">
                <a:latin typeface="Arial"/>
                <a:cs typeface="Arial"/>
              </a:rPr>
              <a:t>Lead Time, Capacity </a:t>
            </a:r>
            <a:r>
              <a:rPr sz="1000" b="1" spc="-5" dirty="0">
                <a:latin typeface="Arial"/>
                <a:cs typeface="Arial"/>
              </a:rPr>
              <a:t>Utilization, and</a:t>
            </a:r>
            <a:r>
              <a:rPr sz="1000" b="1" spc="-3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Prices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5" name="object 95"/>
          <p:cNvGraphicFramePr>
            <a:graphicFrameLocks noGrp="1"/>
          </p:cNvGraphicFramePr>
          <p:nvPr/>
        </p:nvGraphicFramePr>
        <p:xfrm>
          <a:off x="872032" y="1359661"/>
          <a:ext cx="5824855" cy="41217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524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795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86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4338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28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0807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788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609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286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71805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416051">
                <a:tc>
                  <a:txBody>
                    <a:bodyPr/>
                    <a:lstStyle/>
                    <a:p>
                      <a:pPr marL="246379">
                        <a:lnSpc>
                          <a:spcPts val="1345"/>
                        </a:lnSpc>
                      </a:pPr>
                      <a:r>
                        <a:rPr sz="120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Metric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3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6360">
                        <a:lnSpc>
                          <a:spcPts val="1345"/>
                        </a:lnSpc>
                      </a:pPr>
                      <a:r>
                        <a:rPr sz="1200" b="1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Time</a:t>
                      </a:r>
                      <a:r>
                        <a:rPr sz="1200" b="1" spc="-100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200" b="1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Horizon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189865" marR="182245" indent="71120">
                        <a:lnSpc>
                          <a:spcPts val="1380"/>
                        </a:lnSpc>
                      </a:pPr>
                      <a:r>
                        <a:rPr sz="1200" b="1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Gate  Val</a:t>
                      </a:r>
                      <a:r>
                        <a:rPr sz="1200" b="1" spc="-20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v</a:t>
                      </a:r>
                      <a:r>
                        <a:rPr sz="1200" b="1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es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72085" marR="165100" indent="24130">
                        <a:lnSpc>
                          <a:spcPts val="1380"/>
                        </a:lnSpc>
                      </a:pPr>
                      <a:r>
                        <a:rPr sz="1200" b="1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Globe  Val</a:t>
                      </a:r>
                      <a:r>
                        <a:rPr sz="1200" b="1" spc="-20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v</a:t>
                      </a:r>
                      <a:r>
                        <a:rPr sz="1200" b="1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es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280035" marR="275590" indent="33020">
                        <a:lnSpc>
                          <a:spcPts val="1380"/>
                        </a:lnSpc>
                      </a:pPr>
                      <a:r>
                        <a:rPr sz="1200" b="1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Relief  Val</a:t>
                      </a:r>
                      <a:r>
                        <a:rPr sz="1200" b="1" spc="-20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v</a:t>
                      </a:r>
                      <a:r>
                        <a:rPr sz="1200" b="1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es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225425" marR="192405" indent="-29209">
                        <a:lnSpc>
                          <a:spcPts val="1380"/>
                        </a:lnSpc>
                      </a:pPr>
                      <a:r>
                        <a:rPr sz="1200" b="1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C</a:t>
                      </a:r>
                      <a:r>
                        <a:rPr sz="120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sz="1200" b="1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sz="120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t</a:t>
                      </a:r>
                      <a:r>
                        <a:rPr sz="1200" b="1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rol  </a:t>
                      </a:r>
                      <a:r>
                        <a:rPr sz="120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Valves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5927">
                <a:tc row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177800" marR="162560" indent="-7620" algn="just">
                        <a:lnSpc>
                          <a:spcPts val="1380"/>
                        </a:lnSpc>
                      </a:pPr>
                      <a:r>
                        <a:rPr sz="1200" b="1" dirty="0">
                          <a:latin typeface="Arial"/>
                          <a:cs typeface="Arial"/>
                        </a:rPr>
                        <a:t>Dem</a:t>
                      </a:r>
                      <a:r>
                        <a:rPr sz="1200" b="1" spc="5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200" b="1" spc="-5" dirty="0">
                          <a:latin typeface="Arial"/>
                          <a:cs typeface="Arial"/>
                        </a:rPr>
                        <a:t>nd  </a:t>
                      </a:r>
                      <a:r>
                        <a:rPr sz="1200" b="1" dirty="0">
                          <a:latin typeface="Arial"/>
                          <a:cs typeface="Arial"/>
                        </a:rPr>
                        <a:t>($M, </a:t>
                      </a:r>
                      <a:r>
                        <a:rPr sz="1200" b="1" spc="-5" dirty="0">
                          <a:latin typeface="Arial"/>
                          <a:cs typeface="Arial"/>
                        </a:rPr>
                        <a:t>per  </a:t>
                      </a:r>
                      <a:r>
                        <a:rPr sz="1200" b="1" dirty="0">
                          <a:latin typeface="Arial"/>
                          <a:cs typeface="Arial"/>
                        </a:rPr>
                        <a:t>quarter)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5080" marB="0">
                    <a:lnL w="9143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55"/>
                        </a:lnSpc>
                      </a:pPr>
                      <a:r>
                        <a:rPr sz="1200" b="1" dirty="0">
                          <a:latin typeface="Arial"/>
                          <a:cs typeface="Arial"/>
                        </a:rPr>
                        <a:t>Q1</a:t>
                      </a:r>
                      <a:r>
                        <a:rPr sz="1200" b="1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b="1" spc="-5" dirty="0">
                          <a:latin typeface="Arial"/>
                          <a:cs typeface="Arial"/>
                        </a:rPr>
                        <a:t>2013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188595">
                        <a:lnSpc>
                          <a:spcPts val="135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366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ts val="135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115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55904">
                        <a:lnSpc>
                          <a:spcPts val="135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121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 marL="226695">
                        <a:lnSpc>
                          <a:spcPts val="1370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479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440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9143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b="1" dirty="0">
                          <a:latin typeface="Arial"/>
                          <a:cs typeface="Arial"/>
                        </a:rPr>
                        <a:t>Q1</a:t>
                      </a:r>
                      <a:r>
                        <a:rPr sz="1200" b="1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b="1" spc="-5" dirty="0">
                          <a:latin typeface="Arial"/>
                          <a:cs typeface="Arial"/>
                        </a:rPr>
                        <a:t>2015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859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386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121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6990" algn="r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5904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128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135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6695">
                        <a:lnSpc>
                          <a:spcPts val="135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508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440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9143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b="1" dirty="0">
                          <a:latin typeface="Arial"/>
                          <a:cs typeface="Arial"/>
                        </a:rPr>
                        <a:t>Q1</a:t>
                      </a:r>
                      <a:r>
                        <a:rPr sz="1200" b="1" spc="-8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b="1" spc="-5" dirty="0">
                          <a:latin typeface="Arial"/>
                          <a:cs typeface="Arial"/>
                        </a:rPr>
                        <a:t>2020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859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495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152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6990" algn="r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5904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164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135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6695">
                        <a:lnSpc>
                          <a:spcPts val="135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645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440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9143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b="1" spc="-5" dirty="0">
                          <a:latin typeface="Arial"/>
                          <a:cs typeface="Arial"/>
                        </a:rPr>
                        <a:t>2013-2015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875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5.5%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4460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5.5%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6990" algn="r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5.5%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135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0975">
                        <a:lnSpc>
                          <a:spcPts val="135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6.0%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592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9143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55"/>
                        </a:lnSpc>
                      </a:pPr>
                      <a:r>
                        <a:rPr sz="1200" b="1" spc="-5" dirty="0">
                          <a:latin typeface="Arial"/>
                          <a:cs typeface="Arial"/>
                        </a:rPr>
                        <a:t>2013-2020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5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92075" algn="r">
                        <a:lnSpc>
                          <a:spcPts val="135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35.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5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1915">
                        <a:lnSpc>
                          <a:spcPts val="135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32.6%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6990" algn="r">
                        <a:lnSpc>
                          <a:spcPts val="135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58750" algn="r">
                        <a:lnSpc>
                          <a:spcPts val="135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35.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1370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31445" algn="r">
                        <a:lnSpc>
                          <a:spcPts val="1370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34.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4403">
                <a:tc row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63500" marR="57785" algn="ctr">
                        <a:lnSpc>
                          <a:spcPts val="1380"/>
                        </a:lnSpc>
                        <a:spcBef>
                          <a:spcPts val="5"/>
                        </a:spcBef>
                      </a:pPr>
                      <a:r>
                        <a:rPr sz="1200" b="1" dirty="0">
                          <a:latin typeface="Arial"/>
                          <a:cs typeface="Arial"/>
                        </a:rPr>
                        <a:t>Order</a:t>
                      </a:r>
                      <a:r>
                        <a:rPr sz="1200" b="1" spc="-8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b="1" spc="-5" dirty="0">
                          <a:latin typeface="Arial"/>
                          <a:cs typeface="Arial"/>
                        </a:rPr>
                        <a:t>Lead </a:t>
                      </a:r>
                      <a:r>
                        <a:rPr sz="1200" b="1" dirty="0">
                          <a:latin typeface="Arial"/>
                          <a:cs typeface="Arial"/>
                        </a:rPr>
                        <a:t> Time  </a:t>
                      </a:r>
                      <a:r>
                        <a:rPr sz="1200" b="1" spc="-5" dirty="0">
                          <a:latin typeface="Arial"/>
                          <a:cs typeface="Arial"/>
                        </a:rPr>
                        <a:t>(Weeks)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3175" marB="0">
                    <a:lnL w="9143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3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b="1" dirty="0">
                          <a:latin typeface="Arial"/>
                          <a:cs typeface="Arial"/>
                        </a:rPr>
                        <a:t>Q1</a:t>
                      </a:r>
                      <a:r>
                        <a:rPr sz="1200" b="1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b="1" spc="-5" dirty="0">
                          <a:latin typeface="Arial"/>
                          <a:cs typeface="Arial"/>
                        </a:rPr>
                        <a:t>2013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3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3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12.6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3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3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12.2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3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3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34950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13.0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9143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9144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 marL="205740">
                        <a:lnSpc>
                          <a:spcPts val="135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10.4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440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175" marB="0">
                    <a:lnL w="9143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3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b="1" dirty="0">
                          <a:latin typeface="Arial"/>
                          <a:cs typeface="Arial"/>
                        </a:rPr>
                        <a:t>Q1</a:t>
                      </a:r>
                      <a:r>
                        <a:rPr sz="1200" b="1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b="1" spc="-5" dirty="0">
                          <a:latin typeface="Arial"/>
                          <a:cs typeface="Arial"/>
                        </a:rPr>
                        <a:t>2015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13.0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12.9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6990" algn="r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950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13.1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135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740">
                        <a:lnSpc>
                          <a:spcPts val="135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10.9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440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175" marB="0">
                    <a:lnL w="9143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3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b="1" dirty="0">
                          <a:latin typeface="Arial"/>
                          <a:cs typeface="Arial"/>
                        </a:rPr>
                        <a:t>Q1</a:t>
                      </a:r>
                      <a:r>
                        <a:rPr sz="1200" b="1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b="1" spc="-5" dirty="0">
                          <a:latin typeface="Arial"/>
                          <a:cs typeface="Arial"/>
                        </a:rPr>
                        <a:t>2020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13.1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12.9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6990" algn="r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950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13.1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135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740">
                        <a:lnSpc>
                          <a:spcPts val="135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11.0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630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175" marB="0">
                    <a:lnL w="9143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3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60"/>
                        </a:lnSpc>
                      </a:pPr>
                      <a:r>
                        <a:rPr sz="1200" b="1" spc="-5" dirty="0">
                          <a:latin typeface="Arial"/>
                          <a:cs typeface="Arial"/>
                        </a:rPr>
                        <a:t>2013-2015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60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875">
                        <a:lnSpc>
                          <a:spcPts val="1360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3.5%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60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4460">
                        <a:lnSpc>
                          <a:spcPts val="1360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6.1%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6990" algn="r">
                        <a:lnSpc>
                          <a:spcPts val="1360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ts val="1360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0.2%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1370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0975">
                        <a:lnSpc>
                          <a:spcPts val="1370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5.2%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8440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175" marB="0">
                    <a:lnL w="9143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3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b="1" spc="-5" dirty="0">
                          <a:latin typeface="Arial"/>
                          <a:cs typeface="Arial"/>
                        </a:rPr>
                        <a:t>2013-2020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875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3.8%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≡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4460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6.1%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6990" algn="r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0.2%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135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0975">
                        <a:lnSpc>
                          <a:spcPts val="135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5.6%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84403">
                <a:tc row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106045" marR="100330" indent="3175" algn="ctr">
                        <a:lnSpc>
                          <a:spcPts val="1380"/>
                        </a:lnSpc>
                      </a:pPr>
                      <a:r>
                        <a:rPr sz="1200" b="1" dirty="0">
                          <a:latin typeface="Arial"/>
                          <a:cs typeface="Arial"/>
                        </a:rPr>
                        <a:t>Capacity  U</a:t>
                      </a:r>
                      <a:r>
                        <a:rPr sz="1200" b="1" spc="-10" dirty="0">
                          <a:latin typeface="Arial"/>
                          <a:cs typeface="Arial"/>
                        </a:rPr>
                        <a:t>t</a:t>
                      </a:r>
                      <a:r>
                        <a:rPr sz="1200" b="1" dirty="0">
                          <a:latin typeface="Arial"/>
                          <a:cs typeface="Arial"/>
                        </a:rPr>
                        <a:t>iliz</a:t>
                      </a:r>
                      <a:r>
                        <a:rPr sz="1200" b="1" spc="5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200" b="1" dirty="0">
                          <a:latin typeface="Arial"/>
                          <a:cs typeface="Arial"/>
                        </a:rPr>
                        <a:t>tion  (%)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5080" marB="0">
                    <a:lnL w="9143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b="1" dirty="0">
                          <a:latin typeface="Arial"/>
                          <a:cs typeface="Arial"/>
                        </a:rPr>
                        <a:t>Q1</a:t>
                      </a:r>
                      <a:r>
                        <a:rPr sz="1200" b="1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b="1" spc="-5" dirty="0">
                          <a:latin typeface="Arial"/>
                          <a:cs typeface="Arial"/>
                        </a:rPr>
                        <a:t>2013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75%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75%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75%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9144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ts val="135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72%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8440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9143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b="1" dirty="0">
                          <a:latin typeface="Arial"/>
                          <a:cs typeface="Arial"/>
                        </a:rPr>
                        <a:t>Q1</a:t>
                      </a:r>
                      <a:r>
                        <a:rPr sz="1200" b="1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b="1" spc="-5" dirty="0">
                          <a:latin typeface="Arial"/>
                          <a:cs typeface="Arial"/>
                        </a:rPr>
                        <a:t>2015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77%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77%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6990" algn="r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76%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135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ts val="135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76%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85927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9143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55"/>
                        </a:lnSpc>
                      </a:pPr>
                      <a:r>
                        <a:rPr sz="1200" b="1" dirty="0">
                          <a:latin typeface="Arial"/>
                          <a:cs typeface="Arial"/>
                        </a:rPr>
                        <a:t>Q1</a:t>
                      </a:r>
                      <a:r>
                        <a:rPr sz="1200" b="1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b="1" spc="-5" dirty="0">
                          <a:latin typeface="Arial"/>
                          <a:cs typeface="Arial"/>
                        </a:rPr>
                        <a:t>2020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5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ts val="135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77%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5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50">
                        <a:lnSpc>
                          <a:spcPts val="135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77%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6990" algn="r">
                        <a:lnSpc>
                          <a:spcPts val="135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ts val="135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76%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1370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ts val="1370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76%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8440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9143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b="1" spc="-5" dirty="0">
                          <a:latin typeface="Arial"/>
                          <a:cs typeface="Arial"/>
                        </a:rPr>
                        <a:t>2013-2015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875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2.0%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4460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2.2%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6990" algn="r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0.9%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135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0975">
                        <a:lnSpc>
                          <a:spcPts val="135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3.0%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8440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9143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b="1" spc="-5" dirty="0">
                          <a:latin typeface="Arial"/>
                          <a:cs typeface="Arial"/>
                        </a:rPr>
                        <a:t>2013-2020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≡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875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2.0%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≡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4460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2.2%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6990" algn="r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0.9%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135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0975">
                        <a:lnSpc>
                          <a:spcPts val="135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3.1%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84403">
                <a:tc rowSpan="5">
                  <a:txBody>
                    <a:bodyPr/>
                    <a:lstStyle/>
                    <a:p>
                      <a:pPr marL="177800" marR="171450" indent="63500" algn="just">
                        <a:lnSpc>
                          <a:spcPts val="1380"/>
                        </a:lnSpc>
                        <a:spcBef>
                          <a:spcPts val="840"/>
                        </a:spcBef>
                      </a:pPr>
                      <a:r>
                        <a:rPr sz="1200" b="1" spc="-5" dirty="0">
                          <a:latin typeface="Arial"/>
                          <a:cs typeface="Arial"/>
                        </a:rPr>
                        <a:t>Prices  </a:t>
                      </a:r>
                      <a:r>
                        <a:rPr sz="1200" b="1" dirty="0">
                          <a:latin typeface="Arial"/>
                          <a:cs typeface="Arial"/>
                        </a:rPr>
                        <a:t>(Index  </a:t>
                      </a:r>
                      <a:r>
                        <a:rPr sz="1200" b="1" spc="-5" dirty="0">
                          <a:latin typeface="Arial"/>
                          <a:cs typeface="Arial"/>
                        </a:rPr>
                        <a:t>2005</a:t>
                      </a:r>
                      <a:r>
                        <a:rPr sz="1200" b="1" spc="-9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b="1" dirty="0">
                          <a:latin typeface="Arial"/>
                          <a:cs typeface="Arial"/>
                        </a:rPr>
                        <a:t>Q1</a:t>
                      </a:r>
                      <a:endParaRPr sz="1200">
                        <a:latin typeface="Arial"/>
                        <a:cs typeface="Arial"/>
                      </a:endParaRPr>
                    </a:p>
                    <a:p>
                      <a:pPr marL="273685">
                        <a:lnSpc>
                          <a:spcPts val="1345"/>
                        </a:lnSpc>
                      </a:pPr>
                      <a:r>
                        <a:rPr sz="1200" b="1" spc="-5" dirty="0">
                          <a:latin typeface="Arial"/>
                          <a:cs typeface="Arial"/>
                        </a:rPr>
                        <a:t>=100)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106680" marB="0">
                    <a:lnL w="9143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b="1" dirty="0">
                          <a:latin typeface="Arial"/>
                          <a:cs typeface="Arial"/>
                        </a:rPr>
                        <a:t>Q1</a:t>
                      </a:r>
                      <a:r>
                        <a:rPr sz="1200" b="1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b="1" spc="-5" dirty="0">
                          <a:latin typeface="Arial"/>
                          <a:cs typeface="Arial"/>
                        </a:rPr>
                        <a:t>2013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R="1181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130</a:t>
                      </a:r>
                      <a:r>
                        <a:rPr sz="1200" spc="-1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9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130.0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 marR="18542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129</a:t>
                      </a:r>
                      <a:r>
                        <a:rPr sz="1200" spc="-1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9144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 marR="158115" algn="r">
                        <a:lnSpc>
                          <a:spcPts val="135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130</a:t>
                      </a:r>
                      <a:r>
                        <a:rPr sz="1200" spc="-1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8440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06680" marB="0">
                    <a:lnL w="9143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b="1" dirty="0">
                          <a:latin typeface="Arial"/>
                          <a:cs typeface="Arial"/>
                        </a:rPr>
                        <a:t>Q1</a:t>
                      </a:r>
                      <a:r>
                        <a:rPr sz="1200" b="1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b="1" spc="-5" dirty="0">
                          <a:latin typeface="Arial"/>
                          <a:cs typeface="Arial"/>
                        </a:rPr>
                        <a:t>2015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81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135</a:t>
                      </a:r>
                      <a:r>
                        <a:rPr sz="1200" spc="-1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2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133.9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6990" algn="r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8669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133</a:t>
                      </a:r>
                      <a:r>
                        <a:rPr sz="1200" spc="-1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2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135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ts val="135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134</a:t>
                      </a:r>
                      <a:r>
                        <a:rPr sz="1200" spc="-1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7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8592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06680" marB="0">
                    <a:lnL w="9143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55"/>
                        </a:lnSpc>
                      </a:pPr>
                      <a:r>
                        <a:rPr sz="1200" b="1" dirty="0">
                          <a:latin typeface="Arial"/>
                          <a:cs typeface="Arial"/>
                        </a:rPr>
                        <a:t>Q1</a:t>
                      </a:r>
                      <a:r>
                        <a:rPr sz="1200" b="1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b="1" spc="-5" dirty="0">
                          <a:latin typeface="Arial"/>
                          <a:cs typeface="Arial"/>
                        </a:rPr>
                        <a:t>2020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5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8110" algn="r">
                        <a:lnSpc>
                          <a:spcPts val="135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148</a:t>
                      </a:r>
                      <a:r>
                        <a:rPr sz="1200" spc="-1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7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5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135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146.8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6990" algn="r">
                        <a:lnSpc>
                          <a:spcPts val="135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86690" algn="r">
                        <a:lnSpc>
                          <a:spcPts val="135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145</a:t>
                      </a:r>
                      <a:r>
                        <a:rPr sz="1200" spc="-1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1370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ts val="1370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148</a:t>
                      </a:r>
                      <a:r>
                        <a:rPr sz="1200" spc="-1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2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8440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06680" marB="0">
                    <a:lnL w="9143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b="1" spc="-5" dirty="0">
                          <a:latin typeface="Arial"/>
                          <a:cs typeface="Arial"/>
                        </a:rPr>
                        <a:t>2013-2015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875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3.2%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4460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3.0%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6990" algn="r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3.0%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135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0975">
                        <a:lnSpc>
                          <a:spcPts val="135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3.3%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8440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06680" marB="0">
                    <a:lnL w="9143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4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b="1" spc="-5" dirty="0">
                          <a:latin typeface="Arial"/>
                          <a:cs typeface="Arial"/>
                        </a:rPr>
                        <a:t>2013-2020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3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3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92075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13.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6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3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3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1915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12.9%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3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6990" algn="r">
                        <a:lnSpc>
                          <a:spcPts val="134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9144">
                      <a:solidFill>
                        <a:srgbClr val="000000"/>
                      </a:solidFill>
                      <a:prstDash val="solid"/>
                    </a:lnR>
                    <a:lnT w="9143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5875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12.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8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144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9143">
                      <a:solidFill>
                        <a:srgbClr val="000000"/>
                      </a:solidFill>
                      <a:prstDash val="solid"/>
                    </a:lnT>
                    <a:lnB w="914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1355"/>
                        </a:lnSpc>
                      </a:pPr>
                      <a:r>
                        <a:rPr sz="12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31445" algn="r">
                        <a:lnSpc>
                          <a:spcPts val="135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13.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7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%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904747"/>
            <a:ext cx="4065270" cy="9302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2860">
              <a:lnSpc>
                <a:spcPct val="100000"/>
              </a:lnSpc>
              <a:tabLst>
                <a:tab pos="299085" algn="l"/>
              </a:tabLst>
            </a:pPr>
            <a:r>
              <a:rPr sz="1000" b="1" spc="-5" dirty="0">
                <a:latin typeface="Arial"/>
                <a:cs typeface="Arial"/>
              </a:rPr>
              <a:t>7	Gate</a:t>
            </a:r>
            <a:r>
              <a:rPr sz="1000" b="1" spc="-7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377825" algn="l"/>
              </a:tabLst>
            </a:pPr>
            <a:r>
              <a:rPr sz="1000" b="1" i="1" spc="-10" dirty="0">
                <a:latin typeface="Arial"/>
                <a:cs typeface="Arial"/>
              </a:rPr>
              <a:t>7.1	</a:t>
            </a:r>
            <a:r>
              <a:rPr sz="1000" b="1" i="1" spc="-5" dirty="0">
                <a:latin typeface="Arial"/>
                <a:cs typeface="Arial"/>
              </a:rPr>
              <a:t>Market</a:t>
            </a:r>
            <a:r>
              <a:rPr sz="1000" b="1" i="1" spc="-70" dirty="0">
                <a:latin typeface="Arial"/>
                <a:cs typeface="Arial"/>
              </a:rPr>
              <a:t> </a:t>
            </a:r>
            <a:r>
              <a:rPr sz="1000" b="1" i="1" spc="-5" dirty="0">
                <a:latin typeface="Arial"/>
                <a:cs typeface="Arial"/>
              </a:rPr>
              <a:t>Overview</a:t>
            </a:r>
            <a:endParaRPr sz="1000">
              <a:latin typeface="Arial"/>
              <a:cs typeface="Arial"/>
            </a:endParaRPr>
          </a:p>
          <a:p>
            <a:pPr marL="1898014" marR="5080" indent="-193675">
              <a:lnSpc>
                <a:spcPts val="1750"/>
              </a:lnSpc>
              <a:spcBef>
                <a:spcPts val="135"/>
              </a:spcBef>
            </a:pPr>
            <a:r>
              <a:rPr sz="1000" b="1" dirty="0">
                <a:latin typeface="Arial"/>
                <a:cs typeface="Arial"/>
              </a:rPr>
              <a:t>Table </a:t>
            </a:r>
            <a:r>
              <a:rPr sz="1000" b="1" spc="-5" dirty="0">
                <a:latin typeface="Arial"/>
                <a:cs typeface="Arial"/>
              </a:rPr>
              <a:t>2: </a:t>
            </a:r>
            <a:r>
              <a:rPr sz="1000" b="1" dirty="0">
                <a:latin typeface="Arial"/>
                <a:cs typeface="Arial"/>
              </a:rPr>
              <a:t>Key </a:t>
            </a:r>
            <a:r>
              <a:rPr sz="1000" b="1" spc="-5" dirty="0">
                <a:latin typeface="Arial"/>
                <a:cs typeface="Arial"/>
              </a:rPr>
              <a:t>Indicators for Gate Valves  (Total Change </a:t>
            </a:r>
            <a:r>
              <a:rPr sz="1000" b="1" dirty="0">
                <a:latin typeface="Arial"/>
                <a:cs typeface="Arial"/>
              </a:rPr>
              <a:t>over </a:t>
            </a:r>
            <a:r>
              <a:rPr sz="1000" b="1" spc="-5" dirty="0">
                <a:latin typeface="Arial"/>
                <a:cs typeface="Arial"/>
              </a:rPr>
              <a:t>Each</a:t>
            </a:r>
            <a:r>
              <a:rPr sz="1000" b="1" spc="-2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Period)</a:t>
            </a:r>
            <a:endParaRPr sz="1000">
              <a:latin typeface="Arial"/>
              <a:cs typeface="Arial"/>
            </a:endParaRPr>
          </a:p>
        </p:txBody>
      </p:sp>
      <p:sp>
        <p:nvSpPr>
          <p:cNvPr id="99" name="object 9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00" name="object 10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12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graphicFrame>
        <p:nvGraphicFramePr>
          <p:cNvPr id="94" name="object 94"/>
          <p:cNvGraphicFramePr>
            <a:graphicFrameLocks noGrp="1"/>
          </p:cNvGraphicFramePr>
          <p:nvPr/>
        </p:nvGraphicFramePr>
        <p:xfrm>
          <a:off x="1647698" y="1970785"/>
          <a:ext cx="4271645" cy="9436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457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39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64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1394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2450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pPr marL="33020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1000" b="1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Key</a:t>
                      </a:r>
                      <a:r>
                        <a:rPr sz="1000" b="1" spc="-8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Indicators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14604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12890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100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Q1 2013 – </a:t>
                      </a:r>
                      <a:r>
                        <a:rPr sz="1000" b="1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Q1</a:t>
                      </a:r>
                      <a:r>
                        <a:rPr sz="1000" b="1" spc="-6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2015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14604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100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Q1 2013 – </a:t>
                      </a:r>
                      <a:r>
                        <a:rPr sz="1000" b="1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Q1</a:t>
                      </a:r>
                      <a:r>
                        <a:rPr sz="1000" b="1" spc="-6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2020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14604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164"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Demand</a:t>
                      </a:r>
                      <a:r>
                        <a:rPr sz="1000" spc="-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Growth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9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9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5.5%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98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98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35.1%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98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6595"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Demand</a:t>
                      </a:r>
                      <a:r>
                        <a:rPr sz="1000" spc="-6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($m)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366-386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366-495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6596"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Capacity</a:t>
                      </a:r>
                      <a:r>
                        <a:rPr sz="1000" spc="-4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Utilization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2.0%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2.0%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6596"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Prices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3.2%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13.6%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95" name="object 95"/>
          <p:cNvSpPr txBox="1"/>
          <p:nvPr/>
        </p:nvSpPr>
        <p:spPr>
          <a:xfrm>
            <a:off x="902004" y="3055366"/>
            <a:ext cx="30607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Arial"/>
                <a:cs typeface="Arial"/>
              </a:rPr>
              <a:t>7.1.1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359153" y="3055366"/>
            <a:ext cx="52514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Demand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016304" y="3581526"/>
            <a:ext cx="5282565" cy="4502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000"/>
              </a:lnSpc>
            </a:pPr>
            <a:r>
              <a:rPr sz="1000" b="1" spc="-5" dirty="0">
                <a:latin typeface="Arial"/>
                <a:cs typeface="Arial"/>
              </a:rPr>
              <a:t>Demand for Gate valves rose </a:t>
            </a:r>
            <a:r>
              <a:rPr sz="1000" b="1" dirty="0">
                <a:latin typeface="Arial"/>
                <a:cs typeface="Arial"/>
              </a:rPr>
              <a:t>1.5% </a:t>
            </a:r>
            <a:r>
              <a:rPr sz="1000" b="1" spc="-5" dirty="0">
                <a:latin typeface="Arial"/>
                <a:cs typeface="Arial"/>
              </a:rPr>
              <a:t>in Q4. It </a:t>
            </a:r>
            <a:r>
              <a:rPr sz="1000" b="1" dirty="0">
                <a:latin typeface="Arial"/>
                <a:cs typeface="Arial"/>
              </a:rPr>
              <a:t>will </a:t>
            </a:r>
            <a:r>
              <a:rPr sz="1000" b="1" spc="-5" dirty="0">
                <a:latin typeface="Arial"/>
                <a:cs typeface="Arial"/>
              </a:rPr>
              <a:t>rise 0.2% each in Q1 and Q2. Demand is  growing at 5.5%/year and </a:t>
            </a:r>
            <a:r>
              <a:rPr sz="1000" b="1" dirty="0">
                <a:latin typeface="Arial"/>
                <a:cs typeface="Arial"/>
              </a:rPr>
              <a:t>will </a:t>
            </a:r>
            <a:r>
              <a:rPr sz="1000" b="1" spc="-5" dirty="0">
                <a:latin typeface="Arial"/>
                <a:cs typeface="Arial"/>
              </a:rPr>
              <a:t>rise </a:t>
            </a:r>
            <a:r>
              <a:rPr sz="1000" b="1" dirty="0">
                <a:latin typeface="Arial"/>
                <a:cs typeface="Arial"/>
              </a:rPr>
              <a:t>35% </a:t>
            </a:r>
            <a:r>
              <a:rPr sz="1000" b="1" spc="-5" dirty="0">
                <a:latin typeface="Arial"/>
                <a:cs typeface="Arial"/>
              </a:rPr>
              <a:t>in the next seven</a:t>
            </a:r>
            <a:r>
              <a:rPr sz="1000" b="1" spc="7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years.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016304" y="4391075"/>
            <a:ext cx="5642610" cy="49447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93980">
              <a:lnSpc>
                <a:spcPct val="143800"/>
              </a:lnSpc>
            </a:pPr>
            <a:r>
              <a:rPr sz="1000" spc="-5" dirty="0">
                <a:latin typeface="Arial"/>
                <a:cs typeface="Arial"/>
              </a:rPr>
              <a:t>Gate </a:t>
            </a:r>
            <a:r>
              <a:rPr sz="1000" spc="-10" dirty="0">
                <a:latin typeface="Arial"/>
                <a:cs typeface="Arial"/>
              </a:rPr>
              <a:t>valves </a:t>
            </a:r>
            <a:r>
              <a:rPr sz="1000" spc="-5" dirty="0">
                <a:latin typeface="Arial"/>
                <a:cs typeface="Arial"/>
              </a:rPr>
              <a:t>are </a:t>
            </a:r>
            <a:r>
              <a:rPr sz="1000" dirty="0">
                <a:latin typeface="Arial"/>
                <a:cs typeface="Arial"/>
              </a:rPr>
              <a:t>consumed by </a:t>
            </a:r>
            <a:r>
              <a:rPr sz="1000" spc="-5" dirty="0">
                <a:latin typeface="Arial"/>
                <a:cs typeface="Arial"/>
              </a:rPr>
              <a:t>the Chemical, </a:t>
            </a:r>
            <a:r>
              <a:rPr sz="1000" dirty="0">
                <a:latin typeface="Arial"/>
                <a:cs typeface="Arial"/>
              </a:rPr>
              <a:t>Oil </a:t>
            </a:r>
            <a:r>
              <a:rPr sz="1000" spc="-5" dirty="0">
                <a:latin typeface="Arial"/>
                <a:cs typeface="Arial"/>
              </a:rPr>
              <a:t>&amp; Gas, </a:t>
            </a:r>
            <a:r>
              <a:rPr sz="1000" dirty="0">
                <a:latin typeface="Arial"/>
                <a:cs typeface="Arial"/>
              </a:rPr>
              <a:t>Water </a:t>
            </a:r>
            <a:r>
              <a:rPr sz="1000" spc="-5" dirty="0">
                <a:latin typeface="Arial"/>
                <a:cs typeface="Arial"/>
              </a:rPr>
              <a:t>and Wastewater, </a:t>
            </a:r>
            <a:r>
              <a:rPr sz="1000" dirty="0">
                <a:latin typeface="Arial"/>
                <a:cs typeface="Arial"/>
              </a:rPr>
              <a:t>Power, </a:t>
            </a:r>
            <a:r>
              <a:rPr sz="1000" spc="-5" dirty="0">
                <a:latin typeface="Arial"/>
                <a:cs typeface="Arial"/>
              </a:rPr>
              <a:t>and  Manufacturing industries. Power, Upstream Oil &amp; Gas, and Downstream Refining account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17%,  16%, </a:t>
            </a:r>
            <a:r>
              <a:rPr sz="1000" dirty="0">
                <a:latin typeface="Arial"/>
                <a:cs typeface="Arial"/>
              </a:rPr>
              <a:t>and </a:t>
            </a:r>
            <a:r>
              <a:rPr sz="1000" spc="-5" dirty="0">
                <a:latin typeface="Arial"/>
                <a:cs typeface="Arial"/>
              </a:rPr>
              <a:t>15% of total consumption, respectively.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Wastewater, Chemical, Pulp &amp; Paper, and  Iron &amp; Steel industries each account </a:t>
            </a:r>
            <a:r>
              <a:rPr sz="1000" dirty="0">
                <a:latin typeface="Arial"/>
                <a:cs typeface="Arial"/>
              </a:rPr>
              <a:t>for 2-8% </a:t>
            </a:r>
            <a:r>
              <a:rPr sz="1000" spc="-5" dirty="0">
                <a:latin typeface="Arial"/>
                <a:cs typeface="Arial"/>
              </a:rPr>
              <a:t>of total </a:t>
            </a:r>
            <a:r>
              <a:rPr sz="1000" dirty="0">
                <a:latin typeface="Arial"/>
                <a:cs typeface="Arial"/>
              </a:rPr>
              <a:t>demand. The </a:t>
            </a:r>
            <a:r>
              <a:rPr sz="1000" spc="-5" dirty="0">
                <a:latin typeface="Arial"/>
                <a:cs typeface="Arial"/>
              </a:rPr>
              <a:t>remainder comes from the  Food, Pharmaceutical, Metals and Mining, and Electronics</a:t>
            </a:r>
            <a:r>
              <a:rPr sz="1000" spc="9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industries.</a:t>
            </a:r>
            <a:endParaRPr sz="1000">
              <a:latin typeface="Arial"/>
              <a:cs typeface="Arial"/>
            </a:endParaRPr>
          </a:p>
          <a:p>
            <a:pPr marL="469265" marR="97790" indent="-227965">
              <a:lnSpc>
                <a:spcPct val="143300"/>
              </a:lnSpc>
              <a:spcBef>
                <a:spcPts val="68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Chemical manufacturers </a:t>
            </a:r>
            <a:r>
              <a:rPr sz="1000" spc="-10" dirty="0">
                <a:latin typeface="Arial"/>
                <a:cs typeface="Arial"/>
              </a:rPr>
              <a:t>have </a:t>
            </a:r>
            <a:r>
              <a:rPr sz="1000" spc="-5" dirty="0">
                <a:latin typeface="Arial"/>
                <a:cs typeface="Arial"/>
              </a:rPr>
              <a:t>rebounded from the recession and are investing </a:t>
            </a:r>
            <a:r>
              <a:rPr sz="1000" dirty="0">
                <a:latin typeface="Arial"/>
                <a:cs typeface="Arial"/>
              </a:rPr>
              <a:t>once </a:t>
            </a:r>
            <a:r>
              <a:rPr sz="1000" spc="-5" dirty="0">
                <a:latin typeface="Arial"/>
                <a:cs typeface="Arial"/>
              </a:rPr>
              <a:t>again  in plants. </a:t>
            </a:r>
            <a:r>
              <a:rPr sz="1000" dirty="0">
                <a:latin typeface="Arial"/>
                <a:cs typeface="Arial"/>
              </a:rPr>
              <a:t>New </a:t>
            </a:r>
            <a:r>
              <a:rPr sz="1000" spc="-5" dirty="0">
                <a:latin typeface="Arial"/>
                <a:cs typeface="Arial"/>
              </a:rPr>
              <a:t>plants </a:t>
            </a:r>
            <a:r>
              <a:rPr sz="1000" dirty="0">
                <a:latin typeface="Arial"/>
                <a:cs typeface="Arial"/>
              </a:rPr>
              <a:t>use </a:t>
            </a:r>
            <a:r>
              <a:rPr sz="1000" spc="-5" dirty="0">
                <a:latin typeface="Arial"/>
                <a:cs typeface="Arial"/>
              </a:rPr>
              <a:t>Gate valves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a wide </a:t>
            </a:r>
            <a:r>
              <a:rPr sz="1000" dirty="0">
                <a:latin typeface="Arial"/>
                <a:cs typeface="Arial"/>
              </a:rPr>
              <a:t>variety </a:t>
            </a:r>
            <a:r>
              <a:rPr sz="1000" spc="-5" dirty="0">
                <a:latin typeface="Arial"/>
                <a:cs typeface="Arial"/>
              </a:rPr>
              <a:t>of applications where </a:t>
            </a:r>
            <a:r>
              <a:rPr sz="1000" dirty="0">
                <a:latin typeface="Arial"/>
                <a:cs typeface="Arial"/>
              </a:rPr>
              <a:t>full shut-off  </a:t>
            </a:r>
            <a:r>
              <a:rPr sz="1000" spc="-5" dirty="0">
                <a:latin typeface="Arial"/>
                <a:cs typeface="Arial"/>
              </a:rPr>
              <a:t>and full-throttle operation is </a:t>
            </a:r>
            <a:r>
              <a:rPr sz="1000" dirty="0">
                <a:latin typeface="Arial"/>
                <a:cs typeface="Arial"/>
              </a:rPr>
              <a:t>desired, </a:t>
            </a:r>
            <a:r>
              <a:rPr sz="1000" spc="-5" dirty="0">
                <a:latin typeface="Arial"/>
                <a:cs typeface="Arial"/>
              </a:rPr>
              <a:t>and replacement units are </a:t>
            </a:r>
            <a:r>
              <a:rPr sz="1000" dirty="0">
                <a:latin typeface="Arial"/>
                <a:cs typeface="Arial"/>
              </a:rPr>
              <a:t>frequently </a:t>
            </a:r>
            <a:r>
              <a:rPr sz="1000" spc="-5" dirty="0">
                <a:latin typeface="Arial"/>
                <a:cs typeface="Arial"/>
              </a:rPr>
              <a:t>installed during  plant refurbishments and</a:t>
            </a:r>
            <a:r>
              <a:rPr sz="1000" spc="1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turnarounds</a:t>
            </a:r>
            <a:endParaRPr sz="1000">
              <a:latin typeface="Arial"/>
              <a:cs typeface="Arial"/>
            </a:endParaRPr>
          </a:p>
          <a:p>
            <a:pPr marL="469265" marR="5080" indent="-227965">
              <a:lnSpc>
                <a:spcPct val="143700"/>
              </a:lnSpc>
              <a:spcBef>
                <a:spcPts val="7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Oil &amp; Gas industry is </a:t>
            </a:r>
            <a:r>
              <a:rPr sz="1000" dirty="0">
                <a:latin typeface="Arial"/>
                <a:cs typeface="Arial"/>
              </a:rPr>
              <a:t>currently </a:t>
            </a:r>
            <a:r>
              <a:rPr sz="1000" spc="-5" dirty="0">
                <a:latin typeface="Arial"/>
                <a:cs typeface="Arial"/>
              </a:rPr>
              <a:t>a strong demand driver due to </a:t>
            </a:r>
            <a:r>
              <a:rPr sz="1000" dirty="0">
                <a:latin typeface="Arial"/>
                <a:cs typeface="Arial"/>
              </a:rPr>
              <a:t>numerous </a:t>
            </a:r>
            <a:r>
              <a:rPr sz="1000" spc="-5" dirty="0">
                <a:latin typeface="Arial"/>
                <a:cs typeface="Arial"/>
              </a:rPr>
              <a:t>megaprojects  around the world.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 </a:t>
            </a:r>
            <a:r>
              <a:rPr sz="1000" dirty="0">
                <a:latin typeface="Arial"/>
                <a:cs typeface="Arial"/>
              </a:rPr>
              <a:t>West, </a:t>
            </a:r>
            <a:r>
              <a:rPr sz="1000" spc="-5" dirty="0">
                <a:latin typeface="Arial"/>
                <a:cs typeface="Arial"/>
              </a:rPr>
              <a:t>shale gas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propelling massive investment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rigs that use  Gate </a:t>
            </a:r>
            <a:r>
              <a:rPr sz="1000" spc="-10" dirty="0">
                <a:latin typeface="Arial"/>
                <a:cs typeface="Arial"/>
              </a:rPr>
              <a:t>valves </a:t>
            </a:r>
            <a:r>
              <a:rPr sz="1000" spc="-5" dirty="0">
                <a:latin typeface="Arial"/>
                <a:cs typeface="Arial"/>
              </a:rPr>
              <a:t>at wellheads.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 Middle East and Africa, massive upstream </a:t>
            </a:r>
            <a:r>
              <a:rPr sz="1000" dirty="0">
                <a:latin typeface="Arial"/>
                <a:cs typeface="Arial"/>
              </a:rPr>
              <a:t>projects </a:t>
            </a:r>
            <a:r>
              <a:rPr sz="1000" spc="-5" dirty="0">
                <a:latin typeface="Arial"/>
                <a:cs typeface="Arial"/>
              </a:rPr>
              <a:t>such as  Maersk Oil’s Chissonga </a:t>
            </a:r>
            <a:r>
              <a:rPr sz="1000" dirty="0">
                <a:latin typeface="Arial"/>
                <a:cs typeface="Arial"/>
              </a:rPr>
              <a:t>project </a:t>
            </a:r>
            <a:r>
              <a:rPr sz="1000" spc="-5" dirty="0">
                <a:latin typeface="Arial"/>
                <a:cs typeface="Arial"/>
              </a:rPr>
              <a:t>(off of Angola) and Saudi Aramco’s Jizan </a:t>
            </a:r>
            <a:r>
              <a:rPr sz="1000" dirty="0">
                <a:latin typeface="Arial"/>
                <a:cs typeface="Arial"/>
              </a:rPr>
              <a:t>refinery </a:t>
            </a:r>
            <a:r>
              <a:rPr sz="1000" spc="-5" dirty="0">
                <a:latin typeface="Arial"/>
                <a:cs typeface="Arial"/>
              </a:rPr>
              <a:t>project  are </a:t>
            </a:r>
            <a:r>
              <a:rPr sz="1000" dirty="0">
                <a:latin typeface="Arial"/>
                <a:cs typeface="Arial"/>
              </a:rPr>
              <a:t>consuming </a:t>
            </a:r>
            <a:r>
              <a:rPr sz="1000" spc="-5" dirty="0">
                <a:latin typeface="Arial"/>
                <a:cs typeface="Arial"/>
              </a:rPr>
              <a:t>Gate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valves.</a:t>
            </a:r>
            <a:endParaRPr sz="1000">
              <a:latin typeface="Arial"/>
              <a:cs typeface="Arial"/>
            </a:endParaRPr>
          </a:p>
          <a:p>
            <a:pPr marL="469265" marR="31750" indent="-227965">
              <a:lnSpc>
                <a:spcPct val="143800"/>
              </a:lnSpc>
              <a:spcBef>
                <a:spcPts val="6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10" dirty="0">
                <a:latin typeface="Arial"/>
                <a:cs typeface="Arial"/>
              </a:rPr>
              <a:t>Power </a:t>
            </a:r>
            <a:r>
              <a:rPr sz="1000" spc="-5" dirty="0">
                <a:latin typeface="Arial"/>
                <a:cs typeface="Arial"/>
              </a:rPr>
              <a:t>producers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 developing world are erecting new power stations to </a:t>
            </a:r>
            <a:r>
              <a:rPr sz="1000" dirty="0">
                <a:latin typeface="Arial"/>
                <a:cs typeface="Arial"/>
              </a:rPr>
              <a:t>fuel </a:t>
            </a:r>
            <a:r>
              <a:rPr sz="1000" spc="-5" dirty="0">
                <a:latin typeface="Arial"/>
                <a:cs typeface="Arial"/>
              </a:rPr>
              <a:t>industrial  production </a:t>
            </a:r>
            <a:r>
              <a:rPr sz="1000" dirty="0">
                <a:latin typeface="Arial"/>
                <a:cs typeface="Arial"/>
              </a:rPr>
              <a:t>(at </a:t>
            </a:r>
            <a:r>
              <a:rPr sz="1000" spc="-5" dirty="0">
                <a:latin typeface="Arial"/>
                <a:cs typeface="Arial"/>
              </a:rPr>
              <a:t>the aforementioned </a:t>
            </a:r>
            <a:r>
              <a:rPr sz="1000" dirty="0">
                <a:latin typeface="Arial"/>
                <a:cs typeface="Arial"/>
              </a:rPr>
              <a:t>chemical </a:t>
            </a:r>
            <a:r>
              <a:rPr sz="1000" spc="-5" dirty="0">
                <a:latin typeface="Arial"/>
                <a:cs typeface="Arial"/>
              </a:rPr>
              <a:t>and oil &amp; gas facilities, as </a:t>
            </a:r>
            <a:r>
              <a:rPr sz="1000" spc="-10" dirty="0">
                <a:latin typeface="Arial"/>
                <a:cs typeface="Arial"/>
              </a:rPr>
              <a:t>well </a:t>
            </a:r>
            <a:r>
              <a:rPr sz="1000" spc="-5" dirty="0">
                <a:latin typeface="Arial"/>
                <a:cs typeface="Arial"/>
              </a:rPr>
              <a:t>as </a:t>
            </a:r>
            <a:r>
              <a:rPr sz="1000" dirty="0">
                <a:latin typeface="Arial"/>
                <a:cs typeface="Arial"/>
              </a:rPr>
              <a:t>for consumer  </a:t>
            </a:r>
            <a:r>
              <a:rPr sz="1000" spc="-5" dirty="0">
                <a:latin typeface="Arial"/>
                <a:cs typeface="Arial"/>
              </a:rPr>
              <a:t>demand). China, India, Saudi Arabia, </a:t>
            </a:r>
            <a:r>
              <a:rPr sz="1000" dirty="0">
                <a:latin typeface="Arial"/>
                <a:cs typeface="Arial"/>
              </a:rPr>
              <a:t>the UAE, </a:t>
            </a:r>
            <a:r>
              <a:rPr sz="1000" spc="-5" dirty="0">
                <a:latin typeface="Arial"/>
                <a:cs typeface="Arial"/>
              </a:rPr>
              <a:t>and Brazil are investing the </a:t>
            </a:r>
            <a:r>
              <a:rPr sz="1000" dirty="0">
                <a:latin typeface="Arial"/>
                <a:cs typeface="Arial"/>
              </a:rPr>
              <a:t>most </a:t>
            </a:r>
            <a:r>
              <a:rPr sz="1000" spc="-5" dirty="0">
                <a:latin typeface="Arial"/>
                <a:cs typeface="Arial"/>
              </a:rPr>
              <a:t>and the  fastest. Gate valves are </a:t>
            </a:r>
            <a:r>
              <a:rPr sz="1000" dirty="0">
                <a:latin typeface="Arial"/>
                <a:cs typeface="Arial"/>
              </a:rPr>
              <a:t>used in </a:t>
            </a:r>
            <a:r>
              <a:rPr sz="1000" spc="-5" dirty="0">
                <a:latin typeface="Arial"/>
                <a:cs typeface="Arial"/>
              </a:rPr>
              <a:t>the steam generation process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cogeneration (combined  heat and power) and combined cycle plants as drain valves, by-pass valves, and equalizing  devices.</a:t>
            </a:r>
            <a:endParaRPr sz="1000">
              <a:latin typeface="Arial"/>
              <a:cs typeface="Arial"/>
            </a:endParaRPr>
          </a:p>
          <a:p>
            <a:pPr marL="469265" marR="70485" indent="-227965">
              <a:lnSpc>
                <a:spcPct val="143000"/>
              </a:lnSpc>
              <a:spcBef>
                <a:spcPts val="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iron &amp; steel </a:t>
            </a:r>
            <a:r>
              <a:rPr sz="1000" dirty="0">
                <a:latin typeface="Arial"/>
                <a:cs typeface="Arial"/>
              </a:rPr>
              <a:t>industry </a:t>
            </a:r>
            <a:r>
              <a:rPr sz="1000" spc="-5" dirty="0">
                <a:latin typeface="Arial"/>
                <a:cs typeface="Arial"/>
              </a:rPr>
              <a:t>will </a:t>
            </a:r>
            <a:r>
              <a:rPr sz="1000" dirty="0">
                <a:latin typeface="Arial"/>
                <a:cs typeface="Arial"/>
              </a:rPr>
              <a:t>grow </a:t>
            </a:r>
            <a:r>
              <a:rPr sz="1000" spc="-5" dirty="0">
                <a:latin typeface="Arial"/>
                <a:cs typeface="Arial"/>
              </a:rPr>
              <a:t>5.9% in 2013 due to rebounding steel prices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response  to industrial and infrastructure growth in developing economies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Asia and Latin</a:t>
            </a:r>
            <a:r>
              <a:rPr sz="1000" spc="19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</a:rPr>
              <a:t>America.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016304" y="837387"/>
            <a:ext cx="5528310" cy="18694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69215">
              <a:lnSpc>
                <a:spcPct val="144200"/>
              </a:lnSpc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broad base of usage requires large manufacturers to operate globally. Most suppliers </a:t>
            </a:r>
            <a:r>
              <a:rPr sz="1000" dirty="0">
                <a:latin typeface="Arial"/>
                <a:cs typeface="Arial"/>
              </a:rPr>
              <a:t>supply  </a:t>
            </a:r>
            <a:r>
              <a:rPr sz="1000" spc="-5" dirty="0">
                <a:latin typeface="Arial"/>
                <a:cs typeface="Arial"/>
              </a:rPr>
              <a:t>projects </a:t>
            </a:r>
            <a:r>
              <a:rPr sz="1000" dirty="0">
                <a:latin typeface="Arial"/>
                <a:cs typeface="Arial"/>
              </a:rPr>
              <a:t>far </a:t>
            </a:r>
            <a:r>
              <a:rPr sz="1000" spc="-5" dirty="0">
                <a:latin typeface="Arial"/>
                <a:cs typeface="Arial"/>
              </a:rPr>
              <a:t>outside their </a:t>
            </a:r>
            <a:r>
              <a:rPr sz="1000" dirty="0">
                <a:latin typeface="Arial"/>
                <a:cs typeface="Arial"/>
              </a:rPr>
              <a:t>home </a:t>
            </a:r>
            <a:r>
              <a:rPr sz="1000" spc="-5" dirty="0">
                <a:latin typeface="Arial"/>
                <a:cs typeface="Arial"/>
              </a:rPr>
              <a:t>countries, </a:t>
            </a:r>
            <a:r>
              <a:rPr sz="1000" dirty="0">
                <a:latin typeface="Arial"/>
                <a:cs typeface="Arial"/>
              </a:rPr>
              <a:t>for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example:</a:t>
            </a:r>
            <a:endParaRPr sz="1000">
              <a:latin typeface="Arial"/>
              <a:cs typeface="Arial"/>
            </a:endParaRPr>
          </a:p>
          <a:p>
            <a:pPr marL="469265" marR="9525" indent="-227965">
              <a:lnSpc>
                <a:spcPct val="144000"/>
              </a:lnSpc>
              <a:spcBef>
                <a:spcPts val="66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Amaturenfabrik Franz Schneider </a:t>
            </a:r>
            <a:r>
              <a:rPr sz="1000" dirty="0">
                <a:latin typeface="Arial"/>
                <a:cs typeface="Arial"/>
              </a:rPr>
              <a:t>GmbH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dirty="0">
                <a:latin typeface="Arial"/>
                <a:cs typeface="Arial"/>
              </a:rPr>
              <a:t>supply </a:t>
            </a:r>
            <a:r>
              <a:rPr sz="1000" spc="-5" dirty="0">
                <a:latin typeface="Arial"/>
                <a:cs typeface="Arial"/>
              </a:rPr>
              <a:t>gate valves among other </a:t>
            </a:r>
            <a:r>
              <a:rPr sz="1000" dirty="0">
                <a:latin typeface="Arial"/>
                <a:cs typeface="Arial"/>
              </a:rPr>
              <a:t>equipment </a:t>
            </a:r>
            <a:r>
              <a:rPr sz="1000" spc="-10" dirty="0">
                <a:latin typeface="Arial"/>
                <a:cs typeface="Arial"/>
              </a:rPr>
              <a:t>to  </a:t>
            </a:r>
            <a:r>
              <a:rPr sz="1000" spc="-5" dirty="0">
                <a:latin typeface="Arial"/>
                <a:cs typeface="Arial"/>
              </a:rPr>
              <a:t>Sadara </a:t>
            </a:r>
            <a:r>
              <a:rPr sz="1000" dirty="0">
                <a:latin typeface="Arial"/>
                <a:cs typeface="Arial"/>
              </a:rPr>
              <a:t>Chemical </a:t>
            </a:r>
            <a:r>
              <a:rPr sz="1000" spc="-5" dirty="0">
                <a:latin typeface="Arial"/>
                <a:cs typeface="Arial"/>
              </a:rPr>
              <a:t>in Saudi Arabia, the largest plant of </a:t>
            </a:r>
            <a:r>
              <a:rPr sz="1000" dirty="0">
                <a:latin typeface="Arial"/>
                <a:cs typeface="Arial"/>
              </a:rPr>
              <a:t>its kind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</a:t>
            </a:r>
            <a:r>
              <a:rPr sz="1000" spc="10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world.</a:t>
            </a:r>
            <a:endParaRPr sz="1000">
              <a:latin typeface="Arial"/>
              <a:cs typeface="Arial"/>
            </a:endParaRPr>
          </a:p>
          <a:p>
            <a:pPr marL="469265" marR="5080" indent="-227965">
              <a:lnSpc>
                <a:spcPct val="143000"/>
              </a:lnSpc>
              <a:spcBef>
                <a:spcPts val="8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Flowserve is supplying gate and globe valves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two new nuclear plants in China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a $15  million contract with </a:t>
            </a:r>
            <a:r>
              <a:rPr sz="1000" dirty="0">
                <a:latin typeface="Arial"/>
                <a:cs typeface="Arial"/>
              </a:rPr>
              <a:t>China’s </a:t>
            </a:r>
            <a:r>
              <a:rPr sz="1000" spc="-5" dirty="0">
                <a:latin typeface="Arial"/>
                <a:cs typeface="Arial"/>
              </a:rPr>
              <a:t>State Nuclear Power Engineering </a:t>
            </a:r>
            <a:r>
              <a:rPr sz="1000" dirty="0">
                <a:latin typeface="Arial"/>
                <a:cs typeface="Arial"/>
              </a:rPr>
              <a:t>Company</a:t>
            </a:r>
            <a:r>
              <a:rPr sz="1000" spc="10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(SNPEC).</a:t>
            </a:r>
            <a:endParaRPr sz="1000">
              <a:latin typeface="Arial"/>
              <a:cs typeface="Arial"/>
            </a:endParaRPr>
          </a:p>
          <a:p>
            <a:pPr marL="469265" marR="10795" indent="-227965">
              <a:lnSpc>
                <a:spcPct val="143000"/>
              </a:lnSpc>
              <a:spcBef>
                <a:spcPts val="8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dirty="0">
                <a:latin typeface="Arial"/>
                <a:cs typeface="Arial"/>
              </a:rPr>
              <a:t>Weir </a:t>
            </a:r>
            <a:r>
              <a:rPr sz="1000" spc="-5" dirty="0">
                <a:latin typeface="Arial"/>
                <a:cs typeface="Arial"/>
              </a:rPr>
              <a:t>Minerals Africa supplied </a:t>
            </a:r>
            <a:r>
              <a:rPr sz="1000" dirty="0">
                <a:latin typeface="Arial"/>
                <a:cs typeface="Arial"/>
              </a:rPr>
              <a:t>67 knife </a:t>
            </a:r>
            <a:r>
              <a:rPr sz="1000" spc="-5" dirty="0">
                <a:latin typeface="Arial"/>
                <a:cs typeface="Arial"/>
              </a:rPr>
              <a:t>gate valves to a gold </a:t>
            </a:r>
            <a:r>
              <a:rPr sz="1000" dirty="0">
                <a:latin typeface="Arial"/>
                <a:cs typeface="Arial"/>
              </a:rPr>
              <a:t>mine in Burkina Faso, </a:t>
            </a:r>
            <a:r>
              <a:rPr sz="1000" spc="-5" dirty="0">
                <a:latin typeface="Arial"/>
                <a:cs typeface="Arial"/>
              </a:rPr>
              <a:t>starting  in </a:t>
            </a:r>
            <a:r>
              <a:rPr sz="1000" dirty="0">
                <a:latin typeface="Arial"/>
                <a:cs typeface="Arial"/>
              </a:rPr>
              <a:t>May</a:t>
            </a:r>
            <a:r>
              <a:rPr sz="1000" spc="-9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2012.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9" name="object 9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13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94" name="object 94"/>
          <p:cNvSpPr txBox="1"/>
          <p:nvPr/>
        </p:nvSpPr>
        <p:spPr>
          <a:xfrm>
            <a:off x="1016304" y="3063138"/>
            <a:ext cx="5578475" cy="1549400"/>
          </a:xfrm>
          <a:prstGeom prst="rect">
            <a:avLst/>
          </a:prstGeom>
        </p:spPr>
        <p:txBody>
          <a:bodyPr vert="horz" wrap="square" lIns="0" tIns="666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25"/>
              </a:spcBef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Oil &amp; Gas industry in particular is a strong driver </a:t>
            </a:r>
            <a:r>
              <a:rPr sz="1000" dirty="0">
                <a:latin typeface="Arial"/>
                <a:cs typeface="Arial"/>
              </a:rPr>
              <a:t>of </a:t>
            </a:r>
            <a:r>
              <a:rPr sz="1000" spc="-5" dirty="0">
                <a:latin typeface="Arial"/>
                <a:cs typeface="Arial"/>
              </a:rPr>
              <a:t>demand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Gate valves, especially</a:t>
            </a:r>
            <a:r>
              <a:rPr sz="1000" spc="16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in</a:t>
            </a:r>
            <a:endParaRPr sz="1000">
              <a:latin typeface="Arial"/>
              <a:cs typeface="Arial"/>
            </a:endParaRPr>
          </a:p>
          <a:p>
            <a:pPr marL="12700" marR="5080">
              <a:lnSpc>
                <a:spcPct val="143800"/>
              </a:lnSpc>
            </a:pPr>
            <a:r>
              <a:rPr sz="1000" spc="-5" dirty="0">
                <a:latin typeface="Arial"/>
                <a:cs typeface="Arial"/>
              </a:rPr>
              <a:t>pipelines. </a:t>
            </a:r>
            <a:r>
              <a:rPr sz="1000" dirty="0">
                <a:latin typeface="Arial"/>
                <a:cs typeface="Arial"/>
              </a:rPr>
              <a:t>Oil </a:t>
            </a:r>
            <a:r>
              <a:rPr sz="1000" spc="-5" dirty="0">
                <a:latin typeface="Arial"/>
                <a:cs typeface="Arial"/>
              </a:rPr>
              <a:t>&amp; Gas </a:t>
            </a:r>
            <a:r>
              <a:rPr sz="1000" dirty="0">
                <a:latin typeface="Arial"/>
                <a:cs typeface="Arial"/>
              </a:rPr>
              <a:t>demand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dirty="0">
                <a:latin typeface="Arial"/>
                <a:cs typeface="Arial"/>
              </a:rPr>
              <a:t>grow </a:t>
            </a:r>
            <a:r>
              <a:rPr sz="1000" spc="-5" dirty="0">
                <a:latin typeface="Arial"/>
                <a:cs typeface="Arial"/>
              </a:rPr>
              <a:t>as a proportion of the total </a:t>
            </a:r>
            <a:r>
              <a:rPr sz="1000" dirty="0">
                <a:latin typeface="Arial"/>
                <a:cs typeface="Arial"/>
              </a:rPr>
              <a:t>Gate </a:t>
            </a:r>
            <a:r>
              <a:rPr sz="1000" spc="5" dirty="0">
                <a:latin typeface="Arial"/>
                <a:cs typeface="Arial"/>
              </a:rPr>
              <a:t>valve </a:t>
            </a:r>
            <a:r>
              <a:rPr sz="1000" spc="-5" dirty="0">
                <a:latin typeface="Arial"/>
                <a:cs typeface="Arial"/>
              </a:rPr>
              <a:t>demand </a:t>
            </a:r>
            <a:r>
              <a:rPr sz="1000" dirty="0">
                <a:latin typeface="Arial"/>
                <a:cs typeface="Arial"/>
              </a:rPr>
              <a:t>more </a:t>
            </a:r>
            <a:r>
              <a:rPr sz="1000" spc="-5" dirty="0">
                <a:latin typeface="Arial"/>
                <a:cs typeface="Arial"/>
              </a:rPr>
              <a:t>than  any other </a:t>
            </a:r>
            <a:r>
              <a:rPr sz="1000" dirty="0">
                <a:latin typeface="Arial"/>
                <a:cs typeface="Arial"/>
              </a:rPr>
              <a:t>industry </a:t>
            </a:r>
            <a:r>
              <a:rPr sz="1000" spc="-5" dirty="0">
                <a:latin typeface="Arial"/>
                <a:cs typeface="Arial"/>
              </a:rPr>
              <a:t>between 2010 and 2015, rising from 15.2% to 15.7% of total </a:t>
            </a:r>
            <a:r>
              <a:rPr sz="1000" dirty="0">
                <a:latin typeface="Arial"/>
                <a:cs typeface="Arial"/>
              </a:rPr>
              <a:t>demand </a:t>
            </a:r>
            <a:r>
              <a:rPr sz="1000" spc="-5" dirty="0">
                <a:latin typeface="Arial"/>
                <a:cs typeface="Arial"/>
              </a:rPr>
              <a:t>(excluding  Refining). </a:t>
            </a:r>
            <a:r>
              <a:rPr sz="1000" dirty="0">
                <a:latin typeface="Arial"/>
                <a:cs typeface="Arial"/>
              </a:rPr>
              <a:t>Upstream, </a:t>
            </a:r>
            <a:r>
              <a:rPr sz="1000" spc="-5" dirty="0">
                <a:latin typeface="Arial"/>
                <a:cs typeface="Arial"/>
              </a:rPr>
              <a:t>Gate valves are being used in the drilling standpipe </a:t>
            </a:r>
            <a:r>
              <a:rPr sz="1000" dirty="0">
                <a:latin typeface="Arial"/>
                <a:cs typeface="Arial"/>
              </a:rPr>
              <a:t>manifold, pump </a:t>
            </a:r>
            <a:r>
              <a:rPr sz="1000" spc="-5" dirty="0">
                <a:latin typeface="Arial"/>
                <a:cs typeface="Arial"/>
              </a:rPr>
              <a:t>manifold  block valves, </a:t>
            </a:r>
            <a:r>
              <a:rPr sz="1000" dirty="0">
                <a:latin typeface="Arial"/>
                <a:cs typeface="Arial"/>
              </a:rPr>
              <a:t>mud mixing lines, </a:t>
            </a:r>
            <a:r>
              <a:rPr sz="1000" spc="-5" dirty="0">
                <a:latin typeface="Arial"/>
                <a:cs typeface="Arial"/>
              </a:rPr>
              <a:t>drilling system flow control, wellheads, and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production manifolds,  gathering </a:t>
            </a:r>
            <a:r>
              <a:rPr sz="1000" dirty="0">
                <a:latin typeface="Arial"/>
                <a:cs typeface="Arial"/>
              </a:rPr>
              <a:t>systems, </a:t>
            </a:r>
            <a:r>
              <a:rPr sz="1000" spc="-5" dirty="0">
                <a:latin typeface="Arial"/>
                <a:cs typeface="Arial"/>
              </a:rPr>
              <a:t>and flow lines. </a:t>
            </a:r>
            <a:r>
              <a:rPr sz="1000" dirty="0">
                <a:latin typeface="Arial"/>
                <a:cs typeface="Arial"/>
              </a:rPr>
              <a:t>Downstream, </a:t>
            </a:r>
            <a:r>
              <a:rPr sz="1000" spc="-5" dirty="0">
                <a:latin typeface="Arial"/>
                <a:cs typeface="Arial"/>
              </a:rPr>
              <a:t>Gate valves are being combined with special  sealing and even leak detection in </a:t>
            </a:r>
            <a:r>
              <a:rPr sz="1000" dirty="0">
                <a:latin typeface="Arial"/>
                <a:cs typeface="Arial"/>
              </a:rPr>
              <a:t>refinery </a:t>
            </a:r>
            <a:r>
              <a:rPr sz="1000" spc="-5" dirty="0">
                <a:latin typeface="Arial"/>
                <a:cs typeface="Arial"/>
              </a:rPr>
              <a:t>applications, such as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a hydrofluoric alkylation</a:t>
            </a:r>
            <a:r>
              <a:rPr sz="1000" spc="2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unit.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016304" y="4968671"/>
            <a:ext cx="5575935" cy="132969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 marR="5080" algn="just">
              <a:lnSpc>
                <a:spcPts val="1730"/>
              </a:lnSpc>
              <a:spcBef>
                <a:spcPts val="140"/>
              </a:spcBef>
            </a:pPr>
            <a:r>
              <a:rPr sz="1000" spc="-5" dirty="0">
                <a:latin typeface="Arial"/>
                <a:cs typeface="Arial"/>
              </a:rPr>
              <a:t>Gate </a:t>
            </a:r>
            <a:r>
              <a:rPr sz="1000" spc="-10" dirty="0">
                <a:latin typeface="Arial"/>
                <a:cs typeface="Arial"/>
              </a:rPr>
              <a:t>valves </a:t>
            </a:r>
            <a:r>
              <a:rPr sz="1000" spc="-5" dirty="0">
                <a:latin typeface="Arial"/>
                <a:cs typeface="Arial"/>
              </a:rPr>
              <a:t>are </a:t>
            </a:r>
            <a:r>
              <a:rPr sz="1000" dirty="0">
                <a:latin typeface="Arial"/>
                <a:cs typeface="Arial"/>
              </a:rPr>
              <a:t>particularly </a:t>
            </a:r>
            <a:r>
              <a:rPr sz="1000" spc="-5" dirty="0">
                <a:latin typeface="Arial"/>
                <a:cs typeface="Arial"/>
              </a:rPr>
              <a:t>used in oil and gas pipelines that require full throttle operation. In </a:t>
            </a:r>
            <a:r>
              <a:rPr sz="1000" dirty="0">
                <a:latin typeface="Arial"/>
                <a:cs typeface="Arial"/>
              </a:rPr>
              <a:t>these  </a:t>
            </a:r>
            <a:r>
              <a:rPr sz="1000" spc="-5" dirty="0">
                <a:latin typeface="Arial"/>
                <a:cs typeface="Arial"/>
              </a:rPr>
              <a:t>cases, high-pressure </a:t>
            </a:r>
            <a:r>
              <a:rPr sz="1000" dirty="0">
                <a:latin typeface="Arial"/>
                <a:cs typeface="Arial"/>
              </a:rPr>
              <a:t>flow </a:t>
            </a:r>
            <a:r>
              <a:rPr sz="1000" spc="-5" dirty="0">
                <a:latin typeface="Arial"/>
                <a:cs typeface="Arial"/>
              </a:rPr>
              <a:t>would erode the materials of the inner working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less robust valves such  as </a:t>
            </a:r>
            <a:r>
              <a:rPr sz="1000" dirty="0">
                <a:latin typeface="Arial"/>
                <a:cs typeface="Arial"/>
              </a:rPr>
              <a:t>butterfly </a:t>
            </a:r>
            <a:r>
              <a:rPr sz="1000" spc="-5" dirty="0">
                <a:latin typeface="Arial"/>
                <a:cs typeface="Arial"/>
              </a:rPr>
              <a:t>or </a:t>
            </a:r>
            <a:r>
              <a:rPr sz="1000" dirty="0">
                <a:latin typeface="Arial"/>
                <a:cs typeface="Arial"/>
              </a:rPr>
              <a:t>ball </a:t>
            </a:r>
            <a:r>
              <a:rPr sz="1000" spc="-5" dirty="0">
                <a:latin typeface="Arial"/>
                <a:cs typeface="Arial"/>
              </a:rPr>
              <a:t>valves, </a:t>
            </a:r>
            <a:r>
              <a:rPr sz="1000" dirty="0">
                <a:latin typeface="Arial"/>
                <a:cs typeface="Arial"/>
              </a:rPr>
              <a:t>while </a:t>
            </a:r>
            <a:r>
              <a:rPr sz="1000" spc="-5" dirty="0">
                <a:latin typeface="Arial"/>
                <a:cs typeface="Arial"/>
              </a:rPr>
              <a:t>gate valves are less vulnerable because the gate does not</a:t>
            </a:r>
            <a:r>
              <a:rPr sz="1000" spc="13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remain</a:t>
            </a:r>
            <a:endParaRPr sz="1000">
              <a:latin typeface="Arial"/>
              <a:cs typeface="Arial"/>
            </a:endParaRPr>
          </a:p>
          <a:p>
            <a:pPr marL="12700" marR="152400">
              <a:lnSpc>
                <a:spcPts val="1720"/>
              </a:lnSpc>
              <a:spcBef>
                <a:spcPts val="5"/>
              </a:spcBef>
            </a:pPr>
            <a:r>
              <a:rPr sz="1000" spc="-5" dirty="0">
                <a:latin typeface="Arial"/>
                <a:cs typeface="Arial"/>
              </a:rPr>
              <a:t>in the process fluid. </a:t>
            </a:r>
            <a:r>
              <a:rPr sz="1000" dirty="0">
                <a:latin typeface="Arial"/>
                <a:cs typeface="Arial"/>
              </a:rPr>
              <a:t>Thirty </a:t>
            </a:r>
            <a:r>
              <a:rPr sz="1000" spc="-5" dirty="0">
                <a:latin typeface="Arial"/>
                <a:cs typeface="Arial"/>
              </a:rPr>
              <a:t>thousand miles of pipeline are </a:t>
            </a:r>
            <a:r>
              <a:rPr sz="1000" dirty="0">
                <a:latin typeface="Arial"/>
                <a:cs typeface="Arial"/>
              </a:rPr>
              <a:t>currently </a:t>
            </a:r>
            <a:r>
              <a:rPr sz="1000" spc="-5" dirty="0">
                <a:latin typeface="Arial"/>
                <a:cs typeface="Arial"/>
              </a:rPr>
              <a:t>under construction worldwide,  </a:t>
            </a:r>
            <a:r>
              <a:rPr sz="1000" dirty="0">
                <a:latin typeface="Arial"/>
                <a:cs typeface="Arial"/>
              </a:rPr>
              <a:t>mostly for </a:t>
            </a:r>
            <a:r>
              <a:rPr sz="1000" spc="-5" dirty="0">
                <a:latin typeface="Arial"/>
                <a:cs typeface="Arial"/>
              </a:rPr>
              <a:t>natural gas. Regionally, pipeline activity is dispersed, </a:t>
            </a:r>
            <a:r>
              <a:rPr sz="1000" dirty="0">
                <a:latin typeface="Arial"/>
                <a:cs typeface="Arial"/>
              </a:rPr>
              <a:t>coming predominantly </a:t>
            </a:r>
            <a:r>
              <a:rPr sz="1000" spc="-5" dirty="0">
                <a:latin typeface="Arial"/>
                <a:cs typeface="Arial"/>
              </a:rPr>
              <a:t>from</a:t>
            </a:r>
            <a:r>
              <a:rPr sz="1000" spc="9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Asia</a:t>
            </a:r>
            <a:endParaRPr sz="1000">
              <a:latin typeface="Arial"/>
              <a:cs typeface="Arial"/>
            </a:endParaRPr>
          </a:p>
          <a:p>
            <a:pPr marL="12700" algn="just">
              <a:lnSpc>
                <a:spcPct val="100000"/>
              </a:lnSpc>
              <a:spcBef>
                <a:spcPts val="380"/>
              </a:spcBef>
            </a:pPr>
            <a:r>
              <a:rPr sz="1000" spc="-5" dirty="0">
                <a:latin typeface="Arial"/>
                <a:cs typeface="Arial"/>
              </a:rPr>
              <a:t>and North America, but with large proportions in Russia, Eastern Europe, and South</a:t>
            </a:r>
            <a:r>
              <a:rPr sz="1000" spc="229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America.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16304" y="6656146"/>
            <a:ext cx="5630545" cy="11099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700"/>
              </a:lnSpc>
            </a:pPr>
            <a:r>
              <a:rPr sz="1000" dirty="0">
                <a:latin typeface="Arial"/>
                <a:cs typeface="Arial"/>
              </a:rPr>
              <a:t>Numerous </a:t>
            </a:r>
            <a:r>
              <a:rPr sz="1000" spc="-5" dirty="0">
                <a:latin typeface="Arial"/>
                <a:cs typeface="Arial"/>
              </a:rPr>
              <a:t>Asian pipeline plans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spc="-5" dirty="0">
                <a:latin typeface="Arial"/>
                <a:cs typeface="Arial"/>
              </a:rPr>
              <a:t>drive demand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Gate valves. There are plans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34,295 </a:t>
            </a:r>
            <a:r>
              <a:rPr sz="1000" dirty="0">
                <a:latin typeface="Arial"/>
                <a:cs typeface="Arial"/>
              </a:rPr>
              <a:t>miles  </a:t>
            </a:r>
            <a:r>
              <a:rPr sz="1000" spc="-5" dirty="0">
                <a:latin typeface="Arial"/>
                <a:cs typeface="Arial"/>
              </a:rPr>
              <a:t>of pipelines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Asia Pacific, versus 31,951 in North </a:t>
            </a:r>
            <a:r>
              <a:rPr sz="1000" dirty="0">
                <a:latin typeface="Arial"/>
                <a:cs typeface="Arial"/>
              </a:rPr>
              <a:t>America </a:t>
            </a:r>
            <a:r>
              <a:rPr sz="1000" spc="-5" dirty="0">
                <a:latin typeface="Arial"/>
                <a:cs typeface="Arial"/>
              </a:rPr>
              <a:t>(driven </a:t>
            </a:r>
            <a:r>
              <a:rPr sz="1000" dirty="0">
                <a:latin typeface="Arial"/>
                <a:cs typeface="Arial"/>
              </a:rPr>
              <a:t>largely by shale </a:t>
            </a:r>
            <a:r>
              <a:rPr sz="1000" spc="-5" dirty="0">
                <a:latin typeface="Arial"/>
                <a:cs typeface="Arial"/>
              </a:rPr>
              <a:t>gas </a:t>
            </a:r>
            <a:r>
              <a:rPr sz="1000" dirty="0">
                <a:latin typeface="Arial"/>
                <a:cs typeface="Arial"/>
              </a:rPr>
              <a:t>production),  </a:t>
            </a:r>
            <a:r>
              <a:rPr sz="1000" spc="-5" dirty="0">
                <a:latin typeface="Arial"/>
                <a:cs typeface="Arial"/>
              </a:rPr>
              <a:t>and 19,537 in the </a:t>
            </a:r>
            <a:r>
              <a:rPr sz="1000" dirty="0">
                <a:latin typeface="Arial"/>
                <a:cs typeface="Arial"/>
              </a:rPr>
              <a:t>Former </a:t>
            </a:r>
            <a:r>
              <a:rPr sz="1000" spc="-5" dirty="0">
                <a:latin typeface="Arial"/>
                <a:cs typeface="Arial"/>
              </a:rPr>
              <a:t>Soviet Union and Eastern Europe. South America, the Middle East,  Africa, and </a:t>
            </a:r>
            <a:r>
              <a:rPr sz="1000" dirty="0">
                <a:latin typeface="Arial"/>
                <a:cs typeface="Arial"/>
              </a:rPr>
              <a:t>Western </a:t>
            </a:r>
            <a:r>
              <a:rPr sz="1000" spc="-5" dirty="0">
                <a:latin typeface="Arial"/>
                <a:cs typeface="Arial"/>
              </a:rPr>
              <a:t>Europe are also building pipelines to support their projects, but </a:t>
            </a:r>
            <a:r>
              <a:rPr sz="1000" dirty="0">
                <a:latin typeface="Arial"/>
                <a:cs typeface="Arial"/>
              </a:rPr>
              <a:t>they </a:t>
            </a:r>
            <a:r>
              <a:rPr sz="1000" spc="-5" dirty="0">
                <a:latin typeface="Arial"/>
                <a:cs typeface="Arial"/>
              </a:rPr>
              <a:t>involve  less mileage, so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spc="-5" dirty="0">
                <a:latin typeface="Arial"/>
                <a:cs typeface="Arial"/>
              </a:rPr>
              <a:t>not have as </a:t>
            </a:r>
            <a:r>
              <a:rPr sz="1000" dirty="0">
                <a:latin typeface="Arial"/>
                <a:cs typeface="Arial"/>
              </a:rPr>
              <a:t>big </a:t>
            </a:r>
            <a:r>
              <a:rPr sz="1000" spc="-5" dirty="0">
                <a:latin typeface="Arial"/>
                <a:cs typeface="Arial"/>
              </a:rPr>
              <a:t>an influence over valve</a:t>
            </a:r>
            <a:r>
              <a:rPr sz="1000" spc="14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demand.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016304" y="8122919"/>
            <a:ext cx="5560060" cy="16421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40005">
              <a:lnSpc>
                <a:spcPct val="143500"/>
              </a:lnSpc>
            </a:pPr>
            <a:r>
              <a:rPr sz="1000" spc="-5" dirty="0">
                <a:latin typeface="Arial"/>
                <a:cs typeface="Arial"/>
              </a:rPr>
              <a:t>Asia Pacific accounts </a:t>
            </a:r>
            <a:r>
              <a:rPr sz="1000" dirty="0">
                <a:latin typeface="Arial"/>
                <a:cs typeface="Arial"/>
              </a:rPr>
              <a:t>for the </a:t>
            </a:r>
            <a:r>
              <a:rPr sz="1000" spc="-5" dirty="0">
                <a:latin typeface="Arial"/>
                <a:cs typeface="Arial"/>
              </a:rPr>
              <a:t>largest number of new and planned pipeline </a:t>
            </a:r>
            <a:r>
              <a:rPr sz="1000" dirty="0">
                <a:latin typeface="Arial"/>
                <a:cs typeface="Arial"/>
              </a:rPr>
              <a:t>miles </a:t>
            </a:r>
            <a:r>
              <a:rPr sz="1000" spc="-5" dirty="0">
                <a:latin typeface="Arial"/>
                <a:cs typeface="Arial"/>
              </a:rPr>
              <a:t>to be built. Most of  this </a:t>
            </a:r>
            <a:r>
              <a:rPr sz="1000" spc="-10" dirty="0">
                <a:latin typeface="Arial"/>
                <a:cs typeface="Arial"/>
              </a:rPr>
              <a:t>work is </a:t>
            </a:r>
            <a:r>
              <a:rPr sz="1000" spc="-5" dirty="0">
                <a:latin typeface="Arial"/>
                <a:cs typeface="Arial"/>
              </a:rPr>
              <a:t>concentrated in India, </a:t>
            </a:r>
            <a:r>
              <a:rPr sz="1000" dirty="0">
                <a:latin typeface="Arial"/>
                <a:cs typeface="Arial"/>
              </a:rPr>
              <a:t>China, </a:t>
            </a:r>
            <a:r>
              <a:rPr sz="1000" spc="-5" dirty="0">
                <a:latin typeface="Arial"/>
                <a:cs typeface="Arial"/>
              </a:rPr>
              <a:t>and Australia. There are 14,061 miles of pipeline </a:t>
            </a:r>
            <a:r>
              <a:rPr sz="1000" spc="-10" dirty="0">
                <a:latin typeface="Arial"/>
                <a:cs typeface="Arial"/>
              </a:rPr>
              <a:t>in  </a:t>
            </a:r>
            <a:r>
              <a:rPr sz="1000" spc="-5" dirty="0">
                <a:latin typeface="Arial"/>
                <a:cs typeface="Arial"/>
              </a:rPr>
              <a:t>various stages of construction, and 20,234 </a:t>
            </a:r>
            <a:r>
              <a:rPr sz="1000" dirty="0">
                <a:latin typeface="Arial"/>
                <a:cs typeface="Arial"/>
              </a:rPr>
              <a:t>miles in </a:t>
            </a:r>
            <a:r>
              <a:rPr sz="1000" spc="-5" dirty="0">
                <a:latin typeface="Arial"/>
                <a:cs typeface="Arial"/>
              </a:rPr>
              <a:t>the engineering and design</a:t>
            </a:r>
            <a:r>
              <a:rPr sz="1000" spc="16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phase.</a:t>
            </a:r>
            <a:endParaRPr sz="1000">
              <a:latin typeface="Arial"/>
              <a:cs typeface="Arial"/>
            </a:endParaRPr>
          </a:p>
          <a:p>
            <a:pPr marL="469265" marR="5080" indent="-227965">
              <a:lnSpc>
                <a:spcPct val="143500"/>
              </a:lnSpc>
              <a:spcBef>
                <a:spcPts val="67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China’s second huge </a:t>
            </a:r>
            <a:r>
              <a:rPr sz="1000" spc="5" dirty="0">
                <a:latin typeface="Arial"/>
                <a:cs typeface="Arial"/>
              </a:rPr>
              <a:t>West </a:t>
            </a:r>
            <a:r>
              <a:rPr sz="1000" spc="-5" dirty="0">
                <a:latin typeface="Arial"/>
                <a:cs typeface="Arial"/>
              </a:rPr>
              <a:t>to East natural gas pipeline, which </a:t>
            </a:r>
            <a:r>
              <a:rPr sz="1000" spc="-10" dirty="0">
                <a:latin typeface="Arial"/>
                <a:cs typeface="Arial"/>
              </a:rPr>
              <a:t>was </a:t>
            </a:r>
            <a:r>
              <a:rPr sz="1000" dirty="0">
                <a:latin typeface="Arial"/>
                <a:cs typeface="Arial"/>
              </a:rPr>
              <a:t>recently </a:t>
            </a:r>
            <a:r>
              <a:rPr sz="1000" spc="-5" dirty="0">
                <a:latin typeface="Arial"/>
                <a:cs typeface="Arial"/>
              </a:rPr>
              <a:t>completed, </a:t>
            </a:r>
            <a:r>
              <a:rPr sz="1000" spc="-10" dirty="0">
                <a:latin typeface="Arial"/>
                <a:cs typeface="Arial"/>
              </a:rPr>
              <a:t>will  </a:t>
            </a:r>
            <a:r>
              <a:rPr sz="1000" dirty="0">
                <a:latin typeface="Arial"/>
                <a:cs typeface="Arial"/>
              </a:rPr>
              <a:t>carry </a:t>
            </a:r>
            <a:r>
              <a:rPr sz="1000" spc="-5" dirty="0">
                <a:latin typeface="Arial"/>
                <a:cs typeface="Arial"/>
              </a:rPr>
              <a:t>30 bcm per </a:t>
            </a:r>
            <a:r>
              <a:rPr sz="1000" spc="-10" dirty="0">
                <a:latin typeface="Arial"/>
                <a:cs typeface="Arial"/>
              </a:rPr>
              <a:t>year </a:t>
            </a:r>
            <a:r>
              <a:rPr sz="1000" spc="-5" dirty="0">
                <a:latin typeface="Arial"/>
                <a:cs typeface="Arial"/>
              </a:rPr>
              <a:t>from central Asia to the Yangtze and Pearl </a:t>
            </a:r>
            <a:r>
              <a:rPr sz="1000" dirty="0">
                <a:latin typeface="Arial"/>
                <a:cs typeface="Arial"/>
              </a:rPr>
              <a:t>River </a:t>
            </a:r>
            <a:r>
              <a:rPr sz="1000" spc="-5" dirty="0">
                <a:latin typeface="Arial"/>
                <a:cs typeface="Arial"/>
              </a:rPr>
              <a:t>Deltas. A third,  fourth, and </a:t>
            </a:r>
            <a:r>
              <a:rPr sz="1000" dirty="0">
                <a:latin typeface="Arial"/>
                <a:cs typeface="Arial"/>
              </a:rPr>
              <a:t>fifth </a:t>
            </a:r>
            <a:r>
              <a:rPr sz="1000" spc="-5" dirty="0">
                <a:latin typeface="Arial"/>
                <a:cs typeface="Arial"/>
              </a:rPr>
              <a:t>version of this </a:t>
            </a:r>
            <a:r>
              <a:rPr sz="1000" dirty="0">
                <a:latin typeface="Arial"/>
                <a:cs typeface="Arial"/>
              </a:rPr>
              <a:t>same </a:t>
            </a:r>
            <a:r>
              <a:rPr sz="1000" spc="-5" dirty="0">
                <a:latin typeface="Arial"/>
                <a:cs typeface="Arial"/>
              </a:rPr>
              <a:t>pipeline </a:t>
            </a:r>
            <a:r>
              <a:rPr sz="1000" dirty="0">
                <a:latin typeface="Arial"/>
                <a:cs typeface="Arial"/>
              </a:rPr>
              <a:t>are </a:t>
            </a:r>
            <a:r>
              <a:rPr sz="1000" spc="-5" dirty="0">
                <a:latin typeface="Arial"/>
                <a:cs typeface="Arial"/>
              </a:rPr>
              <a:t>also being planned </a:t>
            </a:r>
            <a:r>
              <a:rPr sz="1000" dirty="0">
                <a:latin typeface="Arial"/>
                <a:cs typeface="Arial"/>
              </a:rPr>
              <a:t>for different</a:t>
            </a:r>
            <a:r>
              <a:rPr sz="1000" spc="9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latitudes.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9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Gujarat State Petronet Ltd. in India will build three </a:t>
            </a:r>
            <a:r>
              <a:rPr sz="1000" dirty="0">
                <a:latin typeface="Arial"/>
                <a:cs typeface="Arial"/>
              </a:rPr>
              <a:t>major </a:t>
            </a:r>
            <a:r>
              <a:rPr sz="1000" spc="-5" dirty="0">
                <a:latin typeface="Arial"/>
                <a:cs typeface="Arial"/>
              </a:rPr>
              <a:t>pipelines totaling </a:t>
            </a:r>
            <a:r>
              <a:rPr sz="1000" dirty="0">
                <a:latin typeface="Arial"/>
                <a:cs typeface="Arial"/>
              </a:rPr>
              <a:t>2,500</a:t>
            </a:r>
            <a:r>
              <a:rPr sz="1000" spc="21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miles.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244904" y="848055"/>
            <a:ext cx="5355590" cy="13455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0665" marR="45720" indent="-227965">
              <a:lnSpc>
                <a:spcPct val="143200"/>
              </a:lnSpc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There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also LNG pipeline construction activity in Thailand </a:t>
            </a:r>
            <a:r>
              <a:rPr sz="1000" spc="10" dirty="0">
                <a:latin typeface="Arial"/>
                <a:cs typeface="Arial"/>
              </a:rPr>
              <a:t>(a </a:t>
            </a:r>
            <a:r>
              <a:rPr sz="1000" spc="-5" dirty="0">
                <a:latin typeface="Arial"/>
                <a:cs typeface="Arial"/>
              </a:rPr>
              <a:t>185-mile pipeline, to be built  </a:t>
            </a:r>
            <a:r>
              <a:rPr sz="1000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Punj</a:t>
            </a:r>
            <a:r>
              <a:rPr sz="1000" spc="-8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Lloyd).</a:t>
            </a:r>
            <a:endParaRPr sz="1000">
              <a:latin typeface="Arial"/>
              <a:cs typeface="Arial"/>
            </a:endParaRPr>
          </a:p>
          <a:p>
            <a:pPr marL="240665" marR="5080" indent="-227965">
              <a:lnSpc>
                <a:spcPct val="143000"/>
              </a:lnSpc>
              <a:spcBef>
                <a:spcPts val="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In Australia, Santos GLNG will build a </a:t>
            </a:r>
            <a:r>
              <a:rPr sz="1000" dirty="0">
                <a:latin typeface="Arial"/>
                <a:cs typeface="Arial"/>
              </a:rPr>
              <a:t>261-mile </a:t>
            </a:r>
            <a:r>
              <a:rPr sz="1000" spc="-5" dirty="0">
                <a:latin typeface="Arial"/>
                <a:cs typeface="Arial"/>
              </a:rPr>
              <a:t>gas pipeline from gas fields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Gladstone to  a processing plant on Curtis</a:t>
            </a:r>
            <a:r>
              <a:rPr sz="1000" spc="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Island.</a:t>
            </a:r>
            <a:endParaRPr sz="1000">
              <a:latin typeface="Arial"/>
              <a:cs typeface="Arial"/>
            </a:endParaRPr>
          </a:p>
          <a:p>
            <a:pPr marL="240665" marR="405130" indent="-227965">
              <a:lnSpc>
                <a:spcPct val="144000"/>
              </a:lnSpc>
              <a:spcBef>
                <a:spcPts val="7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In Papua New Guinea, </a:t>
            </a:r>
            <a:r>
              <a:rPr sz="1000" dirty="0">
                <a:latin typeface="Arial"/>
                <a:cs typeface="Arial"/>
              </a:rPr>
              <a:t>Esso </a:t>
            </a:r>
            <a:r>
              <a:rPr sz="1000" spc="-5" dirty="0">
                <a:latin typeface="Arial"/>
                <a:cs typeface="Arial"/>
              </a:rPr>
              <a:t>Highlands Ltd.’s PNG </a:t>
            </a:r>
            <a:r>
              <a:rPr sz="1000" dirty="0">
                <a:latin typeface="Arial"/>
                <a:cs typeface="Arial"/>
              </a:rPr>
              <a:t>LNG </a:t>
            </a:r>
            <a:r>
              <a:rPr sz="1000" spc="-5" dirty="0">
                <a:latin typeface="Arial"/>
                <a:cs typeface="Arial"/>
              </a:rPr>
              <a:t>project will build a </a:t>
            </a:r>
            <a:r>
              <a:rPr sz="1000" dirty="0">
                <a:latin typeface="Arial"/>
                <a:cs typeface="Arial"/>
              </a:rPr>
              <a:t>435-mile  </a:t>
            </a:r>
            <a:r>
              <a:rPr sz="1000" spc="-5" dirty="0">
                <a:latin typeface="Arial"/>
                <a:cs typeface="Arial"/>
              </a:rPr>
              <a:t>pipeline from Southern Highlands to Port</a:t>
            </a:r>
            <a:r>
              <a:rPr sz="1000" spc="7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Moresby.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7" name="object 9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14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94" name="object 94"/>
          <p:cNvSpPr txBox="1"/>
          <p:nvPr/>
        </p:nvSpPr>
        <p:spPr>
          <a:xfrm>
            <a:off x="1016304" y="2550160"/>
            <a:ext cx="5630545" cy="41014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500"/>
              </a:lnSpc>
            </a:pPr>
            <a:r>
              <a:rPr sz="1000" dirty="0">
                <a:latin typeface="Arial"/>
                <a:cs typeface="Arial"/>
              </a:rPr>
              <a:t>Mostly due to </a:t>
            </a:r>
            <a:r>
              <a:rPr sz="1000" spc="-5" dirty="0">
                <a:latin typeface="Arial"/>
                <a:cs typeface="Arial"/>
              </a:rPr>
              <a:t>the booming shale activity in North America, at least eight </a:t>
            </a:r>
            <a:r>
              <a:rPr sz="1000" dirty="0">
                <a:latin typeface="Arial"/>
                <a:cs typeface="Arial"/>
              </a:rPr>
              <a:t>major </a:t>
            </a:r>
            <a:r>
              <a:rPr sz="1000" spc="-5" dirty="0">
                <a:latin typeface="Arial"/>
                <a:cs typeface="Arial"/>
              </a:rPr>
              <a:t>pipeline projects total  over 5,600 miles of pipeline under construction and 26,000 in the planning </a:t>
            </a:r>
            <a:r>
              <a:rPr sz="1000" dirty="0">
                <a:latin typeface="Arial"/>
                <a:cs typeface="Arial"/>
              </a:rPr>
              <a:t>stage. Some </a:t>
            </a:r>
            <a:r>
              <a:rPr sz="1000" spc="-5" dirty="0">
                <a:latin typeface="Arial"/>
                <a:cs typeface="Arial"/>
              </a:rPr>
              <a:t>projects of  note</a:t>
            </a:r>
            <a:r>
              <a:rPr sz="1000" spc="-6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include:</a:t>
            </a:r>
            <a:endParaRPr sz="1000">
              <a:latin typeface="Arial"/>
              <a:cs typeface="Arial"/>
            </a:endParaRPr>
          </a:p>
          <a:p>
            <a:pPr marL="469265" marR="90170" indent="-227965">
              <a:lnSpc>
                <a:spcPct val="144000"/>
              </a:lnSpc>
              <a:spcBef>
                <a:spcPts val="67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Pending approval, TransCanada’s 1,661-mile, $7b, 36-inch Keystone XL crude oil pipeline  will run </a:t>
            </a:r>
            <a:r>
              <a:rPr sz="1000" dirty="0">
                <a:latin typeface="Arial"/>
                <a:cs typeface="Arial"/>
              </a:rPr>
              <a:t>from </a:t>
            </a:r>
            <a:r>
              <a:rPr sz="1000" spc="-5" dirty="0">
                <a:latin typeface="Arial"/>
                <a:cs typeface="Arial"/>
              </a:rPr>
              <a:t>Alberta to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Nebraska.</a:t>
            </a:r>
            <a:endParaRPr sz="1000">
              <a:latin typeface="Arial"/>
              <a:cs typeface="Arial"/>
            </a:endParaRPr>
          </a:p>
          <a:p>
            <a:pPr marL="469265" marR="203835" indent="-227965">
              <a:lnSpc>
                <a:spcPct val="144000"/>
              </a:lnSpc>
              <a:spcBef>
                <a:spcPts val="6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DCP Midstream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building a 700-mile, 120k bpd ‘Sandhills’ Pipeline </a:t>
            </a:r>
            <a:r>
              <a:rPr sz="1000" dirty="0">
                <a:latin typeface="Arial"/>
                <a:cs typeface="Arial"/>
              </a:rPr>
              <a:t>from </a:t>
            </a:r>
            <a:r>
              <a:rPr sz="1000" spc="5" dirty="0">
                <a:latin typeface="Arial"/>
                <a:cs typeface="Arial"/>
              </a:rPr>
              <a:t>West </a:t>
            </a:r>
            <a:r>
              <a:rPr sz="1000" spc="-5" dirty="0">
                <a:latin typeface="Arial"/>
                <a:cs typeface="Arial"/>
              </a:rPr>
              <a:t>Texas to  East</a:t>
            </a:r>
            <a:r>
              <a:rPr sz="1000" spc="-7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Texas</a:t>
            </a:r>
            <a:endParaRPr sz="1000">
              <a:latin typeface="Arial"/>
              <a:cs typeface="Arial"/>
            </a:endParaRPr>
          </a:p>
          <a:p>
            <a:pPr marL="469265" marR="174625" indent="-227965">
              <a:lnSpc>
                <a:spcPct val="144000"/>
              </a:lnSpc>
              <a:spcBef>
                <a:spcPts val="6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Greencore Pipeline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building a </a:t>
            </a:r>
            <a:r>
              <a:rPr sz="1000" dirty="0">
                <a:latin typeface="Arial"/>
                <a:cs typeface="Arial"/>
              </a:rPr>
              <a:t>231-mile, </a:t>
            </a:r>
            <a:r>
              <a:rPr sz="1000" spc="-5" dirty="0">
                <a:latin typeface="Arial"/>
                <a:cs typeface="Arial"/>
              </a:rPr>
              <a:t>20” CO</a:t>
            </a:r>
            <a:r>
              <a:rPr sz="975" spc="-7" baseline="-12820" dirty="0">
                <a:latin typeface="Arial"/>
                <a:cs typeface="Arial"/>
              </a:rPr>
              <a:t>2 </a:t>
            </a:r>
            <a:r>
              <a:rPr sz="1000" spc="-5" dirty="0">
                <a:latin typeface="Arial"/>
                <a:cs typeface="Arial"/>
              </a:rPr>
              <a:t>pipeline from </a:t>
            </a:r>
            <a:r>
              <a:rPr sz="1000" dirty="0">
                <a:latin typeface="Arial"/>
                <a:cs typeface="Arial"/>
              </a:rPr>
              <a:t>Wyoming </a:t>
            </a:r>
            <a:r>
              <a:rPr sz="1000" spc="-5" dirty="0">
                <a:latin typeface="Arial"/>
                <a:cs typeface="Arial"/>
              </a:rPr>
              <a:t>to Montana to  support enhanced oil </a:t>
            </a:r>
            <a:r>
              <a:rPr sz="1000" dirty="0">
                <a:latin typeface="Arial"/>
                <a:cs typeface="Arial"/>
              </a:rPr>
              <a:t>recovery </a:t>
            </a:r>
            <a:r>
              <a:rPr sz="1000" spc="-5" dirty="0">
                <a:latin typeface="Arial"/>
                <a:cs typeface="Arial"/>
              </a:rPr>
              <a:t>pressure pumping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there.</a:t>
            </a:r>
            <a:endParaRPr sz="1000">
              <a:latin typeface="Arial"/>
              <a:cs typeface="Arial"/>
            </a:endParaRPr>
          </a:p>
          <a:p>
            <a:pPr marL="469265" marR="66675" indent="-227965">
              <a:lnSpc>
                <a:spcPct val="144000"/>
              </a:lnSpc>
              <a:spcBef>
                <a:spcPts val="6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Kinder Morgan’s Cochin Marcellus Lateral Pipeline will </a:t>
            </a:r>
            <a:r>
              <a:rPr sz="1000" dirty="0">
                <a:latin typeface="Arial"/>
                <a:cs typeface="Arial"/>
              </a:rPr>
              <a:t>carry </a:t>
            </a:r>
            <a:r>
              <a:rPr sz="1000" spc="-5" dirty="0">
                <a:latin typeface="Arial"/>
                <a:cs typeface="Arial"/>
              </a:rPr>
              <a:t>NGL from the Marcellus shale  in Pennsylvania to fractionation plants and petrochemical refineries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Illinois and</a:t>
            </a:r>
            <a:r>
              <a:rPr sz="1000" spc="2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Canada.</a:t>
            </a:r>
            <a:endParaRPr sz="1000">
              <a:latin typeface="Arial"/>
              <a:cs typeface="Arial"/>
            </a:endParaRPr>
          </a:p>
          <a:p>
            <a:pPr marL="469265" marR="154305" indent="-227965">
              <a:lnSpc>
                <a:spcPct val="143000"/>
              </a:lnSpc>
              <a:spcBef>
                <a:spcPts val="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Enterprise Products Partners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planning a </a:t>
            </a:r>
            <a:r>
              <a:rPr sz="1000" dirty="0">
                <a:latin typeface="Arial"/>
                <a:cs typeface="Arial"/>
              </a:rPr>
              <a:t>1,230-mile, </a:t>
            </a:r>
            <a:r>
              <a:rPr sz="1000" spc="-10" dirty="0">
                <a:latin typeface="Arial"/>
                <a:cs typeface="Arial"/>
              </a:rPr>
              <a:t>125k bpd </a:t>
            </a:r>
            <a:r>
              <a:rPr sz="1000" spc="-5" dirty="0">
                <a:latin typeface="Arial"/>
                <a:cs typeface="Arial"/>
              </a:rPr>
              <a:t>ethane pipeline from the  Marcellus and Utica shales to </a:t>
            </a:r>
            <a:r>
              <a:rPr sz="1000" dirty="0">
                <a:latin typeface="Arial"/>
                <a:cs typeface="Arial"/>
              </a:rPr>
              <a:t>Texas.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60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Oneok Partners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building a </a:t>
            </a:r>
            <a:r>
              <a:rPr sz="1000" dirty="0">
                <a:latin typeface="Arial"/>
                <a:cs typeface="Arial"/>
              </a:rPr>
              <a:t>570-mile, </a:t>
            </a:r>
            <a:r>
              <a:rPr sz="1000" spc="-5" dirty="0">
                <a:latin typeface="Arial"/>
                <a:cs typeface="Arial"/>
              </a:rPr>
              <a:t>16” pipeline </a:t>
            </a:r>
            <a:r>
              <a:rPr sz="1000" dirty="0">
                <a:latin typeface="Arial"/>
                <a:cs typeface="Arial"/>
              </a:rPr>
              <a:t>from </a:t>
            </a:r>
            <a:r>
              <a:rPr sz="1000" spc="-5" dirty="0">
                <a:latin typeface="Arial"/>
                <a:cs typeface="Arial"/>
              </a:rPr>
              <a:t>the US Midwest </a:t>
            </a:r>
            <a:r>
              <a:rPr sz="1000" dirty="0">
                <a:latin typeface="Arial"/>
                <a:cs typeface="Arial"/>
              </a:rPr>
              <a:t>to</a:t>
            </a:r>
            <a:r>
              <a:rPr sz="1000" spc="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Texas.</a:t>
            </a:r>
            <a:endParaRPr sz="1000">
              <a:latin typeface="Arial"/>
              <a:cs typeface="Arial"/>
            </a:endParaRPr>
          </a:p>
          <a:p>
            <a:pPr marL="469265" marR="128905" indent="-227965">
              <a:lnSpc>
                <a:spcPct val="143000"/>
              </a:lnSpc>
              <a:spcBef>
                <a:spcPts val="7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ExxonMobil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dirty="0">
                <a:latin typeface="Arial"/>
                <a:cs typeface="Arial"/>
              </a:rPr>
              <a:t>still </a:t>
            </a:r>
            <a:r>
              <a:rPr sz="1000" spc="-5" dirty="0">
                <a:latin typeface="Arial"/>
                <a:cs typeface="Arial"/>
              </a:rPr>
              <a:t>working on plans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a 1,717-mile pipeline from Alaska’s North Slope </a:t>
            </a:r>
            <a:r>
              <a:rPr sz="1000" dirty="0">
                <a:latin typeface="Arial"/>
                <a:cs typeface="Arial"/>
              </a:rPr>
              <a:t>to  </a:t>
            </a:r>
            <a:r>
              <a:rPr sz="1000" spc="-5" dirty="0">
                <a:latin typeface="Arial"/>
                <a:cs typeface="Arial"/>
              </a:rPr>
              <a:t>the Alaska/Canada</a:t>
            </a:r>
            <a:r>
              <a:rPr sz="1000" spc="-2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border.</a:t>
            </a:r>
            <a:endParaRPr sz="1000">
              <a:latin typeface="Arial"/>
              <a:cs typeface="Arial"/>
            </a:endParaRPr>
          </a:p>
          <a:p>
            <a:pPr marL="469265" marR="252729" indent="-227965">
              <a:lnSpc>
                <a:spcPct val="143000"/>
              </a:lnSpc>
              <a:spcBef>
                <a:spcPts val="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Additional projects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Canada (McKenzie Valley) and Mexico </a:t>
            </a:r>
            <a:r>
              <a:rPr sz="1000" dirty="0">
                <a:latin typeface="Arial"/>
                <a:cs typeface="Arial"/>
              </a:rPr>
              <a:t>(McDermott) </a:t>
            </a:r>
            <a:r>
              <a:rPr sz="1000" spc="-5" dirty="0">
                <a:latin typeface="Arial"/>
                <a:cs typeface="Arial"/>
              </a:rPr>
              <a:t>remain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  planning</a:t>
            </a:r>
            <a:r>
              <a:rPr sz="1000" spc="-6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stages.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016304" y="7009256"/>
            <a:ext cx="5558155" cy="27546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Former Soviet Union’s countries have been constructing pipelines that </a:t>
            </a:r>
            <a:r>
              <a:rPr sz="1000" dirty="0">
                <a:latin typeface="Arial"/>
                <a:cs typeface="Arial"/>
              </a:rPr>
              <a:t>connect </a:t>
            </a:r>
            <a:r>
              <a:rPr sz="1000" spc="-5" dirty="0">
                <a:latin typeface="Arial"/>
                <a:cs typeface="Arial"/>
              </a:rPr>
              <a:t>them with Asia  Pacific and Europe, and have </a:t>
            </a:r>
            <a:r>
              <a:rPr sz="1000" dirty="0">
                <a:latin typeface="Arial"/>
                <a:cs typeface="Arial"/>
              </a:rPr>
              <a:t>more </a:t>
            </a:r>
            <a:r>
              <a:rPr sz="1000" spc="-5" dirty="0">
                <a:latin typeface="Arial"/>
                <a:cs typeface="Arial"/>
              </a:rPr>
              <a:t>on the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way.</a:t>
            </a:r>
            <a:endParaRPr sz="1000">
              <a:latin typeface="Arial"/>
              <a:cs typeface="Arial"/>
            </a:endParaRPr>
          </a:p>
          <a:p>
            <a:pPr marL="469265" marR="21590" indent="-227965">
              <a:lnSpc>
                <a:spcPct val="144100"/>
              </a:lnSpc>
              <a:spcBef>
                <a:spcPts val="65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Nord Stream’s twin </a:t>
            </a:r>
            <a:r>
              <a:rPr sz="1000" dirty="0">
                <a:latin typeface="Arial"/>
                <a:cs typeface="Arial"/>
              </a:rPr>
              <a:t>760-mile </a:t>
            </a:r>
            <a:r>
              <a:rPr sz="1000" spc="-5" dirty="0">
                <a:latin typeface="Arial"/>
                <a:cs typeface="Arial"/>
              </a:rPr>
              <a:t>pipeline began operation in late 2012.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pipelines will have 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to transport a </a:t>
            </a:r>
            <a:r>
              <a:rPr sz="1000" dirty="0">
                <a:latin typeface="Arial"/>
                <a:cs typeface="Arial"/>
              </a:rPr>
              <a:t>total </a:t>
            </a:r>
            <a:r>
              <a:rPr sz="1000" spc="-5" dirty="0">
                <a:latin typeface="Arial"/>
                <a:cs typeface="Arial"/>
              </a:rPr>
              <a:t>of 55 Bcm of gas a </a:t>
            </a:r>
            <a:r>
              <a:rPr sz="1000" spc="-10" dirty="0">
                <a:latin typeface="Arial"/>
                <a:cs typeface="Arial"/>
              </a:rPr>
              <a:t>year </a:t>
            </a:r>
            <a:r>
              <a:rPr sz="1000" spc="-5" dirty="0">
                <a:latin typeface="Arial"/>
                <a:cs typeface="Arial"/>
              </a:rPr>
              <a:t>to the EU. Line 1 began transporting  gas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June 2011, and Line 2 opened in November of</a:t>
            </a:r>
            <a:r>
              <a:rPr sz="1000" spc="9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2012.</a:t>
            </a:r>
            <a:endParaRPr sz="1000">
              <a:latin typeface="Arial"/>
              <a:cs typeface="Arial"/>
            </a:endParaRPr>
          </a:p>
          <a:p>
            <a:pPr marL="469265" marR="42545" indent="-227965">
              <a:lnSpc>
                <a:spcPct val="143500"/>
              </a:lnSpc>
              <a:spcBef>
                <a:spcPts val="6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In Russia, Transneft’s </a:t>
            </a:r>
            <a:r>
              <a:rPr sz="1000" dirty="0">
                <a:latin typeface="Arial"/>
                <a:cs typeface="Arial"/>
              </a:rPr>
              <a:t>310-mile </a:t>
            </a:r>
            <a:r>
              <a:rPr sz="1000" spc="-5" dirty="0">
                <a:latin typeface="Arial"/>
                <a:cs typeface="Arial"/>
              </a:rPr>
              <a:t>Zapolyarye-Purpe pipeline will transport </a:t>
            </a:r>
            <a:r>
              <a:rPr sz="1000" dirty="0">
                <a:latin typeface="Arial"/>
                <a:cs typeface="Arial"/>
              </a:rPr>
              <a:t>up </a:t>
            </a:r>
            <a:r>
              <a:rPr sz="1000" spc="-5" dirty="0">
                <a:latin typeface="Arial"/>
                <a:cs typeface="Arial"/>
              </a:rPr>
              <a:t>to 45 MMt/a of  crude from the Yamal and northern Krasnoyarsk territory to the Eastern Siberia-Pacific  Ocean pipeline </a:t>
            </a:r>
            <a:r>
              <a:rPr sz="1000" dirty="0">
                <a:latin typeface="Arial"/>
                <a:cs typeface="Arial"/>
              </a:rPr>
              <a:t>(ESPO). The </a:t>
            </a:r>
            <a:r>
              <a:rPr sz="1000" spc="-5" dirty="0">
                <a:latin typeface="Arial"/>
                <a:cs typeface="Arial"/>
              </a:rPr>
              <a:t>network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spc="-5" dirty="0">
                <a:latin typeface="Arial"/>
                <a:cs typeface="Arial"/>
              </a:rPr>
              <a:t>expand to 750 miles of</a:t>
            </a:r>
            <a:r>
              <a:rPr sz="1000" spc="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pipeline.</a:t>
            </a:r>
            <a:endParaRPr sz="1000">
              <a:latin typeface="Arial"/>
              <a:cs typeface="Arial"/>
            </a:endParaRPr>
          </a:p>
          <a:p>
            <a:pPr marL="469265" marR="93980" indent="-227965">
              <a:lnSpc>
                <a:spcPct val="143000"/>
              </a:lnSpc>
              <a:spcBef>
                <a:spcPts val="8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916-mile Kazakhstan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China pipeline </a:t>
            </a:r>
            <a:r>
              <a:rPr sz="1000" spc="-10" dirty="0">
                <a:latin typeface="Arial"/>
                <a:cs typeface="Arial"/>
              </a:rPr>
              <a:t>was </a:t>
            </a:r>
            <a:r>
              <a:rPr sz="1000" spc="-5" dirty="0">
                <a:latin typeface="Arial"/>
                <a:cs typeface="Arial"/>
              </a:rPr>
              <a:t>completed in late 2012, and a </a:t>
            </a:r>
            <a:r>
              <a:rPr sz="1000" dirty="0">
                <a:latin typeface="Arial"/>
                <a:cs typeface="Arial"/>
              </a:rPr>
              <a:t>193-mile  </a:t>
            </a:r>
            <a:r>
              <a:rPr sz="1000" spc="-5" dirty="0">
                <a:latin typeface="Arial"/>
                <a:cs typeface="Arial"/>
              </a:rPr>
              <a:t>addition is planned </a:t>
            </a:r>
            <a:r>
              <a:rPr sz="1000" dirty="0">
                <a:latin typeface="Arial"/>
                <a:cs typeface="Arial"/>
              </a:rPr>
              <a:t>for 2014-15 from </a:t>
            </a:r>
            <a:r>
              <a:rPr sz="1000" spc="-5" dirty="0">
                <a:latin typeface="Arial"/>
                <a:cs typeface="Arial"/>
              </a:rPr>
              <a:t>Beineu–Bozoy to a </a:t>
            </a:r>
            <a:r>
              <a:rPr sz="1000" dirty="0">
                <a:latin typeface="Arial"/>
                <a:cs typeface="Arial"/>
              </a:rPr>
              <a:t>compressor </a:t>
            </a:r>
            <a:r>
              <a:rPr sz="1000" spc="-5" dirty="0">
                <a:latin typeface="Arial"/>
                <a:cs typeface="Arial"/>
              </a:rPr>
              <a:t>station </a:t>
            </a:r>
            <a:r>
              <a:rPr sz="1000" dirty="0">
                <a:latin typeface="Arial"/>
                <a:cs typeface="Arial"/>
              </a:rPr>
              <a:t>in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Karaozek.</a:t>
            </a:r>
            <a:endParaRPr sz="1000">
              <a:latin typeface="Arial"/>
              <a:cs typeface="Arial"/>
            </a:endParaRPr>
          </a:p>
          <a:p>
            <a:pPr marL="469265" marR="106045" indent="-227965">
              <a:lnSpc>
                <a:spcPct val="144000"/>
              </a:lnSpc>
              <a:spcBef>
                <a:spcPts val="7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Several other potential pipelines are in the planning stage, including Gazprom and China  National Petroleum Corporation </a:t>
            </a:r>
            <a:r>
              <a:rPr sz="1000" dirty="0">
                <a:latin typeface="Arial"/>
                <a:cs typeface="Arial"/>
              </a:rPr>
              <a:t>(CNPC)’s </a:t>
            </a:r>
            <a:r>
              <a:rPr sz="1000" spc="-5" dirty="0">
                <a:latin typeface="Arial"/>
                <a:cs typeface="Arial"/>
              </a:rPr>
              <a:t>1,616-mile Altai natural gas </a:t>
            </a:r>
            <a:r>
              <a:rPr sz="1000" dirty="0">
                <a:latin typeface="Arial"/>
                <a:cs typeface="Arial"/>
              </a:rPr>
              <a:t>pipeline</a:t>
            </a:r>
            <a:r>
              <a:rPr sz="1000" spc="14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from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473453" y="837387"/>
            <a:ext cx="5075555" cy="4540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200"/>
              </a:lnSpc>
            </a:pPr>
            <a:r>
              <a:rPr sz="1000" spc="-5" dirty="0">
                <a:latin typeface="Arial"/>
                <a:cs typeface="Arial"/>
              </a:rPr>
              <a:t>western Siberia to northwestern China, BP’s Shah Deniz pipeline, and two other proposed  pipelines that could ship Azeri gas </a:t>
            </a:r>
            <a:r>
              <a:rPr sz="1000" dirty="0">
                <a:latin typeface="Arial"/>
                <a:cs typeface="Arial"/>
              </a:rPr>
              <a:t>to</a:t>
            </a:r>
            <a:r>
              <a:rPr sz="1000" spc="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Europe.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8" name="object 98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15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94" name="object 94"/>
          <p:cNvSpPr txBox="1"/>
          <p:nvPr/>
        </p:nvSpPr>
        <p:spPr>
          <a:xfrm>
            <a:off x="1016304" y="1647494"/>
            <a:ext cx="5628640" cy="15487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800"/>
              </a:lnSpc>
            </a:pPr>
            <a:r>
              <a:rPr sz="1000" spc="-5" dirty="0">
                <a:latin typeface="Arial"/>
                <a:cs typeface="Arial"/>
              </a:rPr>
              <a:t>South and Central </a:t>
            </a:r>
            <a:r>
              <a:rPr sz="1000" dirty="0">
                <a:latin typeface="Arial"/>
                <a:cs typeface="Arial"/>
              </a:rPr>
              <a:t>America </a:t>
            </a:r>
            <a:r>
              <a:rPr sz="1000" spc="-5" dirty="0">
                <a:latin typeface="Arial"/>
                <a:cs typeface="Arial"/>
              </a:rPr>
              <a:t>have several plans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constructing </a:t>
            </a:r>
            <a:r>
              <a:rPr sz="1000" dirty="0">
                <a:latin typeface="Arial"/>
                <a:cs typeface="Arial"/>
              </a:rPr>
              <a:t>new pipelines, notably </a:t>
            </a:r>
            <a:r>
              <a:rPr sz="1000" spc="-5" dirty="0">
                <a:latin typeface="Arial"/>
                <a:cs typeface="Arial"/>
              </a:rPr>
              <a:t>Petrobras’s  pipeline </a:t>
            </a:r>
            <a:r>
              <a:rPr sz="1000" dirty="0">
                <a:latin typeface="Arial"/>
                <a:cs typeface="Arial"/>
              </a:rPr>
              <a:t>from </a:t>
            </a:r>
            <a:r>
              <a:rPr sz="1000" spc="-10" dirty="0">
                <a:latin typeface="Arial"/>
                <a:cs typeface="Arial"/>
              </a:rPr>
              <a:t>Minas </a:t>
            </a:r>
            <a:r>
              <a:rPr sz="1000" spc="-5" dirty="0">
                <a:latin typeface="Arial"/>
                <a:cs typeface="Arial"/>
              </a:rPr>
              <a:t>Gerais and Sao Paulo to Rio </a:t>
            </a:r>
            <a:r>
              <a:rPr sz="1000" dirty="0">
                <a:latin typeface="Arial"/>
                <a:cs typeface="Arial"/>
              </a:rPr>
              <a:t>de Janeiro. </a:t>
            </a:r>
            <a:r>
              <a:rPr sz="1000" spc="-5" dirty="0">
                <a:latin typeface="Arial"/>
                <a:cs typeface="Arial"/>
              </a:rPr>
              <a:t>In </a:t>
            </a:r>
            <a:r>
              <a:rPr sz="1000" dirty="0">
                <a:latin typeface="Arial"/>
                <a:cs typeface="Arial"/>
              </a:rPr>
              <a:t>Colombia, </a:t>
            </a:r>
            <a:r>
              <a:rPr sz="1000" spc="-5" dirty="0">
                <a:latin typeface="Arial"/>
                <a:cs typeface="Arial"/>
              </a:rPr>
              <a:t>Pacific Rubiales Energy  Corp. and EXMAR plan to develop </a:t>
            </a:r>
            <a:r>
              <a:rPr sz="1000" dirty="0">
                <a:latin typeface="Arial"/>
                <a:cs typeface="Arial"/>
              </a:rPr>
              <a:t>an </a:t>
            </a:r>
            <a:r>
              <a:rPr sz="1000" spc="-5" dirty="0">
                <a:latin typeface="Arial"/>
                <a:cs typeface="Arial"/>
              </a:rPr>
              <a:t>LNG export project from the La Creciente gas field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the  Caribbean coast.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 Middle East, </a:t>
            </a:r>
            <a:r>
              <a:rPr sz="1000" dirty="0">
                <a:latin typeface="Arial"/>
                <a:cs typeface="Arial"/>
              </a:rPr>
              <a:t>9k miles </a:t>
            </a:r>
            <a:r>
              <a:rPr sz="1000" spc="-5" dirty="0">
                <a:latin typeface="Arial"/>
                <a:cs typeface="Arial"/>
              </a:rPr>
              <a:t>of pipelines are being designed and around </a:t>
            </a:r>
            <a:r>
              <a:rPr sz="1000" dirty="0">
                <a:latin typeface="Arial"/>
                <a:cs typeface="Arial"/>
              </a:rPr>
              <a:t>2,700  miles </a:t>
            </a:r>
            <a:r>
              <a:rPr sz="1000" spc="-5" dirty="0">
                <a:latin typeface="Arial"/>
                <a:cs typeface="Arial"/>
              </a:rPr>
              <a:t>are being built. </a:t>
            </a:r>
            <a:r>
              <a:rPr sz="1000" dirty="0">
                <a:latin typeface="Arial"/>
                <a:cs typeface="Arial"/>
              </a:rPr>
              <a:t>Africa, suffering </a:t>
            </a:r>
            <a:r>
              <a:rPr sz="1000" spc="-5" dirty="0">
                <a:latin typeface="Arial"/>
                <a:cs typeface="Arial"/>
              </a:rPr>
              <a:t>from economic and political </a:t>
            </a:r>
            <a:r>
              <a:rPr sz="1000" dirty="0">
                <a:latin typeface="Arial"/>
                <a:cs typeface="Arial"/>
              </a:rPr>
              <a:t>unrest, </a:t>
            </a:r>
            <a:r>
              <a:rPr sz="1000" spc="-5" dirty="0">
                <a:latin typeface="Arial"/>
                <a:cs typeface="Arial"/>
              </a:rPr>
              <a:t>plans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build </a:t>
            </a:r>
            <a:r>
              <a:rPr sz="1000" dirty="0">
                <a:latin typeface="Arial"/>
                <a:cs typeface="Arial"/>
              </a:rPr>
              <a:t>only </a:t>
            </a:r>
            <a:r>
              <a:rPr sz="1000" spc="-5" dirty="0">
                <a:latin typeface="Arial"/>
                <a:cs typeface="Arial"/>
              </a:rPr>
              <a:t>7,617  </a:t>
            </a:r>
            <a:r>
              <a:rPr sz="1000" dirty="0">
                <a:latin typeface="Arial"/>
                <a:cs typeface="Arial"/>
              </a:rPr>
              <a:t>miles </a:t>
            </a:r>
            <a:r>
              <a:rPr sz="1000" spc="-5" dirty="0">
                <a:latin typeface="Arial"/>
                <a:cs typeface="Arial"/>
              </a:rPr>
              <a:t>of pipeline. </a:t>
            </a:r>
            <a:r>
              <a:rPr sz="1000" dirty="0">
                <a:latin typeface="Arial"/>
                <a:cs typeface="Arial"/>
              </a:rPr>
              <a:t>Due </a:t>
            </a:r>
            <a:r>
              <a:rPr sz="1000" spc="-5" dirty="0">
                <a:latin typeface="Arial"/>
                <a:cs typeface="Arial"/>
              </a:rPr>
              <a:t>to the European economic crisis, current plans </a:t>
            </a:r>
            <a:r>
              <a:rPr sz="1000" dirty="0">
                <a:latin typeface="Arial"/>
                <a:cs typeface="Arial"/>
              </a:rPr>
              <a:t>only </a:t>
            </a:r>
            <a:r>
              <a:rPr sz="1000" spc="-5" dirty="0">
                <a:latin typeface="Arial"/>
                <a:cs typeface="Arial"/>
              </a:rPr>
              <a:t>call </a:t>
            </a:r>
            <a:r>
              <a:rPr sz="1000" dirty="0">
                <a:latin typeface="Arial"/>
                <a:cs typeface="Arial"/>
              </a:rPr>
              <a:t>for 2,172 miles, </a:t>
            </a:r>
            <a:r>
              <a:rPr sz="1000" spc="-5" dirty="0">
                <a:latin typeface="Arial"/>
                <a:cs typeface="Arial"/>
              </a:rPr>
              <a:t>and </a:t>
            </a:r>
            <a:r>
              <a:rPr sz="1000" spc="-10" dirty="0">
                <a:latin typeface="Arial"/>
                <a:cs typeface="Arial"/>
              </a:rPr>
              <a:t>if  </a:t>
            </a:r>
            <a:r>
              <a:rPr sz="1000" spc="-5" dirty="0">
                <a:latin typeface="Arial"/>
                <a:cs typeface="Arial"/>
              </a:rPr>
              <a:t>the current </a:t>
            </a:r>
            <a:r>
              <a:rPr sz="1000" dirty="0">
                <a:latin typeface="Arial"/>
                <a:cs typeface="Arial"/>
              </a:rPr>
              <a:t>economic </a:t>
            </a:r>
            <a:r>
              <a:rPr sz="1000" spc="-5" dirty="0">
                <a:latin typeface="Arial"/>
                <a:cs typeface="Arial"/>
              </a:rPr>
              <a:t>and social malaise continues </a:t>
            </a:r>
            <a:r>
              <a:rPr sz="1000" dirty="0">
                <a:latin typeface="Arial"/>
                <a:cs typeface="Arial"/>
              </a:rPr>
              <a:t>there, </a:t>
            </a:r>
            <a:r>
              <a:rPr sz="1000" spc="-5" dirty="0">
                <a:latin typeface="Arial"/>
                <a:cs typeface="Arial"/>
              </a:rPr>
              <a:t>none of that </a:t>
            </a:r>
            <a:r>
              <a:rPr sz="1000" spc="5" dirty="0">
                <a:latin typeface="Arial"/>
                <a:cs typeface="Arial"/>
              </a:rPr>
              <a:t>may </a:t>
            </a:r>
            <a:r>
              <a:rPr sz="1000" spc="-5" dirty="0">
                <a:latin typeface="Arial"/>
                <a:cs typeface="Arial"/>
              </a:rPr>
              <a:t>happen at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all.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016304" y="3552875"/>
            <a:ext cx="5673725" cy="38411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114300">
              <a:lnSpc>
                <a:spcPct val="143800"/>
              </a:lnSpc>
            </a:pPr>
            <a:r>
              <a:rPr sz="1000" spc="-5" dirty="0">
                <a:latin typeface="Arial"/>
                <a:cs typeface="Arial"/>
              </a:rPr>
              <a:t>Geographically, demand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Gate valves is shifting </a:t>
            </a:r>
            <a:r>
              <a:rPr sz="1000" spc="5" dirty="0">
                <a:latin typeface="Arial"/>
                <a:cs typeface="Arial"/>
              </a:rPr>
              <a:t>from </a:t>
            </a:r>
            <a:r>
              <a:rPr sz="1000" spc="-5" dirty="0">
                <a:latin typeface="Arial"/>
                <a:cs typeface="Arial"/>
              </a:rPr>
              <a:t>America and Europe to Africa and Asia.  America, which constituted 21% of global demand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the chemicals, oil and gas, and refining  industries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2010,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spc="-5" dirty="0">
                <a:latin typeface="Arial"/>
                <a:cs typeface="Arial"/>
              </a:rPr>
              <a:t>lose 2% of that share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2017. </a:t>
            </a:r>
            <a:r>
              <a:rPr sz="1000" dirty="0">
                <a:latin typeface="Arial"/>
                <a:cs typeface="Arial"/>
              </a:rPr>
              <a:t>Western </a:t>
            </a:r>
            <a:r>
              <a:rPr sz="1000" spc="-5" dirty="0">
                <a:latin typeface="Arial"/>
                <a:cs typeface="Arial"/>
              </a:rPr>
              <a:t>Europe, which constituted 14% of  the global demand, will </a:t>
            </a:r>
            <a:r>
              <a:rPr sz="1000" dirty="0">
                <a:latin typeface="Arial"/>
                <a:cs typeface="Arial"/>
              </a:rPr>
              <a:t>cede </a:t>
            </a:r>
            <a:r>
              <a:rPr sz="1000" spc="-10" dirty="0">
                <a:latin typeface="Arial"/>
                <a:cs typeface="Arial"/>
              </a:rPr>
              <a:t>3%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other world areas.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largest increase in consumption of Gate  valves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the chemicals, oil and gas, and refining industries will </a:t>
            </a:r>
            <a:r>
              <a:rPr sz="1000" dirty="0">
                <a:latin typeface="Arial"/>
                <a:cs typeface="Arial"/>
              </a:rPr>
              <a:t>come </a:t>
            </a:r>
            <a:r>
              <a:rPr sz="1000" spc="-5" dirty="0">
                <a:latin typeface="Arial"/>
                <a:cs typeface="Arial"/>
              </a:rPr>
              <a:t>from projects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China,  Nigeria, Japan, and South Korea. Indonesia and Algeria will also experience</a:t>
            </a:r>
            <a:r>
              <a:rPr sz="1000" spc="18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growth.</a:t>
            </a:r>
            <a:endParaRPr sz="1000">
              <a:latin typeface="Arial"/>
              <a:cs typeface="Arial"/>
            </a:endParaRPr>
          </a:p>
          <a:p>
            <a:pPr marL="469265" marR="5080" indent="-227965">
              <a:lnSpc>
                <a:spcPct val="143400"/>
              </a:lnSpc>
              <a:spcBef>
                <a:spcPts val="68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In China, all </a:t>
            </a:r>
            <a:r>
              <a:rPr sz="1000" dirty="0">
                <a:latin typeface="Arial"/>
                <a:cs typeface="Arial"/>
              </a:rPr>
              <a:t>major </a:t>
            </a:r>
            <a:r>
              <a:rPr sz="1000" spc="-5" dirty="0">
                <a:latin typeface="Arial"/>
                <a:cs typeface="Arial"/>
              </a:rPr>
              <a:t>IOC and NOCs are investing in greenfield facilities. Total, Shell, Chevron,  and </a:t>
            </a:r>
            <a:r>
              <a:rPr sz="1000" spc="-10" dirty="0">
                <a:latin typeface="Arial"/>
                <a:cs typeface="Arial"/>
              </a:rPr>
              <a:t>BP </a:t>
            </a:r>
            <a:r>
              <a:rPr sz="1000" spc="-5" dirty="0">
                <a:latin typeface="Arial"/>
                <a:cs typeface="Arial"/>
              </a:rPr>
              <a:t>are </a:t>
            </a:r>
            <a:r>
              <a:rPr sz="1000" dirty="0">
                <a:latin typeface="Arial"/>
                <a:cs typeface="Arial"/>
              </a:rPr>
              <a:t>all </a:t>
            </a:r>
            <a:r>
              <a:rPr sz="1000" spc="-5" dirty="0">
                <a:latin typeface="Arial"/>
                <a:cs typeface="Arial"/>
              </a:rPr>
              <a:t>active with Chinese partners, and </a:t>
            </a:r>
            <a:r>
              <a:rPr sz="1000" dirty="0">
                <a:latin typeface="Arial"/>
                <a:cs typeface="Arial"/>
              </a:rPr>
              <a:t>most </a:t>
            </a:r>
            <a:r>
              <a:rPr sz="1000" spc="-5" dirty="0">
                <a:latin typeface="Arial"/>
                <a:cs typeface="Arial"/>
              </a:rPr>
              <a:t>have international </a:t>
            </a:r>
            <a:r>
              <a:rPr sz="1000" dirty="0">
                <a:latin typeface="Arial"/>
                <a:cs typeface="Arial"/>
              </a:rPr>
              <a:t>procurement  offices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Beijing. Saudi </a:t>
            </a:r>
            <a:r>
              <a:rPr sz="1000" dirty="0">
                <a:latin typeface="Arial"/>
                <a:cs typeface="Arial"/>
              </a:rPr>
              <a:t>Aramco </a:t>
            </a:r>
            <a:r>
              <a:rPr sz="1000" spc="-5" dirty="0">
                <a:latin typeface="Arial"/>
                <a:cs typeface="Arial"/>
              </a:rPr>
              <a:t>has developed local </a:t>
            </a:r>
            <a:r>
              <a:rPr sz="1000" dirty="0">
                <a:latin typeface="Arial"/>
                <a:cs typeface="Arial"/>
              </a:rPr>
              <a:t>procurement capabilities, </a:t>
            </a:r>
            <a:r>
              <a:rPr sz="1000" spc="-5" dirty="0">
                <a:latin typeface="Arial"/>
                <a:cs typeface="Arial"/>
              </a:rPr>
              <a:t>and has  begun sourcing from Chinese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suppliers.</a:t>
            </a:r>
            <a:endParaRPr sz="1000">
              <a:latin typeface="Arial"/>
              <a:cs typeface="Arial"/>
            </a:endParaRPr>
          </a:p>
          <a:p>
            <a:pPr marL="469265" marR="132715" indent="-227965">
              <a:lnSpc>
                <a:spcPct val="143700"/>
              </a:lnSpc>
              <a:spcBef>
                <a:spcPts val="7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In Nigeria, NNPC has numerous joint ventures </a:t>
            </a:r>
            <a:r>
              <a:rPr sz="1000" dirty="0">
                <a:latin typeface="Arial"/>
                <a:cs typeface="Arial"/>
              </a:rPr>
              <a:t>underway for </a:t>
            </a:r>
            <a:r>
              <a:rPr sz="1000" spc="-5" dirty="0">
                <a:latin typeface="Arial"/>
                <a:cs typeface="Arial"/>
              </a:rPr>
              <a:t>both </a:t>
            </a:r>
            <a:r>
              <a:rPr sz="1000" dirty="0">
                <a:latin typeface="Arial"/>
                <a:cs typeface="Arial"/>
              </a:rPr>
              <a:t>oil </a:t>
            </a:r>
            <a:r>
              <a:rPr sz="1000" spc="-5" dirty="0">
                <a:latin typeface="Arial"/>
                <a:cs typeface="Arial"/>
              </a:rPr>
              <a:t>and gas processing,  and has just committed, after an extensive evaluation, to build </a:t>
            </a:r>
            <a:r>
              <a:rPr sz="1000" dirty="0">
                <a:latin typeface="Arial"/>
                <a:cs typeface="Arial"/>
              </a:rPr>
              <a:t>new </a:t>
            </a:r>
            <a:r>
              <a:rPr sz="1000" spc="-5" dirty="0">
                <a:latin typeface="Arial"/>
                <a:cs typeface="Arial"/>
              </a:rPr>
              <a:t>greenfield refineries. In  addition, private interests are investing in </a:t>
            </a:r>
            <a:r>
              <a:rPr sz="1000" dirty="0">
                <a:latin typeface="Arial"/>
                <a:cs typeface="Arial"/>
              </a:rPr>
              <a:t>offshore </a:t>
            </a:r>
            <a:r>
              <a:rPr sz="1000" spc="-5" dirty="0">
                <a:latin typeface="Arial"/>
                <a:cs typeface="Arial"/>
              </a:rPr>
              <a:t>gas processing operations, which will  require pipelines to shore, </a:t>
            </a:r>
            <a:r>
              <a:rPr sz="1000" dirty="0">
                <a:latin typeface="Arial"/>
                <a:cs typeface="Arial"/>
              </a:rPr>
              <a:t>thereby </a:t>
            </a:r>
            <a:r>
              <a:rPr sz="1000" spc="-5" dirty="0">
                <a:latin typeface="Arial"/>
                <a:cs typeface="Arial"/>
              </a:rPr>
              <a:t>driving the need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Gate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valves.</a:t>
            </a:r>
            <a:endParaRPr sz="1000">
              <a:latin typeface="Arial"/>
              <a:cs typeface="Arial"/>
            </a:endParaRPr>
          </a:p>
          <a:p>
            <a:pPr marL="469265" marR="41910" indent="-227965">
              <a:lnSpc>
                <a:spcPct val="143500"/>
              </a:lnSpc>
              <a:spcBef>
                <a:spcPts val="7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In the Far East, JGC is investing heavily abroad through joint ventures,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example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  Middle East. If </a:t>
            </a:r>
            <a:r>
              <a:rPr sz="1000" spc="-10" dirty="0">
                <a:latin typeface="Arial"/>
                <a:cs typeface="Arial"/>
              </a:rPr>
              <a:t>it </a:t>
            </a:r>
            <a:r>
              <a:rPr sz="1000" spc="-5" dirty="0">
                <a:latin typeface="Arial"/>
                <a:cs typeface="Arial"/>
              </a:rPr>
              <a:t>follows the Korean pattern, it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spc="-5" dirty="0">
                <a:latin typeface="Arial"/>
                <a:cs typeface="Arial"/>
              </a:rPr>
              <a:t>opt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source the </a:t>
            </a:r>
            <a:r>
              <a:rPr sz="1000" dirty="0">
                <a:latin typeface="Arial"/>
                <a:cs typeface="Arial"/>
              </a:rPr>
              <a:t>majority </a:t>
            </a:r>
            <a:r>
              <a:rPr sz="1000" spc="-5" dirty="0">
                <a:latin typeface="Arial"/>
                <a:cs typeface="Arial"/>
              </a:rPr>
              <a:t>of its equipment  such as Gate valves from local companies, thereby driving </a:t>
            </a:r>
            <a:r>
              <a:rPr sz="1000" dirty="0">
                <a:latin typeface="Arial"/>
                <a:cs typeface="Arial"/>
              </a:rPr>
              <a:t>up </a:t>
            </a:r>
            <a:r>
              <a:rPr sz="1000" spc="-5" dirty="0">
                <a:latin typeface="Arial"/>
                <a:cs typeface="Arial"/>
              </a:rPr>
              <a:t>sales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those</a:t>
            </a:r>
            <a:r>
              <a:rPr sz="1000" spc="15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countries.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16304" y="7749616"/>
            <a:ext cx="5531485" cy="4540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200"/>
              </a:lnSpc>
            </a:pPr>
            <a:r>
              <a:rPr sz="1000" spc="-5" dirty="0">
                <a:latin typeface="Arial"/>
                <a:cs typeface="Arial"/>
              </a:rPr>
              <a:t>Globally, sales of gate valves will increase </a:t>
            </a:r>
            <a:r>
              <a:rPr sz="1000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5.5%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2015 and 35%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2020, with the </a:t>
            </a:r>
            <a:r>
              <a:rPr sz="1000" dirty="0">
                <a:latin typeface="Arial"/>
                <a:cs typeface="Arial"/>
              </a:rPr>
              <a:t>majority </a:t>
            </a:r>
            <a:r>
              <a:rPr sz="1000" spc="-5" dirty="0">
                <a:latin typeface="Arial"/>
                <a:cs typeface="Arial"/>
              </a:rPr>
              <a:t>of  the growth </a:t>
            </a:r>
            <a:r>
              <a:rPr sz="1000" dirty="0">
                <a:latin typeface="Arial"/>
                <a:cs typeface="Arial"/>
              </a:rPr>
              <a:t>coming </a:t>
            </a:r>
            <a:r>
              <a:rPr sz="1000" spc="-5" dirty="0">
                <a:latin typeface="Arial"/>
                <a:cs typeface="Arial"/>
              </a:rPr>
              <a:t>from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Asia.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3898518"/>
            <a:ext cx="30607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Arial"/>
                <a:cs typeface="Arial"/>
              </a:rPr>
              <a:t>7.1.2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359153" y="3898518"/>
            <a:ext cx="109537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Supply</a:t>
            </a:r>
            <a:r>
              <a:rPr sz="1000" b="1" spc="-6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(Capacity)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902004" y="4423536"/>
            <a:ext cx="5520055" cy="6705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500"/>
              </a:lnSpc>
            </a:pPr>
            <a:r>
              <a:rPr sz="1000" b="1" spc="-5" dirty="0">
                <a:latin typeface="Arial"/>
                <a:cs typeface="Arial"/>
              </a:rPr>
              <a:t>Capacity </a:t>
            </a:r>
            <a:r>
              <a:rPr sz="1000" b="1" dirty="0">
                <a:latin typeface="Arial"/>
                <a:cs typeface="Arial"/>
              </a:rPr>
              <a:t>will </a:t>
            </a:r>
            <a:r>
              <a:rPr sz="1000" b="1" spc="-5" dirty="0">
                <a:latin typeface="Arial"/>
                <a:cs typeface="Arial"/>
              </a:rPr>
              <a:t>rise </a:t>
            </a:r>
            <a:r>
              <a:rPr sz="1000" b="1" dirty="0">
                <a:latin typeface="Arial"/>
                <a:cs typeface="Arial"/>
              </a:rPr>
              <a:t>by 2.7% </a:t>
            </a:r>
            <a:r>
              <a:rPr sz="1000" b="1" spc="-5" dirty="0">
                <a:latin typeface="Arial"/>
                <a:cs typeface="Arial"/>
              </a:rPr>
              <a:t>by 2015 and 33% </a:t>
            </a:r>
            <a:r>
              <a:rPr sz="1000" b="1" dirty="0">
                <a:latin typeface="Arial"/>
                <a:cs typeface="Arial"/>
              </a:rPr>
              <a:t>by </a:t>
            </a:r>
            <a:r>
              <a:rPr sz="1000" b="1" spc="-5" dirty="0">
                <a:latin typeface="Arial"/>
                <a:cs typeface="Arial"/>
              </a:rPr>
              <a:t>2020, slightly lagging demand as suppliers  ‘chase’ demand rather than take the risk of overbuilding, being cautious of the potential for  another</a:t>
            </a:r>
            <a:r>
              <a:rPr sz="1000" b="1" spc="-6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recession.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16304" y="5520054"/>
            <a:ext cx="3671570" cy="2520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top Gate valve manufacturers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this type of application</a:t>
            </a:r>
            <a:r>
              <a:rPr sz="1000" spc="7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are: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00">
              <a:latin typeface="Times New Roman"/>
              <a:cs typeface="Times New Roman"/>
            </a:endParaRPr>
          </a:p>
          <a:p>
            <a:pPr marL="469265" indent="-227965">
              <a:lnSpc>
                <a:spcPct val="100000"/>
              </a:lnSpc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Flowserve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dirty="0">
                <a:latin typeface="Arial"/>
                <a:cs typeface="Arial"/>
              </a:rPr>
              <a:t>Cameron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Crane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9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dirty="0">
                <a:latin typeface="Arial"/>
                <a:cs typeface="Arial"/>
              </a:rPr>
              <a:t>JC</a:t>
            </a:r>
            <a:r>
              <a:rPr sz="1000" spc="-9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Velan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Tyco/Pentair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9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Valvitalia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dirty="0">
                <a:latin typeface="Arial"/>
                <a:cs typeface="Arial"/>
              </a:rPr>
              <a:t>MTS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Circor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9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MSA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016304" y="8396935"/>
            <a:ext cx="5617210" cy="11093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700"/>
              </a:lnSpc>
            </a:pPr>
            <a:r>
              <a:rPr sz="1000" dirty="0">
                <a:latin typeface="Arial"/>
                <a:cs typeface="Arial"/>
              </a:rPr>
              <a:t>Total </a:t>
            </a:r>
            <a:r>
              <a:rPr sz="1000" spc="-5" dirty="0">
                <a:latin typeface="Arial"/>
                <a:cs typeface="Arial"/>
              </a:rPr>
              <a:t>Gate valve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increasing, </a:t>
            </a:r>
            <a:r>
              <a:rPr sz="1000" spc="5" dirty="0">
                <a:latin typeface="Arial"/>
                <a:cs typeface="Arial"/>
              </a:rPr>
              <a:t>as </a:t>
            </a:r>
            <a:r>
              <a:rPr sz="1000" spc="-5" dirty="0">
                <a:latin typeface="Arial"/>
                <a:cs typeface="Arial"/>
              </a:rPr>
              <a:t>suppliers add and expand plants to </a:t>
            </a:r>
            <a:r>
              <a:rPr sz="1000" dirty="0">
                <a:latin typeface="Arial"/>
                <a:cs typeface="Arial"/>
              </a:rPr>
              <a:t>accommodate </a:t>
            </a:r>
            <a:r>
              <a:rPr sz="1000" spc="-5" dirty="0">
                <a:latin typeface="Arial"/>
                <a:cs typeface="Arial"/>
              </a:rPr>
              <a:t>sales  growth. Current </a:t>
            </a:r>
            <a:r>
              <a:rPr sz="1000" dirty="0">
                <a:latin typeface="Arial"/>
                <a:cs typeface="Arial"/>
              </a:rPr>
              <a:t>capacity margin </a:t>
            </a:r>
            <a:r>
              <a:rPr sz="1000" spc="-5" dirty="0">
                <a:latin typeface="Arial"/>
                <a:cs typeface="Arial"/>
              </a:rPr>
              <a:t>is about </a:t>
            </a:r>
            <a:r>
              <a:rPr sz="1000" dirty="0">
                <a:latin typeface="Arial"/>
                <a:cs typeface="Arial"/>
              </a:rPr>
              <a:t>$60m, </a:t>
            </a:r>
            <a:r>
              <a:rPr sz="1000" spc="-10" dirty="0">
                <a:latin typeface="Arial"/>
                <a:cs typeface="Arial"/>
              </a:rPr>
              <a:t>which </a:t>
            </a:r>
            <a:r>
              <a:rPr sz="1000" spc="-5" dirty="0">
                <a:latin typeface="Arial"/>
                <a:cs typeface="Arial"/>
              </a:rPr>
              <a:t>is sufficient to </a:t>
            </a:r>
            <a:r>
              <a:rPr sz="1000" dirty="0">
                <a:latin typeface="Arial"/>
                <a:cs typeface="Arial"/>
              </a:rPr>
              <a:t>accommodate </a:t>
            </a:r>
            <a:r>
              <a:rPr sz="1000" spc="-5" dirty="0">
                <a:latin typeface="Arial"/>
                <a:cs typeface="Arial"/>
              </a:rPr>
              <a:t>orders </a:t>
            </a:r>
            <a:r>
              <a:rPr sz="1000" dirty="0">
                <a:latin typeface="Arial"/>
                <a:cs typeface="Arial"/>
              </a:rPr>
              <a:t>for  </a:t>
            </a:r>
            <a:r>
              <a:rPr sz="1000" spc="-5" dirty="0">
                <a:latin typeface="Arial"/>
                <a:cs typeface="Arial"/>
              </a:rPr>
              <a:t>multiple megaprojects at </a:t>
            </a:r>
            <a:r>
              <a:rPr sz="1000" dirty="0">
                <a:latin typeface="Arial"/>
                <a:cs typeface="Arial"/>
              </a:rPr>
              <a:t>once, so </a:t>
            </a:r>
            <a:r>
              <a:rPr sz="1000" spc="-5" dirty="0">
                <a:latin typeface="Arial"/>
                <a:cs typeface="Arial"/>
              </a:rPr>
              <a:t>buyers do not need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formulate </a:t>
            </a:r>
            <a:r>
              <a:rPr sz="1000" dirty="0">
                <a:latin typeface="Arial"/>
                <a:cs typeface="Arial"/>
              </a:rPr>
              <a:t>major </a:t>
            </a:r>
            <a:r>
              <a:rPr sz="1000" spc="-5" dirty="0">
                <a:latin typeface="Arial"/>
                <a:cs typeface="Arial"/>
              </a:rPr>
              <a:t>strategic agreements </a:t>
            </a:r>
            <a:r>
              <a:rPr sz="1000" dirty="0">
                <a:latin typeface="Arial"/>
                <a:cs typeface="Arial"/>
              </a:rPr>
              <a:t>for  </a:t>
            </a:r>
            <a:r>
              <a:rPr sz="1000" spc="-5" dirty="0">
                <a:latin typeface="Arial"/>
                <a:cs typeface="Arial"/>
              </a:rPr>
              <a:t>fear of supply shortage.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capacity will </a:t>
            </a:r>
            <a:r>
              <a:rPr sz="1000" dirty="0">
                <a:latin typeface="Arial"/>
                <a:cs typeface="Arial"/>
              </a:rPr>
              <a:t>come </a:t>
            </a:r>
            <a:r>
              <a:rPr sz="1000" spc="-5" dirty="0">
                <a:latin typeface="Arial"/>
                <a:cs typeface="Arial"/>
              </a:rPr>
              <a:t>with a lag: net capacity will not increase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2013, but  suppliers are planning to add about 3% new </a:t>
            </a:r>
            <a:r>
              <a:rPr sz="1000" dirty="0">
                <a:latin typeface="Arial"/>
                <a:cs typeface="Arial"/>
              </a:rPr>
              <a:t>capacity in </a:t>
            </a:r>
            <a:r>
              <a:rPr sz="1000" spc="-5" dirty="0">
                <a:latin typeface="Arial"/>
                <a:cs typeface="Arial"/>
              </a:rPr>
              <a:t>2014 and almost </a:t>
            </a:r>
            <a:r>
              <a:rPr sz="1000" spc="-10" dirty="0">
                <a:latin typeface="Arial"/>
                <a:cs typeface="Arial"/>
              </a:rPr>
              <a:t>5% </a:t>
            </a:r>
            <a:r>
              <a:rPr sz="1000" spc="-5" dirty="0">
                <a:latin typeface="Arial"/>
                <a:cs typeface="Arial"/>
              </a:rPr>
              <a:t>in</a:t>
            </a:r>
            <a:r>
              <a:rPr sz="1000" spc="14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2015.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/>
          <p:nvPr/>
        </p:nvSpPr>
        <p:spPr>
          <a:xfrm>
            <a:off x="1648967" y="1211143"/>
            <a:ext cx="4258310" cy="2150745"/>
          </a:xfrm>
          <a:custGeom>
            <a:avLst/>
            <a:gdLst/>
            <a:ahLst/>
            <a:cxnLst/>
            <a:rect l="l" t="t" r="r" b="b"/>
            <a:pathLst>
              <a:path w="4258310" h="2150745">
                <a:moveTo>
                  <a:pt x="0" y="2150231"/>
                </a:moveTo>
                <a:lnTo>
                  <a:pt x="4257736" y="2150231"/>
                </a:lnTo>
                <a:lnTo>
                  <a:pt x="4257736" y="0"/>
                </a:lnTo>
                <a:lnTo>
                  <a:pt x="0" y="0"/>
                </a:lnTo>
                <a:lnTo>
                  <a:pt x="0" y="2150231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552632" y="2815841"/>
            <a:ext cx="0" cy="246379"/>
          </a:xfrm>
          <a:custGeom>
            <a:avLst/>
            <a:gdLst/>
            <a:ahLst/>
            <a:cxnLst/>
            <a:rect l="l" t="t" r="r" b="b"/>
            <a:pathLst>
              <a:path h="246380">
                <a:moveTo>
                  <a:pt x="0" y="0"/>
                </a:moveTo>
                <a:lnTo>
                  <a:pt x="0" y="246174"/>
                </a:lnTo>
              </a:path>
            </a:pathLst>
          </a:custGeom>
          <a:ln w="9143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592253" y="2811282"/>
            <a:ext cx="0" cy="250825"/>
          </a:xfrm>
          <a:custGeom>
            <a:avLst/>
            <a:gdLst/>
            <a:ahLst/>
            <a:cxnLst/>
            <a:rect l="l" t="t" r="r" b="b"/>
            <a:pathLst>
              <a:path h="250825">
                <a:moveTo>
                  <a:pt x="0" y="0"/>
                </a:moveTo>
                <a:lnTo>
                  <a:pt x="0" y="250733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636445" y="2805203"/>
            <a:ext cx="0" cy="257175"/>
          </a:xfrm>
          <a:custGeom>
            <a:avLst/>
            <a:gdLst/>
            <a:ahLst/>
            <a:cxnLst/>
            <a:rect l="l" t="t" r="r" b="b"/>
            <a:pathLst>
              <a:path h="257175">
                <a:moveTo>
                  <a:pt x="0" y="0"/>
                </a:moveTo>
                <a:lnTo>
                  <a:pt x="0" y="256812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679876" y="2799125"/>
            <a:ext cx="0" cy="262890"/>
          </a:xfrm>
          <a:custGeom>
            <a:avLst/>
            <a:gdLst/>
            <a:ahLst/>
            <a:cxnLst/>
            <a:rect l="l" t="t" r="r" b="b"/>
            <a:pathLst>
              <a:path h="262889">
                <a:moveTo>
                  <a:pt x="0" y="0"/>
                </a:moveTo>
                <a:lnTo>
                  <a:pt x="0" y="262890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724069" y="2796086"/>
            <a:ext cx="0" cy="266065"/>
          </a:xfrm>
          <a:custGeom>
            <a:avLst/>
            <a:gdLst/>
            <a:ahLst/>
            <a:cxnLst/>
            <a:rect l="l" t="t" r="r" b="b"/>
            <a:pathLst>
              <a:path h="266064">
                <a:moveTo>
                  <a:pt x="0" y="0"/>
                </a:moveTo>
                <a:lnTo>
                  <a:pt x="0" y="265929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767500" y="2793047"/>
            <a:ext cx="0" cy="269240"/>
          </a:xfrm>
          <a:custGeom>
            <a:avLst/>
            <a:gdLst/>
            <a:ahLst/>
            <a:cxnLst/>
            <a:rect l="l" t="t" r="r" b="b"/>
            <a:pathLst>
              <a:path h="269239">
                <a:moveTo>
                  <a:pt x="0" y="0"/>
                </a:moveTo>
                <a:lnTo>
                  <a:pt x="0" y="268968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811692" y="2790007"/>
            <a:ext cx="0" cy="272415"/>
          </a:xfrm>
          <a:custGeom>
            <a:avLst/>
            <a:gdLst/>
            <a:ahLst/>
            <a:cxnLst/>
            <a:rect l="l" t="t" r="r" b="b"/>
            <a:pathLst>
              <a:path h="272414">
                <a:moveTo>
                  <a:pt x="0" y="0"/>
                </a:moveTo>
                <a:lnTo>
                  <a:pt x="0" y="272008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855123" y="2786968"/>
            <a:ext cx="0" cy="275590"/>
          </a:xfrm>
          <a:custGeom>
            <a:avLst/>
            <a:gdLst/>
            <a:ahLst/>
            <a:cxnLst/>
            <a:rect l="l" t="t" r="r" b="b"/>
            <a:pathLst>
              <a:path h="275589">
                <a:moveTo>
                  <a:pt x="0" y="0"/>
                </a:moveTo>
                <a:lnTo>
                  <a:pt x="0" y="275047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899316" y="2783929"/>
            <a:ext cx="0" cy="278130"/>
          </a:xfrm>
          <a:custGeom>
            <a:avLst/>
            <a:gdLst/>
            <a:ahLst/>
            <a:cxnLst/>
            <a:rect l="l" t="t" r="r" b="b"/>
            <a:pathLst>
              <a:path h="278130">
                <a:moveTo>
                  <a:pt x="0" y="0"/>
                </a:moveTo>
                <a:lnTo>
                  <a:pt x="0" y="278086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942746" y="2780890"/>
            <a:ext cx="0" cy="281305"/>
          </a:xfrm>
          <a:custGeom>
            <a:avLst/>
            <a:gdLst/>
            <a:ahLst/>
            <a:cxnLst/>
            <a:rect l="l" t="t" r="r" b="b"/>
            <a:pathLst>
              <a:path h="281305">
                <a:moveTo>
                  <a:pt x="0" y="0"/>
                </a:moveTo>
                <a:lnTo>
                  <a:pt x="0" y="281125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986939" y="2777851"/>
            <a:ext cx="0" cy="284480"/>
          </a:xfrm>
          <a:custGeom>
            <a:avLst/>
            <a:gdLst/>
            <a:ahLst/>
            <a:cxnLst/>
            <a:rect l="l" t="t" r="r" b="b"/>
            <a:pathLst>
              <a:path h="284480">
                <a:moveTo>
                  <a:pt x="0" y="0"/>
                </a:moveTo>
                <a:lnTo>
                  <a:pt x="0" y="284164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030370" y="2774812"/>
            <a:ext cx="0" cy="287655"/>
          </a:xfrm>
          <a:custGeom>
            <a:avLst/>
            <a:gdLst/>
            <a:ahLst/>
            <a:cxnLst/>
            <a:rect l="l" t="t" r="r" b="b"/>
            <a:pathLst>
              <a:path h="287655">
                <a:moveTo>
                  <a:pt x="0" y="0"/>
                </a:moveTo>
                <a:lnTo>
                  <a:pt x="0" y="287204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074562" y="2770253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1762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117993" y="2765694"/>
            <a:ext cx="0" cy="296545"/>
          </a:xfrm>
          <a:custGeom>
            <a:avLst/>
            <a:gdLst/>
            <a:ahLst/>
            <a:cxnLst/>
            <a:rect l="l" t="t" r="r" b="b"/>
            <a:pathLst>
              <a:path h="296544">
                <a:moveTo>
                  <a:pt x="0" y="0"/>
                </a:moveTo>
                <a:lnTo>
                  <a:pt x="0" y="296321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162186" y="2762655"/>
            <a:ext cx="0" cy="299720"/>
          </a:xfrm>
          <a:custGeom>
            <a:avLst/>
            <a:gdLst/>
            <a:ahLst/>
            <a:cxnLst/>
            <a:rect l="l" t="t" r="r" b="b"/>
            <a:pathLst>
              <a:path h="299719">
                <a:moveTo>
                  <a:pt x="0" y="0"/>
                </a:moveTo>
                <a:lnTo>
                  <a:pt x="0" y="299360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205617" y="2758096"/>
            <a:ext cx="0" cy="304165"/>
          </a:xfrm>
          <a:custGeom>
            <a:avLst/>
            <a:gdLst/>
            <a:ahLst/>
            <a:cxnLst/>
            <a:rect l="l" t="t" r="r" b="b"/>
            <a:pathLst>
              <a:path h="304164">
                <a:moveTo>
                  <a:pt x="0" y="0"/>
                </a:moveTo>
                <a:lnTo>
                  <a:pt x="0" y="303919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249809" y="2767214"/>
            <a:ext cx="0" cy="295275"/>
          </a:xfrm>
          <a:custGeom>
            <a:avLst/>
            <a:gdLst/>
            <a:ahLst/>
            <a:cxnLst/>
            <a:rect l="l" t="t" r="r" b="b"/>
            <a:pathLst>
              <a:path h="295275">
                <a:moveTo>
                  <a:pt x="0" y="0"/>
                </a:moveTo>
                <a:lnTo>
                  <a:pt x="0" y="294802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294002" y="2776331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684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337433" y="2783929"/>
            <a:ext cx="0" cy="278130"/>
          </a:xfrm>
          <a:custGeom>
            <a:avLst/>
            <a:gdLst/>
            <a:ahLst/>
            <a:cxnLst/>
            <a:rect l="l" t="t" r="r" b="b"/>
            <a:pathLst>
              <a:path h="278130">
                <a:moveTo>
                  <a:pt x="0" y="0"/>
                </a:moveTo>
                <a:lnTo>
                  <a:pt x="0" y="278086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381625" y="2793047"/>
            <a:ext cx="0" cy="269240"/>
          </a:xfrm>
          <a:custGeom>
            <a:avLst/>
            <a:gdLst/>
            <a:ahLst/>
            <a:cxnLst/>
            <a:rect l="l" t="t" r="r" b="b"/>
            <a:pathLst>
              <a:path h="269239">
                <a:moveTo>
                  <a:pt x="0" y="0"/>
                </a:moveTo>
                <a:lnTo>
                  <a:pt x="0" y="268968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425056" y="2788488"/>
            <a:ext cx="0" cy="273685"/>
          </a:xfrm>
          <a:custGeom>
            <a:avLst/>
            <a:gdLst/>
            <a:ahLst/>
            <a:cxnLst/>
            <a:rect l="l" t="t" r="r" b="b"/>
            <a:pathLst>
              <a:path h="273685">
                <a:moveTo>
                  <a:pt x="0" y="0"/>
                </a:moveTo>
                <a:lnTo>
                  <a:pt x="0" y="273527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469249" y="2782410"/>
            <a:ext cx="0" cy="280035"/>
          </a:xfrm>
          <a:custGeom>
            <a:avLst/>
            <a:gdLst/>
            <a:ahLst/>
            <a:cxnLst/>
            <a:rect l="l" t="t" r="r" b="b"/>
            <a:pathLst>
              <a:path h="280035">
                <a:moveTo>
                  <a:pt x="0" y="0"/>
                </a:moveTo>
                <a:lnTo>
                  <a:pt x="0" y="279606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512680" y="2777851"/>
            <a:ext cx="0" cy="284480"/>
          </a:xfrm>
          <a:custGeom>
            <a:avLst/>
            <a:gdLst/>
            <a:ahLst/>
            <a:cxnLst/>
            <a:rect l="l" t="t" r="r" b="b"/>
            <a:pathLst>
              <a:path h="284480">
                <a:moveTo>
                  <a:pt x="0" y="0"/>
                </a:moveTo>
                <a:lnTo>
                  <a:pt x="0" y="284164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556872" y="2773292"/>
            <a:ext cx="0" cy="288925"/>
          </a:xfrm>
          <a:custGeom>
            <a:avLst/>
            <a:gdLst/>
            <a:ahLst/>
            <a:cxnLst/>
            <a:rect l="l" t="t" r="r" b="b"/>
            <a:pathLst>
              <a:path h="288925">
                <a:moveTo>
                  <a:pt x="0" y="0"/>
                </a:moveTo>
                <a:lnTo>
                  <a:pt x="0" y="288723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600303" y="2768733"/>
            <a:ext cx="0" cy="293370"/>
          </a:xfrm>
          <a:custGeom>
            <a:avLst/>
            <a:gdLst/>
            <a:ahLst/>
            <a:cxnLst/>
            <a:rect l="l" t="t" r="r" b="b"/>
            <a:pathLst>
              <a:path h="293369">
                <a:moveTo>
                  <a:pt x="0" y="0"/>
                </a:moveTo>
                <a:lnTo>
                  <a:pt x="0" y="293282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644496" y="2764174"/>
            <a:ext cx="0" cy="298450"/>
          </a:xfrm>
          <a:custGeom>
            <a:avLst/>
            <a:gdLst/>
            <a:ahLst/>
            <a:cxnLst/>
            <a:rect l="l" t="t" r="r" b="b"/>
            <a:pathLst>
              <a:path h="298450">
                <a:moveTo>
                  <a:pt x="0" y="0"/>
                </a:moveTo>
                <a:lnTo>
                  <a:pt x="0" y="297841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687926" y="2759616"/>
            <a:ext cx="0" cy="302895"/>
          </a:xfrm>
          <a:custGeom>
            <a:avLst/>
            <a:gdLst/>
            <a:ahLst/>
            <a:cxnLst/>
            <a:rect l="l" t="t" r="r" b="b"/>
            <a:pathLst>
              <a:path h="302894">
                <a:moveTo>
                  <a:pt x="0" y="0"/>
                </a:moveTo>
                <a:lnTo>
                  <a:pt x="0" y="302400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732119" y="2753537"/>
            <a:ext cx="0" cy="308610"/>
          </a:xfrm>
          <a:custGeom>
            <a:avLst/>
            <a:gdLst/>
            <a:ahLst/>
            <a:cxnLst/>
            <a:rect l="l" t="t" r="r" b="b"/>
            <a:pathLst>
              <a:path h="308610">
                <a:moveTo>
                  <a:pt x="0" y="0"/>
                </a:moveTo>
                <a:lnTo>
                  <a:pt x="0" y="308478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775550" y="2752018"/>
            <a:ext cx="0" cy="310515"/>
          </a:xfrm>
          <a:custGeom>
            <a:avLst/>
            <a:gdLst/>
            <a:ahLst/>
            <a:cxnLst/>
            <a:rect l="l" t="t" r="r" b="b"/>
            <a:pathLst>
              <a:path h="310514">
                <a:moveTo>
                  <a:pt x="0" y="0"/>
                </a:moveTo>
                <a:lnTo>
                  <a:pt x="0" y="309998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819743" y="2748978"/>
            <a:ext cx="0" cy="313055"/>
          </a:xfrm>
          <a:custGeom>
            <a:avLst/>
            <a:gdLst/>
            <a:ahLst/>
            <a:cxnLst/>
            <a:rect l="l" t="t" r="r" b="b"/>
            <a:pathLst>
              <a:path h="313055">
                <a:moveTo>
                  <a:pt x="0" y="0"/>
                </a:moveTo>
                <a:lnTo>
                  <a:pt x="0" y="313037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863173" y="2747459"/>
            <a:ext cx="0" cy="314960"/>
          </a:xfrm>
          <a:custGeom>
            <a:avLst/>
            <a:gdLst/>
            <a:ahLst/>
            <a:cxnLst/>
            <a:rect l="l" t="t" r="r" b="b"/>
            <a:pathLst>
              <a:path h="314960">
                <a:moveTo>
                  <a:pt x="0" y="0"/>
                </a:moveTo>
                <a:lnTo>
                  <a:pt x="0" y="314556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907366" y="2744420"/>
            <a:ext cx="0" cy="318135"/>
          </a:xfrm>
          <a:custGeom>
            <a:avLst/>
            <a:gdLst/>
            <a:ahLst/>
            <a:cxnLst/>
            <a:rect l="l" t="t" r="r" b="b"/>
            <a:pathLst>
              <a:path h="318135">
                <a:moveTo>
                  <a:pt x="0" y="0"/>
                </a:moveTo>
                <a:lnTo>
                  <a:pt x="0" y="317596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950797" y="2745939"/>
            <a:ext cx="0" cy="316230"/>
          </a:xfrm>
          <a:custGeom>
            <a:avLst/>
            <a:gdLst/>
            <a:ahLst/>
            <a:cxnLst/>
            <a:rect l="l" t="t" r="r" b="b"/>
            <a:pathLst>
              <a:path h="316230">
                <a:moveTo>
                  <a:pt x="0" y="0"/>
                </a:moveTo>
                <a:lnTo>
                  <a:pt x="0" y="316076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994989" y="2747459"/>
            <a:ext cx="0" cy="314960"/>
          </a:xfrm>
          <a:custGeom>
            <a:avLst/>
            <a:gdLst/>
            <a:ahLst/>
            <a:cxnLst/>
            <a:rect l="l" t="t" r="r" b="b"/>
            <a:pathLst>
              <a:path h="314960">
                <a:moveTo>
                  <a:pt x="0" y="0"/>
                </a:moveTo>
                <a:lnTo>
                  <a:pt x="0" y="314556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038420" y="2748978"/>
            <a:ext cx="0" cy="313055"/>
          </a:xfrm>
          <a:custGeom>
            <a:avLst/>
            <a:gdLst/>
            <a:ahLst/>
            <a:cxnLst/>
            <a:rect l="l" t="t" r="r" b="b"/>
            <a:pathLst>
              <a:path h="313055">
                <a:moveTo>
                  <a:pt x="0" y="0"/>
                </a:moveTo>
                <a:lnTo>
                  <a:pt x="0" y="313037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082613" y="2750498"/>
            <a:ext cx="0" cy="311785"/>
          </a:xfrm>
          <a:custGeom>
            <a:avLst/>
            <a:gdLst/>
            <a:ahLst/>
            <a:cxnLst/>
            <a:rect l="l" t="t" r="r" b="b"/>
            <a:pathLst>
              <a:path h="311785">
                <a:moveTo>
                  <a:pt x="0" y="0"/>
                </a:moveTo>
                <a:lnTo>
                  <a:pt x="0" y="311517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126044" y="2747459"/>
            <a:ext cx="0" cy="314960"/>
          </a:xfrm>
          <a:custGeom>
            <a:avLst/>
            <a:gdLst/>
            <a:ahLst/>
            <a:cxnLst/>
            <a:rect l="l" t="t" r="r" b="b"/>
            <a:pathLst>
              <a:path h="314960">
                <a:moveTo>
                  <a:pt x="0" y="0"/>
                </a:moveTo>
                <a:lnTo>
                  <a:pt x="0" y="314556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170236" y="2745939"/>
            <a:ext cx="0" cy="316230"/>
          </a:xfrm>
          <a:custGeom>
            <a:avLst/>
            <a:gdLst/>
            <a:ahLst/>
            <a:cxnLst/>
            <a:rect l="l" t="t" r="r" b="b"/>
            <a:pathLst>
              <a:path h="316230">
                <a:moveTo>
                  <a:pt x="0" y="0"/>
                </a:moveTo>
                <a:lnTo>
                  <a:pt x="0" y="316076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213667" y="2742900"/>
            <a:ext cx="0" cy="319405"/>
          </a:xfrm>
          <a:custGeom>
            <a:avLst/>
            <a:gdLst/>
            <a:ahLst/>
            <a:cxnLst/>
            <a:rect l="l" t="t" r="r" b="b"/>
            <a:pathLst>
              <a:path h="319405">
                <a:moveTo>
                  <a:pt x="0" y="0"/>
                </a:moveTo>
                <a:lnTo>
                  <a:pt x="0" y="319115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257860" y="2741380"/>
            <a:ext cx="0" cy="320675"/>
          </a:xfrm>
          <a:custGeom>
            <a:avLst/>
            <a:gdLst/>
            <a:ahLst/>
            <a:cxnLst/>
            <a:rect l="l" t="t" r="r" b="b"/>
            <a:pathLst>
              <a:path h="320675">
                <a:moveTo>
                  <a:pt x="0" y="0"/>
                </a:moveTo>
                <a:lnTo>
                  <a:pt x="0" y="320635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302052" y="2738341"/>
            <a:ext cx="0" cy="323850"/>
          </a:xfrm>
          <a:custGeom>
            <a:avLst/>
            <a:gdLst/>
            <a:ahLst/>
            <a:cxnLst/>
            <a:rect l="l" t="t" r="r" b="b"/>
            <a:pathLst>
              <a:path h="323850">
                <a:moveTo>
                  <a:pt x="0" y="0"/>
                </a:moveTo>
                <a:lnTo>
                  <a:pt x="0" y="323674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345483" y="2736822"/>
            <a:ext cx="0" cy="325755"/>
          </a:xfrm>
          <a:custGeom>
            <a:avLst/>
            <a:gdLst/>
            <a:ahLst/>
            <a:cxnLst/>
            <a:rect l="l" t="t" r="r" b="b"/>
            <a:pathLst>
              <a:path h="325755">
                <a:moveTo>
                  <a:pt x="0" y="0"/>
                </a:moveTo>
                <a:lnTo>
                  <a:pt x="0" y="325194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389676" y="2733782"/>
            <a:ext cx="0" cy="328295"/>
          </a:xfrm>
          <a:custGeom>
            <a:avLst/>
            <a:gdLst/>
            <a:ahLst/>
            <a:cxnLst/>
            <a:rect l="l" t="t" r="r" b="b"/>
            <a:pathLst>
              <a:path h="328294">
                <a:moveTo>
                  <a:pt x="0" y="0"/>
                </a:moveTo>
                <a:lnTo>
                  <a:pt x="0" y="328233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433106" y="2730743"/>
            <a:ext cx="0" cy="331470"/>
          </a:xfrm>
          <a:custGeom>
            <a:avLst/>
            <a:gdLst/>
            <a:ahLst/>
            <a:cxnLst/>
            <a:rect l="l" t="t" r="r" b="b"/>
            <a:pathLst>
              <a:path h="331469">
                <a:moveTo>
                  <a:pt x="0" y="0"/>
                </a:moveTo>
                <a:lnTo>
                  <a:pt x="0" y="331272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477299" y="2729224"/>
            <a:ext cx="0" cy="333375"/>
          </a:xfrm>
          <a:custGeom>
            <a:avLst/>
            <a:gdLst/>
            <a:ahLst/>
            <a:cxnLst/>
            <a:rect l="l" t="t" r="r" b="b"/>
            <a:pathLst>
              <a:path h="333375">
                <a:moveTo>
                  <a:pt x="0" y="0"/>
                </a:moveTo>
                <a:lnTo>
                  <a:pt x="0" y="332792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4520730" y="2726184"/>
            <a:ext cx="0" cy="335915"/>
          </a:xfrm>
          <a:custGeom>
            <a:avLst/>
            <a:gdLst/>
            <a:ahLst/>
            <a:cxnLst/>
            <a:rect l="l" t="t" r="r" b="b"/>
            <a:pathLst>
              <a:path h="335914">
                <a:moveTo>
                  <a:pt x="0" y="0"/>
                </a:moveTo>
                <a:lnTo>
                  <a:pt x="0" y="335831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564923" y="2723145"/>
            <a:ext cx="0" cy="339090"/>
          </a:xfrm>
          <a:custGeom>
            <a:avLst/>
            <a:gdLst/>
            <a:ahLst/>
            <a:cxnLst/>
            <a:rect l="l" t="t" r="r" b="b"/>
            <a:pathLst>
              <a:path h="339089">
                <a:moveTo>
                  <a:pt x="0" y="0"/>
                </a:moveTo>
                <a:lnTo>
                  <a:pt x="0" y="338870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4608353" y="2721626"/>
            <a:ext cx="0" cy="340995"/>
          </a:xfrm>
          <a:custGeom>
            <a:avLst/>
            <a:gdLst/>
            <a:ahLst/>
            <a:cxnLst/>
            <a:rect l="l" t="t" r="r" b="b"/>
            <a:pathLst>
              <a:path h="340994">
                <a:moveTo>
                  <a:pt x="0" y="0"/>
                </a:moveTo>
                <a:lnTo>
                  <a:pt x="0" y="340390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4652546" y="2718586"/>
            <a:ext cx="0" cy="343535"/>
          </a:xfrm>
          <a:custGeom>
            <a:avLst/>
            <a:gdLst/>
            <a:ahLst/>
            <a:cxnLst/>
            <a:rect l="l" t="t" r="r" b="b"/>
            <a:pathLst>
              <a:path h="343535">
                <a:moveTo>
                  <a:pt x="0" y="0"/>
                </a:moveTo>
                <a:lnTo>
                  <a:pt x="0" y="343429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4695977" y="2715547"/>
            <a:ext cx="0" cy="346710"/>
          </a:xfrm>
          <a:custGeom>
            <a:avLst/>
            <a:gdLst/>
            <a:ahLst/>
            <a:cxnLst/>
            <a:rect l="l" t="t" r="r" b="b"/>
            <a:pathLst>
              <a:path h="346710">
                <a:moveTo>
                  <a:pt x="0" y="0"/>
                </a:moveTo>
                <a:lnTo>
                  <a:pt x="0" y="346468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740169" y="2714028"/>
            <a:ext cx="0" cy="347980"/>
          </a:xfrm>
          <a:custGeom>
            <a:avLst/>
            <a:gdLst/>
            <a:ahLst/>
            <a:cxnLst/>
            <a:rect l="l" t="t" r="r" b="b"/>
            <a:pathLst>
              <a:path h="347980">
                <a:moveTo>
                  <a:pt x="0" y="0"/>
                </a:moveTo>
                <a:lnTo>
                  <a:pt x="0" y="347988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783600" y="2710988"/>
            <a:ext cx="0" cy="351155"/>
          </a:xfrm>
          <a:custGeom>
            <a:avLst/>
            <a:gdLst/>
            <a:ahLst/>
            <a:cxnLst/>
            <a:rect l="l" t="t" r="r" b="b"/>
            <a:pathLst>
              <a:path h="351155">
                <a:moveTo>
                  <a:pt x="0" y="0"/>
                </a:moveTo>
                <a:lnTo>
                  <a:pt x="0" y="351027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4827793" y="2707949"/>
            <a:ext cx="0" cy="354330"/>
          </a:xfrm>
          <a:custGeom>
            <a:avLst/>
            <a:gdLst/>
            <a:ahLst/>
            <a:cxnLst/>
            <a:rect l="l" t="t" r="r" b="b"/>
            <a:pathLst>
              <a:path h="354330">
                <a:moveTo>
                  <a:pt x="0" y="0"/>
                </a:moveTo>
                <a:lnTo>
                  <a:pt x="0" y="354066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4871224" y="2704910"/>
            <a:ext cx="0" cy="357505"/>
          </a:xfrm>
          <a:custGeom>
            <a:avLst/>
            <a:gdLst/>
            <a:ahLst/>
            <a:cxnLst/>
            <a:rect l="l" t="t" r="r" b="b"/>
            <a:pathLst>
              <a:path h="357505">
                <a:moveTo>
                  <a:pt x="0" y="0"/>
                </a:moveTo>
                <a:lnTo>
                  <a:pt x="0" y="357105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4915417" y="2703390"/>
            <a:ext cx="0" cy="358775"/>
          </a:xfrm>
          <a:custGeom>
            <a:avLst/>
            <a:gdLst/>
            <a:ahLst/>
            <a:cxnLst/>
            <a:rect l="l" t="t" r="r" b="b"/>
            <a:pathLst>
              <a:path h="358775">
                <a:moveTo>
                  <a:pt x="0" y="0"/>
                </a:moveTo>
                <a:lnTo>
                  <a:pt x="0" y="358625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958847" y="2700351"/>
            <a:ext cx="0" cy="361950"/>
          </a:xfrm>
          <a:custGeom>
            <a:avLst/>
            <a:gdLst/>
            <a:ahLst/>
            <a:cxnLst/>
            <a:rect l="l" t="t" r="r" b="b"/>
            <a:pathLst>
              <a:path h="361950">
                <a:moveTo>
                  <a:pt x="0" y="0"/>
                </a:moveTo>
                <a:lnTo>
                  <a:pt x="0" y="361664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003040" y="2697312"/>
            <a:ext cx="0" cy="365125"/>
          </a:xfrm>
          <a:custGeom>
            <a:avLst/>
            <a:gdLst/>
            <a:ahLst/>
            <a:cxnLst/>
            <a:rect l="l" t="t" r="r" b="b"/>
            <a:pathLst>
              <a:path h="365125">
                <a:moveTo>
                  <a:pt x="0" y="0"/>
                </a:moveTo>
                <a:lnTo>
                  <a:pt x="0" y="364703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046471" y="2695793"/>
            <a:ext cx="0" cy="366395"/>
          </a:xfrm>
          <a:custGeom>
            <a:avLst/>
            <a:gdLst/>
            <a:ahLst/>
            <a:cxnLst/>
            <a:rect l="l" t="t" r="r" b="b"/>
            <a:pathLst>
              <a:path h="366394">
                <a:moveTo>
                  <a:pt x="0" y="0"/>
                </a:moveTo>
                <a:lnTo>
                  <a:pt x="0" y="366223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090663" y="2692753"/>
            <a:ext cx="0" cy="369570"/>
          </a:xfrm>
          <a:custGeom>
            <a:avLst/>
            <a:gdLst/>
            <a:ahLst/>
            <a:cxnLst/>
            <a:rect l="l" t="t" r="r" b="b"/>
            <a:pathLst>
              <a:path h="369569">
                <a:moveTo>
                  <a:pt x="0" y="0"/>
                </a:moveTo>
                <a:lnTo>
                  <a:pt x="0" y="369262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134094" y="2689714"/>
            <a:ext cx="0" cy="372745"/>
          </a:xfrm>
          <a:custGeom>
            <a:avLst/>
            <a:gdLst/>
            <a:ahLst/>
            <a:cxnLst/>
            <a:rect l="l" t="t" r="r" b="b"/>
            <a:pathLst>
              <a:path h="372744">
                <a:moveTo>
                  <a:pt x="0" y="0"/>
                </a:moveTo>
                <a:lnTo>
                  <a:pt x="0" y="372301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178287" y="2686675"/>
            <a:ext cx="0" cy="375920"/>
          </a:xfrm>
          <a:custGeom>
            <a:avLst/>
            <a:gdLst/>
            <a:ahLst/>
            <a:cxnLst/>
            <a:rect l="l" t="t" r="r" b="b"/>
            <a:pathLst>
              <a:path h="375919">
                <a:moveTo>
                  <a:pt x="0" y="0"/>
                </a:moveTo>
                <a:lnTo>
                  <a:pt x="0" y="375340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221718" y="2685155"/>
            <a:ext cx="0" cy="377190"/>
          </a:xfrm>
          <a:custGeom>
            <a:avLst/>
            <a:gdLst/>
            <a:ahLst/>
            <a:cxnLst/>
            <a:rect l="l" t="t" r="r" b="b"/>
            <a:pathLst>
              <a:path h="377189">
                <a:moveTo>
                  <a:pt x="0" y="0"/>
                </a:moveTo>
                <a:lnTo>
                  <a:pt x="0" y="376860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265910" y="2682116"/>
            <a:ext cx="0" cy="380365"/>
          </a:xfrm>
          <a:custGeom>
            <a:avLst/>
            <a:gdLst/>
            <a:ahLst/>
            <a:cxnLst/>
            <a:rect l="l" t="t" r="r" b="b"/>
            <a:pathLst>
              <a:path h="380364">
                <a:moveTo>
                  <a:pt x="0" y="0"/>
                </a:moveTo>
                <a:lnTo>
                  <a:pt x="0" y="379899"/>
                </a:lnTo>
              </a:path>
            </a:pathLst>
          </a:custGeom>
          <a:ln w="1676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309341" y="2679077"/>
            <a:ext cx="0" cy="383540"/>
          </a:xfrm>
          <a:custGeom>
            <a:avLst/>
            <a:gdLst/>
            <a:ahLst/>
            <a:cxnLst/>
            <a:rect l="l" t="t" r="r" b="b"/>
            <a:pathLst>
              <a:path h="383539">
                <a:moveTo>
                  <a:pt x="0" y="0"/>
                </a:moveTo>
                <a:lnTo>
                  <a:pt x="0" y="382938"/>
                </a:lnTo>
              </a:path>
            </a:pathLst>
          </a:custGeom>
          <a:ln w="1828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552632" y="2595499"/>
            <a:ext cx="0" cy="220345"/>
          </a:xfrm>
          <a:custGeom>
            <a:avLst/>
            <a:gdLst/>
            <a:ahLst/>
            <a:cxnLst/>
            <a:rect l="l" t="t" r="r" b="b"/>
            <a:pathLst>
              <a:path h="220344">
                <a:moveTo>
                  <a:pt x="0" y="0"/>
                </a:moveTo>
                <a:lnTo>
                  <a:pt x="0" y="220341"/>
                </a:lnTo>
              </a:path>
            </a:pathLst>
          </a:custGeom>
          <a:ln w="9143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592253" y="2583342"/>
            <a:ext cx="0" cy="227965"/>
          </a:xfrm>
          <a:custGeom>
            <a:avLst/>
            <a:gdLst/>
            <a:ahLst/>
            <a:cxnLst/>
            <a:rect l="l" t="t" r="r" b="b"/>
            <a:pathLst>
              <a:path h="227964">
                <a:moveTo>
                  <a:pt x="0" y="0"/>
                </a:moveTo>
                <a:lnTo>
                  <a:pt x="0" y="227939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636445" y="2569666"/>
            <a:ext cx="0" cy="235585"/>
          </a:xfrm>
          <a:custGeom>
            <a:avLst/>
            <a:gdLst/>
            <a:ahLst/>
            <a:cxnLst/>
            <a:rect l="l" t="t" r="r" b="b"/>
            <a:pathLst>
              <a:path h="235585">
                <a:moveTo>
                  <a:pt x="0" y="0"/>
                </a:moveTo>
                <a:lnTo>
                  <a:pt x="0" y="235537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679876" y="2555989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5">
                <a:moveTo>
                  <a:pt x="0" y="0"/>
                </a:moveTo>
                <a:lnTo>
                  <a:pt x="0" y="243135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724069" y="2545352"/>
            <a:ext cx="0" cy="250825"/>
          </a:xfrm>
          <a:custGeom>
            <a:avLst/>
            <a:gdLst/>
            <a:ahLst/>
            <a:cxnLst/>
            <a:rect l="l" t="t" r="r" b="b"/>
            <a:pathLst>
              <a:path h="250825">
                <a:moveTo>
                  <a:pt x="0" y="0"/>
                </a:moveTo>
                <a:lnTo>
                  <a:pt x="0" y="250733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767500" y="2534715"/>
            <a:ext cx="0" cy="258445"/>
          </a:xfrm>
          <a:custGeom>
            <a:avLst/>
            <a:gdLst/>
            <a:ahLst/>
            <a:cxnLst/>
            <a:rect l="l" t="t" r="r" b="b"/>
            <a:pathLst>
              <a:path h="258444">
                <a:moveTo>
                  <a:pt x="0" y="0"/>
                </a:moveTo>
                <a:lnTo>
                  <a:pt x="0" y="258331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811692" y="2524078"/>
            <a:ext cx="0" cy="266065"/>
          </a:xfrm>
          <a:custGeom>
            <a:avLst/>
            <a:gdLst/>
            <a:ahLst/>
            <a:cxnLst/>
            <a:rect l="l" t="t" r="r" b="b"/>
            <a:pathLst>
              <a:path h="266064">
                <a:moveTo>
                  <a:pt x="0" y="0"/>
                </a:moveTo>
                <a:lnTo>
                  <a:pt x="0" y="265929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855123" y="2511921"/>
            <a:ext cx="0" cy="275590"/>
          </a:xfrm>
          <a:custGeom>
            <a:avLst/>
            <a:gdLst/>
            <a:ahLst/>
            <a:cxnLst/>
            <a:rect l="l" t="t" r="r" b="b"/>
            <a:pathLst>
              <a:path h="275589">
                <a:moveTo>
                  <a:pt x="0" y="0"/>
                </a:moveTo>
                <a:lnTo>
                  <a:pt x="0" y="275047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899316" y="2499764"/>
            <a:ext cx="0" cy="284480"/>
          </a:xfrm>
          <a:custGeom>
            <a:avLst/>
            <a:gdLst/>
            <a:ahLst/>
            <a:cxnLst/>
            <a:rect l="l" t="t" r="r" b="b"/>
            <a:pathLst>
              <a:path h="284480">
                <a:moveTo>
                  <a:pt x="0" y="0"/>
                </a:moveTo>
                <a:lnTo>
                  <a:pt x="0" y="284164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942746" y="2487607"/>
            <a:ext cx="0" cy="293370"/>
          </a:xfrm>
          <a:custGeom>
            <a:avLst/>
            <a:gdLst/>
            <a:ahLst/>
            <a:cxnLst/>
            <a:rect l="l" t="t" r="r" b="b"/>
            <a:pathLst>
              <a:path h="293369">
                <a:moveTo>
                  <a:pt x="0" y="0"/>
                </a:moveTo>
                <a:lnTo>
                  <a:pt x="0" y="293282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986939" y="2475451"/>
            <a:ext cx="0" cy="302895"/>
          </a:xfrm>
          <a:custGeom>
            <a:avLst/>
            <a:gdLst/>
            <a:ahLst/>
            <a:cxnLst/>
            <a:rect l="l" t="t" r="r" b="b"/>
            <a:pathLst>
              <a:path h="302894">
                <a:moveTo>
                  <a:pt x="0" y="0"/>
                </a:moveTo>
                <a:lnTo>
                  <a:pt x="0" y="302400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030370" y="2461774"/>
            <a:ext cx="0" cy="313055"/>
          </a:xfrm>
          <a:custGeom>
            <a:avLst/>
            <a:gdLst/>
            <a:ahLst/>
            <a:cxnLst/>
            <a:rect l="l" t="t" r="r" b="b"/>
            <a:pathLst>
              <a:path h="313055">
                <a:moveTo>
                  <a:pt x="0" y="0"/>
                </a:moveTo>
                <a:lnTo>
                  <a:pt x="0" y="313037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074562" y="2446578"/>
            <a:ext cx="0" cy="323850"/>
          </a:xfrm>
          <a:custGeom>
            <a:avLst/>
            <a:gdLst/>
            <a:ahLst/>
            <a:cxnLst/>
            <a:rect l="l" t="t" r="r" b="b"/>
            <a:pathLst>
              <a:path h="323850">
                <a:moveTo>
                  <a:pt x="0" y="0"/>
                </a:moveTo>
                <a:lnTo>
                  <a:pt x="0" y="323674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117993" y="2431382"/>
            <a:ext cx="0" cy="334645"/>
          </a:xfrm>
          <a:custGeom>
            <a:avLst/>
            <a:gdLst/>
            <a:ahLst/>
            <a:cxnLst/>
            <a:rect l="l" t="t" r="r" b="b"/>
            <a:pathLst>
              <a:path h="334644">
                <a:moveTo>
                  <a:pt x="0" y="0"/>
                </a:moveTo>
                <a:lnTo>
                  <a:pt x="0" y="334311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162186" y="2414667"/>
            <a:ext cx="0" cy="347980"/>
          </a:xfrm>
          <a:custGeom>
            <a:avLst/>
            <a:gdLst/>
            <a:ahLst/>
            <a:cxnLst/>
            <a:rect l="l" t="t" r="r" b="b"/>
            <a:pathLst>
              <a:path h="347980">
                <a:moveTo>
                  <a:pt x="0" y="0"/>
                </a:moveTo>
                <a:lnTo>
                  <a:pt x="0" y="347988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205617" y="2397951"/>
            <a:ext cx="0" cy="360680"/>
          </a:xfrm>
          <a:custGeom>
            <a:avLst/>
            <a:gdLst/>
            <a:ahLst/>
            <a:cxnLst/>
            <a:rect l="l" t="t" r="r" b="b"/>
            <a:pathLst>
              <a:path h="360680">
                <a:moveTo>
                  <a:pt x="0" y="0"/>
                </a:moveTo>
                <a:lnTo>
                  <a:pt x="0" y="360144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249809" y="2423784"/>
            <a:ext cx="0" cy="343535"/>
          </a:xfrm>
          <a:custGeom>
            <a:avLst/>
            <a:gdLst/>
            <a:ahLst/>
            <a:cxnLst/>
            <a:rect l="l" t="t" r="r" b="b"/>
            <a:pathLst>
              <a:path h="343535">
                <a:moveTo>
                  <a:pt x="0" y="0"/>
                </a:moveTo>
                <a:lnTo>
                  <a:pt x="0" y="343429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294002" y="2448098"/>
            <a:ext cx="0" cy="328295"/>
          </a:xfrm>
          <a:custGeom>
            <a:avLst/>
            <a:gdLst/>
            <a:ahLst/>
            <a:cxnLst/>
            <a:rect l="l" t="t" r="r" b="b"/>
            <a:pathLst>
              <a:path h="328294">
                <a:moveTo>
                  <a:pt x="0" y="0"/>
                </a:moveTo>
                <a:lnTo>
                  <a:pt x="0" y="328233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337433" y="2472411"/>
            <a:ext cx="0" cy="311785"/>
          </a:xfrm>
          <a:custGeom>
            <a:avLst/>
            <a:gdLst/>
            <a:ahLst/>
            <a:cxnLst/>
            <a:rect l="l" t="t" r="r" b="b"/>
            <a:pathLst>
              <a:path h="311785">
                <a:moveTo>
                  <a:pt x="0" y="0"/>
                </a:moveTo>
                <a:lnTo>
                  <a:pt x="0" y="311517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381625" y="2495206"/>
            <a:ext cx="0" cy="298450"/>
          </a:xfrm>
          <a:custGeom>
            <a:avLst/>
            <a:gdLst/>
            <a:ahLst/>
            <a:cxnLst/>
            <a:rect l="l" t="t" r="r" b="b"/>
            <a:pathLst>
              <a:path h="298450">
                <a:moveTo>
                  <a:pt x="0" y="0"/>
                </a:moveTo>
                <a:lnTo>
                  <a:pt x="0" y="297841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425056" y="2483049"/>
            <a:ext cx="0" cy="305435"/>
          </a:xfrm>
          <a:custGeom>
            <a:avLst/>
            <a:gdLst/>
            <a:ahLst/>
            <a:cxnLst/>
            <a:rect l="l" t="t" r="r" b="b"/>
            <a:pathLst>
              <a:path h="305435">
                <a:moveTo>
                  <a:pt x="0" y="0"/>
                </a:moveTo>
                <a:lnTo>
                  <a:pt x="0" y="305439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469249" y="2469372"/>
            <a:ext cx="0" cy="313055"/>
          </a:xfrm>
          <a:custGeom>
            <a:avLst/>
            <a:gdLst/>
            <a:ahLst/>
            <a:cxnLst/>
            <a:rect l="l" t="t" r="r" b="b"/>
            <a:pathLst>
              <a:path h="313055">
                <a:moveTo>
                  <a:pt x="0" y="0"/>
                </a:moveTo>
                <a:lnTo>
                  <a:pt x="0" y="313037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512680" y="2457215"/>
            <a:ext cx="0" cy="320675"/>
          </a:xfrm>
          <a:custGeom>
            <a:avLst/>
            <a:gdLst/>
            <a:ahLst/>
            <a:cxnLst/>
            <a:rect l="l" t="t" r="r" b="b"/>
            <a:pathLst>
              <a:path h="320675">
                <a:moveTo>
                  <a:pt x="0" y="0"/>
                </a:moveTo>
                <a:lnTo>
                  <a:pt x="0" y="320635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556872" y="2443539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29752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600303" y="2426823"/>
            <a:ext cx="0" cy="342265"/>
          </a:xfrm>
          <a:custGeom>
            <a:avLst/>
            <a:gdLst/>
            <a:ahLst/>
            <a:cxnLst/>
            <a:rect l="l" t="t" r="r" b="b"/>
            <a:pathLst>
              <a:path h="342264">
                <a:moveTo>
                  <a:pt x="0" y="0"/>
                </a:moveTo>
                <a:lnTo>
                  <a:pt x="0" y="341909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644496" y="2410108"/>
            <a:ext cx="0" cy="354330"/>
          </a:xfrm>
          <a:custGeom>
            <a:avLst/>
            <a:gdLst/>
            <a:ahLst/>
            <a:cxnLst/>
            <a:rect l="l" t="t" r="r" b="b"/>
            <a:pathLst>
              <a:path h="354330">
                <a:moveTo>
                  <a:pt x="0" y="0"/>
                </a:moveTo>
                <a:lnTo>
                  <a:pt x="0" y="354066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687926" y="2393392"/>
            <a:ext cx="0" cy="366395"/>
          </a:xfrm>
          <a:custGeom>
            <a:avLst/>
            <a:gdLst/>
            <a:ahLst/>
            <a:cxnLst/>
            <a:rect l="l" t="t" r="r" b="b"/>
            <a:pathLst>
              <a:path h="366394">
                <a:moveTo>
                  <a:pt x="0" y="0"/>
                </a:moveTo>
                <a:lnTo>
                  <a:pt x="0" y="366223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732119" y="2376677"/>
            <a:ext cx="0" cy="377190"/>
          </a:xfrm>
          <a:custGeom>
            <a:avLst/>
            <a:gdLst/>
            <a:ahLst/>
            <a:cxnLst/>
            <a:rect l="l" t="t" r="r" b="b"/>
            <a:pathLst>
              <a:path h="377189">
                <a:moveTo>
                  <a:pt x="0" y="0"/>
                </a:moveTo>
                <a:lnTo>
                  <a:pt x="0" y="376860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775550" y="2367559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458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819743" y="2359961"/>
            <a:ext cx="0" cy="389255"/>
          </a:xfrm>
          <a:custGeom>
            <a:avLst/>
            <a:gdLst/>
            <a:ahLst/>
            <a:cxnLst/>
            <a:rect l="l" t="t" r="r" b="b"/>
            <a:pathLst>
              <a:path h="389255">
                <a:moveTo>
                  <a:pt x="0" y="0"/>
                </a:moveTo>
                <a:lnTo>
                  <a:pt x="0" y="389017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863173" y="2350844"/>
            <a:ext cx="0" cy="396875"/>
          </a:xfrm>
          <a:custGeom>
            <a:avLst/>
            <a:gdLst/>
            <a:ahLst/>
            <a:cxnLst/>
            <a:rect l="l" t="t" r="r" b="b"/>
            <a:pathLst>
              <a:path h="396875">
                <a:moveTo>
                  <a:pt x="0" y="0"/>
                </a:moveTo>
                <a:lnTo>
                  <a:pt x="0" y="396615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907366" y="2341726"/>
            <a:ext cx="0" cy="403225"/>
          </a:xfrm>
          <a:custGeom>
            <a:avLst/>
            <a:gdLst/>
            <a:ahLst/>
            <a:cxnLst/>
            <a:rect l="l" t="t" r="r" b="b"/>
            <a:pathLst>
              <a:path h="403225">
                <a:moveTo>
                  <a:pt x="0" y="0"/>
                </a:moveTo>
                <a:lnTo>
                  <a:pt x="0" y="402693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950797" y="2343246"/>
            <a:ext cx="0" cy="403225"/>
          </a:xfrm>
          <a:custGeom>
            <a:avLst/>
            <a:gdLst/>
            <a:ahLst/>
            <a:cxnLst/>
            <a:rect l="l" t="t" r="r" b="b"/>
            <a:pathLst>
              <a:path h="403225">
                <a:moveTo>
                  <a:pt x="0" y="0"/>
                </a:moveTo>
                <a:lnTo>
                  <a:pt x="0" y="402693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994989" y="2346285"/>
            <a:ext cx="0" cy="401320"/>
          </a:xfrm>
          <a:custGeom>
            <a:avLst/>
            <a:gdLst/>
            <a:ahLst/>
            <a:cxnLst/>
            <a:rect l="l" t="t" r="r" b="b"/>
            <a:pathLst>
              <a:path h="401319">
                <a:moveTo>
                  <a:pt x="0" y="0"/>
                </a:moveTo>
                <a:lnTo>
                  <a:pt x="0" y="401173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4038420" y="2347804"/>
            <a:ext cx="0" cy="401320"/>
          </a:xfrm>
          <a:custGeom>
            <a:avLst/>
            <a:gdLst/>
            <a:ahLst/>
            <a:cxnLst/>
            <a:rect l="l" t="t" r="r" b="b"/>
            <a:pathLst>
              <a:path h="401319">
                <a:moveTo>
                  <a:pt x="0" y="0"/>
                </a:moveTo>
                <a:lnTo>
                  <a:pt x="0" y="401173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4082613" y="2350844"/>
            <a:ext cx="0" cy="400050"/>
          </a:xfrm>
          <a:custGeom>
            <a:avLst/>
            <a:gdLst/>
            <a:ahLst/>
            <a:cxnLst/>
            <a:rect l="l" t="t" r="r" b="b"/>
            <a:pathLst>
              <a:path h="400050">
                <a:moveTo>
                  <a:pt x="0" y="0"/>
                </a:moveTo>
                <a:lnTo>
                  <a:pt x="0" y="399654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4126044" y="2349324"/>
            <a:ext cx="0" cy="398145"/>
          </a:xfrm>
          <a:custGeom>
            <a:avLst/>
            <a:gdLst/>
            <a:ahLst/>
            <a:cxnLst/>
            <a:rect l="l" t="t" r="r" b="b"/>
            <a:pathLst>
              <a:path h="398144">
                <a:moveTo>
                  <a:pt x="0" y="0"/>
                </a:moveTo>
                <a:lnTo>
                  <a:pt x="0" y="398134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4170236" y="2346285"/>
            <a:ext cx="0" cy="400050"/>
          </a:xfrm>
          <a:custGeom>
            <a:avLst/>
            <a:gdLst/>
            <a:ahLst/>
            <a:cxnLst/>
            <a:rect l="l" t="t" r="r" b="b"/>
            <a:pathLst>
              <a:path h="400050">
                <a:moveTo>
                  <a:pt x="0" y="0"/>
                </a:moveTo>
                <a:lnTo>
                  <a:pt x="0" y="399654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213667" y="2344765"/>
            <a:ext cx="0" cy="398145"/>
          </a:xfrm>
          <a:custGeom>
            <a:avLst/>
            <a:gdLst/>
            <a:ahLst/>
            <a:cxnLst/>
            <a:rect l="l" t="t" r="r" b="b"/>
            <a:pathLst>
              <a:path h="398144">
                <a:moveTo>
                  <a:pt x="0" y="0"/>
                </a:moveTo>
                <a:lnTo>
                  <a:pt x="0" y="398134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4257860" y="2343246"/>
            <a:ext cx="0" cy="398145"/>
          </a:xfrm>
          <a:custGeom>
            <a:avLst/>
            <a:gdLst/>
            <a:ahLst/>
            <a:cxnLst/>
            <a:rect l="l" t="t" r="r" b="b"/>
            <a:pathLst>
              <a:path h="398144">
                <a:moveTo>
                  <a:pt x="0" y="0"/>
                </a:moveTo>
                <a:lnTo>
                  <a:pt x="0" y="398134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302052" y="2338687"/>
            <a:ext cx="0" cy="400050"/>
          </a:xfrm>
          <a:custGeom>
            <a:avLst/>
            <a:gdLst/>
            <a:ahLst/>
            <a:cxnLst/>
            <a:rect l="l" t="t" r="r" b="b"/>
            <a:pathLst>
              <a:path h="400050">
                <a:moveTo>
                  <a:pt x="0" y="0"/>
                </a:moveTo>
                <a:lnTo>
                  <a:pt x="0" y="399654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345483" y="2334128"/>
            <a:ext cx="0" cy="403225"/>
          </a:xfrm>
          <a:custGeom>
            <a:avLst/>
            <a:gdLst/>
            <a:ahLst/>
            <a:cxnLst/>
            <a:rect l="l" t="t" r="r" b="b"/>
            <a:pathLst>
              <a:path h="403225">
                <a:moveTo>
                  <a:pt x="0" y="0"/>
                </a:moveTo>
                <a:lnTo>
                  <a:pt x="0" y="402693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389676" y="2331089"/>
            <a:ext cx="0" cy="403225"/>
          </a:xfrm>
          <a:custGeom>
            <a:avLst/>
            <a:gdLst/>
            <a:ahLst/>
            <a:cxnLst/>
            <a:rect l="l" t="t" r="r" b="b"/>
            <a:pathLst>
              <a:path h="403225">
                <a:moveTo>
                  <a:pt x="0" y="0"/>
                </a:moveTo>
                <a:lnTo>
                  <a:pt x="0" y="402693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433106" y="2326530"/>
            <a:ext cx="0" cy="404495"/>
          </a:xfrm>
          <a:custGeom>
            <a:avLst/>
            <a:gdLst/>
            <a:ahLst/>
            <a:cxnLst/>
            <a:rect l="l" t="t" r="r" b="b"/>
            <a:pathLst>
              <a:path h="404494">
                <a:moveTo>
                  <a:pt x="0" y="0"/>
                </a:moveTo>
                <a:lnTo>
                  <a:pt x="0" y="404213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4477299" y="2320452"/>
            <a:ext cx="0" cy="408940"/>
          </a:xfrm>
          <a:custGeom>
            <a:avLst/>
            <a:gdLst/>
            <a:ahLst/>
            <a:cxnLst/>
            <a:rect l="l" t="t" r="r" b="b"/>
            <a:pathLst>
              <a:path h="408939">
                <a:moveTo>
                  <a:pt x="0" y="0"/>
                </a:moveTo>
                <a:lnTo>
                  <a:pt x="0" y="408771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520730" y="2314373"/>
            <a:ext cx="0" cy="412115"/>
          </a:xfrm>
          <a:custGeom>
            <a:avLst/>
            <a:gdLst/>
            <a:ahLst/>
            <a:cxnLst/>
            <a:rect l="l" t="t" r="r" b="b"/>
            <a:pathLst>
              <a:path h="412114">
                <a:moveTo>
                  <a:pt x="0" y="0"/>
                </a:moveTo>
                <a:lnTo>
                  <a:pt x="0" y="411811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564923" y="2308295"/>
            <a:ext cx="0" cy="415290"/>
          </a:xfrm>
          <a:custGeom>
            <a:avLst/>
            <a:gdLst/>
            <a:ahLst/>
            <a:cxnLst/>
            <a:rect l="l" t="t" r="r" b="b"/>
            <a:pathLst>
              <a:path h="415289">
                <a:moveTo>
                  <a:pt x="0" y="0"/>
                </a:moveTo>
                <a:lnTo>
                  <a:pt x="0" y="414850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608353" y="2300697"/>
            <a:ext cx="0" cy="421005"/>
          </a:xfrm>
          <a:custGeom>
            <a:avLst/>
            <a:gdLst/>
            <a:ahLst/>
            <a:cxnLst/>
            <a:rect l="l" t="t" r="r" b="b"/>
            <a:pathLst>
              <a:path h="421005">
                <a:moveTo>
                  <a:pt x="0" y="0"/>
                </a:moveTo>
                <a:lnTo>
                  <a:pt x="0" y="420928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652546" y="2294619"/>
            <a:ext cx="0" cy="424180"/>
          </a:xfrm>
          <a:custGeom>
            <a:avLst/>
            <a:gdLst/>
            <a:ahLst/>
            <a:cxnLst/>
            <a:rect l="l" t="t" r="r" b="b"/>
            <a:pathLst>
              <a:path h="424180">
                <a:moveTo>
                  <a:pt x="0" y="0"/>
                </a:moveTo>
                <a:lnTo>
                  <a:pt x="0" y="423967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4695977" y="2288540"/>
            <a:ext cx="0" cy="427355"/>
          </a:xfrm>
          <a:custGeom>
            <a:avLst/>
            <a:gdLst/>
            <a:ahLst/>
            <a:cxnLst/>
            <a:rect l="l" t="t" r="r" b="b"/>
            <a:pathLst>
              <a:path h="427355">
                <a:moveTo>
                  <a:pt x="0" y="0"/>
                </a:moveTo>
                <a:lnTo>
                  <a:pt x="0" y="427007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740169" y="2282462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565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4783600" y="2276383"/>
            <a:ext cx="0" cy="434975"/>
          </a:xfrm>
          <a:custGeom>
            <a:avLst/>
            <a:gdLst/>
            <a:ahLst/>
            <a:cxnLst/>
            <a:rect l="l" t="t" r="r" b="b"/>
            <a:pathLst>
              <a:path h="434975">
                <a:moveTo>
                  <a:pt x="0" y="0"/>
                </a:moveTo>
                <a:lnTo>
                  <a:pt x="0" y="434605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827793" y="2270305"/>
            <a:ext cx="0" cy="438150"/>
          </a:xfrm>
          <a:custGeom>
            <a:avLst/>
            <a:gdLst/>
            <a:ahLst/>
            <a:cxnLst/>
            <a:rect l="l" t="t" r="r" b="b"/>
            <a:pathLst>
              <a:path h="438150">
                <a:moveTo>
                  <a:pt x="0" y="0"/>
                </a:moveTo>
                <a:lnTo>
                  <a:pt x="0" y="437644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4871224" y="2264227"/>
            <a:ext cx="0" cy="440690"/>
          </a:xfrm>
          <a:custGeom>
            <a:avLst/>
            <a:gdLst/>
            <a:ahLst/>
            <a:cxnLst/>
            <a:rect l="l" t="t" r="r" b="b"/>
            <a:pathLst>
              <a:path h="440689">
                <a:moveTo>
                  <a:pt x="0" y="0"/>
                </a:moveTo>
                <a:lnTo>
                  <a:pt x="0" y="440683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4915417" y="2256629"/>
            <a:ext cx="0" cy="447040"/>
          </a:xfrm>
          <a:custGeom>
            <a:avLst/>
            <a:gdLst/>
            <a:ahLst/>
            <a:cxnLst/>
            <a:rect l="l" t="t" r="r" b="b"/>
            <a:pathLst>
              <a:path h="447039">
                <a:moveTo>
                  <a:pt x="0" y="0"/>
                </a:moveTo>
                <a:lnTo>
                  <a:pt x="0" y="446761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4958847" y="2250550"/>
            <a:ext cx="0" cy="450215"/>
          </a:xfrm>
          <a:custGeom>
            <a:avLst/>
            <a:gdLst/>
            <a:ahLst/>
            <a:cxnLst/>
            <a:rect l="l" t="t" r="r" b="b"/>
            <a:pathLst>
              <a:path h="450214">
                <a:moveTo>
                  <a:pt x="0" y="0"/>
                </a:moveTo>
                <a:lnTo>
                  <a:pt x="0" y="449801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003040" y="2244472"/>
            <a:ext cx="0" cy="453390"/>
          </a:xfrm>
          <a:custGeom>
            <a:avLst/>
            <a:gdLst/>
            <a:ahLst/>
            <a:cxnLst/>
            <a:rect l="l" t="t" r="r" b="b"/>
            <a:pathLst>
              <a:path h="453389">
                <a:moveTo>
                  <a:pt x="0" y="0"/>
                </a:moveTo>
                <a:lnTo>
                  <a:pt x="0" y="452840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046471" y="2236874"/>
            <a:ext cx="0" cy="459105"/>
          </a:xfrm>
          <a:custGeom>
            <a:avLst/>
            <a:gdLst/>
            <a:ahLst/>
            <a:cxnLst/>
            <a:rect l="l" t="t" r="r" b="b"/>
            <a:pathLst>
              <a:path h="459105">
                <a:moveTo>
                  <a:pt x="0" y="0"/>
                </a:moveTo>
                <a:lnTo>
                  <a:pt x="0" y="458918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090663" y="2230795"/>
            <a:ext cx="0" cy="462280"/>
          </a:xfrm>
          <a:custGeom>
            <a:avLst/>
            <a:gdLst/>
            <a:ahLst/>
            <a:cxnLst/>
            <a:rect l="l" t="t" r="r" b="b"/>
            <a:pathLst>
              <a:path h="462280">
                <a:moveTo>
                  <a:pt x="0" y="0"/>
                </a:moveTo>
                <a:lnTo>
                  <a:pt x="0" y="461957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134094" y="2223197"/>
            <a:ext cx="0" cy="466725"/>
          </a:xfrm>
          <a:custGeom>
            <a:avLst/>
            <a:gdLst/>
            <a:ahLst/>
            <a:cxnLst/>
            <a:rect l="l" t="t" r="r" b="b"/>
            <a:pathLst>
              <a:path h="466725">
                <a:moveTo>
                  <a:pt x="0" y="0"/>
                </a:moveTo>
                <a:lnTo>
                  <a:pt x="0" y="466516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178287" y="2217119"/>
            <a:ext cx="0" cy="469900"/>
          </a:xfrm>
          <a:custGeom>
            <a:avLst/>
            <a:gdLst/>
            <a:ahLst/>
            <a:cxnLst/>
            <a:rect l="l" t="t" r="r" b="b"/>
            <a:pathLst>
              <a:path h="469900">
                <a:moveTo>
                  <a:pt x="0" y="0"/>
                </a:moveTo>
                <a:lnTo>
                  <a:pt x="0" y="469555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221718" y="2209521"/>
            <a:ext cx="0" cy="476250"/>
          </a:xfrm>
          <a:custGeom>
            <a:avLst/>
            <a:gdLst/>
            <a:ahLst/>
            <a:cxnLst/>
            <a:rect l="l" t="t" r="r" b="b"/>
            <a:pathLst>
              <a:path h="476250">
                <a:moveTo>
                  <a:pt x="0" y="0"/>
                </a:moveTo>
                <a:lnTo>
                  <a:pt x="0" y="475634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265910" y="2201923"/>
            <a:ext cx="0" cy="480695"/>
          </a:xfrm>
          <a:custGeom>
            <a:avLst/>
            <a:gdLst/>
            <a:ahLst/>
            <a:cxnLst/>
            <a:rect l="l" t="t" r="r" b="b"/>
            <a:pathLst>
              <a:path h="480694">
                <a:moveTo>
                  <a:pt x="0" y="0"/>
                </a:moveTo>
                <a:lnTo>
                  <a:pt x="0" y="480193"/>
                </a:lnTo>
              </a:path>
            </a:pathLst>
          </a:custGeom>
          <a:ln w="1676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309341" y="2194325"/>
            <a:ext cx="0" cy="485140"/>
          </a:xfrm>
          <a:custGeom>
            <a:avLst/>
            <a:gdLst/>
            <a:ahLst/>
            <a:cxnLst/>
            <a:rect l="l" t="t" r="r" b="b"/>
            <a:pathLst>
              <a:path h="485139">
                <a:moveTo>
                  <a:pt x="0" y="0"/>
                </a:moveTo>
                <a:lnTo>
                  <a:pt x="0" y="484751"/>
                </a:lnTo>
              </a:path>
            </a:pathLst>
          </a:custGeom>
          <a:ln w="1828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552632" y="2458735"/>
            <a:ext cx="0" cy="137160"/>
          </a:xfrm>
          <a:custGeom>
            <a:avLst/>
            <a:gdLst/>
            <a:ahLst/>
            <a:cxnLst/>
            <a:rect l="l" t="t" r="r" b="b"/>
            <a:pathLst>
              <a:path h="137160">
                <a:moveTo>
                  <a:pt x="0" y="0"/>
                </a:moveTo>
                <a:lnTo>
                  <a:pt x="0" y="136763"/>
                </a:lnTo>
              </a:path>
            </a:pathLst>
          </a:custGeom>
          <a:ln w="9143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592253" y="2440500"/>
            <a:ext cx="0" cy="142875"/>
          </a:xfrm>
          <a:custGeom>
            <a:avLst/>
            <a:gdLst/>
            <a:ahLst/>
            <a:cxnLst/>
            <a:rect l="l" t="t" r="r" b="b"/>
            <a:pathLst>
              <a:path h="142875">
                <a:moveTo>
                  <a:pt x="0" y="0"/>
                </a:moveTo>
                <a:lnTo>
                  <a:pt x="0" y="142842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636445" y="2423784"/>
            <a:ext cx="0" cy="146050"/>
          </a:xfrm>
          <a:custGeom>
            <a:avLst/>
            <a:gdLst/>
            <a:ahLst/>
            <a:cxnLst/>
            <a:rect l="l" t="t" r="r" b="b"/>
            <a:pathLst>
              <a:path h="146050">
                <a:moveTo>
                  <a:pt x="0" y="0"/>
                </a:moveTo>
                <a:lnTo>
                  <a:pt x="0" y="145881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679876" y="2405549"/>
            <a:ext cx="0" cy="150495"/>
          </a:xfrm>
          <a:custGeom>
            <a:avLst/>
            <a:gdLst/>
            <a:ahLst/>
            <a:cxnLst/>
            <a:rect l="l" t="t" r="r" b="b"/>
            <a:pathLst>
              <a:path h="150494">
                <a:moveTo>
                  <a:pt x="0" y="0"/>
                </a:moveTo>
                <a:lnTo>
                  <a:pt x="0" y="150440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724069" y="2390353"/>
            <a:ext cx="0" cy="155575"/>
          </a:xfrm>
          <a:custGeom>
            <a:avLst/>
            <a:gdLst/>
            <a:ahLst/>
            <a:cxnLst/>
            <a:rect l="l" t="t" r="r" b="b"/>
            <a:pathLst>
              <a:path h="155575">
                <a:moveTo>
                  <a:pt x="0" y="0"/>
                </a:moveTo>
                <a:lnTo>
                  <a:pt x="0" y="154999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767500" y="2375157"/>
            <a:ext cx="0" cy="160020"/>
          </a:xfrm>
          <a:custGeom>
            <a:avLst/>
            <a:gdLst/>
            <a:ahLst/>
            <a:cxnLst/>
            <a:rect l="l" t="t" r="r" b="b"/>
            <a:pathLst>
              <a:path h="160019">
                <a:moveTo>
                  <a:pt x="0" y="0"/>
                </a:moveTo>
                <a:lnTo>
                  <a:pt x="0" y="159557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811692" y="2358442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5">
                <a:moveTo>
                  <a:pt x="0" y="0"/>
                </a:moveTo>
                <a:lnTo>
                  <a:pt x="0" y="165636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855123" y="2341726"/>
            <a:ext cx="0" cy="170815"/>
          </a:xfrm>
          <a:custGeom>
            <a:avLst/>
            <a:gdLst/>
            <a:ahLst/>
            <a:cxnLst/>
            <a:rect l="l" t="t" r="r" b="b"/>
            <a:pathLst>
              <a:path h="170814">
                <a:moveTo>
                  <a:pt x="0" y="0"/>
                </a:moveTo>
                <a:lnTo>
                  <a:pt x="0" y="170195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899316" y="2325010"/>
            <a:ext cx="0" cy="175260"/>
          </a:xfrm>
          <a:custGeom>
            <a:avLst/>
            <a:gdLst/>
            <a:ahLst/>
            <a:cxnLst/>
            <a:rect l="l" t="t" r="r" b="b"/>
            <a:pathLst>
              <a:path h="175260">
                <a:moveTo>
                  <a:pt x="0" y="0"/>
                </a:moveTo>
                <a:lnTo>
                  <a:pt x="0" y="174753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942746" y="2308295"/>
            <a:ext cx="0" cy="179705"/>
          </a:xfrm>
          <a:custGeom>
            <a:avLst/>
            <a:gdLst/>
            <a:ahLst/>
            <a:cxnLst/>
            <a:rect l="l" t="t" r="r" b="b"/>
            <a:pathLst>
              <a:path h="179705">
                <a:moveTo>
                  <a:pt x="0" y="0"/>
                </a:moveTo>
                <a:lnTo>
                  <a:pt x="0" y="179312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986939" y="2290060"/>
            <a:ext cx="0" cy="185420"/>
          </a:xfrm>
          <a:custGeom>
            <a:avLst/>
            <a:gdLst/>
            <a:ahLst/>
            <a:cxnLst/>
            <a:rect l="l" t="t" r="r" b="b"/>
            <a:pathLst>
              <a:path h="185419">
                <a:moveTo>
                  <a:pt x="0" y="0"/>
                </a:moveTo>
                <a:lnTo>
                  <a:pt x="0" y="185391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030370" y="2271824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89949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074562" y="2250550"/>
            <a:ext cx="0" cy="196215"/>
          </a:xfrm>
          <a:custGeom>
            <a:avLst/>
            <a:gdLst/>
            <a:ahLst/>
            <a:cxnLst/>
            <a:rect l="l" t="t" r="r" b="b"/>
            <a:pathLst>
              <a:path h="196214">
                <a:moveTo>
                  <a:pt x="0" y="0"/>
                </a:moveTo>
                <a:lnTo>
                  <a:pt x="0" y="196028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117993" y="2229276"/>
            <a:ext cx="0" cy="202565"/>
          </a:xfrm>
          <a:custGeom>
            <a:avLst/>
            <a:gdLst/>
            <a:ahLst/>
            <a:cxnLst/>
            <a:rect l="l" t="t" r="r" b="b"/>
            <a:pathLst>
              <a:path h="202564">
                <a:moveTo>
                  <a:pt x="0" y="0"/>
                </a:moveTo>
                <a:lnTo>
                  <a:pt x="0" y="202106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162186" y="2208001"/>
            <a:ext cx="0" cy="207010"/>
          </a:xfrm>
          <a:custGeom>
            <a:avLst/>
            <a:gdLst/>
            <a:ahLst/>
            <a:cxnLst/>
            <a:rect l="l" t="t" r="r" b="b"/>
            <a:pathLst>
              <a:path h="207010">
                <a:moveTo>
                  <a:pt x="0" y="0"/>
                </a:moveTo>
                <a:lnTo>
                  <a:pt x="0" y="206665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205617" y="2185207"/>
            <a:ext cx="0" cy="213360"/>
          </a:xfrm>
          <a:custGeom>
            <a:avLst/>
            <a:gdLst/>
            <a:ahLst/>
            <a:cxnLst/>
            <a:rect l="l" t="t" r="r" b="b"/>
            <a:pathLst>
              <a:path h="213360">
                <a:moveTo>
                  <a:pt x="0" y="0"/>
                </a:moveTo>
                <a:lnTo>
                  <a:pt x="0" y="212743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249809" y="2211041"/>
            <a:ext cx="0" cy="213360"/>
          </a:xfrm>
          <a:custGeom>
            <a:avLst/>
            <a:gdLst/>
            <a:ahLst/>
            <a:cxnLst/>
            <a:rect l="l" t="t" r="r" b="b"/>
            <a:pathLst>
              <a:path h="213360">
                <a:moveTo>
                  <a:pt x="0" y="0"/>
                </a:moveTo>
                <a:lnTo>
                  <a:pt x="0" y="212743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294002" y="2235354"/>
            <a:ext cx="0" cy="213360"/>
          </a:xfrm>
          <a:custGeom>
            <a:avLst/>
            <a:gdLst/>
            <a:ahLst/>
            <a:cxnLst/>
            <a:rect l="l" t="t" r="r" b="b"/>
            <a:pathLst>
              <a:path h="213360">
                <a:moveTo>
                  <a:pt x="0" y="0"/>
                </a:moveTo>
                <a:lnTo>
                  <a:pt x="0" y="212743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337433" y="2259668"/>
            <a:ext cx="0" cy="213360"/>
          </a:xfrm>
          <a:custGeom>
            <a:avLst/>
            <a:gdLst/>
            <a:ahLst/>
            <a:cxnLst/>
            <a:rect l="l" t="t" r="r" b="b"/>
            <a:pathLst>
              <a:path h="213360">
                <a:moveTo>
                  <a:pt x="0" y="0"/>
                </a:moveTo>
                <a:lnTo>
                  <a:pt x="0" y="212743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381625" y="2282462"/>
            <a:ext cx="0" cy="213360"/>
          </a:xfrm>
          <a:custGeom>
            <a:avLst/>
            <a:gdLst/>
            <a:ahLst/>
            <a:cxnLst/>
            <a:rect l="l" t="t" r="r" b="b"/>
            <a:pathLst>
              <a:path h="213360">
                <a:moveTo>
                  <a:pt x="0" y="0"/>
                </a:moveTo>
                <a:lnTo>
                  <a:pt x="0" y="212743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425056" y="2259668"/>
            <a:ext cx="0" cy="223520"/>
          </a:xfrm>
          <a:custGeom>
            <a:avLst/>
            <a:gdLst/>
            <a:ahLst/>
            <a:cxnLst/>
            <a:rect l="l" t="t" r="r" b="b"/>
            <a:pathLst>
              <a:path h="223519">
                <a:moveTo>
                  <a:pt x="0" y="0"/>
                </a:moveTo>
                <a:lnTo>
                  <a:pt x="0" y="223380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469249" y="2236874"/>
            <a:ext cx="0" cy="233045"/>
          </a:xfrm>
          <a:custGeom>
            <a:avLst/>
            <a:gdLst/>
            <a:ahLst/>
            <a:cxnLst/>
            <a:rect l="l" t="t" r="r" b="b"/>
            <a:pathLst>
              <a:path h="233044">
                <a:moveTo>
                  <a:pt x="0" y="0"/>
                </a:moveTo>
                <a:lnTo>
                  <a:pt x="0" y="232498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512680" y="2214080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5">
                <a:moveTo>
                  <a:pt x="0" y="0"/>
                </a:moveTo>
                <a:lnTo>
                  <a:pt x="0" y="243135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556872" y="2188247"/>
            <a:ext cx="0" cy="255904"/>
          </a:xfrm>
          <a:custGeom>
            <a:avLst/>
            <a:gdLst/>
            <a:ahLst/>
            <a:cxnLst/>
            <a:rect l="l" t="t" r="r" b="b"/>
            <a:pathLst>
              <a:path h="255905">
                <a:moveTo>
                  <a:pt x="0" y="0"/>
                </a:moveTo>
                <a:lnTo>
                  <a:pt x="0" y="255292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600303" y="2163933"/>
            <a:ext cx="0" cy="262890"/>
          </a:xfrm>
          <a:custGeom>
            <a:avLst/>
            <a:gdLst/>
            <a:ahLst/>
            <a:cxnLst/>
            <a:rect l="l" t="t" r="r" b="b"/>
            <a:pathLst>
              <a:path h="262889">
                <a:moveTo>
                  <a:pt x="0" y="0"/>
                </a:moveTo>
                <a:lnTo>
                  <a:pt x="0" y="262890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644496" y="2138100"/>
            <a:ext cx="0" cy="272415"/>
          </a:xfrm>
          <a:custGeom>
            <a:avLst/>
            <a:gdLst/>
            <a:ahLst/>
            <a:cxnLst/>
            <a:rect l="l" t="t" r="r" b="b"/>
            <a:pathLst>
              <a:path h="272414">
                <a:moveTo>
                  <a:pt x="0" y="0"/>
                </a:moveTo>
                <a:lnTo>
                  <a:pt x="0" y="272008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687926" y="2112267"/>
            <a:ext cx="0" cy="281305"/>
          </a:xfrm>
          <a:custGeom>
            <a:avLst/>
            <a:gdLst/>
            <a:ahLst/>
            <a:cxnLst/>
            <a:rect l="l" t="t" r="r" b="b"/>
            <a:pathLst>
              <a:path h="281305">
                <a:moveTo>
                  <a:pt x="0" y="0"/>
                </a:moveTo>
                <a:lnTo>
                  <a:pt x="0" y="281125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732119" y="2084851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1826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775550" y="2069655"/>
            <a:ext cx="0" cy="298450"/>
          </a:xfrm>
          <a:custGeom>
            <a:avLst/>
            <a:gdLst/>
            <a:ahLst/>
            <a:cxnLst/>
            <a:rect l="l" t="t" r="r" b="b"/>
            <a:pathLst>
              <a:path h="298450">
                <a:moveTo>
                  <a:pt x="0" y="0"/>
                </a:moveTo>
                <a:lnTo>
                  <a:pt x="0" y="297904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819743" y="2054459"/>
            <a:ext cx="0" cy="306070"/>
          </a:xfrm>
          <a:custGeom>
            <a:avLst/>
            <a:gdLst/>
            <a:ahLst/>
            <a:cxnLst/>
            <a:rect l="l" t="t" r="r" b="b"/>
            <a:pathLst>
              <a:path h="306069">
                <a:moveTo>
                  <a:pt x="0" y="0"/>
                </a:moveTo>
                <a:lnTo>
                  <a:pt x="0" y="305502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863173" y="2039263"/>
            <a:ext cx="0" cy="311785"/>
          </a:xfrm>
          <a:custGeom>
            <a:avLst/>
            <a:gdLst/>
            <a:ahLst/>
            <a:cxnLst/>
            <a:rect l="l" t="t" r="r" b="b"/>
            <a:pathLst>
              <a:path h="311785">
                <a:moveTo>
                  <a:pt x="0" y="0"/>
                </a:moveTo>
                <a:lnTo>
                  <a:pt x="0" y="311580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907366" y="2022547"/>
            <a:ext cx="0" cy="319405"/>
          </a:xfrm>
          <a:custGeom>
            <a:avLst/>
            <a:gdLst/>
            <a:ahLst/>
            <a:cxnLst/>
            <a:rect l="l" t="t" r="r" b="b"/>
            <a:pathLst>
              <a:path h="319405">
                <a:moveTo>
                  <a:pt x="0" y="0"/>
                </a:moveTo>
                <a:lnTo>
                  <a:pt x="0" y="319178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950797" y="2021027"/>
            <a:ext cx="0" cy="322580"/>
          </a:xfrm>
          <a:custGeom>
            <a:avLst/>
            <a:gdLst/>
            <a:ahLst/>
            <a:cxnLst/>
            <a:rect l="l" t="t" r="r" b="b"/>
            <a:pathLst>
              <a:path h="322580">
                <a:moveTo>
                  <a:pt x="0" y="0"/>
                </a:moveTo>
                <a:lnTo>
                  <a:pt x="0" y="322218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994989" y="2019508"/>
            <a:ext cx="0" cy="327025"/>
          </a:xfrm>
          <a:custGeom>
            <a:avLst/>
            <a:gdLst/>
            <a:ahLst/>
            <a:cxnLst/>
            <a:rect l="l" t="t" r="r" b="b"/>
            <a:pathLst>
              <a:path h="327025">
                <a:moveTo>
                  <a:pt x="0" y="0"/>
                </a:moveTo>
                <a:lnTo>
                  <a:pt x="0" y="326776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038420" y="2017988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29816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082613" y="2016469"/>
            <a:ext cx="0" cy="334645"/>
          </a:xfrm>
          <a:custGeom>
            <a:avLst/>
            <a:gdLst/>
            <a:ahLst/>
            <a:cxnLst/>
            <a:rect l="l" t="t" r="r" b="b"/>
            <a:pathLst>
              <a:path h="334644">
                <a:moveTo>
                  <a:pt x="0" y="0"/>
                </a:moveTo>
                <a:lnTo>
                  <a:pt x="0" y="334374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126044" y="2005832"/>
            <a:ext cx="0" cy="343535"/>
          </a:xfrm>
          <a:custGeom>
            <a:avLst/>
            <a:gdLst/>
            <a:ahLst/>
            <a:cxnLst/>
            <a:rect l="l" t="t" r="r" b="b"/>
            <a:pathLst>
              <a:path h="343535">
                <a:moveTo>
                  <a:pt x="0" y="0"/>
                </a:moveTo>
                <a:lnTo>
                  <a:pt x="0" y="343492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170236" y="1996714"/>
            <a:ext cx="0" cy="349885"/>
          </a:xfrm>
          <a:custGeom>
            <a:avLst/>
            <a:gdLst/>
            <a:ahLst/>
            <a:cxnLst/>
            <a:rect l="l" t="t" r="r" b="b"/>
            <a:pathLst>
              <a:path h="349885">
                <a:moveTo>
                  <a:pt x="0" y="0"/>
                </a:moveTo>
                <a:lnTo>
                  <a:pt x="0" y="349570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213667" y="1986077"/>
            <a:ext cx="0" cy="358775"/>
          </a:xfrm>
          <a:custGeom>
            <a:avLst/>
            <a:gdLst/>
            <a:ahLst/>
            <a:cxnLst/>
            <a:rect l="l" t="t" r="r" b="b"/>
            <a:pathLst>
              <a:path h="358775">
                <a:moveTo>
                  <a:pt x="0" y="0"/>
                </a:moveTo>
                <a:lnTo>
                  <a:pt x="0" y="358688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257860" y="1976959"/>
            <a:ext cx="0" cy="366395"/>
          </a:xfrm>
          <a:custGeom>
            <a:avLst/>
            <a:gdLst/>
            <a:ahLst/>
            <a:cxnLst/>
            <a:rect l="l" t="t" r="r" b="b"/>
            <a:pathLst>
              <a:path h="366394">
                <a:moveTo>
                  <a:pt x="0" y="0"/>
                </a:moveTo>
                <a:lnTo>
                  <a:pt x="0" y="366286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302052" y="1963283"/>
            <a:ext cx="0" cy="375920"/>
          </a:xfrm>
          <a:custGeom>
            <a:avLst/>
            <a:gdLst/>
            <a:ahLst/>
            <a:cxnLst/>
            <a:rect l="l" t="t" r="r" b="b"/>
            <a:pathLst>
              <a:path h="375919">
                <a:moveTo>
                  <a:pt x="0" y="0"/>
                </a:moveTo>
                <a:lnTo>
                  <a:pt x="0" y="375404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345483" y="1951126"/>
            <a:ext cx="0" cy="383540"/>
          </a:xfrm>
          <a:custGeom>
            <a:avLst/>
            <a:gdLst/>
            <a:ahLst/>
            <a:cxnLst/>
            <a:rect l="l" t="t" r="r" b="b"/>
            <a:pathLst>
              <a:path h="383539">
                <a:moveTo>
                  <a:pt x="0" y="0"/>
                </a:moveTo>
                <a:lnTo>
                  <a:pt x="0" y="383002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389676" y="193744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639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433106" y="1925293"/>
            <a:ext cx="0" cy="401320"/>
          </a:xfrm>
          <a:custGeom>
            <a:avLst/>
            <a:gdLst/>
            <a:ahLst/>
            <a:cxnLst/>
            <a:rect l="l" t="t" r="r" b="b"/>
            <a:pathLst>
              <a:path h="401319">
                <a:moveTo>
                  <a:pt x="0" y="0"/>
                </a:moveTo>
                <a:lnTo>
                  <a:pt x="0" y="401237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477299" y="1910097"/>
            <a:ext cx="0" cy="410845"/>
          </a:xfrm>
          <a:custGeom>
            <a:avLst/>
            <a:gdLst/>
            <a:ahLst/>
            <a:cxnLst/>
            <a:rect l="l" t="t" r="r" b="b"/>
            <a:pathLst>
              <a:path h="410844">
                <a:moveTo>
                  <a:pt x="0" y="0"/>
                </a:moveTo>
                <a:lnTo>
                  <a:pt x="0" y="410354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520730" y="1896420"/>
            <a:ext cx="0" cy="418465"/>
          </a:xfrm>
          <a:custGeom>
            <a:avLst/>
            <a:gdLst/>
            <a:ahLst/>
            <a:cxnLst/>
            <a:rect l="l" t="t" r="r" b="b"/>
            <a:pathLst>
              <a:path h="418464">
                <a:moveTo>
                  <a:pt x="0" y="0"/>
                </a:moveTo>
                <a:lnTo>
                  <a:pt x="0" y="417952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564923" y="1881224"/>
            <a:ext cx="0" cy="427355"/>
          </a:xfrm>
          <a:custGeom>
            <a:avLst/>
            <a:gdLst/>
            <a:ahLst/>
            <a:cxnLst/>
            <a:rect l="l" t="t" r="r" b="b"/>
            <a:pathLst>
              <a:path h="427355">
                <a:moveTo>
                  <a:pt x="0" y="0"/>
                </a:moveTo>
                <a:lnTo>
                  <a:pt x="0" y="427070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608353" y="1866028"/>
            <a:ext cx="0" cy="434975"/>
          </a:xfrm>
          <a:custGeom>
            <a:avLst/>
            <a:gdLst/>
            <a:ahLst/>
            <a:cxnLst/>
            <a:rect l="l" t="t" r="r" b="b"/>
            <a:pathLst>
              <a:path h="434975">
                <a:moveTo>
                  <a:pt x="0" y="0"/>
                </a:moveTo>
                <a:lnTo>
                  <a:pt x="0" y="434668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652546" y="1850832"/>
            <a:ext cx="0" cy="443865"/>
          </a:xfrm>
          <a:custGeom>
            <a:avLst/>
            <a:gdLst/>
            <a:ahLst/>
            <a:cxnLst/>
            <a:rect l="l" t="t" r="r" b="b"/>
            <a:pathLst>
              <a:path h="443864">
                <a:moveTo>
                  <a:pt x="0" y="0"/>
                </a:moveTo>
                <a:lnTo>
                  <a:pt x="0" y="443786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695977" y="1835636"/>
            <a:ext cx="0" cy="453390"/>
          </a:xfrm>
          <a:custGeom>
            <a:avLst/>
            <a:gdLst/>
            <a:ahLst/>
            <a:cxnLst/>
            <a:rect l="l" t="t" r="r" b="b"/>
            <a:pathLst>
              <a:path h="453389">
                <a:moveTo>
                  <a:pt x="0" y="0"/>
                </a:moveTo>
                <a:lnTo>
                  <a:pt x="0" y="452903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740169" y="1820441"/>
            <a:ext cx="0" cy="462280"/>
          </a:xfrm>
          <a:custGeom>
            <a:avLst/>
            <a:gdLst/>
            <a:ahLst/>
            <a:cxnLst/>
            <a:rect l="l" t="t" r="r" b="b"/>
            <a:pathLst>
              <a:path h="462280">
                <a:moveTo>
                  <a:pt x="0" y="0"/>
                </a:moveTo>
                <a:lnTo>
                  <a:pt x="0" y="462021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783600" y="1805245"/>
            <a:ext cx="0" cy="471170"/>
          </a:xfrm>
          <a:custGeom>
            <a:avLst/>
            <a:gdLst/>
            <a:ahLst/>
            <a:cxnLst/>
            <a:rect l="l" t="t" r="r" b="b"/>
            <a:pathLst>
              <a:path h="471169">
                <a:moveTo>
                  <a:pt x="0" y="0"/>
                </a:moveTo>
                <a:lnTo>
                  <a:pt x="0" y="471138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827793" y="1788529"/>
            <a:ext cx="0" cy="481965"/>
          </a:xfrm>
          <a:custGeom>
            <a:avLst/>
            <a:gdLst/>
            <a:ahLst/>
            <a:cxnLst/>
            <a:rect l="l" t="t" r="r" b="b"/>
            <a:pathLst>
              <a:path h="481964">
                <a:moveTo>
                  <a:pt x="0" y="0"/>
                </a:moveTo>
                <a:lnTo>
                  <a:pt x="0" y="481776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871224" y="1773333"/>
            <a:ext cx="0" cy="491490"/>
          </a:xfrm>
          <a:custGeom>
            <a:avLst/>
            <a:gdLst/>
            <a:ahLst/>
            <a:cxnLst/>
            <a:rect l="l" t="t" r="r" b="b"/>
            <a:pathLst>
              <a:path h="491489">
                <a:moveTo>
                  <a:pt x="0" y="0"/>
                </a:moveTo>
                <a:lnTo>
                  <a:pt x="0" y="490893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915417" y="1756617"/>
            <a:ext cx="0" cy="500380"/>
          </a:xfrm>
          <a:custGeom>
            <a:avLst/>
            <a:gdLst/>
            <a:ahLst/>
            <a:cxnLst/>
            <a:rect l="l" t="t" r="r" b="b"/>
            <a:pathLst>
              <a:path h="500380">
                <a:moveTo>
                  <a:pt x="0" y="0"/>
                </a:moveTo>
                <a:lnTo>
                  <a:pt x="0" y="500011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958847" y="1739902"/>
            <a:ext cx="0" cy="511175"/>
          </a:xfrm>
          <a:custGeom>
            <a:avLst/>
            <a:gdLst/>
            <a:ahLst/>
            <a:cxnLst/>
            <a:rect l="l" t="t" r="r" b="b"/>
            <a:pathLst>
              <a:path h="511175">
                <a:moveTo>
                  <a:pt x="0" y="0"/>
                </a:moveTo>
                <a:lnTo>
                  <a:pt x="0" y="510648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003040" y="1723186"/>
            <a:ext cx="0" cy="521334"/>
          </a:xfrm>
          <a:custGeom>
            <a:avLst/>
            <a:gdLst/>
            <a:ahLst/>
            <a:cxnLst/>
            <a:rect l="l" t="t" r="r" b="b"/>
            <a:pathLst>
              <a:path h="521335">
                <a:moveTo>
                  <a:pt x="0" y="0"/>
                </a:moveTo>
                <a:lnTo>
                  <a:pt x="0" y="521285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046471" y="1706471"/>
            <a:ext cx="0" cy="530860"/>
          </a:xfrm>
          <a:custGeom>
            <a:avLst/>
            <a:gdLst/>
            <a:ahLst/>
            <a:cxnLst/>
            <a:rect l="l" t="t" r="r" b="b"/>
            <a:pathLst>
              <a:path h="530860">
                <a:moveTo>
                  <a:pt x="0" y="0"/>
                </a:moveTo>
                <a:lnTo>
                  <a:pt x="0" y="530403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090663" y="1689755"/>
            <a:ext cx="0" cy="541655"/>
          </a:xfrm>
          <a:custGeom>
            <a:avLst/>
            <a:gdLst/>
            <a:ahLst/>
            <a:cxnLst/>
            <a:rect l="l" t="t" r="r" b="b"/>
            <a:pathLst>
              <a:path h="541655">
                <a:moveTo>
                  <a:pt x="0" y="0"/>
                </a:moveTo>
                <a:lnTo>
                  <a:pt x="0" y="541040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134094" y="1673039"/>
            <a:ext cx="0" cy="550545"/>
          </a:xfrm>
          <a:custGeom>
            <a:avLst/>
            <a:gdLst/>
            <a:ahLst/>
            <a:cxnLst/>
            <a:rect l="l" t="t" r="r" b="b"/>
            <a:pathLst>
              <a:path h="550544">
                <a:moveTo>
                  <a:pt x="0" y="0"/>
                </a:moveTo>
                <a:lnTo>
                  <a:pt x="0" y="550157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178287" y="1656324"/>
            <a:ext cx="0" cy="561340"/>
          </a:xfrm>
          <a:custGeom>
            <a:avLst/>
            <a:gdLst/>
            <a:ahLst/>
            <a:cxnLst/>
            <a:rect l="l" t="t" r="r" b="b"/>
            <a:pathLst>
              <a:path h="561339">
                <a:moveTo>
                  <a:pt x="0" y="0"/>
                </a:moveTo>
                <a:lnTo>
                  <a:pt x="0" y="560795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221718" y="1638089"/>
            <a:ext cx="0" cy="571500"/>
          </a:xfrm>
          <a:custGeom>
            <a:avLst/>
            <a:gdLst/>
            <a:ahLst/>
            <a:cxnLst/>
            <a:rect l="l" t="t" r="r" b="b"/>
            <a:pathLst>
              <a:path h="571500">
                <a:moveTo>
                  <a:pt x="0" y="0"/>
                </a:moveTo>
                <a:lnTo>
                  <a:pt x="0" y="571432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265910" y="1619854"/>
            <a:ext cx="0" cy="582295"/>
          </a:xfrm>
          <a:custGeom>
            <a:avLst/>
            <a:gdLst/>
            <a:ahLst/>
            <a:cxnLst/>
            <a:rect l="l" t="t" r="r" b="b"/>
            <a:pathLst>
              <a:path h="582294">
                <a:moveTo>
                  <a:pt x="0" y="0"/>
                </a:moveTo>
                <a:lnTo>
                  <a:pt x="0" y="582069"/>
                </a:lnTo>
              </a:path>
            </a:pathLst>
          </a:custGeom>
          <a:ln w="1676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309341" y="1601618"/>
            <a:ext cx="0" cy="593090"/>
          </a:xfrm>
          <a:custGeom>
            <a:avLst/>
            <a:gdLst/>
            <a:ahLst/>
            <a:cxnLst/>
            <a:rect l="l" t="t" r="r" b="b"/>
            <a:pathLst>
              <a:path h="593089">
                <a:moveTo>
                  <a:pt x="0" y="0"/>
                </a:moveTo>
                <a:lnTo>
                  <a:pt x="0" y="592706"/>
                </a:lnTo>
              </a:path>
            </a:pathLst>
          </a:custGeom>
          <a:ln w="1828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548060" y="1355443"/>
            <a:ext cx="0" cy="1706880"/>
          </a:xfrm>
          <a:custGeom>
            <a:avLst/>
            <a:gdLst/>
            <a:ahLst/>
            <a:cxnLst/>
            <a:rect l="l" t="t" r="r" b="b"/>
            <a:pathLst>
              <a:path h="1706880">
                <a:moveTo>
                  <a:pt x="0" y="1706572"/>
                </a:moveTo>
                <a:lnTo>
                  <a:pt x="0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516058" y="3062016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516058" y="2777851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516058" y="2493686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516058" y="2208001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516058" y="1923773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516058" y="1639608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516058" y="1355443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548060" y="3062016"/>
            <a:ext cx="2761615" cy="0"/>
          </a:xfrm>
          <a:custGeom>
            <a:avLst/>
            <a:gdLst/>
            <a:ahLst/>
            <a:cxnLst/>
            <a:rect l="l" t="t" r="r" b="b"/>
            <a:pathLst>
              <a:path w="2761615">
                <a:moveTo>
                  <a:pt x="0" y="0"/>
                </a:moveTo>
                <a:lnTo>
                  <a:pt x="2761280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548060" y="3062016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1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723307" y="3062016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1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898554" y="3062016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1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073800" y="3062016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1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250571" y="3062016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1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425818" y="3062016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1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601065" y="3062016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1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776312" y="3062016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1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951559" y="3062016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1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4126806" y="3062016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1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4302052" y="3062016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1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4477299" y="3062016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1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4652546" y="3062016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1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4827793" y="3062016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1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003040" y="3062016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1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178287" y="3062016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1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 txBox="1"/>
          <p:nvPr/>
        </p:nvSpPr>
        <p:spPr>
          <a:xfrm>
            <a:off x="2233621" y="2419775"/>
            <a:ext cx="205104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50" b="1" spc="-5" dirty="0">
                <a:solidFill>
                  <a:srgbClr val="404040"/>
                </a:solidFill>
                <a:latin typeface="Arial"/>
                <a:cs typeface="Arial"/>
              </a:rPr>
              <a:t>2</a:t>
            </a:r>
            <a:r>
              <a:rPr sz="850" b="1" spc="-1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85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50">
              <a:latin typeface="Arial"/>
              <a:cs typeface="Arial"/>
            </a:endParaRPr>
          </a:p>
        </p:txBody>
      </p:sp>
      <p:sp>
        <p:nvSpPr>
          <p:cNvPr id="317" name="object 317"/>
          <p:cNvSpPr txBox="1"/>
          <p:nvPr/>
        </p:nvSpPr>
        <p:spPr>
          <a:xfrm>
            <a:off x="2233621" y="2135306"/>
            <a:ext cx="205104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50" b="1" spc="-5" dirty="0">
                <a:solidFill>
                  <a:srgbClr val="404040"/>
                </a:solidFill>
                <a:latin typeface="Arial"/>
                <a:cs typeface="Arial"/>
              </a:rPr>
              <a:t>3</a:t>
            </a:r>
            <a:r>
              <a:rPr sz="850" b="1" spc="-1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85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50">
              <a:latin typeface="Arial"/>
              <a:cs typeface="Arial"/>
            </a:endParaRPr>
          </a:p>
        </p:txBody>
      </p:sp>
      <p:sp>
        <p:nvSpPr>
          <p:cNvPr id="318" name="object 318"/>
          <p:cNvSpPr txBox="1"/>
          <p:nvPr/>
        </p:nvSpPr>
        <p:spPr>
          <a:xfrm>
            <a:off x="2233621" y="903223"/>
            <a:ext cx="2574925" cy="10909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31495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</a:t>
            </a:r>
            <a:r>
              <a:rPr sz="1000" spc="-5" dirty="0">
                <a:latin typeface="Arial"/>
                <a:cs typeface="Arial"/>
              </a:rPr>
              <a:t>1</a:t>
            </a:r>
            <a:r>
              <a:rPr sz="1000" b="1" spc="-5" dirty="0">
                <a:latin typeface="Arial"/>
                <a:cs typeface="Arial"/>
              </a:rPr>
              <a:t>: Demand for </a:t>
            </a:r>
            <a:r>
              <a:rPr sz="1000" b="1" dirty="0">
                <a:latin typeface="Arial"/>
                <a:cs typeface="Arial"/>
              </a:rPr>
              <a:t>Gate</a:t>
            </a:r>
            <a:r>
              <a:rPr sz="1000" b="1" spc="-3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5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850" b="1" spc="-10" dirty="0">
                <a:solidFill>
                  <a:srgbClr val="404040"/>
                </a:solidFill>
                <a:latin typeface="Arial"/>
                <a:cs typeface="Arial"/>
              </a:rPr>
              <a:t>600</a:t>
            </a:r>
            <a:endParaRPr sz="8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850" b="1" spc="-10" dirty="0">
                <a:solidFill>
                  <a:srgbClr val="404040"/>
                </a:solidFill>
                <a:latin typeface="Arial"/>
                <a:cs typeface="Arial"/>
              </a:rPr>
              <a:t>500</a:t>
            </a:r>
            <a:endParaRPr sz="8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850" b="1" spc="-5" dirty="0">
                <a:solidFill>
                  <a:srgbClr val="404040"/>
                </a:solidFill>
                <a:latin typeface="Arial"/>
                <a:cs typeface="Arial"/>
              </a:rPr>
              <a:t>400</a:t>
            </a:r>
            <a:endParaRPr sz="850">
              <a:latin typeface="Arial"/>
              <a:cs typeface="Arial"/>
            </a:endParaRPr>
          </a:p>
        </p:txBody>
      </p:sp>
      <p:sp>
        <p:nvSpPr>
          <p:cNvPr id="319" name="object 319"/>
          <p:cNvSpPr txBox="1"/>
          <p:nvPr/>
        </p:nvSpPr>
        <p:spPr>
          <a:xfrm>
            <a:off x="2233861" y="2704244"/>
            <a:ext cx="3017520" cy="5562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50" b="1" spc="-10" dirty="0">
                <a:solidFill>
                  <a:srgbClr val="404040"/>
                </a:solidFill>
                <a:latin typeface="Arial"/>
                <a:cs typeface="Arial"/>
              </a:rPr>
              <a:t>100</a:t>
            </a:r>
            <a:endParaRPr sz="8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Times New Roman"/>
              <a:cs typeface="Times New Roman"/>
            </a:endParaRPr>
          </a:p>
          <a:p>
            <a:pPr marL="156845">
              <a:lnSpc>
                <a:spcPts val="1015"/>
              </a:lnSpc>
            </a:pPr>
            <a:r>
              <a:rPr sz="850" b="1" dirty="0">
                <a:solidFill>
                  <a:srgbClr val="404040"/>
                </a:solidFill>
                <a:latin typeface="Arial"/>
                <a:cs typeface="Arial"/>
              </a:rPr>
              <a:t>-</a:t>
            </a:r>
            <a:endParaRPr sz="850">
              <a:latin typeface="Arial"/>
              <a:cs typeface="Arial"/>
            </a:endParaRPr>
          </a:p>
          <a:p>
            <a:pPr marL="167640">
              <a:lnSpc>
                <a:spcPts val="1015"/>
              </a:lnSpc>
            </a:pPr>
            <a:r>
              <a:rPr sz="850" b="1" spc="-5" dirty="0">
                <a:solidFill>
                  <a:srgbClr val="404040"/>
                </a:solidFill>
                <a:latin typeface="Arial"/>
                <a:cs typeface="Arial"/>
              </a:rPr>
              <a:t>05 </a:t>
            </a:r>
            <a:r>
              <a:rPr sz="850" b="1" spc="-65" dirty="0">
                <a:solidFill>
                  <a:srgbClr val="404040"/>
                </a:solidFill>
                <a:latin typeface="Arial"/>
                <a:cs typeface="Arial"/>
              </a:rPr>
              <a:t>Q106  </a:t>
            </a:r>
            <a:r>
              <a:rPr sz="850" b="1" spc="-5" dirty="0">
                <a:solidFill>
                  <a:srgbClr val="404040"/>
                </a:solidFill>
                <a:latin typeface="Arial"/>
                <a:cs typeface="Arial"/>
              </a:rPr>
              <a:t>07  08  09  10  11  12  13  14  15  16  17  18  19</a:t>
            </a:r>
            <a:r>
              <a:rPr sz="850" b="1" spc="-6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850" b="1" spc="-10" dirty="0">
                <a:solidFill>
                  <a:srgbClr val="404040"/>
                </a:solidFill>
                <a:latin typeface="Arial"/>
                <a:cs typeface="Arial"/>
              </a:rPr>
              <a:t>20</a:t>
            </a:r>
            <a:endParaRPr sz="850">
              <a:latin typeface="Arial"/>
              <a:cs typeface="Arial"/>
            </a:endParaRPr>
          </a:p>
        </p:txBody>
      </p:sp>
      <p:sp>
        <p:nvSpPr>
          <p:cNvPr id="320" name="object 320"/>
          <p:cNvSpPr txBox="1"/>
          <p:nvPr/>
        </p:nvSpPr>
        <p:spPr>
          <a:xfrm>
            <a:off x="1703928" y="2026080"/>
            <a:ext cx="330200" cy="362585"/>
          </a:xfrm>
          <a:prstGeom prst="rect">
            <a:avLst/>
          </a:prstGeom>
        </p:spPr>
        <p:txBody>
          <a:bodyPr vert="horz" wrap="square" lIns="0" tIns="2540" rIns="0" bIns="0" rtlCol="0">
            <a:spAutoFit/>
          </a:bodyPr>
          <a:lstStyle/>
          <a:p>
            <a:pPr marL="17145" marR="5080" indent="-5080">
              <a:lnSpc>
                <a:spcPts val="680"/>
              </a:lnSpc>
              <a:spcBef>
                <a:spcPts val="20"/>
              </a:spcBef>
            </a:pPr>
            <a:r>
              <a:rPr sz="600" b="1" spc="-5" dirty="0">
                <a:solidFill>
                  <a:srgbClr val="404040"/>
                </a:solidFill>
                <a:latin typeface="Arial"/>
                <a:cs typeface="Arial"/>
              </a:rPr>
              <a:t>Sales </a:t>
            </a:r>
            <a:r>
              <a:rPr sz="600" b="1" dirty="0">
                <a:solidFill>
                  <a:srgbClr val="404040"/>
                </a:solidFill>
                <a:latin typeface="Arial"/>
                <a:cs typeface="Arial"/>
              </a:rPr>
              <a:t>in  No</a:t>
            </a:r>
            <a:r>
              <a:rPr sz="600" b="1" spc="-15" dirty="0">
                <a:solidFill>
                  <a:srgbClr val="404040"/>
                </a:solidFill>
                <a:latin typeface="Arial"/>
                <a:cs typeface="Arial"/>
              </a:rPr>
              <a:t>m</a:t>
            </a:r>
            <a:r>
              <a:rPr sz="600" b="1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600" b="1" spc="-10" dirty="0">
                <a:solidFill>
                  <a:srgbClr val="404040"/>
                </a:solidFill>
                <a:latin typeface="Arial"/>
                <a:cs typeface="Arial"/>
              </a:rPr>
              <a:t>n</a:t>
            </a:r>
            <a:r>
              <a:rPr sz="600" b="1" spc="-5" dirty="0">
                <a:solidFill>
                  <a:srgbClr val="404040"/>
                </a:solidFill>
                <a:latin typeface="Arial"/>
                <a:cs typeface="Arial"/>
              </a:rPr>
              <a:t>a</a:t>
            </a:r>
            <a:r>
              <a:rPr sz="600" b="1" dirty="0">
                <a:solidFill>
                  <a:srgbClr val="404040"/>
                </a:solidFill>
                <a:latin typeface="Arial"/>
                <a:cs typeface="Arial"/>
              </a:rPr>
              <a:t>l</a:t>
            </a:r>
            <a:endParaRPr sz="600">
              <a:latin typeface="Arial"/>
              <a:cs typeface="Arial"/>
            </a:endParaRPr>
          </a:p>
          <a:p>
            <a:pPr marL="13970" marR="24765" indent="12065">
              <a:lnSpc>
                <a:spcPts val="680"/>
              </a:lnSpc>
              <a:spcBef>
                <a:spcPts val="10"/>
              </a:spcBef>
            </a:pPr>
            <a:r>
              <a:rPr sz="600" b="1" spc="-5" dirty="0">
                <a:solidFill>
                  <a:srgbClr val="404040"/>
                </a:solidFill>
                <a:latin typeface="Arial"/>
                <a:cs typeface="Arial"/>
              </a:rPr>
              <a:t>Dollars  </a:t>
            </a:r>
            <a:r>
              <a:rPr sz="600" b="1" dirty="0">
                <a:solidFill>
                  <a:srgbClr val="404040"/>
                </a:solidFill>
                <a:latin typeface="Arial"/>
                <a:cs typeface="Arial"/>
              </a:rPr>
              <a:t>($M</a:t>
            </a:r>
            <a:r>
              <a:rPr sz="600" b="1" spc="-10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600" b="1" spc="-5" dirty="0">
                <a:solidFill>
                  <a:srgbClr val="404040"/>
                </a:solidFill>
                <a:latin typeface="Arial"/>
                <a:cs typeface="Arial"/>
              </a:rPr>
              <a:t>US)</a:t>
            </a:r>
            <a:endParaRPr sz="600">
              <a:latin typeface="Arial"/>
              <a:cs typeface="Arial"/>
            </a:endParaRPr>
          </a:p>
        </p:txBody>
      </p:sp>
      <p:sp>
        <p:nvSpPr>
          <p:cNvPr id="321" name="object 321"/>
          <p:cNvSpPr/>
          <p:nvPr/>
        </p:nvSpPr>
        <p:spPr>
          <a:xfrm>
            <a:off x="5414489" y="2019571"/>
            <a:ext cx="467995" cy="459105"/>
          </a:xfrm>
          <a:custGeom>
            <a:avLst/>
            <a:gdLst/>
            <a:ahLst/>
            <a:cxnLst/>
            <a:rect l="l" t="t" r="r" b="b"/>
            <a:pathLst>
              <a:path w="467995" h="459105">
                <a:moveTo>
                  <a:pt x="0" y="458918"/>
                </a:moveTo>
                <a:lnTo>
                  <a:pt x="467832" y="458918"/>
                </a:lnTo>
                <a:lnTo>
                  <a:pt x="467832" y="0"/>
                </a:lnTo>
                <a:lnTo>
                  <a:pt x="0" y="0"/>
                </a:lnTo>
                <a:lnTo>
                  <a:pt x="0" y="45891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414489" y="2019571"/>
            <a:ext cx="467995" cy="459105"/>
          </a:xfrm>
          <a:custGeom>
            <a:avLst/>
            <a:gdLst/>
            <a:ahLst/>
            <a:cxnLst/>
            <a:rect l="l" t="t" r="r" b="b"/>
            <a:pathLst>
              <a:path w="467995" h="459105">
                <a:moveTo>
                  <a:pt x="0" y="458918"/>
                </a:moveTo>
                <a:lnTo>
                  <a:pt x="467832" y="458918"/>
                </a:lnTo>
                <a:lnTo>
                  <a:pt x="467832" y="0"/>
                </a:lnTo>
                <a:lnTo>
                  <a:pt x="0" y="0"/>
                </a:lnTo>
                <a:lnTo>
                  <a:pt x="0" y="45891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460206" y="2096311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8097" y="0"/>
                </a:lnTo>
              </a:path>
            </a:pathLst>
          </a:custGeom>
          <a:ln w="37989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460206" y="2249790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8097" y="0"/>
                </a:lnTo>
              </a:path>
            </a:pathLst>
          </a:custGeom>
          <a:ln w="37989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460206" y="2403270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8097" y="0"/>
                </a:lnTo>
              </a:path>
            </a:pathLst>
          </a:custGeom>
          <a:ln w="37989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 txBox="1"/>
          <p:nvPr/>
        </p:nvSpPr>
        <p:spPr>
          <a:xfrm>
            <a:off x="5414489" y="2019571"/>
            <a:ext cx="467995" cy="459105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99695">
              <a:lnSpc>
                <a:spcPct val="100000"/>
              </a:lnSpc>
              <a:spcBef>
                <a:spcPts val="195"/>
              </a:spcBef>
            </a:pPr>
            <a:r>
              <a:rPr sz="600" spc="-5" dirty="0">
                <a:solidFill>
                  <a:srgbClr val="404040"/>
                </a:solidFill>
                <a:latin typeface="Arial"/>
                <a:cs typeface="Arial"/>
              </a:rPr>
              <a:t>Asia</a:t>
            </a:r>
            <a:endParaRPr sz="600">
              <a:latin typeface="Arial"/>
              <a:cs typeface="Arial"/>
            </a:endParaRPr>
          </a:p>
          <a:p>
            <a:pPr marL="99695">
              <a:lnSpc>
                <a:spcPct val="100000"/>
              </a:lnSpc>
              <a:spcBef>
                <a:spcPts val="484"/>
              </a:spcBef>
            </a:pPr>
            <a:r>
              <a:rPr sz="600" spc="-5" dirty="0">
                <a:solidFill>
                  <a:srgbClr val="404040"/>
                </a:solidFill>
                <a:latin typeface="Arial"/>
                <a:cs typeface="Arial"/>
              </a:rPr>
              <a:t>EMEA</a:t>
            </a:r>
            <a:endParaRPr sz="600">
              <a:latin typeface="Arial"/>
              <a:cs typeface="Arial"/>
            </a:endParaRPr>
          </a:p>
          <a:p>
            <a:pPr marL="99695">
              <a:lnSpc>
                <a:spcPct val="100000"/>
              </a:lnSpc>
              <a:spcBef>
                <a:spcPts val="484"/>
              </a:spcBef>
            </a:pPr>
            <a:r>
              <a:rPr sz="600" spc="-5" dirty="0">
                <a:solidFill>
                  <a:srgbClr val="404040"/>
                </a:solidFill>
                <a:latin typeface="Arial"/>
                <a:cs typeface="Arial"/>
              </a:rPr>
              <a:t>Americas</a:t>
            </a:r>
            <a:endParaRPr sz="600">
              <a:latin typeface="Arial"/>
              <a:cs typeface="Arial"/>
            </a:endParaRPr>
          </a:p>
        </p:txBody>
      </p:sp>
      <p:sp>
        <p:nvSpPr>
          <p:cNvPr id="327" name="object 327"/>
          <p:cNvSpPr/>
          <p:nvPr/>
        </p:nvSpPr>
        <p:spPr>
          <a:xfrm>
            <a:off x="1648967" y="1211143"/>
            <a:ext cx="4258310" cy="2150745"/>
          </a:xfrm>
          <a:custGeom>
            <a:avLst/>
            <a:gdLst/>
            <a:ahLst/>
            <a:cxnLst/>
            <a:rect l="l" t="t" r="r" b="b"/>
            <a:pathLst>
              <a:path w="4258310" h="2150745">
                <a:moveTo>
                  <a:pt x="0" y="2150231"/>
                </a:moveTo>
                <a:lnTo>
                  <a:pt x="4257736" y="2150231"/>
                </a:lnTo>
                <a:lnTo>
                  <a:pt x="4257736" y="0"/>
                </a:lnTo>
                <a:lnTo>
                  <a:pt x="0" y="0"/>
                </a:lnTo>
                <a:lnTo>
                  <a:pt x="0" y="21502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329" name="object 32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16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016304" y="1134363"/>
            <a:ext cx="5616575" cy="30664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17780">
              <a:lnSpc>
                <a:spcPct val="143500"/>
              </a:lnSpc>
            </a:pPr>
            <a:r>
              <a:rPr sz="1000" spc="-5" dirty="0">
                <a:latin typeface="Arial"/>
                <a:cs typeface="Arial"/>
              </a:rPr>
              <a:t>About half of the </a:t>
            </a:r>
            <a:r>
              <a:rPr sz="1000" dirty="0">
                <a:latin typeface="Arial"/>
                <a:cs typeface="Arial"/>
              </a:rPr>
              <a:t>major </a:t>
            </a:r>
            <a:r>
              <a:rPr sz="1000" spc="-5" dirty="0">
                <a:latin typeface="Arial"/>
                <a:cs typeface="Arial"/>
              </a:rPr>
              <a:t>suppliers of Gate valves have </a:t>
            </a:r>
            <a:r>
              <a:rPr sz="1000" dirty="0">
                <a:latin typeface="Arial"/>
                <a:cs typeface="Arial"/>
              </a:rPr>
              <a:t>recently </a:t>
            </a:r>
            <a:r>
              <a:rPr sz="1000" spc="-5" dirty="0">
                <a:latin typeface="Arial"/>
                <a:cs typeface="Arial"/>
              </a:rPr>
              <a:t>added </a:t>
            </a:r>
            <a:r>
              <a:rPr sz="1000" dirty="0">
                <a:latin typeface="Arial"/>
                <a:cs typeface="Arial"/>
              </a:rPr>
              <a:t>capacity to make </a:t>
            </a:r>
            <a:r>
              <a:rPr sz="1000" spc="-5" dirty="0">
                <a:latin typeface="Arial"/>
                <a:cs typeface="Arial"/>
              </a:rPr>
              <a:t>Gate valves,  </a:t>
            </a:r>
            <a:r>
              <a:rPr sz="1000" dirty="0">
                <a:latin typeface="Arial"/>
                <a:cs typeface="Arial"/>
              </a:rPr>
              <a:t>notably </a:t>
            </a:r>
            <a:r>
              <a:rPr sz="1000" spc="-5" dirty="0">
                <a:latin typeface="Arial"/>
                <a:cs typeface="Arial"/>
              </a:rPr>
              <a:t>Velan, JC Valves, Flowserve, KSB, and </a:t>
            </a:r>
            <a:r>
              <a:rPr sz="1000" dirty="0">
                <a:latin typeface="Arial"/>
                <a:cs typeface="Arial"/>
              </a:rPr>
              <a:t>Tyco. Mostly </a:t>
            </a:r>
            <a:r>
              <a:rPr sz="1000" spc="-5" dirty="0">
                <a:latin typeface="Arial"/>
                <a:cs typeface="Arial"/>
              </a:rPr>
              <a:t>these were joint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increases  that applied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globe, and </a:t>
            </a:r>
            <a:r>
              <a:rPr sz="1000" dirty="0">
                <a:latin typeface="Arial"/>
                <a:cs typeface="Arial"/>
              </a:rPr>
              <a:t>sometimes </a:t>
            </a:r>
            <a:r>
              <a:rPr sz="1000" spc="-5" dirty="0">
                <a:latin typeface="Arial"/>
                <a:cs typeface="Arial"/>
              </a:rPr>
              <a:t>to relief, valves </a:t>
            </a:r>
            <a:r>
              <a:rPr sz="1000" dirty="0">
                <a:latin typeface="Arial"/>
                <a:cs typeface="Arial"/>
              </a:rPr>
              <a:t>as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well.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00">
              <a:latin typeface="Times New Roman"/>
              <a:cs typeface="Times New Roman"/>
            </a:endParaRPr>
          </a:p>
          <a:p>
            <a:pPr marL="469265" indent="-227965">
              <a:lnSpc>
                <a:spcPct val="100000"/>
              </a:lnSpc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Flowserve added </a:t>
            </a:r>
            <a:r>
              <a:rPr sz="1000" dirty="0">
                <a:latin typeface="Arial"/>
                <a:cs typeface="Arial"/>
              </a:rPr>
              <a:t>capacity in </a:t>
            </a:r>
            <a:r>
              <a:rPr sz="1000" spc="-5" dirty="0">
                <a:latin typeface="Arial"/>
                <a:cs typeface="Arial"/>
              </a:rPr>
              <a:t>Italy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gate, globe, and relief valves </a:t>
            </a:r>
            <a:r>
              <a:rPr sz="1000" spc="-10" dirty="0">
                <a:latin typeface="Arial"/>
                <a:cs typeface="Arial"/>
              </a:rPr>
              <a:t>in</a:t>
            </a:r>
            <a:r>
              <a:rPr sz="1000" spc="8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2012.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Font typeface="Symbol"/>
              <a:buChar char=""/>
            </a:pPr>
            <a:endParaRPr sz="1000">
              <a:latin typeface="Times New Roman"/>
              <a:cs typeface="Times New Roman"/>
            </a:endParaRPr>
          </a:p>
          <a:p>
            <a:pPr marL="469265" indent="-227965">
              <a:lnSpc>
                <a:spcPct val="100000"/>
              </a:lnSpc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KSB added </a:t>
            </a:r>
            <a:r>
              <a:rPr sz="1000" dirty="0">
                <a:latin typeface="Arial"/>
                <a:cs typeface="Arial"/>
              </a:rPr>
              <a:t>capacity in </a:t>
            </a:r>
            <a:r>
              <a:rPr sz="1000" spc="-5" dirty="0">
                <a:latin typeface="Arial"/>
                <a:cs typeface="Arial"/>
              </a:rPr>
              <a:t>China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gate and globe valves </a:t>
            </a:r>
            <a:r>
              <a:rPr sz="1000" spc="-10" dirty="0">
                <a:latin typeface="Arial"/>
                <a:cs typeface="Arial"/>
              </a:rPr>
              <a:t>in</a:t>
            </a:r>
            <a:r>
              <a:rPr sz="1000" spc="1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2011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  <a:buFont typeface="Symbol"/>
              <a:buChar char=""/>
            </a:pPr>
            <a:endParaRPr sz="1000">
              <a:latin typeface="Times New Roman"/>
              <a:cs typeface="Times New Roman"/>
            </a:endParaRPr>
          </a:p>
          <a:p>
            <a:pPr marL="469265" indent="-227965">
              <a:lnSpc>
                <a:spcPct val="100000"/>
              </a:lnSpc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Tyco added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in the USA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gate, globe, and relief valves in</a:t>
            </a:r>
            <a:r>
              <a:rPr sz="1000" spc="8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2010</a:t>
            </a:r>
            <a:endParaRPr sz="1000">
              <a:latin typeface="Arial"/>
              <a:cs typeface="Arial"/>
            </a:endParaRPr>
          </a:p>
          <a:p>
            <a:pPr marL="469265" marR="120014" indent="-227965">
              <a:lnSpc>
                <a:spcPct val="143000"/>
              </a:lnSpc>
              <a:spcBef>
                <a:spcPts val="67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dirty="0">
                <a:latin typeface="Arial"/>
                <a:cs typeface="Arial"/>
              </a:rPr>
              <a:t>JC </a:t>
            </a:r>
            <a:r>
              <a:rPr sz="1000" spc="-5" dirty="0">
                <a:latin typeface="Arial"/>
                <a:cs typeface="Arial"/>
              </a:rPr>
              <a:t>Valves opened a wholly-owned </a:t>
            </a:r>
            <a:r>
              <a:rPr sz="1000" dirty="0">
                <a:latin typeface="Arial"/>
                <a:cs typeface="Arial"/>
              </a:rPr>
              <a:t>subsidy </a:t>
            </a:r>
            <a:r>
              <a:rPr sz="1000" spc="-5" dirty="0">
                <a:latin typeface="Arial"/>
                <a:cs typeface="Arial"/>
              </a:rPr>
              <a:t>started in the UAE to produce gate, globe and  check </a:t>
            </a:r>
            <a:r>
              <a:rPr sz="1000" spc="-10" dirty="0">
                <a:latin typeface="Arial"/>
                <a:cs typeface="Arial"/>
              </a:rPr>
              <a:t>valves </a:t>
            </a:r>
            <a:r>
              <a:rPr sz="1000" spc="-5" dirty="0">
                <a:latin typeface="Arial"/>
                <a:cs typeface="Arial"/>
              </a:rPr>
              <a:t>of 1/2" to 24" </a:t>
            </a:r>
            <a:r>
              <a:rPr sz="1000" dirty="0">
                <a:latin typeface="Arial"/>
                <a:cs typeface="Arial"/>
              </a:rPr>
              <a:t>in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2012.</a:t>
            </a:r>
            <a:endParaRPr sz="1000">
              <a:latin typeface="Arial"/>
              <a:cs typeface="Arial"/>
            </a:endParaRPr>
          </a:p>
          <a:p>
            <a:pPr marL="469265" marR="5080" indent="-227965">
              <a:lnSpc>
                <a:spcPct val="143700"/>
              </a:lnSpc>
              <a:spcBef>
                <a:spcPts val="67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Velan increased </a:t>
            </a:r>
            <a:r>
              <a:rPr sz="1000" dirty="0">
                <a:latin typeface="Arial"/>
                <a:cs typeface="Arial"/>
              </a:rPr>
              <a:t>capacity for </a:t>
            </a:r>
            <a:r>
              <a:rPr sz="1000" spc="-5" dirty="0">
                <a:latin typeface="Arial"/>
                <a:cs typeface="Arial"/>
              </a:rPr>
              <a:t>gate valves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India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dirty="0">
                <a:latin typeface="Arial"/>
                <a:cs typeface="Arial"/>
              </a:rPr>
              <a:t>2012. The </a:t>
            </a:r>
            <a:r>
              <a:rPr sz="1000" spc="-5" dirty="0">
                <a:latin typeface="Arial"/>
                <a:cs typeface="Arial"/>
              </a:rPr>
              <a:t>100k square foot Coimbatore  </a:t>
            </a:r>
            <a:r>
              <a:rPr sz="1000" dirty="0">
                <a:latin typeface="Arial"/>
                <a:cs typeface="Arial"/>
              </a:rPr>
              <a:t>factory </a:t>
            </a:r>
            <a:r>
              <a:rPr sz="1000" spc="-5" dirty="0">
                <a:latin typeface="Arial"/>
                <a:cs typeface="Arial"/>
              </a:rPr>
              <a:t>will initially produce small forged valves before expanding to </a:t>
            </a:r>
            <a:r>
              <a:rPr sz="1000" spc="5" dirty="0">
                <a:latin typeface="Arial"/>
                <a:cs typeface="Arial"/>
              </a:rPr>
              <a:t>make </a:t>
            </a:r>
            <a:r>
              <a:rPr sz="1000" spc="-5" dirty="0">
                <a:latin typeface="Arial"/>
                <a:cs typeface="Arial"/>
              </a:rPr>
              <a:t>units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the  </a:t>
            </a:r>
            <a:r>
              <a:rPr sz="1000" dirty="0">
                <a:latin typeface="Arial"/>
                <a:cs typeface="Arial"/>
              </a:rPr>
              <a:t>energy </a:t>
            </a:r>
            <a:r>
              <a:rPr sz="1000" spc="-5" dirty="0">
                <a:latin typeface="Arial"/>
                <a:cs typeface="Arial"/>
              </a:rPr>
              <a:t>and fertiliser industries. Velan is also expanding production at its Chinese and  Korean plants, as </a:t>
            </a:r>
            <a:r>
              <a:rPr sz="1000" spc="-10" dirty="0">
                <a:latin typeface="Arial"/>
                <a:cs typeface="Arial"/>
              </a:rPr>
              <a:t>well </a:t>
            </a:r>
            <a:r>
              <a:rPr sz="1000" spc="-5" dirty="0">
                <a:latin typeface="Arial"/>
                <a:cs typeface="Arial"/>
              </a:rPr>
              <a:t>as increasing output in North</a:t>
            </a:r>
            <a:r>
              <a:rPr sz="1000" spc="114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America.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016304" y="4556886"/>
            <a:ext cx="5626100" cy="6724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Capacity utilization is </a:t>
            </a:r>
            <a:r>
              <a:rPr sz="1000" dirty="0">
                <a:latin typeface="Arial"/>
                <a:cs typeface="Arial"/>
              </a:rPr>
              <a:t>steady </a:t>
            </a:r>
            <a:r>
              <a:rPr sz="1000" spc="-5" dirty="0">
                <a:latin typeface="Arial"/>
                <a:cs typeface="Arial"/>
              </a:rPr>
              <a:t>today, </a:t>
            </a:r>
            <a:r>
              <a:rPr sz="1000" dirty="0">
                <a:latin typeface="Arial"/>
                <a:cs typeface="Arial"/>
              </a:rPr>
              <a:t>at </a:t>
            </a:r>
            <a:r>
              <a:rPr sz="1000" spc="-5" dirty="0">
                <a:latin typeface="Arial"/>
                <a:cs typeface="Arial"/>
              </a:rPr>
              <a:t>75%. This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spc="-5" dirty="0">
                <a:latin typeface="Arial"/>
                <a:cs typeface="Arial"/>
              </a:rPr>
              <a:t>increase progressively to </a:t>
            </a:r>
            <a:r>
              <a:rPr sz="1000" dirty="0">
                <a:latin typeface="Arial"/>
                <a:cs typeface="Arial"/>
              </a:rPr>
              <a:t>77% </a:t>
            </a:r>
            <a:r>
              <a:rPr sz="1000" spc="-5" dirty="0">
                <a:latin typeface="Arial"/>
                <a:cs typeface="Arial"/>
              </a:rPr>
              <a:t>over the next 12  </a:t>
            </a:r>
            <a:r>
              <a:rPr sz="1000" dirty="0">
                <a:latin typeface="Arial"/>
                <a:cs typeface="Arial"/>
              </a:rPr>
              <a:t>months, </a:t>
            </a:r>
            <a:r>
              <a:rPr sz="1000" spc="-5" dirty="0">
                <a:latin typeface="Arial"/>
                <a:cs typeface="Arial"/>
              </a:rPr>
              <a:t>where </a:t>
            </a:r>
            <a:r>
              <a:rPr sz="1000" spc="-10" dirty="0">
                <a:latin typeface="Arial"/>
                <a:cs typeface="Arial"/>
              </a:rPr>
              <a:t>it will </a:t>
            </a:r>
            <a:r>
              <a:rPr sz="1000" spc="-5" dirty="0">
                <a:latin typeface="Arial"/>
                <a:cs typeface="Arial"/>
              </a:rPr>
              <a:t>plateau as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additions </a:t>
            </a:r>
            <a:r>
              <a:rPr sz="1000" dirty="0">
                <a:latin typeface="Arial"/>
                <a:cs typeface="Arial"/>
              </a:rPr>
              <a:t>come </a:t>
            </a:r>
            <a:r>
              <a:rPr sz="1000" spc="-5" dirty="0">
                <a:latin typeface="Arial"/>
                <a:cs typeface="Arial"/>
              </a:rPr>
              <a:t>onstream. </a:t>
            </a:r>
            <a:r>
              <a:rPr sz="1000" dirty="0">
                <a:latin typeface="Arial"/>
                <a:cs typeface="Arial"/>
              </a:rPr>
              <a:t>Notably, </a:t>
            </a:r>
            <a:r>
              <a:rPr sz="1000" spc="-5" dirty="0">
                <a:latin typeface="Arial"/>
                <a:cs typeface="Arial"/>
              </a:rPr>
              <a:t>neither </a:t>
            </a:r>
            <a:r>
              <a:rPr sz="1000" dirty="0">
                <a:latin typeface="Arial"/>
                <a:cs typeface="Arial"/>
              </a:rPr>
              <a:t>Cameron </a:t>
            </a:r>
            <a:r>
              <a:rPr sz="1000" spc="-5" dirty="0">
                <a:latin typeface="Arial"/>
                <a:cs typeface="Arial"/>
              </a:rPr>
              <a:t>nor  Crane </a:t>
            </a:r>
            <a:r>
              <a:rPr sz="1000" dirty="0">
                <a:latin typeface="Arial"/>
                <a:cs typeface="Arial"/>
              </a:rPr>
              <a:t>are </a:t>
            </a:r>
            <a:r>
              <a:rPr sz="1000" spc="-5" dirty="0">
                <a:latin typeface="Arial"/>
                <a:cs typeface="Arial"/>
              </a:rPr>
              <a:t>adding capacity, or at least </a:t>
            </a:r>
            <a:r>
              <a:rPr sz="1000" dirty="0">
                <a:latin typeface="Arial"/>
                <a:cs typeface="Arial"/>
              </a:rPr>
              <a:t>they have </a:t>
            </a:r>
            <a:r>
              <a:rPr sz="1000" spc="-5" dirty="0">
                <a:latin typeface="Arial"/>
                <a:cs typeface="Arial"/>
              </a:rPr>
              <a:t>not shared their plans. This could result</a:t>
            </a:r>
            <a:r>
              <a:rPr sz="1000" spc="15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in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029004" y="5291963"/>
            <a:ext cx="4481830" cy="144780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1000" spc="-5" dirty="0">
                <a:latin typeface="Arial"/>
                <a:cs typeface="Arial"/>
              </a:rPr>
              <a:t>extending lead </a:t>
            </a:r>
            <a:r>
              <a:rPr sz="1000" dirty="0">
                <a:latin typeface="Arial"/>
                <a:cs typeface="Arial"/>
              </a:rPr>
              <a:t>times </a:t>
            </a:r>
            <a:r>
              <a:rPr sz="1000" spc="-10" dirty="0">
                <a:latin typeface="Arial"/>
                <a:cs typeface="Arial"/>
              </a:rPr>
              <a:t>from </a:t>
            </a:r>
            <a:r>
              <a:rPr sz="1000" spc="-5" dirty="0">
                <a:latin typeface="Arial"/>
                <a:cs typeface="Arial"/>
              </a:rPr>
              <a:t>Crane, which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already operating at 80% of</a:t>
            </a:r>
            <a:r>
              <a:rPr sz="1000" spc="15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capacity.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2575686" y="5797676"/>
            <a:ext cx="241109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2: </a:t>
            </a:r>
            <a:r>
              <a:rPr sz="1000" b="1" dirty="0">
                <a:latin typeface="Arial"/>
                <a:cs typeface="Arial"/>
              </a:rPr>
              <a:t>Capacity </a:t>
            </a:r>
            <a:r>
              <a:rPr sz="1000" b="1" spc="-5" dirty="0">
                <a:latin typeface="Arial"/>
                <a:cs typeface="Arial"/>
              </a:rPr>
              <a:t>Margin - Gate Valves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016304" y="8725661"/>
            <a:ext cx="5539105" cy="6699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000"/>
              </a:lnSpc>
            </a:pPr>
            <a:r>
              <a:rPr sz="1000" spc="-5" dirty="0">
                <a:latin typeface="Arial"/>
                <a:cs typeface="Arial"/>
              </a:rPr>
              <a:t>Overall,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utilization will tighten </a:t>
            </a:r>
            <a:r>
              <a:rPr sz="1000" dirty="0">
                <a:latin typeface="Arial"/>
                <a:cs typeface="Arial"/>
              </a:rPr>
              <a:t>slightly (by </a:t>
            </a:r>
            <a:r>
              <a:rPr sz="1000" spc="-5" dirty="0">
                <a:latin typeface="Arial"/>
                <a:cs typeface="Arial"/>
              </a:rPr>
              <a:t>2%) over </a:t>
            </a:r>
            <a:r>
              <a:rPr sz="1000" dirty="0">
                <a:latin typeface="Arial"/>
                <a:cs typeface="Arial"/>
              </a:rPr>
              <a:t>2013-2015 </a:t>
            </a:r>
            <a:r>
              <a:rPr sz="1000" spc="-5" dirty="0">
                <a:latin typeface="Arial"/>
                <a:cs typeface="Arial"/>
              </a:rPr>
              <a:t>until suppliers add </a:t>
            </a:r>
            <a:r>
              <a:rPr sz="1000" dirty="0">
                <a:latin typeface="Arial"/>
                <a:cs typeface="Arial"/>
              </a:rPr>
              <a:t>capacity  </a:t>
            </a:r>
            <a:r>
              <a:rPr sz="1000" spc="-5" dirty="0">
                <a:latin typeface="Arial"/>
                <a:cs typeface="Arial"/>
              </a:rPr>
              <a:t>to cover the gap. From 2015 through 2020,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additions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dirty="0">
                <a:latin typeface="Arial"/>
                <a:cs typeface="Arial"/>
              </a:rPr>
              <a:t>kick </a:t>
            </a:r>
            <a:r>
              <a:rPr sz="1000" spc="-5" dirty="0">
                <a:latin typeface="Arial"/>
                <a:cs typeface="Arial"/>
              </a:rPr>
              <a:t>into </a:t>
            </a:r>
            <a:r>
              <a:rPr sz="1000" dirty="0">
                <a:latin typeface="Arial"/>
                <a:cs typeface="Arial"/>
              </a:rPr>
              <a:t>effect, </a:t>
            </a:r>
            <a:r>
              <a:rPr sz="1000" spc="-5" dirty="0">
                <a:latin typeface="Arial"/>
                <a:cs typeface="Arial"/>
              </a:rPr>
              <a:t>while</a:t>
            </a:r>
            <a:r>
              <a:rPr sz="1000" spc="16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demand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25"/>
              </a:spcBef>
            </a:pPr>
            <a:r>
              <a:rPr sz="1000" spc="-5" dirty="0">
                <a:latin typeface="Arial"/>
                <a:cs typeface="Arial"/>
              </a:rPr>
              <a:t>slows, resulting in </a:t>
            </a:r>
            <a:r>
              <a:rPr sz="1000" dirty="0">
                <a:latin typeface="Arial"/>
                <a:cs typeface="Arial"/>
              </a:rPr>
              <a:t>more capacity </a:t>
            </a:r>
            <a:r>
              <a:rPr sz="1000" spc="-5" dirty="0">
                <a:latin typeface="Arial"/>
                <a:cs typeface="Arial"/>
              </a:rPr>
              <a:t>margin. Buyers with construction scheduled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2015 and</a:t>
            </a:r>
            <a:r>
              <a:rPr sz="1000" spc="13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beyond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/>
          <p:nvPr/>
        </p:nvSpPr>
        <p:spPr>
          <a:xfrm>
            <a:off x="1385442" y="6030555"/>
            <a:ext cx="4826801" cy="2475142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00" name="object 10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17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029004" y="914399"/>
            <a:ext cx="5275580" cy="146685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1000" dirty="0">
                <a:latin typeface="Arial"/>
                <a:cs typeface="Arial"/>
              </a:rPr>
              <a:t>may </a:t>
            </a:r>
            <a:r>
              <a:rPr sz="1000" spc="-5" dirty="0">
                <a:latin typeface="Arial"/>
                <a:cs typeface="Arial"/>
              </a:rPr>
              <a:t>want to defer their commitments until the new </a:t>
            </a:r>
            <a:r>
              <a:rPr sz="1000" dirty="0">
                <a:latin typeface="Arial"/>
                <a:cs typeface="Arial"/>
              </a:rPr>
              <a:t>capacity comes </a:t>
            </a:r>
            <a:r>
              <a:rPr sz="1000" spc="-5" dirty="0">
                <a:latin typeface="Arial"/>
                <a:cs typeface="Arial"/>
              </a:rPr>
              <a:t>online and </a:t>
            </a:r>
            <a:r>
              <a:rPr sz="1000" dirty="0">
                <a:latin typeface="Arial"/>
                <a:cs typeface="Arial"/>
              </a:rPr>
              <a:t>they </a:t>
            </a:r>
            <a:r>
              <a:rPr sz="1000" spc="-5" dirty="0">
                <a:latin typeface="Arial"/>
                <a:cs typeface="Arial"/>
              </a:rPr>
              <a:t>have</a:t>
            </a:r>
            <a:r>
              <a:rPr sz="1000" spc="6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more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029004" y="1134109"/>
            <a:ext cx="1010919" cy="144780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1000" spc="-5" dirty="0">
                <a:latin typeface="Arial"/>
                <a:cs typeface="Arial"/>
              </a:rPr>
              <a:t>bargaining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power.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033068" y="1639569"/>
            <a:ext cx="549338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dirty="0">
                <a:latin typeface="Arial"/>
                <a:cs typeface="Arial"/>
              </a:rPr>
              <a:t>Table </a:t>
            </a:r>
            <a:r>
              <a:rPr sz="1000" b="1" spc="-5" dirty="0">
                <a:latin typeface="Arial"/>
                <a:cs typeface="Arial"/>
              </a:rPr>
              <a:t>3: Reported or Estimated Capacity Utilization Rates at Selected </a:t>
            </a:r>
            <a:r>
              <a:rPr sz="1000" b="1" dirty="0">
                <a:latin typeface="Arial"/>
                <a:cs typeface="Arial"/>
              </a:rPr>
              <a:t>Gate </a:t>
            </a:r>
            <a:r>
              <a:rPr sz="1000" b="1" spc="-5" dirty="0">
                <a:latin typeface="Arial"/>
                <a:cs typeface="Arial"/>
              </a:rPr>
              <a:t>Valve</a:t>
            </a:r>
            <a:r>
              <a:rPr sz="1000" b="1" spc="17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Suppliers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16304" y="3842892"/>
            <a:ext cx="5628005" cy="6705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500"/>
              </a:lnSpc>
            </a:pPr>
            <a:r>
              <a:rPr sz="1000" spc="-5" dirty="0">
                <a:latin typeface="Arial"/>
                <a:cs typeface="Arial"/>
              </a:rPr>
              <a:t>Flowserve expects its capacity utilization rates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increase substantially over the next 12 months.  Tyco estimates that its utilization rate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spc="-5" dirty="0">
                <a:latin typeface="Arial"/>
                <a:cs typeface="Arial"/>
              </a:rPr>
              <a:t>increase </a:t>
            </a:r>
            <a:r>
              <a:rPr sz="1000" spc="5" dirty="0">
                <a:latin typeface="Arial"/>
                <a:cs typeface="Arial"/>
              </a:rPr>
              <a:t>by 9%. </a:t>
            </a:r>
            <a:r>
              <a:rPr sz="1000" spc="-5" dirty="0">
                <a:latin typeface="Arial"/>
                <a:cs typeface="Arial"/>
              </a:rPr>
              <a:t>Since Flowserve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the leading supplier of  Gate </a:t>
            </a:r>
            <a:r>
              <a:rPr sz="1000" spc="-10" dirty="0">
                <a:latin typeface="Arial"/>
                <a:cs typeface="Arial"/>
              </a:rPr>
              <a:t>valves </a:t>
            </a:r>
            <a:r>
              <a:rPr sz="1000" spc="-5" dirty="0">
                <a:latin typeface="Arial"/>
                <a:cs typeface="Arial"/>
              </a:rPr>
              <a:t>in the world, having </a:t>
            </a:r>
            <a:r>
              <a:rPr sz="1000" dirty="0">
                <a:latin typeface="Arial"/>
                <a:cs typeface="Arial"/>
              </a:rPr>
              <a:t>more </a:t>
            </a:r>
            <a:r>
              <a:rPr sz="1000" spc="-5" dirty="0">
                <a:latin typeface="Arial"/>
                <a:cs typeface="Arial"/>
              </a:rPr>
              <a:t>than twice the sales of the next largest supplier</a:t>
            </a:r>
            <a:r>
              <a:rPr sz="1000" spc="19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(Cameron),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029004" y="4575682"/>
            <a:ext cx="5584190" cy="146685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1000" spc="-5" dirty="0">
                <a:latin typeface="Arial"/>
                <a:cs typeface="Arial"/>
              </a:rPr>
              <a:t>we expect Flowserve </a:t>
            </a:r>
            <a:r>
              <a:rPr sz="1000" dirty="0">
                <a:latin typeface="Arial"/>
                <a:cs typeface="Arial"/>
              </a:rPr>
              <a:t>to raise </a:t>
            </a:r>
            <a:r>
              <a:rPr sz="1000" spc="-5" dirty="0">
                <a:latin typeface="Arial"/>
                <a:cs typeface="Arial"/>
              </a:rPr>
              <a:t>its prices incrementally, </a:t>
            </a:r>
            <a:r>
              <a:rPr sz="1000" dirty="0">
                <a:latin typeface="Arial"/>
                <a:cs typeface="Arial"/>
              </a:rPr>
              <a:t>thereby </a:t>
            </a:r>
            <a:r>
              <a:rPr sz="1000" spc="-5" dirty="0">
                <a:latin typeface="Arial"/>
                <a:cs typeface="Arial"/>
              </a:rPr>
              <a:t>creating a ‘price umbrella’ from</a:t>
            </a:r>
            <a:r>
              <a:rPr sz="1000" spc="175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which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029004" y="4795139"/>
            <a:ext cx="2515235" cy="144780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1000" spc="-5" dirty="0">
                <a:latin typeface="Arial"/>
                <a:cs typeface="Arial"/>
              </a:rPr>
              <a:t>all the other Gate valve suppliers will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benefit.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902004" y="8317230"/>
            <a:ext cx="30607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Arial"/>
                <a:cs typeface="Arial"/>
              </a:rPr>
              <a:t>7.1.3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1359153" y="8317230"/>
            <a:ext cx="89217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New</a:t>
            </a:r>
            <a:r>
              <a:rPr sz="1000" b="1" spc="-7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contracts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902004" y="8842247"/>
            <a:ext cx="5608320" cy="6705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>
              <a:lnSpc>
                <a:spcPct val="143500"/>
              </a:lnSpc>
            </a:pPr>
            <a:r>
              <a:rPr sz="1000" b="1" spc="-5" dirty="0">
                <a:latin typeface="Arial"/>
                <a:cs typeface="Arial"/>
              </a:rPr>
              <a:t>Velan scored big </a:t>
            </a:r>
            <a:r>
              <a:rPr sz="1000" b="1" dirty="0">
                <a:latin typeface="Arial"/>
                <a:cs typeface="Arial"/>
              </a:rPr>
              <a:t>with </a:t>
            </a:r>
            <a:r>
              <a:rPr sz="1000" b="1" spc="-5" dirty="0">
                <a:latin typeface="Arial"/>
                <a:cs typeface="Arial"/>
              </a:rPr>
              <a:t>large orders for the </a:t>
            </a:r>
            <a:r>
              <a:rPr sz="1000" b="1" dirty="0">
                <a:latin typeface="Arial"/>
                <a:cs typeface="Arial"/>
              </a:rPr>
              <a:t>nuclear power </a:t>
            </a:r>
            <a:r>
              <a:rPr sz="1000" b="1" spc="-5" dirty="0">
                <a:latin typeface="Arial"/>
                <a:cs typeface="Arial"/>
              </a:rPr>
              <a:t>industry in China. </a:t>
            </a:r>
            <a:r>
              <a:rPr sz="1000" b="1" dirty="0">
                <a:latin typeface="Arial"/>
                <a:cs typeface="Arial"/>
              </a:rPr>
              <a:t>Its </a:t>
            </a:r>
            <a:r>
              <a:rPr sz="1000" b="1" spc="-5" dirty="0">
                <a:latin typeface="Arial"/>
                <a:cs typeface="Arial"/>
              </a:rPr>
              <a:t>new contracts  for Gate valves are coming largely from emerging countries, especially in </a:t>
            </a:r>
            <a:r>
              <a:rPr sz="1000" b="1" spc="-10" dirty="0">
                <a:latin typeface="Arial"/>
                <a:cs typeface="Arial"/>
              </a:rPr>
              <a:t>Asia. </a:t>
            </a:r>
            <a:r>
              <a:rPr sz="1000" b="1" spc="-5" dirty="0">
                <a:latin typeface="Arial"/>
                <a:cs typeface="Arial"/>
              </a:rPr>
              <a:t>China, India,  Turkey, Slovakia, Bahrain, and </a:t>
            </a:r>
            <a:r>
              <a:rPr sz="1000" b="1" spc="-10" dirty="0">
                <a:latin typeface="Arial"/>
                <a:cs typeface="Arial"/>
              </a:rPr>
              <a:t>Africa </a:t>
            </a:r>
            <a:r>
              <a:rPr sz="1000" b="1" spc="-5" dirty="0">
                <a:latin typeface="Arial"/>
                <a:cs typeface="Arial"/>
              </a:rPr>
              <a:t>placed the biggest</a:t>
            </a:r>
            <a:r>
              <a:rPr sz="1000" b="1" spc="14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orders.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2" name="object 102"/>
          <p:cNvSpPr/>
          <p:nvPr/>
        </p:nvSpPr>
        <p:spPr>
          <a:xfrm>
            <a:off x="1845689" y="5535114"/>
            <a:ext cx="4020820" cy="2492375"/>
          </a:xfrm>
          <a:custGeom>
            <a:avLst/>
            <a:gdLst/>
            <a:ahLst/>
            <a:cxnLst/>
            <a:rect l="l" t="t" r="r" b="b"/>
            <a:pathLst>
              <a:path w="4020820" h="2492375">
                <a:moveTo>
                  <a:pt x="0" y="2491826"/>
                </a:moveTo>
                <a:lnTo>
                  <a:pt x="4020479" y="2491826"/>
                </a:lnTo>
                <a:lnTo>
                  <a:pt x="4020479" y="0"/>
                </a:lnTo>
                <a:lnTo>
                  <a:pt x="0" y="0"/>
                </a:lnTo>
                <a:lnTo>
                  <a:pt x="0" y="2491826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091429" y="5798103"/>
            <a:ext cx="0" cy="1771650"/>
          </a:xfrm>
          <a:custGeom>
            <a:avLst/>
            <a:gdLst/>
            <a:ahLst/>
            <a:cxnLst/>
            <a:rect l="l" t="t" r="r" b="b"/>
            <a:pathLst>
              <a:path h="1771650">
                <a:moveTo>
                  <a:pt x="0" y="0"/>
                </a:moveTo>
                <a:lnTo>
                  <a:pt x="0" y="1771213"/>
                </a:lnTo>
              </a:path>
            </a:pathLst>
          </a:custGeom>
          <a:ln w="9137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476724" y="5798103"/>
            <a:ext cx="0" cy="1771650"/>
          </a:xfrm>
          <a:custGeom>
            <a:avLst/>
            <a:gdLst/>
            <a:ahLst/>
            <a:cxnLst/>
            <a:rect l="l" t="t" r="r" b="b"/>
            <a:pathLst>
              <a:path h="1771650">
                <a:moveTo>
                  <a:pt x="0" y="0"/>
                </a:moveTo>
                <a:lnTo>
                  <a:pt x="0" y="1771213"/>
                </a:lnTo>
              </a:path>
            </a:pathLst>
          </a:custGeom>
          <a:ln w="9137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863544" y="5798103"/>
            <a:ext cx="0" cy="1771650"/>
          </a:xfrm>
          <a:custGeom>
            <a:avLst/>
            <a:gdLst/>
            <a:ahLst/>
            <a:cxnLst/>
            <a:rect l="l" t="t" r="r" b="b"/>
            <a:pathLst>
              <a:path h="1771650">
                <a:moveTo>
                  <a:pt x="0" y="0"/>
                </a:moveTo>
                <a:lnTo>
                  <a:pt x="0" y="1771213"/>
                </a:lnTo>
              </a:path>
            </a:pathLst>
          </a:custGeom>
          <a:ln w="9137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250362" y="5798103"/>
            <a:ext cx="0" cy="1771650"/>
          </a:xfrm>
          <a:custGeom>
            <a:avLst/>
            <a:gdLst/>
            <a:ahLst/>
            <a:cxnLst/>
            <a:rect l="l" t="t" r="r" b="b"/>
            <a:pathLst>
              <a:path h="1771650">
                <a:moveTo>
                  <a:pt x="0" y="0"/>
                </a:moveTo>
                <a:lnTo>
                  <a:pt x="0" y="1771213"/>
                </a:lnTo>
              </a:path>
            </a:pathLst>
          </a:custGeom>
          <a:ln w="9137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637181" y="5798103"/>
            <a:ext cx="0" cy="1771650"/>
          </a:xfrm>
          <a:custGeom>
            <a:avLst/>
            <a:gdLst/>
            <a:ahLst/>
            <a:cxnLst/>
            <a:rect l="l" t="t" r="r" b="b"/>
            <a:pathLst>
              <a:path h="1771650">
                <a:moveTo>
                  <a:pt x="0" y="0"/>
                </a:moveTo>
                <a:lnTo>
                  <a:pt x="0" y="1771213"/>
                </a:lnTo>
              </a:path>
            </a:pathLst>
          </a:custGeom>
          <a:ln w="9137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024000" y="5798102"/>
            <a:ext cx="0" cy="1202690"/>
          </a:xfrm>
          <a:custGeom>
            <a:avLst/>
            <a:gdLst/>
            <a:ahLst/>
            <a:cxnLst/>
            <a:rect l="l" t="t" r="r" b="b"/>
            <a:pathLst>
              <a:path h="1202690">
                <a:moveTo>
                  <a:pt x="0" y="0"/>
                </a:moveTo>
                <a:lnTo>
                  <a:pt x="0" y="1202609"/>
                </a:lnTo>
              </a:path>
            </a:pathLst>
          </a:custGeom>
          <a:ln w="9137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024000" y="7420323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0"/>
                </a:moveTo>
                <a:lnTo>
                  <a:pt x="0" y="148992"/>
                </a:lnTo>
              </a:path>
            </a:pathLst>
          </a:custGeom>
          <a:ln w="9137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410819" y="5798102"/>
            <a:ext cx="0" cy="1202690"/>
          </a:xfrm>
          <a:custGeom>
            <a:avLst/>
            <a:gdLst/>
            <a:ahLst/>
            <a:cxnLst/>
            <a:rect l="l" t="t" r="r" b="b"/>
            <a:pathLst>
              <a:path h="1202690">
                <a:moveTo>
                  <a:pt x="0" y="0"/>
                </a:moveTo>
                <a:lnTo>
                  <a:pt x="0" y="1202609"/>
                </a:lnTo>
              </a:path>
            </a:pathLst>
          </a:custGeom>
          <a:ln w="9137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410819" y="7420323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0"/>
                </a:moveTo>
                <a:lnTo>
                  <a:pt x="0" y="148992"/>
                </a:lnTo>
              </a:path>
            </a:pathLst>
          </a:custGeom>
          <a:ln w="9137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704610" y="5798103"/>
            <a:ext cx="0" cy="1771650"/>
          </a:xfrm>
          <a:custGeom>
            <a:avLst/>
            <a:gdLst/>
            <a:ahLst/>
            <a:cxnLst/>
            <a:rect l="l" t="t" r="r" b="b"/>
            <a:pathLst>
              <a:path h="1771650">
                <a:moveTo>
                  <a:pt x="0" y="1771213"/>
                </a:moveTo>
                <a:lnTo>
                  <a:pt x="0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2669583" y="7569317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26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2669583" y="7274372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26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2669583" y="6977907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26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2669583" y="6682937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26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2669583" y="6387992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26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2669583" y="6093047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26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2669583" y="5798103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26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2704610" y="7569317"/>
            <a:ext cx="2995930" cy="0"/>
          </a:xfrm>
          <a:custGeom>
            <a:avLst/>
            <a:gdLst/>
            <a:ahLst/>
            <a:cxnLst/>
            <a:rect l="l" t="t" r="r" b="b"/>
            <a:pathLst>
              <a:path w="2995929">
                <a:moveTo>
                  <a:pt x="0" y="0"/>
                </a:moveTo>
                <a:lnTo>
                  <a:pt x="299556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2704610" y="7569317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091429" y="7569317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476725" y="7569317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863544" y="7569317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250363" y="7569317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637181" y="7569317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024000" y="7569317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410819" y="7569317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2704166" y="6140811"/>
            <a:ext cx="2996565" cy="561340"/>
          </a:xfrm>
          <a:custGeom>
            <a:avLst/>
            <a:gdLst/>
            <a:ahLst/>
            <a:cxnLst/>
            <a:rect l="l" t="t" r="r" b="b"/>
            <a:pathLst>
              <a:path w="2996565" h="561340">
                <a:moveTo>
                  <a:pt x="0" y="542505"/>
                </a:moveTo>
                <a:lnTo>
                  <a:pt x="24159" y="540161"/>
                </a:lnTo>
                <a:lnTo>
                  <a:pt x="48322" y="537532"/>
                </a:lnTo>
                <a:lnTo>
                  <a:pt x="72487" y="535521"/>
                </a:lnTo>
                <a:lnTo>
                  <a:pt x="96653" y="535030"/>
                </a:lnTo>
                <a:lnTo>
                  <a:pt x="120820" y="536681"/>
                </a:lnTo>
                <a:lnTo>
                  <a:pt x="144985" y="539876"/>
                </a:lnTo>
                <a:lnTo>
                  <a:pt x="169148" y="543689"/>
                </a:lnTo>
                <a:lnTo>
                  <a:pt x="193307" y="547193"/>
                </a:lnTo>
                <a:lnTo>
                  <a:pt x="217474" y="550386"/>
                </a:lnTo>
                <a:lnTo>
                  <a:pt x="241641" y="553733"/>
                </a:lnTo>
                <a:lnTo>
                  <a:pt x="265807" y="556725"/>
                </a:lnTo>
                <a:lnTo>
                  <a:pt x="289974" y="558849"/>
                </a:lnTo>
                <a:lnTo>
                  <a:pt x="314139" y="560179"/>
                </a:lnTo>
                <a:lnTo>
                  <a:pt x="338301" y="560844"/>
                </a:lnTo>
                <a:lnTo>
                  <a:pt x="362463" y="560702"/>
                </a:lnTo>
                <a:lnTo>
                  <a:pt x="386628" y="559609"/>
                </a:lnTo>
                <a:lnTo>
                  <a:pt x="410804" y="557299"/>
                </a:lnTo>
                <a:lnTo>
                  <a:pt x="434980" y="553860"/>
                </a:lnTo>
                <a:lnTo>
                  <a:pt x="459156" y="549970"/>
                </a:lnTo>
                <a:lnTo>
                  <a:pt x="483333" y="546306"/>
                </a:lnTo>
                <a:lnTo>
                  <a:pt x="507489" y="542885"/>
                </a:lnTo>
                <a:lnTo>
                  <a:pt x="531622" y="539464"/>
                </a:lnTo>
                <a:lnTo>
                  <a:pt x="555754" y="536044"/>
                </a:lnTo>
                <a:lnTo>
                  <a:pt x="579910" y="532623"/>
                </a:lnTo>
                <a:lnTo>
                  <a:pt x="604087" y="529178"/>
                </a:lnTo>
                <a:lnTo>
                  <a:pt x="628263" y="525781"/>
                </a:lnTo>
                <a:lnTo>
                  <a:pt x="652439" y="522289"/>
                </a:lnTo>
                <a:lnTo>
                  <a:pt x="676615" y="518560"/>
                </a:lnTo>
                <a:lnTo>
                  <a:pt x="700791" y="514496"/>
                </a:lnTo>
                <a:lnTo>
                  <a:pt x="724968" y="510182"/>
                </a:lnTo>
                <a:lnTo>
                  <a:pt x="749144" y="505750"/>
                </a:lnTo>
                <a:lnTo>
                  <a:pt x="773320" y="501329"/>
                </a:lnTo>
                <a:lnTo>
                  <a:pt x="797423" y="497030"/>
                </a:lnTo>
                <a:lnTo>
                  <a:pt x="821561" y="492683"/>
                </a:lnTo>
                <a:lnTo>
                  <a:pt x="845723" y="488288"/>
                </a:lnTo>
                <a:lnTo>
                  <a:pt x="869898" y="483846"/>
                </a:lnTo>
                <a:lnTo>
                  <a:pt x="894074" y="479451"/>
                </a:lnTo>
                <a:lnTo>
                  <a:pt x="918250" y="475009"/>
                </a:lnTo>
                <a:lnTo>
                  <a:pt x="942426" y="470519"/>
                </a:lnTo>
                <a:lnTo>
                  <a:pt x="966602" y="465982"/>
                </a:lnTo>
                <a:lnTo>
                  <a:pt x="990777" y="461530"/>
                </a:lnTo>
                <a:lnTo>
                  <a:pt x="1039077" y="452530"/>
                </a:lnTo>
                <a:lnTo>
                  <a:pt x="1087356" y="443030"/>
                </a:lnTo>
                <a:lnTo>
                  <a:pt x="1135709" y="433077"/>
                </a:lnTo>
                <a:lnTo>
                  <a:pt x="1159885" y="428100"/>
                </a:lnTo>
                <a:lnTo>
                  <a:pt x="1184061" y="423064"/>
                </a:lnTo>
                <a:lnTo>
                  <a:pt x="1208237" y="418028"/>
                </a:lnTo>
                <a:lnTo>
                  <a:pt x="1232413" y="412992"/>
                </a:lnTo>
                <a:lnTo>
                  <a:pt x="1256590" y="407956"/>
                </a:lnTo>
                <a:lnTo>
                  <a:pt x="1280746" y="402842"/>
                </a:lnTo>
                <a:lnTo>
                  <a:pt x="1304878" y="397741"/>
                </a:lnTo>
                <a:lnTo>
                  <a:pt x="1329011" y="392616"/>
                </a:lnTo>
                <a:lnTo>
                  <a:pt x="1353167" y="387431"/>
                </a:lnTo>
                <a:lnTo>
                  <a:pt x="1377344" y="382278"/>
                </a:lnTo>
                <a:lnTo>
                  <a:pt x="1401520" y="377090"/>
                </a:lnTo>
                <a:lnTo>
                  <a:pt x="1425696" y="371877"/>
                </a:lnTo>
                <a:lnTo>
                  <a:pt x="1449872" y="366653"/>
                </a:lnTo>
                <a:lnTo>
                  <a:pt x="1474048" y="361500"/>
                </a:lnTo>
                <a:lnTo>
                  <a:pt x="1498224" y="356312"/>
                </a:lnTo>
                <a:lnTo>
                  <a:pt x="1522401" y="351100"/>
                </a:lnTo>
                <a:lnTo>
                  <a:pt x="1546577" y="345875"/>
                </a:lnTo>
                <a:lnTo>
                  <a:pt x="1570733" y="340572"/>
                </a:lnTo>
                <a:lnTo>
                  <a:pt x="1594866" y="335281"/>
                </a:lnTo>
                <a:lnTo>
                  <a:pt x="1618998" y="329965"/>
                </a:lnTo>
                <a:lnTo>
                  <a:pt x="1643155" y="324591"/>
                </a:lnTo>
                <a:lnTo>
                  <a:pt x="1667331" y="319266"/>
                </a:lnTo>
                <a:lnTo>
                  <a:pt x="1691507" y="313917"/>
                </a:lnTo>
                <a:lnTo>
                  <a:pt x="1715683" y="308520"/>
                </a:lnTo>
                <a:lnTo>
                  <a:pt x="1739859" y="303053"/>
                </a:lnTo>
                <a:lnTo>
                  <a:pt x="1764035" y="297634"/>
                </a:lnTo>
                <a:lnTo>
                  <a:pt x="1788212" y="292204"/>
                </a:lnTo>
                <a:lnTo>
                  <a:pt x="1812388" y="286751"/>
                </a:lnTo>
                <a:lnTo>
                  <a:pt x="1836564" y="281261"/>
                </a:lnTo>
                <a:lnTo>
                  <a:pt x="1860667" y="275768"/>
                </a:lnTo>
                <a:lnTo>
                  <a:pt x="1884805" y="270286"/>
                </a:lnTo>
                <a:lnTo>
                  <a:pt x="1908968" y="264781"/>
                </a:lnTo>
                <a:lnTo>
                  <a:pt x="1933142" y="259216"/>
                </a:lnTo>
                <a:lnTo>
                  <a:pt x="1957318" y="253683"/>
                </a:lnTo>
                <a:lnTo>
                  <a:pt x="2005670" y="242522"/>
                </a:lnTo>
                <a:lnTo>
                  <a:pt x="2054021" y="231290"/>
                </a:lnTo>
                <a:lnTo>
                  <a:pt x="2102322" y="219939"/>
                </a:lnTo>
                <a:lnTo>
                  <a:pt x="2150600" y="208499"/>
                </a:lnTo>
                <a:lnTo>
                  <a:pt x="2198953" y="196922"/>
                </a:lnTo>
                <a:lnTo>
                  <a:pt x="2223129" y="191181"/>
                </a:lnTo>
                <a:lnTo>
                  <a:pt x="2247305" y="185500"/>
                </a:lnTo>
                <a:lnTo>
                  <a:pt x="2271481" y="179842"/>
                </a:lnTo>
                <a:lnTo>
                  <a:pt x="2295658" y="174185"/>
                </a:lnTo>
                <a:lnTo>
                  <a:pt x="2343990" y="162800"/>
                </a:lnTo>
                <a:lnTo>
                  <a:pt x="2392255" y="151346"/>
                </a:lnTo>
                <a:lnTo>
                  <a:pt x="2440588" y="139753"/>
                </a:lnTo>
                <a:lnTo>
                  <a:pt x="2488940" y="128022"/>
                </a:lnTo>
                <a:lnTo>
                  <a:pt x="2537292" y="116240"/>
                </a:lnTo>
                <a:lnTo>
                  <a:pt x="2585645" y="104406"/>
                </a:lnTo>
                <a:lnTo>
                  <a:pt x="2633977" y="92453"/>
                </a:lnTo>
                <a:lnTo>
                  <a:pt x="2682242" y="80429"/>
                </a:lnTo>
                <a:lnTo>
                  <a:pt x="2730575" y="68286"/>
                </a:lnTo>
                <a:lnTo>
                  <a:pt x="2778927" y="56072"/>
                </a:lnTo>
                <a:lnTo>
                  <a:pt x="2827280" y="43739"/>
                </a:lnTo>
                <a:lnTo>
                  <a:pt x="2875632" y="31335"/>
                </a:lnTo>
                <a:lnTo>
                  <a:pt x="2923911" y="18814"/>
                </a:lnTo>
                <a:lnTo>
                  <a:pt x="2948049" y="12542"/>
                </a:lnTo>
                <a:lnTo>
                  <a:pt x="2972212" y="6271"/>
                </a:lnTo>
                <a:lnTo>
                  <a:pt x="2996386" y="0"/>
                </a:lnTo>
              </a:path>
            </a:pathLst>
          </a:custGeom>
          <a:ln w="30408">
            <a:solidFill>
              <a:srgbClr val="000066"/>
            </a:solidFill>
            <a:prstDash val="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2704610" y="6600838"/>
            <a:ext cx="2995930" cy="447040"/>
          </a:xfrm>
          <a:custGeom>
            <a:avLst/>
            <a:gdLst/>
            <a:ahLst/>
            <a:cxnLst/>
            <a:rect l="l" t="t" r="r" b="b"/>
            <a:pathLst>
              <a:path w="2995929" h="447040">
                <a:moveTo>
                  <a:pt x="0" y="447003"/>
                </a:moveTo>
                <a:lnTo>
                  <a:pt x="95943" y="445483"/>
                </a:lnTo>
                <a:lnTo>
                  <a:pt x="193409" y="443962"/>
                </a:lnTo>
                <a:lnTo>
                  <a:pt x="289352" y="442442"/>
                </a:lnTo>
                <a:lnTo>
                  <a:pt x="386818" y="431800"/>
                </a:lnTo>
                <a:lnTo>
                  <a:pt x="482762" y="421157"/>
                </a:lnTo>
                <a:lnTo>
                  <a:pt x="580228" y="410515"/>
                </a:lnTo>
                <a:lnTo>
                  <a:pt x="676171" y="399873"/>
                </a:lnTo>
                <a:lnTo>
                  <a:pt x="772114" y="386190"/>
                </a:lnTo>
                <a:lnTo>
                  <a:pt x="869580" y="372507"/>
                </a:lnTo>
                <a:lnTo>
                  <a:pt x="965524" y="358824"/>
                </a:lnTo>
                <a:lnTo>
                  <a:pt x="1062990" y="345141"/>
                </a:lnTo>
                <a:lnTo>
                  <a:pt x="1158933" y="329937"/>
                </a:lnTo>
                <a:lnTo>
                  <a:pt x="1256399" y="314734"/>
                </a:lnTo>
                <a:lnTo>
                  <a:pt x="1352342" y="298010"/>
                </a:lnTo>
                <a:lnTo>
                  <a:pt x="1449809" y="282807"/>
                </a:lnTo>
                <a:lnTo>
                  <a:pt x="1545752" y="266083"/>
                </a:lnTo>
                <a:lnTo>
                  <a:pt x="1643218" y="249360"/>
                </a:lnTo>
                <a:lnTo>
                  <a:pt x="1739161" y="234156"/>
                </a:lnTo>
                <a:lnTo>
                  <a:pt x="1836627" y="215912"/>
                </a:lnTo>
                <a:lnTo>
                  <a:pt x="1932571" y="199189"/>
                </a:lnTo>
                <a:lnTo>
                  <a:pt x="2030037" y="182465"/>
                </a:lnTo>
                <a:lnTo>
                  <a:pt x="2125980" y="165741"/>
                </a:lnTo>
                <a:lnTo>
                  <a:pt x="2223446" y="147472"/>
                </a:lnTo>
                <a:lnTo>
                  <a:pt x="2319390" y="129228"/>
                </a:lnTo>
                <a:lnTo>
                  <a:pt x="2415333" y="112504"/>
                </a:lnTo>
                <a:lnTo>
                  <a:pt x="2512799" y="94260"/>
                </a:lnTo>
                <a:lnTo>
                  <a:pt x="2608742" y="76016"/>
                </a:lnTo>
                <a:lnTo>
                  <a:pt x="2706208" y="57772"/>
                </a:lnTo>
                <a:lnTo>
                  <a:pt x="2802152" y="38008"/>
                </a:lnTo>
                <a:lnTo>
                  <a:pt x="2899618" y="19764"/>
                </a:lnTo>
                <a:lnTo>
                  <a:pt x="2995561" y="0"/>
                </a:lnTo>
              </a:path>
            </a:pathLst>
          </a:custGeom>
          <a:ln w="27367">
            <a:solidFill>
              <a:srgbClr val="336699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 txBox="1"/>
          <p:nvPr/>
        </p:nvSpPr>
        <p:spPr>
          <a:xfrm>
            <a:off x="2416171" y="6605505"/>
            <a:ext cx="202565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900" b="1" spc="-1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2416171" y="5300598"/>
            <a:ext cx="2718435" cy="1148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13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3: Demand vs. </a:t>
            </a:r>
            <a:r>
              <a:rPr sz="1000" b="1" dirty="0">
                <a:latin typeface="Arial"/>
                <a:cs typeface="Arial"/>
              </a:rPr>
              <a:t>Capacity </a:t>
            </a:r>
            <a:r>
              <a:rPr sz="1000" b="1" spc="-5" dirty="0">
                <a:latin typeface="Arial"/>
                <a:cs typeface="Arial"/>
              </a:rPr>
              <a:t>- Gate</a:t>
            </a:r>
            <a:r>
              <a:rPr sz="1000" b="1" spc="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30"/>
              </a:spcBef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160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140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120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2479524" y="7491809"/>
            <a:ext cx="689610" cy="2743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75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40</a:t>
            </a:r>
            <a:endParaRPr sz="900">
              <a:latin typeface="Arial"/>
              <a:cs typeface="Arial"/>
            </a:endParaRPr>
          </a:p>
          <a:p>
            <a:pPr marL="69215">
              <a:lnSpc>
                <a:spcPts val="1075"/>
              </a:lnSpc>
              <a:tabLst>
                <a:tab pos="548640" algn="l"/>
              </a:tabLst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13</a:t>
            </a:r>
            <a:r>
              <a:rPr sz="900" b="1" spc="-1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900" b="1" spc="0" dirty="0">
                <a:solidFill>
                  <a:srgbClr val="404040"/>
                </a:solidFill>
                <a:latin typeface="Arial"/>
                <a:cs typeface="Arial"/>
              </a:rPr>
              <a:t>Q</a:t>
            </a: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14</a:t>
            </a:r>
            <a:endParaRPr sz="900">
              <a:latin typeface="Arial"/>
              <a:cs typeface="Arial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3415174" y="7627422"/>
            <a:ext cx="14097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15</a:t>
            </a:r>
            <a:endParaRPr sz="900">
              <a:latin typeface="Arial"/>
              <a:cs typeface="Arial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3801739" y="7627422"/>
            <a:ext cx="141605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16</a:t>
            </a:r>
            <a:endParaRPr sz="900">
              <a:latin typeface="Arial"/>
              <a:cs typeface="Arial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4188558" y="7627422"/>
            <a:ext cx="14097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17</a:t>
            </a:r>
            <a:endParaRPr sz="900">
              <a:latin typeface="Arial"/>
              <a:cs typeface="Arial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4575376" y="7627422"/>
            <a:ext cx="14097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18</a:t>
            </a:r>
            <a:endParaRPr sz="900">
              <a:latin typeface="Arial"/>
              <a:cs typeface="Arial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4962195" y="7627422"/>
            <a:ext cx="14097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19</a:t>
            </a:r>
            <a:endParaRPr sz="900">
              <a:latin typeface="Arial"/>
              <a:cs typeface="Arial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5349014" y="7627422"/>
            <a:ext cx="14097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20</a:t>
            </a:r>
            <a:endParaRPr sz="900">
              <a:latin typeface="Arial"/>
              <a:cs typeface="Arial"/>
            </a:endParaRPr>
          </a:p>
        </p:txBody>
      </p:sp>
      <p:sp>
        <p:nvSpPr>
          <p:cNvPr id="140" name="object 140"/>
          <p:cNvSpPr/>
          <p:nvPr/>
        </p:nvSpPr>
        <p:spPr>
          <a:xfrm>
            <a:off x="4723987" y="7000712"/>
            <a:ext cx="946150" cy="419734"/>
          </a:xfrm>
          <a:custGeom>
            <a:avLst/>
            <a:gdLst/>
            <a:ahLst/>
            <a:cxnLst/>
            <a:rect l="l" t="t" r="r" b="b"/>
            <a:pathLst>
              <a:path w="946150" h="419734">
                <a:moveTo>
                  <a:pt x="0" y="419612"/>
                </a:moveTo>
                <a:lnTo>
                  <a:pt x="945726" y="419612"/>
                </a:lnTo>
                <a:lnTo>
                  <a:pt x="945726" y="0"/>
                </a:lnTo>
                <a:lnTo>
                  <a:pt x="0" y="0"/>
                </a:lnTo>
                <a:lnTo>
                  <a:pt x="0" y="41961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723987" y="7000712"/>
            <a:ext cx="946150" cy="419734"/>
          </a:xfrm>
          <a:custGeom>
            <a:avLst/>
            <a:gdLst/>
            <a:ahLst/>
            <a:cxnLst/>
            <a:rect l="l" t="t" r="r" b="b"/>
            <a:pathLst>
              <a:path w="946150" h="419734">
                <a:moveTo>
                  <a:pt x="0" y="419612"/>
                </a:moveTo>
                <a:lnTo>
                  <a:pt x="945726" y="419612"/>
                </a:lnTo>
                <a:lnTo>
                  <a:pt x="945726" y="0"/>
                </a:lnTo>
                <a:lnTo>
                  <a:pt x="0" y="0"/>
                </a:lnTo>
                <a:lnTo>
                  <a:pt x="0" y="41961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829068" y="7105615"/>
            <a:ext cx="320040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19810" y="0"/>
                </a:lnTo>
              </a:path>
            </a:pathLst>
          </a:custGeom>
          <a:ln w="30406">
            <a:solidFill>
              <a:srgbClr val="000066"/>
            </a:solidFill>
            <a:prstDash val="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829068" y="7315420"/>
            <a:ext cx="320040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19810" y="0"/>
                </a:lnTo>
              </a:path>
            </a:pathLst>
          </a:custGeom>
          <a:ln w="27366">
            <a:solidFill>
              <a:srgbClr val="336699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 txBox="1"/>
          <p:nvPr/>
        </p:nvSpPr>
        <p:spPr>
          <a:xfrm>
            <a:off x="4723987" y="7000712"/>
            <a:ext cx="946150" cy="419734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462280">
              <a:lnSpc>
                <a:spcPct val="100000"/>
              </a:lnSpc>
              <a:spcBef>
                <a:spcPts val="280"/>
              </a:spcBef>
            </a:pP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Capacity</a:t>
            </a:r>
            <a:endParaRPr sz="800">
              <a:latin typeface="Arial"/>
              <a:cs typeface="Arial"/>
            </a:endParaRPr>
          </a:p>
          <a:p>
            <a:pPr marL="462280">
              <a:lnSpc>
                <a:spcPct val="100000"/>
              </a:lnSpc>
              <a:spcBef>
                <a:spcPts val="695"/>
              </a:spcBef>
            </a:pP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Demand</a:t>
            </a:r>
            <a:endParaRPr sz="800">
              <a:latin typeface="Arial"/>
              <a:cs typeface="Arial"/>
            </a:endParaRPr>
          </a:p>
        </p:txBody>
      </p:sp>
      <p:sp>
        <p:nvSpPr>
          <p:cNvPr id="145" name="object 145"/>
          <p:cNvSpPr/>
          <p:nvPr/>
        </p:nvSpPr>
        <p:spPr>
          <a:xfrm>
            <a:off x="1845689" y="5535114"/>
            <a:ext cx="4020820" cy="2492375"/>
          </a:xfrm>
          <a:custGeom>
            <a:avLst/>
            <a:gdLst/>
            <a:ahLst/>
            <a:cxnLst/>
            <a:rect l="l" t="t" r="r" b="b"/>
            <a:pathLst>
              <a:path w="4020820" h="2492375">
                <a:moveTo>
                  <a:pt x="0" y="2491826"/>
                </a:moveTo>
                <a:lnTo>
                  <a:pt x="4020479" y="2491826"/>
                </a:lnTo>
                <a:lnTo>
                  <a:pt x="4020479" y="0"/>
                </a:lnTo>
                <a:lnTo>
                  <a:pt x="0" y="0"/>
                </a:lnTo>
                <a:lnTo>
                  <a:pt x="0" y="249182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 txBox="1"/>
          <p:nvPr/>
        </p:nvSpPr>
        <p:spPr>
          <a:xfrm>
            <a:off x="2026306" y="6571825"/>
            <a:ext cx="312420" cy="262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540" marR="5080" indent="-3175">
              <a:lnSpc>
                <a:spcPts val="1040"/>
              </a:lnSpc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Index  (2013</a:t>
            </a:r>
            <a:endParaRPr sz="900">
              <a:latin typeface="Arial"/>
              <a:cs typeface="Arial"/>
            </a:endParaRPr>
          </a:p>
        </p:txBody>
      </p:sp>
      <p:sp>
        <p:nvSpPr>
          <p:cNvPr id="149" name="object 14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50" name="object 15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18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147" name="object 147"/>
          <p:cNvSpPr txBox="1"/>
          <p:nvPr/>
        </p:nvSpPr>
        <p:spPr>
          <a:xfrm>
            <a:off x="1951684" y="6826510"/>
            <a:ext cx="669290" cy="50863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5080" algn="r">
              <a:lnSpc>
                <a:spcPct val="100000"/>
              </a:lnSpc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Q1=100) </a:t>
            </a:r>
            <a:r>
              <a:rPr sz="900" b="1" spc="6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1350" b="1" baseline="-37037" dirty="0">
                <a:solidFill>
                  <a:srgbClr val="404040"/>
                </a:solidFill>
                <a:latin typeface="Arial"/>
                <a:cs typeface="Arial"/>
              </a:rPr>
              <a:t>80</a:t>
            </a:r>
            <a:endParaRPr sz="1350" baseline="-37037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550">
              <a:latin typeface="Times New Roman"/>
              <a:cs typeface="Times New Roman"/>
            </a:endParaRPr>
          </a:p>
          <a:p>
            <a:pPr marR="5080" algn="r">
              <a:lnSpc>
                <a:spcPct val="100000"/>
              </a:lnSpc>
              <a:spcBef>
                <a:spcPts val="5"/>
              </a:spcBef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60</a:t>
            </a:r>
            <a:endParaRPr sz="900">
              <a:latin typeface="Arial"/>
              <a:cs typeface="Arial"/>
            </a:endParaRPr>
          </a:p>
        </p:txBody>
      </p:sp>
      <p:graphicFrame>
        <p:nvGraphicFramePr>
          <p:cNvPr id="148" name="object 148"/>
          <p:cNvGraphicFramePr>
            <a:graphicFrameLocks noGrp="1"/>
          </p:cNvGraphicFramePr>
          <p:nvPr/>
        </p:nvGraphicFramePr>
        <p:xfrm>
          <a:off x="1658366" y="1890013"/>
          <a:ext cx="4251960" cy="182181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433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261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147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580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1084">
                <a:tc>
                  <a:txBody>
                    <a:bodyPr/>
                    <a:lstStyle/>
                    <a:p>
                      <a:pPr marL="68580">
                        <a:lnSpc>
                          <a:spcPts val="111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Company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11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Country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marL="294005" marR="221615" indent="-66040">
                        <a:lnSpc>
                          <a:spcPts val="114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Cu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rr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ent 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Level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marL="162560" marR="140970" indent="-18415">
                        <a:lnSpc>
                          <a:spcPts val="114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-</a:t>
                      </a:r>
                      <a:r>
                        <a:rPr sz="1000" b="1" spc="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th 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Forecast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0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5447">
                <a:tc>
                  <a:txBody>
                    <a:bodyPr/>
                    <a:lstStyle/>
                    <a:p>
                      <a:pPr marL="65405">
                        <a:lnSpc>
                          <a:spcPts val="115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Crane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5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China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1945" algn="r">
                        <a:lnSpc>
                          <a:spcPts val="115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80%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50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82%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Flowserve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Worldwide</a:t>
                      </a:r>
                      <a:r>
                        <a:rPr sz="10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average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1945" algn="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79%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MSA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Czech</a:t>
                      </a:r>
                      <a:r>
                        <a:rPr sz="1000" spc="-7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Republic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1945" algn="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85%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75%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MTS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China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1945" algn="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80%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80%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Sodeco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Spain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1945" algn="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Tyco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UAE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1945" algn="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Tyco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Worldwide</a:t>
                      </a:r>
                      <a:r>
                        <a:rPr sz="10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average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1945" algn="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75%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75%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52628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Valvitalia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4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China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4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1945" algn="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4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4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52552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Valvitalia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400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Italy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400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1945" algn="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400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400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Velan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Worldwide</a:t>
                      </a:r>
                      <a:r>
                        <a:rPr sz="10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average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1945" algn="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80%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82%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906271"/>
            <a:ext cx="5789930" cy="57956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Major new contracts have boosted Velan, Flowserve, and smaller Asian gate valve</a:t>
            </a:r>
            <a:r>
              <a:rPr sz="1000" spc="18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suppliers.</a:t>
            </a:r>
            <a:endParaRPr sz="1000">
              <a:latin typeface="Arial"/>
              <a:cs typeface="Arial"/>
            </a:endParaRPr>
          </a:p>
          <a:p>
            <a:pPr marL="469265" marR="5080" indent="-227965">
              <a:lnSpc>
                <a:spcPct val="143000"/>
              </a:lnSpc>
              <a:spcBef>
                <a:spcPts val="67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Velan </a:t>
            </a:r>
            <a:r>
              <a:rPr sz="1000" dirty="0">
                <a:latin typeface="Arial"/>
                <a:cs typeface="Arial"/>
              </a:rPr>
              <a:t>signed </a:t>
            </a:r>
            <a:r>
              <a:rPr sz="1000" spc="-5" dirty="0">
                <a:latin typeface="Arial"/>
                <a:cs typeface="Arial"/>
              </a:rPr>
              <a:t>a $19m contract with </a:t>
            </a:r>
            <a:r>
              <a:rPr sz="1000" dirty="0">
                <a:latin typeface="Arial"/>
                <a:cs typeface="Arial"/>
              </a:rPr>
              <a:t>Mochovce </a:t>
            </a:r>
            <a:r>
              <a:rPr sz="1000" spc="-5" dirty="0">
                <a:latin typeface="Arial"/>
                <a:cs typeface="Arial"/>
              </a:rPr>
              <a:t>nuclear power plant in Slovakia to provide Gate,  Globe, </a:t>
            </a:r>
            <a:r>
              <a:rPr sz="1000" dirty="0">
                <a:latin typeface="Arial"/>
                <a:cs typeface="Arial"/>
              </a:rPr>
              <a:t>Check, </a:t>
            </a:r>
            <a:r>
              <a:rPr sz="1000" spc="-5" dirty="0">
                <a:latin typeface="Arial"/>
                <a:cs typeface="Arial"/>
              </a:rPr>
              <a:t>and Butterfly valves.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deliveries started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2011 and extend several</a:t>
            </a:r>
            <a:r>
              <a:rPr sz="1000" spc="170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years.</a:t>
            </a:r>
            <a:endParaRPr sz="1000">
              <a:latin typeface="Arial"/>
              <a:cs typeface="Arial"/>
            </a:endParaRPr>
          </a:p>
          <a:p>
            <a:pPr marL="469265" marR="137160" indent="-227965">
              <a:lnSpc>
                <a:spcPct val="143500"/>
              </a:lnSpc>
              <a:spcBef>
                <a:spcPts val="7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Velan was also selected </a:t>
            </a:r>
            <a:r>
              <a:rPr sz="1000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China Nuclear Power Engineering </a:t>
            </a:r>
            <a:r>
              <a:rPr sz="1000" dirty="0">
                <a:latin typeface="Arial"/>
                <a:cs typeface="Arial"/>
              </a:rPr>
              <a:t>Co. </a:t>
            </a:r>
            <a:r>
              <a:rPr sz="1000" spc="-5" dirty="0">
                <a:latin typeface="Arial"/>
                <a:cs typeface="Arial"/>
              </a:rPr>
              <a:t>(CNPE) and </a:t>
            </a:r>
            <a:r>
              <a:rPr sz="1000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China  Nuclear Energy </a:t>
            </a:r>
            <a:r>
              <a:rPr sz="1000" dirty="0">
                <a:latin typeface="Arial"/>
                <a:cs typeface="Arial"/>
              </a:rPr>
              <a:t>Industry </a:t>
            </a:r>
            <a:r>
              <a:rPr sz="1000" spc="-5" dirty="0">
                <a:latin typeface="Arial"/>
                <a:cs typeface="Arial"/>
              </a:rPr>
              <a:t>Corporation (CNEIC) to </a:t>
            </a:r>
            <a:r>
              <a:rPr sz="1000" dirty="0">
                <a:latin typeface="Arial"/>
                <a:cs typeface="Arial"/>
              </a:rPr>
              <a:t>supply Gate </a:t>
            </a:r>
            <a:r>
              <a:rPr sz="1000" spc="-5" dirty="0">
                <a:latin typeface="Arial"/>
                <a:cs typeface="Arial"/>
              </a:rPr>
              <a:t>and Globe </a:t>
            </a:r>
            <a:r>
              <a:rPr sz="1000" spc="-10" dirty="0">
                <a:latin typeface="Arial"/>
                <a:cs typeface="Arial"/>
              </a:rPr>
              <a:t>valves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their  nuclear plants. Moreover, Velan has been awarded </a:t>
            </a:r>
            <a:r>
              <a:rPr sz="1000" dirty="0">
                <a:latin typeface="Arial"/>
                <a:cs typeface="Arial"/>
              </a:rPr>
              <a:t>aftermarket </a:t>
            </a:r>
            <a:r>
              <a:rPr sz="1000" spc="-5" dirty="0">
                <a:latin typeface="Arial"/>
                <a:cs typeface="Arial"/>
              </a:rPr>
              <a:t>contracts from </a:t>
            </a:r>
            <a:r>
              <a:rPr sz="1000" spc="-10" dirty="0">
                <a:latin typeface="Arial"/>
                <a:cs typeface="Arial"/>
              </a:rPr>
              <a:t>DNMC </a:t>
            </a:r>
            <a:r>
              <a:rPr sz="1000" spc="-5" dirty="0">
                <a:latin typeface="Arial"/>
                <a:cs typeface="Arial"/>
              </a:rPr>
              <a:t>(Daya  </a:t>
            </a:r>
            <a:r>
              <a:rPr sz="1000" dirty="0">
                <a:latin typeface="Arial"/>
                <a:cs typeface="Arial"/>
              </a:rPr>
              <a:t>Bay </a:t>
            </a:r>
            <a:r>
              <a:rPr sz="1000" spc="-5" dirty="0">
                <a:latin typeface="Arial"/>
                <a:cs typeface="Arial"/>
              </a:rPr>
              <a:t>Nuclear Power Operations and Management Co.)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one of its nuclear plants. All those  contracts combined had a value of $ 16.2 </a:t>
            </a:r>
            <a:r>
              <a:rPr sz="1000" dirty="0">
                <a:latin typeface="Arial"/>
                <a:cs typeface="Arial"/>
              </a:rPr>
              <a:t>million, for </a:t>
            </a:r>
            <a:r>
              <a:rPr sz="1000" spc="-5" dirty="0">
                <a:latin typeface="Arial"/>
                <a:cs typeface="Arial"/>
              </a:rPr>
              <a:t>delivery between 2012 and</a:t>
            </a:r>
            <a:r>
              <a:rPr sz="1000" spc="12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2014.</a:t>
            </a:r>
            <a:endParaRPr sz="1000">
              <a:latin typeface="Arial"/>
              <a:cs typeface="Arial"/>
            </a:endParaRPr>
          </a:p>
          <a:p>
            <a:pPr marL="469265" marR="151765" indent="-227965">
              <a:lnSpc>
                <a:spcPct val="143000"/>
              </a:lnSpc>
              <a:spcBef>
                <a:spcPts val="8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Flowserve received a multi-million dollar </a:t>
            </a:r>
            <a:r>
              <a:rPr sz="1000" dirty="0">
                <a:latin typeface="Arial"/>
                <a:cs typeface="Arial"/>
              </a:rPr>
              <a:t>contract </a:t>
            </a:r>
            <a:r>
              <a:rPr sz="1000" spc="-5" dirty="0">
                <a:latin typeface="Arial"/>
                <a:cs typeface="Arial"/>
              </a:rPr>
              <a:t>from Korea Hydro &amp; Nuclear Power Co.  (KHNP)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provide </a:t>
            </a:r>
            <a:r>
              <a:rPr sz="1000" dirty="0">
                <a:latin typeface="Arial"/>
                <a:cs typeface="Arial"/>
              </a:rPr>
              <a:t>Gate </a:t>
            </a:r>
            <a:r>
              <a:rPr sz="1000" spc="-5" dirty="0">
                <a:latin typeface="Arial"/>
                <a:cs typeface="Arial"/>
              </a:rPr>
              <a:t>and Globe valves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the Shin-Ulchin plant, which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dirty="0">
                <a:latin typeface="Arial"/>
                <a:cs typeface="Arial"/>
              </a:rPr>
              <a:t>start by</a:t>
            </a:r>
            <a:r>
              <a:rPr sz="1000" spc="18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2016.</a:t>
            </a:r>
            <a:endParaRPr sz="1000">
              <a:latin typeface="Arial"/>
              <a:cs typeface="Arial"/>
            </a:endParaRPr>
          </a:p>
          <a:p>
            <a:pPr marL="469265" marR="64135" indent="-227965">
              <a:lnSpc>
                <a:spcPct val="143200"/>
              </a:lnSpc>
              <a:spcBef>
                <a:spcPts val="8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Essar Oil </a:t>
            </a:r>
            <a:r>
              <a:rPr sz="1000" dirty="0">
                <a:latin typeface="Arial"/>
                <a:cs typeface="Arial"/>
              </a:rPr>
              <a:t>Refinery </a:t>
            </a:r>
            <a:r>
              <a:rPr sz="1000" spc="-5" dirty="0">
                <a:latin typeface="Arial"/>
                <a:cs typeface="Arial"/>
              </a:rPr>
              <a:t>signed </a:t>
            </a:r>
            <a:r>
              <a:rPr sz="1000" dirty="0">
                <a:latin typeface="Arial"/>
                <a:cs typeface="Arial"/>
              </a:rPr>
              <a:t>up for </a:t>
            </a:r>
            <a:r>
              <a:rPr sz="1000" spc="-5" dirty="0">
                <a:latin typeface="Arial"/>
                <a:cs typeface="Arial"/>
              </a:rPr>
              <a:t>$10.25 million of gate and globe valves from CRI valves. </a:t>
            </a:r>
            <a:r>
              <a:rPr sz="1000" dirty="0">
                <a:latin typeface="Arial"/>
                <a:cs typeface="Arial"/>
              </a:rPr>
              <a:t>The  </a:t>
            </a:r>
            <a:r>
              <a:rPr sz="1000" spc="-5" dirty="0">
                <a:latin typeface="Arial"/>
                <a:cs typeface="Arial"/>
              </a:rPr>
              <a:t>deal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spc="-5" dirty="0">
                <a:latin typeface="Arial"/>
                <a:cs typeface="Arial"/>
              </a:rPr>
              <a:t>include 500 gate and globe</a:t>
            </a:r>
            <a:r>
              <a:rPr sz="1000" spc="8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valves.</a:t>
            </a:r>
            <a:endParaRPr sz="1000">
              <a:latin typeface="Arial"/>
              <a:cs typeface="Arial"/>
            </a:endParaRPr>
          </a:p>
          <a:p>
            <a:pPr marL="469265" marR="462280" indent="-227965">
              <a:lnSpc>
                <a:spcPct val="143000"/>
              </a:lnSpc>
              <a:spcBef>
                <a:spcPts val="8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Shell </a:t>
            </a:r>
            <a:r>
              <a:rPr sz="1000" dirty="0">
                <a:latin typeface="Arial"/>
                <a:cs typeface="Arial"/>
              </a:rPr>
              <a:t>signed </a:t>
            </a:r>
            <a:r>
              <a:rPr sz="1000" spc="-5" dirty="0">
                <a:latin typeface="Arial"/>
                <a:cs typeface="Arial"/>
              </a:rPr>
              <a:t>a 5-year supply </a:t>
            </a:r>
            <a:r>
              <a:rPr sz="1000" dirty="0">
                <a:latin typeface="Arial"/>
                <a:cs typeface="Arial"/>
              </a:rPr>
              <a:t>agreement </a:t>
            </a:r>
            <a:r>
              <a:rPr sz="1000" spc="-5" dirty="0">
                <a:latin typeface="Arial"/>
                <a:cs typeface="Arial"/>
              </a:rPr>
              <a:t>with Flowserve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gate and check valves. </a:t>
            </a:r>
            <a:r>
              <a:rPr sz="1000" spc="15" dirty="0">
                <a:latin typeface="Arial"/>
                <a:cs typeface="Arial"/>
              </a:rPr>
              <a:t>We  </a:t>
            </a:r>
            <a:r>
              <a:rPr sz="1000" spc="-5" dirty="0">
                <a:latin typeface="Arial"/>
                <a:cs typeface="Arial"/>
              </a:rPr>
              <a:t>estimate the value of the deal, which </a:t>
            </a:r>
            <a:r>
              <a:rPr sz="100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global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scope, to exceed</a:t>
            </a:r>
            <a:r>
              <a:rPr sz="1000" spc="12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$10m.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9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Shell </a:t>
            </a:r>
            <a:r>
              <a:rPr sz="1000" dirty="0">
                <a:latin typeface="Arial"/>
                <a:cs typeface="Arial"/>
              </a:rPr>
              <a:t>signed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dirty="0">
                <a:latin typeface="Arial"/>
                <a:cs typeface="Arial"/>
              </a:rPr>
              <a:t>$10m+ </a:t>
            </a:r>
            <a:r>
              <a:rPr sz="1000" spc="-5" dirty="0">
                <a:latin typeface="Arial"/>
                <a:cs typeface="Arial"/>
              </a:rPr>
              <a:t>contract with Tyco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2500 </a:t>
            </a:r>
            <a:r>
              <a:rPr sz="1000" dirty="0">
                <a:latin typeface="Arial"/>
                <a:cs typeface="Arial"/>
              </a:rPr>
              <a:t>‘butterfly </a:t>
            </a:r>
            <a:r>
              <a:rPr sz="1000" spc="-5" dirty="0">
                <a:latin typeface="Arial"/>
                <a:cs typeface="Arial"/>
              </a:rPr>
              <a:t>gate’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valves.</a:t>
            </a:r>
            <a:endParaRPr sz="1000">
              <a:latin typeface="Arial"/>
              <a:cs typeface="Arial"/>
            </a:endParaRPr>
          </a:p>
          <a:p>
            <a:pPr marL="469265" marR="384810" indent="-227965">
              <a:lnSpc>
                <a:spcPct val="143300"/>
              </a:lnSpc>
              <a:spcBef>
                <a:spcPts val="7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Technip contracted Shipham </a:t>
            </a:r>
            <a:r>
              <a:rPr sz="1000" spc="-10" dirty="0">
                <a:latin typeface="Arial"/>
                <a:cs typeface="Arial"/>
              </a:rPr>
              <a:t>Valves </a:t>
            </a:r>
            <a:r>
              <a:rPr sz="1000" spc="-5" dirty="0">
                <a:latin typeface="Arial"/>
                <a:cs typeface="Arial"/>
              </a:rPr>
              <a:t>(UK)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46” gate valves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Bahrain Petroleum  Company’s steam turbo generator seawater intake </a:t>
            </a:r>
            <a:r>
              <a:rPr sz="1000" dirty="0">
                <a:latin typeface="Arial"/>
                <a:cs typeface="Arial"/>
              </a:rPr>
              <a:t>mechanism. </a:t>
            </a:r>
            <a:r>
              <a:rPr sz="1000" spc="-10" dirty="0">
                <a:latin typeface="Arial"/>
                <a:cs typeface="Arial"/>
              </a:rPr>
              <a:t>At </a:t>
            </a:r>
            <a:r>
              <a:rPr sz="1000" spc="5" dirty="0">
                <a:latin typeface="Arial"/>
                <a:cs typeface="Arial"/>
              </a:rPr>
              <a:t>nearly </a:t>
            </a:r>
            <a:r>
              <a:rPr sz="1000" spc="-5" dirty="0">
                <a:latin typeface="Arial"/>
                <a:cs typeface="Arial"/>
              </a:rPr>
              <a:t>five and a half  </a:t>
            </a:r>
            <a:r>
              <a:rPr sz="1000" dirty="0">
                <a:latin typeface="Arial"/>
                <a:cs typeface="Arial"/>
              </a:rPr>
              <a:t>meters </a:t>
            </a:r>
            <a:r>
              <a:rPr sz="1000" spc="-5" dirty="0">
                <a:latin typeface="Arial"/>
                <a:cs typeface="Arial"/>
              </a:rPr>
              <a:t>high and weighing </a:t>
            </a:r>
            <a:r>
              <a:rPr sz="1000" dirty="0">
                <a:latin typeface="Arial"/>
                <a:cs typeface="Arial"/>
              </a:rPr>
              <a:t>more </a:t>
            </a:r>
            <a:r>
              <a:rPr sz="1000" spc="-5" dirty="0">
                <a:latin typeface="Arial"/>
                <a:cs typeface="Arial"/>
              </a:rPr>
              <a:t>than seven tonnes, these are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largest gate valves  manufactured from nickel aluminum bronze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(NAB).</a:t>
            </a:r>
            <a:endParaRPr sz="1000">
              <a:latin typeface="Arial"/>
              <a:cs typeface="Arial"/>
            </a:endParaRPr>
          </a:p>
          <a:p>
            <a:pPr marL="469265" marR="146685" indent="-227965">
              <a:lnSpc>
                <a:spcPct val="143000"/>
              </a:lnSpc>
              <a:spcBef>
                <a:spcPts val="8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China Nuclear Power Engineering) Corporation (CNPEC) awarded a </a:t>
            </a:r>
            <a:r>
              <a:rPr sz="1000" dirty="0">
                <a:latin typeface="Arial"/>
                <a:cs typeface="Arial"/>
              </a:rPr>
              <a:t>$2 </a:t>
            </a:r>
            <a:r>
              <a:rPr sz="1000" spc="-5" dirty="0">
                <a:latin typeface="Arial"/>
                <a:cs typeface="Arial"/>
              </a:rPr>
              <a:t>million contract with  Gate, Check and Globe valves to China Valves</a:t>
            </a:r>
            <a:r>
              <a:rPr sz="1000" spc="7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Technology.</a:t>
            </a:r>
            <a:endParaRPr sz="1000">
              <a:latin typeface="Arial"/>
              <a:cs typeface="Arial"/>
            </a:endParaRPr>
          </a:p>
          <a:p>
            <a:pPr marL="469265" marR="60325" indent="-227965">
              <a:lnSpc>
                <a:spcPct val="143800"/>
              </a:lnSpc>
              <a:spcBef>
                <a:spcPts val="7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NRG Big Cajun Power Plant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Ventress, Louisiana bought three DN </a:t>
            </a:r>
            <a:r>
              <a:rPr sz="1000" dirty="0">
                <a:latin typeface="Arial"/>
                <a:cs typeface="Arial"/>
              </a:rPr>
              <a:t>300 </a:t>
            </a:r>
            <a:r>
              <a:rPr sz="1000" spc="-5" dirty="0">
                <a:latin typeface="Arial"/>
                <a:cs typeface="Arial"/>
              </a:rPr>
              <a:t>Larox wafer </a:t>
            </a:r>
            <a:r>
              <a:rPr sz="1000" dirty="0">
                <a:latin typeface="Arial"/>
                <a:cs typeface="Arial"/>
              </a:rPr>
              <a:t>knife  </a:t>
            </a:r>
            <a:r>
              <a:rPr sz="1000" spc="-5" dirty="0">
                <a:latin typeface="Arial"/>
                <a:cs typeface="Arial"/>
              </a:rPr>
              <a:t>gate valves, with a cast body and a </a:t>
            </a:r>
            <a:r>
              <a:rPr sz="1000" dirty="0">
                <a:latin typeface="Arial"/>
                <a:cs typeface="Arial"/>
              </a:rPr>
              <a:t>heavy-duty </a:t>
            </a:r>
            <a:r>
              <a:rPr sz="1000" spc="-5" dirty="0">
                <a:latin typeface="Arial"/>
                <a:cs typeface="Arial"/>
              </a:rPr>
              <a:t>stainless steel </a:t>
            </a:r>
            <a:r>
              <a:rPr sz="1000" dirty="0">
                <a:latin typeface="Arial"/>
                <a:cs typeface="Arial"/>
              </a:rPr>
              <a:t>gate, for fly </a:t>
            </a:r>
            <a:r>
              <a:rPr sz="1000" spc="-5" dirty="0">
                <a:latin typeface="Arial"/>
                <a:cs typeface="Arial"/>
              </a:rPr>
              <a:t>ash control.  Together with </a:t>
            </a:r>
            <a:r>
              <a:rPr sz="1000" dirty="0">
                <a:latin typeface="Arial"/>
                <a:cs typeface="Arial"/>
              </a:rPr>
              <a:t>two </a:t>
            </a:r>
            <a:r>
              <a:rPr sz="1000" spc="-5" dirty="0">
                <a:latin typeface="Arial"/>
                <a:cs typeface="Arial"/>
              </a:rPr>
              <a:t>that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company had </a:t>
            </a:r>
            <a:r>
              <a:rPr sz="1000" dirty="0">
                <a:latin typeface="Arial"/>
                <a:cs typeface="Arial"/>
              </a:rPr>
              <a:t>bought </a:t>
            </a:r>
            <a:r>
              <a:rPr sz="1000" spc="-5" dirty="0">
                <a:latin typeface="Arial"/>
                <a:cs typeface="Arial"/>
              </a:rPr>
              <a:t>previously, this </a:t>
            </a:r>
            <a:r>
              <a:rPr sz="1000" dirty="0">
                <a:latin typeface="Arial"/>
                <a:cs typeface="Arial"/>
              </a:rPr>
              <a:t>makes </a:t>
            </a:r>
            <a:r>
              <a:rPr sz="1000" spc="-5" dirty="0">
                <a:latin typeface="Arial"/>
                <a:cs typeface="Arial"/>
              </a:rPr>
              <a:t>five of these gate  valves. </a:t>
            </a:r>
            <a:r>
              <a:rPr sz="1000" dirty="0">
                <a:latin typeface="Arial"/>
                <a:cs typeface="Arial"/>
              </a:rPr>
              <a:t>They </a:t>
            </a:r>
            <a:r>
              <a:rPr sz="1000" spc="-5" dirty="0">
                <a:latin typeface="Arial"/>
                <a:cs typeface="Arial"/>
              </a:rPr>
              <a:t>achieve a tight seal due to their </a:t>
            </a:r>
            <a:r>
              <a:rPr sz="1000" dirty="0">
                <a:latin typeface="Arial"/>
                <a:cs typeface="Arial"/>
              </a:rPr>
              <a:t>removable </a:t>
            </a:r>
            <a:r>
              <a:rPr sz="1000" spc="-5" dirty="0">
                <a:latin typeface="Arial"/>
                <a:cs typeface="Arial"/>
              </a:rPr>
              <a:t>seats </a:t>
            </a:r>
            <a:r>
              <a:rPr sz="1000" dirty="0">
                <a:latin typeface="Arial"/>
                <a:cs typeface="Arial"/>
              </a:rPr>
              <a:t>on </a:t>
            </a:r>
            <a:r>
              <a:rPr sz="1000" spc="-5" dirty="0">
                <a:latin typeface="Arial"/>
                <a:cs typeface="Arial"/>
              </a:rPr>
              <a:t>either </a:t>
            </a:r>
            <a:r>
              <a:rPr sz="1000" dirty="0">
                <a:latin typeface="Arial"/>
                <a:cs typeface="Arial"/>
              </a:rPr>
              <a:t>side </a:t>
            </a:r>
            <a:r>
              <a:rPr sz="1000" spc="-5" dirty="0">
                <a:latin typeface="Arial"/>
                <a:cs typeface="Arial"/>
              </a:rPr>
              <a:t>of the blade, and  </a:t>
            </a:r>
            <a:r>
              <a:rPr sz="1000" dirty="0">
                <a:latin typeface="Arial"/>
                <a:cs typeface="Arial"/>
              </a:rPr>
              <a:t>they </a:t>
            </a:r>
            <a:r>
              <a:rPr sz="1000" spc="-5" dirty="0">
                <a:latin typeface="Arial"/>
                <a:cs typeface="Arial"/>
              </a:rPr>
              <a:t>are protected from corrosion because </a:t>
            </a:r>
            <a:r>
              <a:rPr sz="1000" dirty="0">
                <a:latin typeface="Arial"/>
                <a:cs typeface="Arial"/>
              </a:rPr>
              <a:t>they </a:t>
            </a:r>
            <a:r>
              <a:rPr sz="1000" spc="-5" dirty="0">
                <a:latin typeface="Arial"/>
                <a:cs typeface="Arial"/>
              </a:rPr>
              <a:t>have </a:t>
            </a:r>
            <a:r>
              <a:rPr sz="1000" dirty="0">
                <a:latin typeface="Arial"/>
                <a:cs typeface="Arial"/>
              </a:rPr>
              <a:t>no metal </a:t>
            </a:r>
            <a:r>
              <a:rPr sz="1000" spc="-5" dirty="0">
                <a:latin typeface="Arial"/>
                <a:cs typeface="Arial"/>
              </a:rPr>
              <a:t>parts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contact with the</a:t>
            </a:r>
            <a:r>
              <a:rPr sz="1000" spc="1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slurry.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6" name="object 9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19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94" name="object 94"/>
          <p:cNvSpPr txBox="1"/>
          <p:nvPr/>
        </p:nvSpPr>
        <p:spPr>
          <a:xfrm>
            <a:off x="1016304" y="7058025"/>
            <a:ext cx="5547995" cy="23279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Based on oil and gas activity and the fundamental underpinning </a:t>
            </a:r>
            <a:r>
              <a:rPr sz="1000" dirty="0">
                <a:latin typeface="Arial"/>
                <a:cs typeface="Arial"/>
              </a:rPr>
              <a:t>demand, </a:t>
            </a:r>
            <a:r>
              <a:rPr sz="1000" spc="-5" dirty="0">
                <a:latin typeface="Arial"/>
                <a:cs typeface="Arial"/>
              </a:rPr>
              <a:t>the outlook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new Gate  valve contracts </a:t>
            </a:r>
            <a:r>
              <a:rPr sz="1000" dirty="0">
                <a:latin typeface="Arial"/>
                <a:cs typeface="Arial"/>
              </a:rPr>
              <a:t>looks </a:t>
            </a:r>
            <a:r>
              <a:rPr sz="1000" spc="-5" dirty="0">
                <a:latin typeface="Arial"/>
                <a:cs typeface="Arial"/>
              </a:rPr>
              <a:t>strong through 2015 and even 2020. In particular, large </a:t>
            </a:r>
            <a:r>
              <a:rPr sz="1000" dirty="0">
                <a:latin typeface="Arial"/>
                <a:cs typeface="Arial"/>
              </a:rPr>
              <a:t>projects </a:t>
            </a:r>
            <a:r>
              <a:rPr sz="1000" spc="-5" dirty="0">
                <a:latin typeface="Arial"/>
                <a:cs typeface="Arial"/>
              </a:rPr>
              <a:t>such as the  pipelines mentioned earlier have </a:t>
            </a:r>
            <a:r>
              <a:rPr sz="1000" spc="-10" dirty="0">
                <a:latin typeface="Arial"/>
                <a:cs typeface="Arial"/>
              </a:rPr>
              <a:t>yet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place </a:t>
            </a:r>
            <a:r>
              <a:rPr sz="1000" dirty="0">
                <a:latin typeface="Arial"/>
                <a:cs typeface="Arial"/>
              </a:rPr>
              <a:t>major </a:t>
            </a:r>
            <a:r>
              <a:rPr sz="1000" spc="-5" dirty="0">
                <a:latin typeface="Arial"/>
                <a:cs typeface="Arial"/>
              </a:rPr>
              <a:t>orders,</a:t>
            </a:r>
            <a:r>
              <a:rPr sz="1000" spc="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including: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Times New Roman"/>
              <a:cs typeface="Times New Roman"/>
            </a:endParaRPr>
          </a:p>
          <a:p>
            <a:pPr marL="354965" indent="-227965">
              <a:lnSpc>
                <a:spcPct val="100000"/>
              </a:lnSpc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sz="1000" spc="-5" dirty="0">
                <a:latin typeface="Arial"/>
                <a:cs typeface="Arial"/>
              </a:rPr>
              <a:t>TransCanada’s $7b Keystone </a:t>
            </a:r>
            <a:r>
              <a:rPr sz="1000" dirty="0">
                <a:latin typeface="Arial"/>
                <a:cs typeface="Arial"/>
              </a:rPr>
              <a:t>XL </a:t>
            </a:r>
            <a:r>
              <a:rPr sz="1000" spc="-5" dirty="0">
                <a:latin typeface="Arial"/>
                <a:cs typeface="Arial"/>
              </a:rPr>
              <a:t>Pipeline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US.</a:t>
            </a:r>
            <a:endParaRPr sz="1000">
              <a:latin typeface="Arial"/>
              <a:cs typeface="Arial"/>
            </a:endParaRPr>
          </a:p>
          <a:p>
            <a:pPr marL="354965" marR="94615" indent="-227965">
              <a:lnSpc>
                <a:spcPct val="143000"/>
              </a:lnSpc>
              <a:spcBef>
                <a:spcPts val="68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sz="1000" spc="-5" dirty="0">
                <a:latin typeface="Arial"/>
                <a:cs typeface="Arial"/>
              </a:rPr>
              <a:t>CNPC’s 550k bpd oil pipeline and </a:t>
            </a:r>
            <a:r>
              <a:rPr sz="1000" dirty="0">
                <a:latin typeface="Arial"/>
                <a:cs typeface="Arial"/>
              </a:rPr>
              <a:t>12 bcm/d </a:t>
            </a:r>
            <a:r>
              <a:rPr sz="1000" spc="-5" dirty="0">
                <a:latin typeface="Arial"/>
                <a:cs typeface="Arial"/>
              </a:rPr>
              <a:t>gas pipeline, each 500 </a:t>
            </a:r>
            <a:r>
              <a:rPr sz="1000" dirty="0">
                <a:latin typeface="Arial"/>
                <a:cs typeface="Arial"/>
              </a:rPr>
              <a:t>miles </a:t>
            </a:r>
            <a:r>
              <a:rPr sz="1000" spc="-5" dirty="0">
                <a:latin typeface="Arial"/>
                <a:cs typeface="Arial"/>
              </a:rPr>
              <a:t>long. In a second  stage,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two pipelines will be extended another </a:t>
            </a:r>
            <a:r>
              <a:rPr sz="1000" dirty="0">
                <a:latin typeface="Arial"/>
                <a:cs typeface="Arial"/>
              </a:rPr>
              <a:t>1,056</a:t>
            </a:r>
            <a:r>
              <a:rPr sz="1000" spc="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miles.</a:t>
            </a:r>
            <a:endParaRPr sz="1000">
              <a:latin typeface="Arial"/>
              <a:cs typeface="Arial"/>
            </a:endParaRPr>
          </a:p>
          <a:p>
            <a:pPr marL="354965" marR="67310" indent="-227965">
              <a:lnSpc>
                <a:spcPct val="143000"/>
              </a:lnSpc>
              <a:spcBef>
                <a:spcPts val="68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310 mile Zapolvarye-Purpe Russian pipeline, which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spc="-5" dirty="0">
                <a:latin typeface="Arial"/>
                <a:cs typeface="Arial"/>
              </a:rPr>
              <a:t>have a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of 45 MMt/a of  crude. It will </a:t>
            </a:r>
            <a:r>
              <a:rPr sz="1000" dirty="0">
                <a:latin typeface="Arial"/>
                <a:cs typeface="Arial"/>
              </a:rPr>
              <a:t>be </a:t>
            </a:r>
            <a:r>
              <a:rPr sz="1000" spc="-5" dirty="0">
                <a:latin typeface="Arial"/>
                <a:cs typeface="Arial"/>
              </a:rPr>
              <a:t>constructed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three phases and will be completed </a:t>
            </a:r>
            <a:r>
              <a:rPr sz="1000" spc="5" dirty="0">
                <a:latin typeface="Arial"/>
                <a:cs typeface="Arial"/>
              </a:rPr>
              <a:t>by</a:t>
            </a:r>
            <a:r>
              <a:rPr sz="1000" spc="13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2016.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  <a:buFont typeface="Symbol"/>
              <a:buChar char=""/>
            </a:pPr>
            <a:endParaRPr sz="1000">
              <a:latin typeface="Times New Roman"/>
              <a:cs typeface="Times New Roman"/>
            </a:endParaRPr>
          </a:p>
          <a:p>
            <a:pPr marL="354965" indent="-227965">
              <a:lnSpc>
                <a:spcPct val="100000"/>
              </a:lnSpc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sz="1000" spc="-5" dirty="0">
                <a:latin typeface="Arial"/>
                <a:cs typeface="Arial"/>
              </a:rPr>
              <a:t>Gazprom’s increasing exploration and production activity in</a:t>
            </a:r>
            <a:r>
              <a:rPr sz="1000" spc="12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Siberia.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405764"/>
            <a:ext cx="81915" cy="20955"/>
          </a:xfrm>
          <a:custGeom>
            <a:avLst/>
            <a:gdLst/>
            <a:ahLst/>
            <a:cxnLst/>
            <a:rect l="l" t="t" r="r" b="b"/>
            <a:pathLst>
              <a:path w="81914" h="20954">
                <a:moveTo>
                  <a:pt x="0" y="20954"/>
                </a:moveTo>
                <a:lnTo>
                  <a:pt x="81914" y="20954"/>
                </a:lnTo>
                <a:lnTo>
                  <a:pt x="81914" y="0"/>
                </a:lnTo>
                <a:lnTo>
                  <a:pt x="0" y="0"/>
                </a:lnTo>
                <a:lnTo>
                  <a:pt x="0" y="20954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405764"/>
            <a:ext cx="81915" cy="20955"/>
          </a:xfrm>
          <a:custGeom>
            <a:avLst/>
            <a:gdLst/>
            <a:ahLst/>
            <a:cxnLst/>
            <a:rect l="l" t="t" r="r" b="b"/>
            <a:pathLst>
              <a:path w="81914" h="20954">
                <a:moveTo>
                  <a:pt x="0" y="20954"/>
                </a:moveTo>
                <a:lnTo>
                  <a:pt x="81914" y="20954"/>
                </a:lnTo>
                <a:lnTo>
                  <a:pt x="81914" y="0"/>
                </a:lnTo>
                <a:lnTo>
                  <a:pt x="0" y="0"/>
                </a:lnTo>
                <a:lnTo>
                  <a:pt x="0" y="20954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405764"/>
            <a:ext cx="81915" cy="20955"/>
          </a:xfrm>
          <a:custGeom>
            <a:avLst/>
            <a:gdLst/>
            <a:ahLst/>
            <a:cxnLst/>
            <a:rect l="l" t="t" r="r" b="b"/>
            <a:pathLst>
              <a:path w="81915" h="20954">
                <a:moveTo>
                  <a:pt x="0" y="20954"/>
                </a:moveTo>
                <a:lnTo>
                  <a:pt x="81915" y="20954"/>
                </a:lnTo>
                <a:lnTo>
                  <a:pt x="81915" y="0"/>
                </a:lnTo>
                <a:lnTo>
                  <a:pt x="0" y="0"/>
                </a:lnTo>
                <a:lnTo>
                  <a:pt x="0" y="20954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405764"/>
            <a:ext cx="81915" cy="20955"/>
          </a:xfrm>
          <a:custGeom>
            <a:avLst/>
            <a:gdLst/>
            <a:ahLst/>
            <a:cxnLst/>
            <a:rect l="l" t="t" r="r" b="b"/>
            <a:pathLst>
              <a:path w="81915" h="20954">
                <a:moveTo>
                  <a:pt x="0" y="20954"/>
                </a:moveTo>
                <a:lnTo>
                  <a:pt x="81915" y="20954"/>
                </a:lnTo>
                <a:lnTo>
                  <a:pt x="81915" y="0"/>
                </a:lnTo>
                <a:lnTo>
                  <a:pt x="0" y="0"/>
                </a:lnTo>
                <a:lnTo>
                  <a:pt x="0" y="20954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405764"/>
            <a:ext cx="81915" cy="20955"/>
          </a:xfrm>
          <a:custGeom>
            <a:avLst/>
            <a:gdLst/>
            <a:ahLst/>
            <a:cxnLst/>
            <a:rect l="l" t="t" r="r" b="b"/>
            <a:pathLst>
              <a:path w="81915" h="20954">
                <a:moveTo>
                  <a:pt x="0" y="20954"/>
                </a:moveTo>
                <a:lnTo>
                  <a:pt x="81915" y="20954"/>
                </a:lnTo>
                <a:lnTo>
                  <a:pt x="81915" y="0"/>
                </a:lnTo>
                <a:lnTo>
                  <a:pt x="0" y="0"/>
                </a:lnTo>
                <a:lnTo>
                  <a:pt x="0" y="20954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405764"/>
            <a:ext cx="81915" cy="20955"/>
          </a:xfrm>
          <a:custGeom>
            <a:avLst/>
            <a:gdLst/>
            <a:ahLst/>
            <a:cxnLst/>
            <a:rect l="l" t="t" r="r" b="b"/>
            <a:pathLst>
              <a:path w="81915" h="20954">
                <a:moveTo>
                  <a:pt x="0" y="20954"/>
                </a:moveTo>
                <a:lnTo>
                  <a:pt x="81914" y="20954"/>
                </a:lnTo>
                <a:lnTo>
                  <a:pt x="81914" y="0"/>
                </a:lnTo>
                <a:lnTo>
                  <a:pt x="0" y="0"/>
                </a:lnTo>
                <a:lnTo>
                  <a:pt x="0" y="20954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405764"/>
            <a:ext cx="81915" cy="20955"/>
          </a:xfrm>
          <a:custGeom>
            <a:avLst/>
            <a:gdLst/>
            <a:ahLst/>
            <a:cxnLst/>
            <a:rect l="l" t="t" r="r" b="b"/>
            <a:pathLst>
              <a:path w="81915" h="20954">
                <a:moveTo>
                  <a:pt x="0" y="20954"/>
                </a:moveTo>
                <a:lnTo>
                  <a:pt x="81915" y="20954"/>
                </a:lnTo>
                <a:lnTo>
                  <a:pt x="81915" y="0"/>
                </a:lnTo>
                <a:lnTo>
                  <a:pt x="0" y="0"/>
                </a:lnTo>
                <a:lnTo>
                  <a:pt x="0" y="20954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405764"/>
            <a:ext cx="81915" cy="20955"/>
          </a:xfrm>
          <a:custGeom>
            <a:avLst/>
            <a:gdLst/>
            <a:ahLst/>
            <a:cxnLst/>
            <a:rect l="l" t="t" r="r" b="b"/>
            <a:pathLst>
              <a:path w="81915" h="20954">
                <a:moveTo>
                  <a:pt x="0" y="20954"/>
                </a:moveTo>
                <a:lnTo>
                  <a:pt x="81915" y="20954"/>
                </a:lnTo>
                <a:lnTo>
                  <a:pt x="81915" y="0"/>
                </a:lnTo>
                <a:lnTo>
                  <a:pt x="0" y="0"/>
                </a:lnTo>
                <a:lnTo>
                  <a:pt x="0" y="20954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405764"/>
            <a:ext cx="81915" cy="20955"/>
          </a:xfrm>
          <a:custGeom>
            <a:avLst/>
            <a:gdLst/>
            <a:ahLst/>
            <a:cxnLst/>
            <a:rect l="l" t="t" r="r" b="b"/>
            <a:pathLst>
              <a:path w="81915" h="20954">
                <a:moveTo>
                  <a:pt x="0" y="20954"/>
                </a:moveTo>
                <a:lnTo>
                  <a:pt x="81915" y="20954"/>
                </a:lnTo>
                <a:lnTo>
                  <a:pt x="81915" y="0"/>
                </a:lnTo>
                <a:lnTo>
                  <a:pt x="0" y="0"/>
                </a:lnTo>
                <a:lnTo>
                  <a:pt x="0" y="20954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1196085"/>
            <a:ext cx="5755640" cy="15830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Contents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 marL="266700" indent="-254000">
              <a:lnSpc>
                <a:spcPct val="100000"/>
              </a:lnSpc>
              <a:buAutoNum type="arabicPlain"/>
              <a:tabLst>
                <a:tab pos="266700" algn="l"/>
                <a:tab pos="267335" algn="l"/>
                <a:tab pos="5676900" algn="l"/>
              </a:tabLst>
            </a:pPr>
            <a:r>
              <a:rPr sz="1000" b="1" spc="-10" dirty="0">
                <a:latin typeface="Times New Roman"/>
                <a:cs typeface="Times New Roman"/>
                <a:hlinkClick r:id="rId2" action="ppaction://hlinksldjump"/>
              </a:rPr>
              <a:t>T</a:t>
            </a:r>
            <a:r>
              <a:rPr sz="1000" b="1" dirty="0">
                <a:latin typeface="Times New Roman"/>
                <a:cs typeface="Times New Roman"/>
                <a:hlinkClick r:id="rId2" action="ppaction://hlinksldjump"/>
              </a:rPr>
              <a:t>a</a:t>
            </a:r>
            <a:r>
              <a:rPr sz="1000" b="1" spc="-5" dirty="0">
                <a:latin typeface="Times New Roman"/>
                <a:cs typeface="Times New Roman"/>
                <a:hlinkClick r:id="rId2" action="ppaction://hlinksldjump"/>
              </a:rPr>
              <a:t>ble </a:t>
            </a:r>
            <a:r>
              <a:rPr sz="1000" b="1" dirty="0">
                <a:latin typeface="Times New Roman"/>
                <a:cs typeface="Times New Roman"/>
                <a:hlinkClick r:id="rId2" action="ppaction://hlinksldjump"/>
              </a:rPr>
              <a:t>o</a:t>
            </a:r>
            <a:r>
              <a:rPr sz="1000" b="1" spc="-5" dirty="0">
                <a:latin typeface="Times New Roman"/>
                <a:cs typeface="Times New Roman"/>
                <a:hlinkClick r:id="rId2" action="ppaction://hlinksldjump"/>
              </a:rPr>
              <a:t>f</a:t>
            </a:r>
            <a:r>
              <a:rPr sz="1000" b="1" dirty="0">
                <a:latin typeface="Times New Roman"/>
                <a:cs typeface="Times New Roman"/>
                <a:hlinkClick r:id="rId2" action="ppaction://hlinksldjump"/>
              </a:rPr>
              <a:t> </a:t>
            </a:r>
            <a:r>
              <a:rPr sz="1000" b="1" spc="-5" dirty="0">
                <a:latin typeface="Times New Roman"/>
                <a:cs typeface="Times New Roman"/>
                <a:hlinkClick r:id="rId2" action="ppaction://hlinksldjump"/>
              </a:rPr>
              <a:t>Figures </a:t>
            </a:r>
            <a:r>
              <a:rPr sz="1000" b="1" dirty="0">
                <a:latin typeface="Times New Roman"/>
                <a:cs typeface="Times New Roman"/>
                <a:hlinkClick r:id="rId2" action="ppaction://hlinksldjump"/>
              </a:rPr>
              <a:t>	</a:t>
            </a:r>
            <a:r>
              <a:rPr sz="1000" b="1" spc="-5" dirty="0">
                <a:latin typeface="Times New Roman"/>
                <a:cs typeface="Times New Roman"/>
                <a:hlinkClick r:id="rId2" action="ppaction://hlinksldjump"/>
              </a:rPr>
              <a:t>4</a:t>
            </a: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AutoNum type="arabicPlain"/>
            </a:pPr>
            <a:endParaRPr sz="950">
              <a:latin typeface="Times New Roman"/>
              <a:cs typeface="Times New Roman"/>
            </a:endParaRPr>
          </a:p>
          <a:p>
            <a:pPr marL="266700" indent="-254000">
              <a:lnSpc>
                <a:spcPct val="100000"/>
              </a:lnSpc>
              <a:buAutoNum type="arabicPlain"/>
              <a:tabLst>
                <a:tab pos="266700" algn="l"/>
                <a:tab pos="267335" algn="l"/>
                <a:tab pos="5676900" algn="l"/>
              </a:tabLst>
            </a:pPr>
            <a:r>
              <a:rPr sz="1000" b="1" spc="-10" dirty="0">
                <a:latin typeface="Times New Roman"/>
                <a:cs typeface="Times New Roman"/>
                <a:hlinkClick r:id="rId3" action="ppaction://hlinksldjump"/>
              </a:rPr>
              <a:t>T</a:t>
            </a:r>
            <a:r>
              <a:rPr sz="1000" b="1" dirty="0">
                <a:latin typeface="Times New Roman"/>
                <a:cs typeface="Times New Roman"/>
                <a:hlinkClick r:id="rId3" action="ppaction://hlinksldjump"/>
              </a:rPr>
              <a:t>a</a:t>
            </a:r>
            <a:r>
              <a:rPr sz="1000" b="1" spc="-5" dirty="0">
                <a:latin typeface="Times New Roman"/>
                <a:cs typeface="Times New Roman"/>
                <a:hlinkClick r:id="rId3" action="ppaction://hlinksldjump"/>
              </a:rPr>
              <a:t>ble </a:t>
            </a:r>
            <a:r>
              <a:rPr sz="1000" b="1" dirty="0">
                <a:latin typeface="Times New Roman"/>
                <a:cs typeface="Times New Roman"/>
                <a:hlinkClick r:id="rId3" action="ppaction://hlinksldjump"/>
              </a:rPr>
              <a:t>o</a:t>
            </a:r>
            <a:r>
              <a:rPr sz="1000" b="1" spc="-5" dirty="0">
                <a:latin typeface="Times New Roman"/>
                <a:cs typeface="Times New Roman"/>
                <a:hlinkClick r:id="rId3" action="ppaction://hlinksldjump"/>
              </a:rPr>
              <a:t>f</a:t>
            </a:r>
            <a:r>
              <a:rPr sz="1000" b="1" dirty="0">
                <a:latin typeface="Times New Roman"/>
                <a:cs typeface="Times New Roman"/>
                <a:hlinkClick r:id="rId3" action="ppaction://hlinksldjump"/>
              </a:rPr>
              <a:t> </a:t>
            </a:r>
            <a:r>
              <a:rPr sz="1000" b="1" spc="-10" dirty="0">
                <a:latin typeface="Times New Roman"/>
                <a:cs typeface="Times New Roman"/>
                <a:hlinkClick r:id="rId3" action="ppaction://hlinksldjump"/>
              </a:rPr>
              <a:t>T</a:t>
            </a:r>
            <a:r>
              <a:rPr sz="1000" b="1" dirty="0">
                <a:latin typeface="Times New Roman"/>
                <a:cs typeface="Times New Roman"/>
                <a:hlinkClick r:id="rId3" action="ppaction://hlinksldjump"/>
              </a:rPr>
              <a:t>a</a:t>
            </a:r>
            <a:r>
              <a:rPr sz="1000" b="1" spc="-5" dirty="0">
                <a:latin typeface="Times New Roman"/>
                <a:cs typeface="Times New Roman"/>
                <a:hlinkClick r:id="rId3" action="ppaction://hlinksldjump"/>
              </a:rPr>
              <a:t>bles </a:t>
            </a:r>
            <a:r>
              <a:rPr sz="1000" b="1" dirty="0">
                <a:latin typeface="Times New Roman"/>
                <a:cs typeface="Times New Roman"/>
                <a:hlinkClick r:id="rId3" action="ppaction://hlinksldjump"/>
              </a:rPr>
              <a:t>	</a:t>
            </a:r>
            <a:r>
              <a:rPr sz="1000" b="1" spc="-5" dirty="0">
                <a:latin typeface="Times New Roman"/>
                <a:cs typeface="Times New Roman"/>
                <a:hlinkClick r:id="rId3" action="ppaction://hlinksldjump"/>
              </a:rPr>
              <a:t>5</a:t>
            </a: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Times New Roman"/>
              <a:buAutoNum type="arabicPlain"/>
            </a:pPr>
            <a:endParaRPr sz="950">
              <a:latin typeface="Times New Roman"/>
              <a:cs typeface="Times New Roman"/>
            </a:endParaRPr>
          </a:p>
          <a:p>
            <a:pPr marL="266700" indent="-254000">
              <a:lnSpc>
                <a:spcPct val="100000"/>
              </a:lnSpc>
              <a:buAutoNum type="arabicPlain"/>
              <a:tabLst>
                <a:tab pos="266700" algn="l"/>
                <a:tab pos="267335" algn="l"/>
                <a:tab pos="5676900" algn="l"/>
              </a:tabLst>
            </a:pPr>
            <a:r>
              <a:rPr sz="1000" b="1" spc="-5" dirty="0">
                <a:latin typeface="Times New Roman"/>
                <a:cs typeface="Times New Roman"/>
                <a:hlinkClick r:id="rId4" action="ppaction://hlinksldjump"/>
              </a:rPr>
              <a:t>Sc</a:t>
            </a:r>
            <a:r>
              <a:rPr sz="1000" b="1" dirty="0">
                <a:latin typeface="Times New Roman"/>
                <a:cs typeface="Times New Roman"/>
                <a:hlinkClick r:id="rId4" action="ppaction://hlinksldjump"/>
              </a:rPr>
              <a:t>o</a:t>
            </a:r>
            <a:r>
              <a:rPr sz="1000" b="1" spc="-10" dirty="0">
                <a:latin typeface="Times New Roman"/>
                <a:cs typeface="Times New Roman"/>
                <a:hlinkClick r:id="rId4" action="ppaction://hlinksldjump"/>
              </a:rPr>
              <a:t>p</a:t>
            </a:r>
            <a:r>
              <a:rPr sz="1000" b="1" spc="-5" dirty="0">
                <a:latin typeface="Times New Roman"/>
                <a:cs typeface="Times New Roman"/>
                <a:hlinkClick r:id="rId4" action="ppaction://hlinksldjump"/>
              </a:rPr>
              <a:t>e </a:t>
            </a:r>
            <a:r>
              <a:rPr sz="1000" b="1" dirty="0">
                <a:latin typeface="Times New Roman"/>
                <a:cs typeface="Times New Roman"/>
                <a:hlinkClick r:id="rId4" action="ppaction://hlinksldjump"/>
              </a:rPr>
              <a:t>	</a:t>
            </a:r>
            <a:r>
              <a:rPr sz="1000" b="1" spc="-5" dirty="0">
                <a:latin typeface="Times New Roman"/>
                <a:cs typeface="Times New Roman"/>
                <a:hlinkClick r:id="rId4" action="ppaction://hlinksldjump"/>
              </a:rPr>
              <a:t>6</a:t>
            </a: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266700" algn="l"/>
                <a:tab pos="5614035" algn="l"/>
              </a:tabLst>
            </a:pPr>
            <a:r>
              <a:rPr sz="1000" b="1" spc="-5" dirty="0">
                <a:latin typeface="Times New Roman"/>
                <a:cs typeface="Times New Roman"/>
                <a:hlinkClick r:id="rId5" action="ppaction://hlinksldjump"/>
              </a:rPr>
              <a:t>7	</a:t>
            </a:r>
            <a:r>
              <a:rPr sz="1000" b="1" spc="-15" dirty="0">
                <a:latin typeface="Times New Roman"/>
                <a:cs typeface="Times New Roman"/>
                <a:hlinkClick r:id="rId5" action="ppaction://hlinksldjump"/>
              </a:rPr>
              <a:t>G</a:t>
            </a:r>
            <a:r>
              <a:rPr sz="1000" b="1" dirty="0">
                <a:latin typeface="Times New Roman"/>
                <a:cs typeface="Times New Roman"/>
                <a:hlinkClick r:id="rId5" action="ppaction://hlinksldjump"/>
              </a:rPr>
              <a:t>a</a:t>
            </a:r>
            <a:r>
              <a:rPr sz="1000" b="1" spc="-5" dirty="0">
                <a:latin typeface="Times New Roman"/>
                <a:cs typeface="Times New Roman"/>
                <a:hlinkClick r:id="rId5" action="ppaction://hlinksldjump"/>
              </a:rPr>
              <a:t>te</a:t>
            </a:r>
            <a:r>
              <a:rPr sz="1000" b="1" dirty="0">
                <a:latin typeface="Times New Roman"/>
                <a:cs typeface="Times New Roman"/>
                <a:hlinkClick r:id="rId5" action="ppaction://hlinksldjump"/>
              </a:rPr>
              <a:t> </a:t>
            </a:r>
            <a:r>
              <a:rPr sz="1000" b="1" spc="-5" dirty="0">
                <a:latin typeface="Times New Roman"/>
                <a:cs typeface="Times New Roman"/>
                <a:hlinkClick r:id="rId5" action="ppaction://hlinksldjump"/>
              </a:rPr>
              <a:t>V</a:t>
            </a:r>
            <a:r>
              <a:rPr sz="1000" b="1" dirty="0">
                <a:latin typeface="Times New Roman"/>
                <a:cs typeface="Times New Roman"/>
                <a:hlinkClick r:id="rId5" action="ppaction://hlinksldjump"/>
              </a:rPr>
              <a:t>a</a:t>
            </a:r>
            <a:r>
              <a:rPr sz="1000" b="1" spc="-5" dirty="0">
                <a:latin typeface="Times New Roman"/>
                <a:cs typeface="Times New Roman"/>
                <a:hlinkClick r:id="rId5" action="ppaction://hlinksldjump"/>
              </a:rPr>
              <a:t>lves </a:t>
            </a:r>
            <a:r>
              <a:rPr sz="1000" b="1" dirty="0">
                <a:latin typeface="Times New Roman"/>
                <a:cs typeface="Times New Roman"/>
                <a:hlinkClick r:id="rId5" action="ppaction://hlinksldjump"/>
              </a:rPr>
              <a:t>	12</a:t>
            </a:r>
            <a:endParaRPr sz="1000">
              <a:latin typeface="Times New Roman"/>
              <a:cs typeface="Times New Roman"/>
            </a:endParaRPr>
          </a:p>
          <a:p>
            <a:pPr marL="139065">
              <a:lnSpc>
                <a:spcPct val="100000"/>
              </a:lnSpc>
              <a:spcBef>
                <a:spcPts val="535"/>
              </a:spcBef>
              <a:tabLst>
                <a:tab pos="520065" algn="l"/>
                <a:tab pos="5614035" algn="l"/>
              </a:tabLst>
            </a:pPr>
            <a:r>
              <a:rPr sz="1000" i="1" spc="-10" dirty="0">
                <a:latin typeface="Arial"/>
                <a:cs typeface="Arial"/>
                <a:hlinkClick r:id="rId5" action="ppaction://hlinksldjump"/>
              </a:rPr>
              <a:t>7.</a:t>
            </a:r>
            <a:r>
              <a:rPr sz="1000" i="1" spc="-5" dirty="0">
                <a:latin typeface="Arial"/>
                <a:cs typeface="Arial"/>
                <a:hlinkClick r:id="rId5" action="ppaction://hlinksldjump"/>
              </a:rPr>
              <a:t>1</a:t>
            </a:r>
            <a:r>
              <a:rPr sz="1000" i="1" dirty="0">
                <a:latin typeface="Arial"/>
                <a:cs typeface="Arial"/>
                <a:hlinkClick r:id="rId5" action="ppaction://hlinksldjump"/>
              </a:rPr>
              <a:t>	</a:t>
            </a:r>
            <a:r>
              <a:rPr sz="1000" i="1" spc="-5" dirty="0">
                <a:latin typeface="Arial"/>
                <a:cs typeface="Arial"/>
                <a:hlinkClick r:id="rId5" action="ppaction://hlinksldjump"/>
              </a:rPr>
              <a:t>M</a:t>
            </a:r>
            <a:r>
              <a:rPr sz="1000" i="1" spc="-10" dirty="0">
                <a:latin typeface="Arial"/>
                <a:cs typeface="Arial"/>
                <a:hlinkClick r:id="rId5" action="ppaction://hlinksldjump"/>
              </a:rPr>
              <a:t>a</a:t>
            </a:r>
            <a:r>
              <a:rPr sz="1000" i="1" spc="-5" dirty="0">
                <a:latin typeface="Arial"/>
                <a:cs typeface="Arial"/>
                <a:hlinkClick r:id="rId5" action="ppaction://hlinksldjump"/>
              </a:rPr>
              <a:t>r</a:t>
            </a:r>
            <a:r>
              <a:rPr sz="1000" i="1" dirty="0">
                <a:latin typeface="Arial"/>
                <a:cs typeface="Arial"/>
                <a:hlinkClick r:id="rId5" action="ppaction://hlinksldjump"/>
              </a:rPr>
              <a:t>k</a:t>
            </a:r>
            <a:r>
              <a:rPr sz="1000" i="1" spc="-5" dirty="0">
                <a:latin typeface="Arial"/>
                <a:cs typeface="Arial"/>
                <a:hlinkClick r:id="rId5" action="ppaction://hlinksldjump"/>
              </a:rPr>
              <a:t>et O</a:t>
            </a:r>
            <a:r>
              <a:rPr sz="1000" i="1" dirty="0">
                <a:latin typeface="Arial"/>
                <a:cs typeface="Arial"/>
                <a:hlinkClick r:id="rId5" action="ppaction://hlinksldjump"/>
              </a:rPr>
              <a:t>v</a:t>
            </a:r>
            <a:r>
              <a:rPr sz="1000" i="1" spc="-5" dirty="0">
                <a:latin typeface="Arial"/>
                <a:cs typeface="Arial"/>
                <a:hlinkClick r:id="rId5" action="ppaction://hlinksldjump"/>
              </a:rPr>
              <a:t>er</a:t>
            </a:r>
            <a:r>
              <a:rPr sz="1000" i="1" dirty="0">
                <a:latin typeface="Arial"/>
                <a:cs typeface="Arial"/>
                <a:hlinkClick r:id="rId5" action="ppaction://hlinksldjump"/>
              </a:rPr>
              <a:t>v</a:t>
            </a:r>
            <a:r>
              <a:rPr sz="1000" i="1" spc="-10" dirty="0">
                <a:latin typeface="Arial"/>
                <a:cs typeface="Arial"/>
                <a:hlinkClick r:id="rId5" action="ppaction://hlinksldjump"/>
              </a:rPr>
              <a:t>i</a:t>
            </a:r>
            <a:r>
              <a:rPr sz="1000" i="1" spc="-5" dirty="0">
                <a:latin typeface="Arial"/>
                <a:cs typeface="Arial"/>
                <a:hlinkClick r:id="rId5" action="ppaction://hlinksldjump"/>
              </a:rPr>
              <a:t>ew</a:t>
            </a:r>
            <a:r>
              <a:rPr sz="1000" i="1" spc="-5" dirty="0">
                <a:latin typeface="Times New Roman"/>
                <a:cs typeface="Times New Roman"/>
                <a:hlinkClick r:id="rId5" action="ppaction://hlinksldjump"/>
              </a:rPr>
              <a:t> </a:t>
            </a:r>
            <a:r>
              <a:rPr sz="1000" i="1" dirty="0">
                <a:latin typeface="Times New Roman"/>
                <a:cs typeface="Times New Roman"/>
                <a:hlinkClick r:id="rId5" action="ppaction://hlinksldjump"/>
              </a:rPr>
              <a:t>	12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156512" y="2756661"/>
            <a:ext cx="280670" cy="4597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175"/>
              </a:lnSpc>
            </a:pPr>
            <a:r>
              <a:rPr sz="1000" dirty="0">
                <a:latin typeface="Times New Roman"/>
                <a:cs typeface="Times New Roman"/>
                <a:hlinkClick r:id="rId5" action="ppaction://hlinksldjump"/>
              </a:rPr>
              <a:t>7</a:t>
            </a:r>
            <a:r>
              <a:rPr sz="1000" spc="-5" dirty="0">
                <a:latin typeface="Times New Roman"/>
                <a:cs typeface="Times New Roman"/>
                <a:hlinkClick r:id="rId5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5" action="ppaction://hlinksldjump"/>
              </a:rPr>
              <a:t>1</a:t>
            </a:r>
            <a:r>
              <a:rPr sz="1000" spc="-5" dirty="0">
                <a:latin typeface="Times New Roman"/>
                <a:cs typeface="Times New Roman"/>
                <a:hlinkClick r:id="rId5" action="ppaction://hlinksldjump"/>
              </a:rPr>
              <a:t>.1</a:t>
            </a: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ts val="1150"/>
              </a:lnSpc>
            </a:pPr>
            <a:r>
              <a:rPr sz="1000" dirty="0">
                <a:latin typeface="Times New Roman"/>
                <a:cs typeface="Times New Roman"/>
                <a:hlinkClick r:id="rId6" action="ppaction://hlinksldjump"/>
              </a:rPr>
              <a:t>7</a:t>
            </a:r>
            <a:r>
              <a:rPr sz="1000" spc="-5" dirty="0">
                <a:latin typeface="Times New Roman"/>
                <a:cs typeface="Times New Roman"/>
                <a:hlinkClick r:id="rId6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6" action="ppaction://hlinksldjump"/>
              </a:rPr>
              <a:t>1</a:t>
            </a:r>
            <a:r>
              <a:rPr sz="1000" spc="-5" dirty="0">
                <a:latin typeface="Times New Roman"/>
                <a:cs typeface="Times New Roman"/>
                <a:hlinkClick r:id="rId6" action="ppaction://hlinksldjump"/>
              </a:rPr>
              <a:t>.2</a:t>
            </a: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ts val="1175"/>
              </a:lnSpc>
            </a:pPr>
            <a:r>
              <a:rPr sz="1000" dirty="0">
                <a:latin typeface="Times New Roman"/>
                <a:cs typeface="Times New Roman"/>
                <a:hlinkClick r:id="rId7" action="ppaction://hlinksldjump"/>
              </a:rPr>
              <a:t>7</a:t>
            </a:r>
            <a:r>
              <a:rPr sz="1000" spc="-5" dirty="0">
                <a:latin typeface="Times New Roman"/>
                <a:cs typeface="Times New Roman"/>
                <a:hlinkClick r:id="rId7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7" action="ppaction://hlinksldjump"/>
              </a:rPr>
              <a:t>1</a:t>
            </a:r>
            <a:r>
              <a:rPr sz="1000" spc="-5" dirty="0">
                <a:latin typeface="Times New Roman"/>
                <a:cs typeface="Times New Roman"/>
                <a:hlinkClick r:id="rId7" action="ppaction://hlinksldjump"/>
              </a:rPr>
              <a:t>.3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663954" y="2756661"/>
            <a:ext cx="4993640" cy="459740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12700" marR="5080" algn="just">
              <a:lnSpc>
                <a:spcPts val="1150"/>
              </a:lnSpc>
              <a:spcBef>
                <a:spcPts val="80"/>
              </a:spcBef>
              <a:tabLst>
                <a:tab pos="4852035" algn="l"/>
              </a:tabLst>
            </a:pPr>
            <a:r>
              <a:rPr sz="1000" spc="-5" dirty="0">
                <a:latin typeface="Times New Roman"/>
                <a:cs typeface="Times New Roman"/>
                <a:hlinkClick r:id="rId5" action="ppaction://hlinksldjump"/>
              </a:rPr>
              <a:t>D</a:t>
            </a:r>
            <a:r>
              <a:rPr sz="1000" spc="0" dirty="0">
                <a:latin typeface="Times New Roman"/>
                <a:cs typeface="Times New Roman"/>
                <a:hlinkClick r:id="rId5" action="ppaction://hlinksldjump"/>
              </a:rPr>
              <a:t>e</a:t>
            </a:r>
            <a:r>
              <a:rPr sz="1000" spc="-25" dirty="0">
                <a:latin typeface="Times New Roman"/>
                <a:cs typeface="Times New Roman"/>
                <a:hlinkClick r:id="rId5" action="ppaction://hlinksldjump"/>
              </a:rPr>
              <a:t>m</a:t>
            </a:r>
            <a:r>
              <a:rPr sz="1000" spc="0" dirty="0">
                <a:latin typeface="Times New Roman"/>
                <a:cs typeface="Times New Roman"/>
                <a:hlinkClick r:id="rId5" action="ppaction://hlinksldjump"/>
              </a:rPr>
              <a:t>a</a:t>
            </a:r>
            <a:r>
              <a:rPr sz="1000" spc="-15" dirty="0">
                <a:latin typeface="Times New Roman"/>
                <a:cs typeface="Times New Roman"/>
                <a:hlinkClick r:id="rId5" action="ppaction://hlinksldjump"/>
              </a:rPr>
              <a:t>n</a:t>
            </a:r>
            <a:r>
              <a:rPr sz="1000" spc="-5" dirty="0">
                <a:latin typeface="Times New Roman"/>
                <a:cs typeface="Times New Roman"/>
                <a:hlinkClick r:id="rId5" action="ppaction://hlinksldjump"/>
              </a:rPr>
              <a:t>d </a:t>
            </a:r>
            <a:r>
              <a:rPr sz="1000" dirty="0">
                <a:latin typeface="Times New Roman"/>
                <a:cs typeface="Times New Roman"/>
                <a:hlinkClick r:id="rId5" action="ppaction://hlinksldjump"/>
              </a:rPr>
              <a:t>	12 </a:t>
            </a:r>
            <a:r>
              <a:rPr sz="1000" dirty="0">
                <a:latin typeface="Times New Roman"/>
                <a:cs typeface="Times New Roman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6" action="ppaction://hlinksldjump"/>
              </a:rPr>
              <a:t>S</a:t>
            </a:r>
            <a:r>
              <a:rPr sz="1000" spc="-15" dirty="0">
                <a:latin typeface="Times New Roman"/>
                <a:cs typeface="Times New Roman"/>
                <a:hlinkClick r:id="rId6" action="ppaction://hlinksldjump"/>
              </a:rPr>
              <a:t>u</a:t>
            </a:r>
            <a:r>
              <a:rPr sz="1000" dirty="0">
                <a:latin typeface="Times New Roman"/>
                <a:cs typeface="Times New Roman"/>
                <a:hlinkClick r:id="rId6" action="ppaction://hlinksldjump"/>
              </a:rPr>
              <a:t>pp</a:t>
            </a:r>
            <a:r>
              <a:rPr sz="1000" spc="0" dirty="0">
                <a:latin typeface="Times New Roman"/>
                <a:cs typeface="Times New Roman"/>
                <a:hlinkClick r:id="rId6" action="ppaction://hlinksldjump"/>
              </a:rPr>
              <a:t>l</a:t>
            </a:r>
            <a:r>
              <a:rPr sz="1000" spc="-5" dirty="0">
                <a:latin typeface="Times New Roman"/>
                <a:cs typeface="Times New Roman"/>
                <a:hlinkClick r:id="rId6" action="ppaction://hlinksldjump"/>
              </a:rPr>
              <a:t>y</a:t>
            </a:r>
            <a:r>
              <a:rPr sz="1000" spc="-20" dirty="0">
                <a:latin typeface="Times New Roman"/>
                <a:cs typeface="Times New Roman"/>
                <a:hlinkClick r:id="rId6" action="ppaction://hlinksldjump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6" action="ppaction://hlinksldjump"/>
              </a:rPr>
              <a:t>(</a:t>
            </a:r>
            <a:r>
              <a:rPr sz="1000" spc="-10" dirty="0">
                <a:latin typeface="Times New Roman"/>
                <a:cs typeface="Times New Roman"/>
                <a:hlinkClick r:id="rId6" action="ppaction://hlinksldjump"/>
              </a:rPr>
              <a:t>C</a:t>
            </a:r>
            <a:r>
              <a:rPr sz="1000" spc="-5" dirty="0">
                <a:latin typeface="Times New Roman"/>
                <a:cs typeface="Times New Roman"/>
                <a:hlinkClick r:id="rId6" action="ppaction://hlinksldjump"/>
              </a:rPr>
              <a:t>a</a:t>
            </a:r>
            <a:r>
              <a:rPr sz="1000" dirty="0">
                <a:latin typeface="Times New Roman"/>
                <a:cs typeface="Times New Roman"/>
                <a:hlinkClick r:id="rId6" action="ppaction://hlinksldjump"/>
              </a:rPr>
              <a:t>p</a:t>
            </a:r>
            <a:r>
              <a:rPr sz="1000" spc="-5" dirty="0">
                <a:latin typeface="Times New Roman"/>
                <a:cs typeface="Times New Roman"/>
                <a:hlinkClick r:id="rId6" action="ppaction://hlinksldjump"/>
              </a:rPr>
              <a:t>aci</a:t>
            </a:r>
            <a:r>
              <a:rPr sz="1000" dirty="0">
                <a:latin typeface="Times New Roman"/>
                <a:cs typeface="Times New Roman"/>
                <a:hlinkClick r:id="rId6" action="ppaction://hlinksldjump"/>
              </a:rPr>
              <a:t>t</a:t>
            </a:r>
            <a:r>
              <a:rPr sz="1000" spc="-15" dirty="0">
                <a:latin typeface="Times New Roman"/>
                <a:cs typeface="Times New Roman"/>
                <a:hlinkClick r:id="rId6" action="ppaction://hlinksldjump"/>
              </a:rPr>
              <a:t>y</a:t>
            </a:r>
            <a:r>
              <a:rPr sz="1000" spc="-5" dirty="0">
                <a:latin typeface="Times New Roman"/>
                <a:cs typeface="Times New Roman"/>
                <a:hlinkClick r:id="rId6" action="ppaction://hlinksldjump"/>
              </a:rPr>
              <a:t>) </a:t>
            </a:r>
            <a:r>
              <a:rPr sz="1000" dirty="0">
                <a:latin typeface="Times New Roman"/>
                <a:cs typeface="Times New Roman"/>
                <a:hlinkClick r:id="rId6" action="ppaction://hlinksldjump"/>
              </a:rPr>
              <a:t>	16 </a:t>
            </a:r>
            <a:r>
              <a:rPr sz="1000" dirty="0">
                <a:latin typeface="Times New Roman"/>
                <a:cs typeface="Times New Roman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7" action="ppaction://hlinksldjump"/>
              </a:rPr>
              <a:t>N</a:t>
            </a:r>
            <a:r>
              <a:rPr sz="1000" spc="0" dirty="0">
                <a:latin typeface="Times New Roman"/>
                <a:cs typeface="Times New Roman"/>
                <a:hlinkClick r:id="rId7" action="ppaction://hlinksldjump"/>
              </a:rPr>
              <a:t>e</a:t>
            </a:r>
            <a:r>
              <a:rPr sz="1000" spc="-5" dirty="0">
                <a:latin typeface="Times New Roman"/>
                <a:cs typeface="Times New Roman"/>
                <a:hlinkClick r:id="rId7" action="ppaction://hlinksldjump"/>
              </a:rPr>
              <a:t>w</a:t>
            </a:r>
            <a:r>
              <a:rPr sz="1000" spc="-25" dirty="0">
                <a:latin typeface="Times New Roman"/>
                <a:cs typeface="Times New Roman"/>
                <a:hlinkClick r:id="rId7" action="ppaction://hlinksldjump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7" action="ppaction://hlinksldjump"/>
              </a:rPr>
              <a:t>c</a:t>
            </a:r>
            <a:r>
              <a:rPr sz="1000" spc="5" dirty="0">
                <a:latin typeface="Times New Roman"/>
                <a:cs typeface="Times New Roman"/>
                <a:hlinkClick r:id="rId7" action="ppaction://hlinksldjump"/>
              </a:rPr>
              <a:t>o</a:t>
            </a:r>
            <a:r>
              <a:rPr sz="1000" spc="-15" dirty="0">
                <a:latin typeface="Times New Roman"/>
                <a:cs typeface="Times New Roman"/>
                <a:hlinkClick r:id="rId7" action="ppaction://hlinksldjump"/>
              </a:rPr>
              <a:t>n</a:t>
            </a:r>
            <a:r>
              <a:rPr sz="1000" spc="-5" dirty="0">
                <a:latin typeface="Times New Roman"/>
                <a:cs typeface="Times New Roman"/>
                <a:hlinkClick r:id="rId7" action="ppaction://hlinksldjump"/>
              </a:rPr>
              <a:t>tracts </a:t>
            </a:r>
            <a:r>
              <a:rPr sz="1000" dirty="0">
                <a:latin typeface="Times New Roman"/>
                <a:cs typeface="Times New Roman"/>
                <a:hlinkClick r:id="rId7" action="ppaction://hlinksldjump"/>
              </a:rPr>
              <a:t>	18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28496" y="3271773"/>
            <a:ext cx="5629275" cy="1676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393065" algn="l"/>
                <a:tab pos="5487670" algn="l"/>
              </a:tabLst>
            </a:pPr>
            <a:r>
              <a:rPr sz="1000" i="1" spc="-10" dirty="0">
                <a:latin typeface="Arial"/>
                <a:cs typeface="Arial"/>
                <a:hlinkClick r:id="rId8" action="ppaction://hlinksldjump"/>
              </a:rPr>
              <a:t>7.</a:t>
            </a:r>
            <a:r>
              <a:rPr sz="1000" i="1" spc="-5" dirty="0">
                <a:latin typeface="Arial"/>
                <a:cs typeface="Arial"/>
                <a:hlinkClick r:id="rId8" action="ppaction://hlinksldjump"/>
              </a:rPr>
              <a:t>2</a:t>
            </a:r>
            <a:r>
              <a:rPr sz="1000" i="1" dirty="0">
                <a:latin typeface="Arial"/>
                <a:cs typeface="Arial"/>
                <a:hlinkClick r:id="rId8" action="ppaction://hlinksldjump"/>
              </a:rPr>
              <a:t>	</a:t>
            </a:r>
            <a:r>
              <a:rPr sz="1000" i="1" spc="-10" dirty="0">
                <a:latin typeface="Arial"/>
                <a:cs typeface="Arial"/>
                <a:hlinkClick r:id="rId8" action="ppaction://hlinksldjump"/>
              </a:rPr>
              <a:t>A</a:t>
            </a:r>
            <a:r>
              <a:rPr sz="1000" i="1" spc="-5" dirty="0">
                <a:latin typeface="Arial"/>
                <a:cs typeface="Arial"/>
                <a:hlinkClick r:id="rId8" action="ppaction://hlinksldjump"/>
              </a:rPr>
              <a:t>n</a:t>
            </a:r>
            <a:r>
              <a:rPr sz="1000" i="1" dirty="0">
                <a:latin typeface="Arial"/>
                <a:cs typeface="Arial"/>
                <a:hlinkClick r:id="rId8" action="ppaction://hlinksldjump"/>
              </a:rPr>
              <a:t>a</a:t>
            </a:r>
            <a:r>
              <a:rPr sz="1000" i="1" spc="-10" dirty="0">
                <a:latin typeface="Arial"/>
                <a:cs typeface="Arial"/>
                <a:hlinkClick r:id="rId8" action="ppaction://hlinksldjump"/>
              </a:rPr>
              <a:t>l</a:t>
            </a:r>
            <a:r>
              <a:rPr sz="1000" i="1" dirty="0">
                <a:latin typeface="Arial"/>
                <a:cs typeface="Arial"/>
                <a:hlinkClick r:id="rId8" action="ppaction://hlinksldjump"/>
              </a:rPr>
              <a:t>ys</a:t>
            </a:r>
            <a:r>
              <a:rPr sz="1000" i="1" spc="-10" dirty="0">
                <a:latin typeface="Arial"/>
                <a:cs typeface="Arial"/>
                <a:hlinkClick r:id="rId8" action="ppaction://hlinksldjump"/>
              </a:rPr>
              <a:t>i</a:t>
            </a:r>
            <a:r>
              <a:rPr sz="1000" i="1" spc="-5" dirty="0">
                <a:latin typeface="Arial"/>
                <a:cs typeface="Arial"/>
                <a:hlinkClick r:id="rId8" action="ppaction://hlinksldjump"/>
              </a:rPr>
              <a:t>s</a:t>
            </a:r>
            <a:r>
              <a:rPr sz="1000" i="1" spc="-5" dirty="0">
                <a:latin typeface="Times New Roman"/>
                <a:cs typeface="Times New Roman"/>
                <a:hlinkClick r:id="rId8" action="ppaction://hlinksldjump"/>
              </a:rPr>
              <a:t> </a:t>
            </a:r>
            <a:r>
              <a:rPr sz="1000" i="1" dirty="0">
                <a:latin typeface="Times New Roman"/>
                <a:cs typeface="Times New Roman"/>
                <a:hlinkClick r:id="rId8" action="ppaction://hlinksldjump"/>
              </a:rPr>
              <a:t>	21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156512" y="3418458"/>
            <a:ext cx="280670" cy="751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170"/>
              </a:lnSpc>
            </a:pPr>
            <a:r>
              <a:rPr sz="1000" dirty="0">
                <a:latin typeface="Times New Roman"/>
                <a:cs typeface="Times New Roman"/>
                <a:hlinkClick r:id="rId8" action="ppaction://hlinksldjump"/>
              </a:rPr>
              <a:t>7</a:t>
            </a:r>
            <a:r>
              <a:rPr sz="1000" spc="-5" dirty="0">
                <a:latin typeface="Times New Roman"/>
                <a:cs typeface="Times New Roman"/>
                <a:hlinkClick r:id="rId8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8" action="ppaction://hlinksldjump"/>
              </a:rPr>
              <a:t>2</a:t>
            </a:r>
            <a:r>
              <a:rPr sz="1000" spc="-5" dirty="0">
                <a:latin typeface="Times New Roman"/>
                <a:cs typeface="Times New Roman"/>
                <a:hlinkClick r:id="rId8" action="ppaction://hlinksldjump"/>
              </a:rPr>
              <a:t>.1</a:t>
            </a: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ts val="1145"/>
              </a:lnSpc>
            </a:pPr>
            <a:r>
              <a:rPr sz="1000" dirty="0">
                <a:latin typeface="Times New Roman"/>
                <a:cs typeface="Times New Roman"/>
                <a:hlinkClick r:id="rId9" action="ppaction://hlinksldjump"/>
              </a:rPr>
              <a:t>7</a:t>
            </a:r>
            <a:r>
              <a:rPr sz="1000" spc="-5" dirty="0">
                <a:latin typeface="Times New Roman"/>
                <a:cs typeface="Times New Roman"/>
                <a:hlinkClick r:id="rId9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9" action="ppaction://hlinksldjump"/>
              </a:rPr>
              <a:t>2</a:t>
            </a:r>
            <a:r>
              <a:rPr sz="1000" spc="-5" dirty="0">
                <a:latin typeface="Times New Roman"/>
                <a:cs typeface="Times New Roman"/>
                <a:hlinkClick r:id="rId9" action="ppaction://hlinksldjump"/>
              </a:rPr>
              <a:t>.2</a:t>
            </a: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ts val="1150"/>
              </a:lnSpc>
            </a:pPr>
            <a:r>
              <a:rPr sz="1000" dirty="0">
                <a:latin typeface="Times New Roman"/>
                <a:cs typeface="Times New Roman"/>
                <a:hlinkClick r:id="rId10" action="ppaction://hlinksldjump"/>
              </a:rPr>
              <a:t>7</a:t>
            </a:r>
            <a:r>
              <a:rPr sz="1000" spc="-5" dirty="0">
                <a:latin typeface="Times New Roman"/>
                <a:cs typeface="Times New Roman"/>
                <a:hlinkClick r:id="rId10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10" action="ppaction://hlinksldjump"/>
              </a:rPr>
              <a:t>2</a:t>
            </a:r>
            <a:r>
              <a:rPr sz="1000" spc="-5" dirty="0">
                <a:latin typeface="Times New Roman"/>
                <a:cs typeface="Times New Roman"/>
                <a:hlinkClick r:id="rId10" action="ppaction://hlinksldjump"/>
              </a:rPr>
              <a:t>.3</a:t>
            </a: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ts val="1150"/>
              </a:lnSpc>
            </a:pPr>
            <a:r>
              <a:rPr sz="1000" dirty="0">
                <a:latin typeface="Times New Roman"/>
                <a:cs typeface="Times New Roman"/>
                <a:hlinkClick r:id="rId11" action="ppaction://hlinksldjump"/>
              </a:rPr>
              <a:t>7</a:t>
            </a:r>
            <a:r>
              <a:rPr sz="1000" spc="-5" dirty="0">
                <a:latin typeface="Times New Roman"/>
                <a:cs typeface="Times New Roman"/>
                <a:hlinkClick r:id="rId11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11" action="ppaction://hlinksldjump"/>
              </a:rPr>
              <a:t>2</a:t>
            </a:r>
            <a:r>
              <a:rPr sz="1000" spc="-5" dirty="0">
                <a:latin typeface="Times New Roman"/>
                <a:cs typeface="Times New Roman"/>
                <a:hlinkClick r:id="rId11" action="ppaction://hlinksldjump"/>
              </a:rPr>
              <a:t>.4</a:t>
            </a: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ts val="1175"/>
              </a:lnSpc>
            </a:pPr>
            <a:r>
              <a:rPr sz="1000" dirty="0">
                <a:latin typeface="Times New Roman"/>
                <a:cs typeface="Times New Roman"/>
                <a:hlinkClick r:id="rId12" action="ppaction://hlinksldjump"/>
              </a:rPr>
              <a:t>7</a:t>
            </a:r>
            <a:r>
              <a:rPr sz="1000" spc="-5" dirty="0">
                <a:latin typeface="Times New Roman"/>
                <a:cs typeface="Times New Roman"/>
                <a:hlinkClick r:id="rId12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12" action="ppaction://hlinksldjump"/>
              </a:rPr>
              <a:t>2</a:t>
            </a:r>
            <a:r>
              <a:rPr sz="1000" spc="-5" dirty="0">
                <a:latin typeface="Times New Roman"/>
                <a:cs typeface="Times New Roman"/>
                <a:hlinkClick r:id="rId12" action="ppaction://hlinksldjump"/>
              </a:rPr>
              <a:t>.5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663954" y="3418458"/>
            <a:ext cx="4993640" cy="75120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2700" marR="5080" algn="just">
              <a:lnSpc>
                <a:spcPct val="95800"/>
              </a:lnSpc>
              <a:spcBef>
                <a:spcPts val="50"/>
              </a:spcBef>
              <a:tabLst>
                <a:tab pos="4852035" algn="l"/>
              </a:tabLst>
            </a:pPr>
            <a:r>
              <a:rPr sz="1000" spc="-10" dirty="0">
                <a:latin typeface="Times New Roman"/>
                <a:cs typeface="Times New Roman"/>
                <a:hlinkClick r:id="rId8" action="ppaction://hlinksldjump"/>
              </a:rPr>
              <a:t>C</a:t>
            </a:r>
            <a:r>
              <a:rPr sz="1000" dirty="0">
                <a:latin typeface="Times New Roman"/>
                <a:cs typeface="Times New Roman"/>
                <a:hlinkClick r:id="rId8" action="ppaction://hlinksldjump"/>
              </a:rPr>
              <a:t>o</a:t>
            </a:r>
            <a:r>
              <a:rPr sz="1000" spc="-10" dirty="0">
                <a:latin typeface="Times New Roman"/>
                <a:cs typeface="Times New Roman"/>
                <a:hlinkClick r:id="rId8" action="ppaction://hlinksldjump"/>
              </a:rPr>
              <a:t>s</a:t>
            </a:r>
            <a:r>
              <a:rPr sz="1000" spc="-5" dirty="0">
                <a:latin typeface="Times New Roman"/>
                <a:cs typeface="Times New Roman"/>
                <a:hlinkClick r:id="rId8" action="ppaction://hlinksldjump"/>
              </a:rPr>
              <a:t>ts </a:t>
            </a:r>
            <a:r>
              <a:rPr sz="1000" dirty="0">
                <a:latin typeface="Times New Roman"/>
                <a:cs typeface="Times New Roman"/>
                <a:hlinkClick r:id="rId8" action="ppaction://hlinksldjump"/>
              </a:rPr>
              <a:t>	21 </a:t>
            </a:r>
            <a:r>
              <a:rPr sz="100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  <a:hlinkClick r:id="rId9" action="ppaction://hlinksldjump"/>
              </a:rPr>
              <a:t>P</a:t>
            </a:r>
            <a:r>
              <a:rPr sz="1000" spc="-5" dirty="0">
                <a:latin typeface="Times New Roman"/>
                <a:cs typeface="Times New Roman"/>
                <a:hlinkClick r:id="rId9" action="ppaction://hlinksldjump"/>
              </a:rPr>
              <a:t>r</a:t>
            </a:r>
            <a:r>
              <a:rPr sz="1000" dirty="0">
                <a:latin typeface="Times New Roman"/>
                <a:cs typeface="Times New Roman"/>
                <a:hlinkClick r:id="rId9" action="ppaction://hlinksldjump"/>
              </a:rPr>
              <a:t>o</a:t>
            </a:r>
            <a:r>
              <a:rPr sz="1000" spc="-15" dirty="0">
                <a:latin typeface="Times New Roman"/>
                <a:cs typeface="Times New Roman"/>
                <a:hlinkClick r:id="rId9" action="ppaction://hlinksldjump"/>
              </a:rPr>
              <a:t>f</a:t>
            </a:r>
            <a:r>
              <a:rPr sz="1000" spc="-5" dirty="0">
                <a:latin typeface="Times New Roman"/>
                <a:cs typeface="Times New Roman"/>
                <a:hlinkClick r:id="rId9" action="ppaction://hlinksldjump"/>
              </a:rPr>
              <a:t>it Ma</a:t>
            </a:r>
            <a:r>
              <a:rPr sz="1000" dirty="0">
                <a:latin typeface="Times New Roman"/>
                <a:cs typeface="Times New Roman"/>
                <a:hlinkClick r:id="rId9" action="ppaction://hlinksldjump"/>
              </a:rPr>
              <a:t>r</a:t>
            </a:r>
            <a:r>
              <a:rPr sz="1000" spc="-15" dirty="0">
                <a:latin typeface="Times New Roman"/>
                <a:cs typeface="Times New Roman"/>
                <a:hlinkClick r:id="rId9" action="ppaction://hlinksldjump"/>
              </a:rPr>
              <a:t>g</a:t>
            </a:r>
            <a:r>
              <a:rPr sz="1000" spc="-5" dirty="0">
                <a:latin typeface="Times New Roman"/>
                <a:cs typeface="Times New Roman"/>
                <a:hlinkClick r:id="rId9" action="ppaction://hlinksldjump"/>
              </a:rPr>
              <a:t>i</a:t>
            </a:r>
            <a:r>
              <a:rPr sz="1000" spc="-15" dirty="0">
                <a:latin typeface="Times New Roman"/>
                <a:cs typeface="Times New Roman"/>
                <a:hlinkClick r:id="rId9" action="ppaction://hlinksldjump"/>
              </a:rPr>
              <a:t>n</a:t>
            </a:r>
            <a:r>
              <a:rPr sz="1000" spc="-5" dirty="0">
                <a:latin typeface="Times New Roman"/>
                <a:cs typeface="Times New Roman"/>
                <a:hlinkClick r:id="rId9" action="ppaction://hlinksldjump"/>
              </a:rPr>
              <a:t>s </a:t>
            </a:r>
            <a:r>
              <a:rPr sz="1000" dirty="0">
                <a:latin typeface="Times New Roman"/>
                <a:cs typeface="Times New Roman"/>
                <a:hlinkClick r:id="rId9" action="ppaction://hlinksldjump"/>
              </a:rPr>
              <a:t>	22 </a:t>
            </a:r>
            <a:r>
              <a:rPr sz="100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  <a:hlinkClick r:id="rId10" action="ppaction://hlinksldjump"/>
              </a:rPr>
              <a:t>P</a:t>
            </a:r>
            <a:r>
              <a:rPr sz="1000" spc="-5" dirty="0">
                <a:latin typeface="Times New Roman"/>
                <a:cs typeface="Times New Roman"/>
                <a:hlinkClick r:id="rId10" action="ppaction://hlinksldjump"/>
              </a:rPr>
              <a:t>rices </a:t>
            </a:r>
            <a:r>
              <a:rPr sz="1000" dirty="0">
                <a:latin typeface="Times New Roman"/>
                <a:cs typeface="Times New Roman"/>
                <a:hlinkClick r:id="rId10" action="ppaction://hlinksldjump"/>
              </a:rPr>
              <a:t>	24 </a:t>
            </a:r>
            <a:r>
              <a:rPr sz="100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  <a:hlinkClick r:id="rId11" action="ppaction://hlinksldjump"/>
              </a:rPr>
              <a:t>P</a:t>
            </a:r>
            <a:r>
              <a:rPr sz="1000" spc="-5" dirty="0">
                <a:latin typeface="Times New Roman"/>
                <a:cs typeface="Times New Roman"/>
                <a:hlinkClick r:id="rId11" action="ppaction://hlinksldjump"/>
              </a:rPr>
              <a:t>rice</a:t>
            </a:r>
            <a:r>
              <a:rPr sz="1000" dirty="0">
                <a:latin typeface="Times New Roman"/>
                <a:cs typeface="Times New Roman"/>
                <a:hlinkClick r:id="rId11" action="ppaction://hlinksldjump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11" action="ppaction://hlinksldjump"/>
              </a:rPr>
              <a:t>Di</a:t>
            </a:r>
            <a:r>
              <a:rPr sz="1000" spc="-15" dirty="0">
                <a:latin typeface="Times New Roman"/>
                <a:cs typeface="Times New Roman"/>
                <a:hlinkClick r:id="rId11" action="ppaction://hlinksldjump"/>
              </a:rPr>
              <a:t>ff</a:t>
            </a:r>
            <a:r>
              <a:rPr sz="1000" spc="-5" dirty="0">
                <a:latin typeface="Times New Roman"/>
                <a:cs typeface="Times New Roman"/>
                <a:hlinkClick r:id="rId11" action="ppaction://hlinksldjump"/>
              </a:rPr>
              <a:t>e</a:t>
            </a:r>
            <a:r>
              <a:rPr sz="1000" dirty="0">
                <a:latin typeface="Times New Roman"/>
                <a:cs typeface="Times New Roman"/>
                <a:hlinkClick r:id="rId11" action="ppaction://hlinksldjump"/>
              </a:rPr>
              <a:t>r</a:t>
            </a:r>
            <a:r>
              <a:rPr sz="1000" spc="-5" dirty="0">
                <a:latin typeface="Times New Roman"/>
                <a:cs typeface="Times New Roman"/>
                <a:hlinkClick r:id="rId11" action="ppaction://hlinksldjump"/>
              </a:rPr>
              <a:t>e</a:t>
            </a:r>
            <a:r>
              <a:rPr sz="1000" spc="-10" dirty="0">
                <a:latin typeface="Times New Roman"/>
                <a:cs typeface="Times New Roman"/>
                <a:hlinkClick r:id="rId11" action="ppaction://hlinksldjump"/>
              </a:rPr>
              <a:t>n</a:t>
            </a:r>
            <a:r>
              <a:rPr sz="1000" spc="-5" dirty="0">
                <a:latin typeface="Times New Roman"/>
                <a:cs typeface="Times New Roman"/>
                <a:hlinkClick r:id="rId11" action="ppaction://hlinksldjump"/>
              </a:rPr>
              <a:t>c</a:t>
            </a:r>
            <a:r>
              <a:rPr sz="1000" spc="5" dirty="0">
                <a:latin typeface="Times New Roman"/>
                <a:cs typeface="Times New Roman"/>
                <a:hlinkClick r:id="rId11" action="ppaction://hlinksldjump"/>
              </a:rPr>
              <a:t>e</a:t>
            </a:r>
            <a:r>
              <a:rPr sz="1000" spc="-5" dirty="0">
                <a:latin typeface="Times New Roman"/>
                <a:cs typeface="Times New Roman"/>
                <a:hlinkClick r:id="rId11" action="ppaction://hlinksldjump"/>
              </a:rPr>
              <a:t>s </a:t>
            </a:r>
            <a:r>
              <a:rPr sz="1000" spc="5" dirty="0">
                <a:latin typeface="Times New Roman"/>
                <a:cs typeface="Times New Roman"/>
                <a:hlinkClick r:id="rId11" action="ppaction://hlinksldjump"/>
              </a:rPr>
              <a:t>b</a:t>
            </a:r>
            <a:r>
              <a:rPr sz="1000" spc="-5" dirty="0">
                <a:latin typeface="Times New Roman"/>
                <a:cs typeface="Times New Roman"/>
                <a:hlinkClick r:id="rId11" action="ppaction://hlinksldjump"/>
              </a:rPr>
              <a:t>y</a:t>
            </a:r>
            <a:r>
              <a:rPr sz="1000" spc="-20" dirty="0">
                <a:latin typeface="Times New Roman"/>
                <a:cs typeface="Times New Roman"/>
                <a:hlinkClick r:id="rId11" action="ppaction://hlinksldjump"/>
              </a:rPr>
              <a:t> </a:t>
            </a:r>
            <a:r>
              <a:rPr sz="1000" spc="5" dirty="0">
                <a:latin typeface="Times New Roman"/>
                <a:cs typeface="Times New Roman"/>
                <a:hlinkClick r:id="rId11" action="ppaction://hlinksldjump"/>
              </a:rPr>
              <a:t>T</a:t>
            </a:r>
            <a:r>
              <a:rPr sz="1000" spc="-5" dirty="0">
                <a:latin typeface="Times New Roman"/>
                <a:cs typeface="Times New Roman"/>
                <a:hlinkClick r:id="rId11" action="ppaction://hlinksldjump"/>
              </a:rPr>
              <a:t>ec</a:t>
            </a:r>
            <a:r>
              <a:rPr sz="1000" spc="-15" dirty="0">
                <a:latin typeface="Times New Roman"/>
                <a:cs typeface="Times New Roman"/>
                <a:hlinkClick r:id="rId11" action="ppaction://hlinksldjump"/>
              </a:rPr>
              <a:t>hn</a:t>
            </a:r>
            <a:r>
              <a:rPr sz="1000" dirty="0">
                <a:latin typeface="Times New Roman"/>
                <a:cs typeface="Times New Roman"/>
                <a:hlinkClick r:id="rId11" action="ppaction://hlinksldjump"/>
              </a:rPr>
              <a:t>o</a:t>
            </a:r>
            <a:r>
              <a:rPr sz="1000" spc="-5" dirty="0">
                <a:latin typeface="Times New Roman"/>
                <a:cs typeface="Times New Roman"/>
                <a:hlinkClick r:id="rId11" action="ppaction://hlinksldjump"/>
              </a:rPr>
              <a:t>lo</a:t>
            </a:r>
            <a:r>
              <a:rPr sz="1000" dirty="0">
                <a:latin typeface="Times New Roman"/>
                <a:cs typeface="Times New Roman"/>
                <a:hlinkClick r:id="rId11" action="ppaction://hlinksldjump"/>
              </a:rPr>
              <a:t>g</a:t>
            </a:r>
            <a:r>
              <a:rPr sz="1000" spc="-25" dirty="0">
                <a:latin typeface="Times New Roman"/>
                <a:cs typeface="Times New Roman"/>
                <a:hlinkClick r:id="rId11" action="ppaction://hlinksldjump"/>
              </a:rPr>
              <a:t>y</a:t>
            </a:r>
            <a:r>
              <a:rPr sz="1000" spc="-5" dirty="0">
                <a:latin typeface="Times New Roman"/>
                <a:cs typeface="Times New Roman"/>
                <a:hlinkClick r:id="rId11" action="ppaction://hlinksldjump"/>
              </a:rPr>
              <a:t>,</a:t>
            </a:r>
            <a:r>
              <a:rPr sz="1000" dirty="0">
                <a:latin typeface="Times New Roman"/>
                <a:cs typeface="Times New Roman"/>
                <a:hlinkClick r:id="rId11" action="ppaction://hlinksldjump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11" action="ppaction://hlinksldjump"/>
              </a:rPr>
              <a:t>M</a:t>
            </a:r>
            <a:r>
              <a:rPr sz="1000" dirty="0">
                <a:latin typeface="Times New Roman"/>
                <a:cs typeface="Times New Roman"/>
                <a:hlinkClick r:id="rId11" action="ppaction://hlinksldjump"/>
              </a:rPr>
              <a:t>od</a:t>
            </a:r>
            <a:r>
              <a:rPr sz="1000" spc="-5" dirty="0">
                <a:latin typeface="Times New Roman"/>
                <a:cs typeface="Times New Roman"/>
                <a:hlinkClick r:id="rId11" action="ppaction://hlinksldjump"/>
              </a:rPr>
              <a:t>el,</a:t>
            </a:r>
            <a:r>
              <a:rPr sz="1000" dirty="0">
                <a:latin typeface="Times New Roman"/>
                <a:cs typeface="Times New Roman"/>
                <a:hlinkClick r:id="rId11" action="ppaction://hlinksldjump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11" action="ppaction://hlinksldjump"/>
              </a:rPr>
              <a:t>a</a:t>
            </a:r>
            <a:r>
              <a:rPr sz="1000" spc="-10" dirty="0">
                <a:latin typeface="Times New Roman"/>
                <a:cs typeface="Times New Roman"/>
                <a:hlinkClick r:id="rId11" action="ppaction://hlinksldjump"/>
              </a:rPr>
              <a:t>n</a:t>
            </a:r>
            <a:r>
              <a:rPr sz="1000" spc="-5" dirty="0">
                <a:latin typeface="Times New Roman"/>
                <a:cs typeface="Times New Roman"/>
                <a:hlinkClick r:id="rId11" action="ppaction://hlinksldjump"/>
              </a:rPr>
              <a:t>d</a:t>
            </a:r>
            <a:r>
              <a:rPr sz="1000" spc="5" dirty="0">
                <a:latin typeface="Times New Roman"/>
                <a:cs typeface="Times New Roman"/>
                <a:hlinkClick r:id="rId11" action="ppaction://hlinksldjump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11" action="ppaction://hlinksldjump"/>
              </a:rPr>
              <a:t>Fea</a:t>
            </a:r>
            <a:r>
              <a:rPr sz="1000" spc="0" dirty="0">
                <a:latin typeface="Times New Roman"/>
                <a:cs typeface="Times New Roman"/>
                <a:hlinkClick r:id="rId11" action="ppaction://hlinksldjump"/>
              </a:rPr>
              <a:t>t</a:t>
            </a:r>
            <a:r>
              <a:rPr sz="1000" spc="-15" dirty="0">
                <a:latin typeface="Times New Roman"/>
                <a:cs typeface="Times New Roman"/>
                <a:hlinkClick r:id="rId11" action="ppaction://hlinksldjump"/>
              </a:rPr>
              <a:t>u</a:t>
            </a:r>
            <a:r>
              <a:rPr sz="1000" spc="-5" dirty="0">
                <a:latin typeface="Times New Roman"/>
                <a:cs typeface="Times New Roman"/>
                <a:hlinkClick r:id="rId11" action="ppaction://hlinksldjump"/>
              </a:rPr>
              <a:t>re </a:t>
            </a:r>
            <a:r>
              <a:rPr sz="1000" dirty="0">
                <a:latin typeface="Times New Roman"/>
                <a:cs typeface="Times New Roman"/>
                <a:hlinkClick r:id="rId11" action="ppaction://hlinksldjump"/>
              </a:rPr>
              <a:t>	27 </a:t>
            </a:r>
            <a:r>
              <a:rPr sz="1000" dirty="0">
                <a:latin typeface="Times New Roman"/>
                <a:cs typeface="Times New Roman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12" action="ppaction://hlinksldjump"/>
              </a:rPr>
              <a:t>S</a:t>
            </a:r>
            <a:r>
              <a:rPr sz="1000" spc="-15" dirty="0">
                <a:latin typeface="Times New Roman"/>
                <a:cs typeface="Times New Roman"/>
                <a:hlinkClick r:id="rId12" action="ppaction://hlinksldjump"/>
              </a:rPr>
              <a:t>h</a:t>
            </a:r>
            <a:r>
              <a:rPr sz="1000" dirty="0">
                <a:latin typeface="Times New Roman"/>
                <a:cs typeface="Times New Roman"/>
                <a:hlinkClick r:id="rId12" action="ppaction://hlinksldjump"/>
              </a:rPr>
              <a:t>ou</a:t>
            </a:r>
            <a:r>
              <a:rPr sz="1000" spc="-5" dirty="0">
                <a:latin typeface="Times New Roman"/>
                <a:cs typeface="Times New Roman"/>
                <a:hlinkClick r:id="rId12" action="ppaction://hlinksldjump"/>
              </a:rPr>
              <a:t>l</a:t>
            </a:r>
            <a:r>
              <a:rPr sz="1000" dirty="0">
                <a:latin typeface="Times New Roman"/>
                <a:cs typeface="Times New Roman"/>
                <a:hlinkClick r:id="rId12" action="ppaction://hlinksldjump"/>
              </a:rPr>
              <a:t>d</a:t>
            </a:r>
            <a:r>
              <a:rPr sz="1000" spc="-5" dirty="0">
                <a:latin typeface="Times New Roman"/>
                <a:cs typeface="Times New Roman"/>
                <a:hlinkClick r:id="rId12" action="ppaction://hlinksldjump"/>
              </a:rPr>
              <a:t>-</a:t>
            </a:r>
            <a:r>
              <a:rPr sz="1000" spc="-10" dirty="0">
                <a:latin typeface="Times New Roman"/>
                <a:cs typeface="Times New Roman"/>
                <a:hlinkClick r:id="rId12" action="ppaction://hlinksldjump"/>
              </a:rPr>
              <a:t>C</a:t>
            </a:r>
            <a:r>
              <a:rPr sz="1000" dirty="0">
                <a:latin typeface="Times New Roman"/>
                <a:cs typeface="Times New Roman"/>
                <a:hlinkClick r:id="rId12" action="ppaction://hlinksldjump"/>
              </a:rPr>
              <a:t>o</a:t>
            </a:r>
            <a:r>
              <a:rPr sz="1000" spc="-10" dirty="0">
                <a:latin typeface="Times New Roman"/>
                <a:cs typeface="Times New Roman"/>
                <a:hlinkClick r:id="rId12" action="ppaction://hlinksldjump"/>
              </a:rPr>
              <a:t>s</a:t>
            </a:r>
            <a:r>
              <a:rPr sz="1000" spc="-5" dirty="0">
                <a:latin typeface="Times New Roman"/>
                <a:cs typeface="Times New Roman"/>
                <a:hlinkClick r:id="rId12" action="ppaction://hlinksldjump"/>
              </a:rPr>
              <a:t>t</a:t>
            </a:r>
            <a:r>
              <a:rPr sz="1000" spc="10" dirty="0">
                <a:latin typeface="Times New Roman"/>
                <a:cs typeface="Times New Roman"/>
                <a:hlinkClick r:id="rId12" action="ppaction://hlinksldjump"/>
              </a:rPr>
              <a:t> </a:t>
            </a:r>
            <a:r>
              <a:rPr sz="1000" spc="-20" dirty="0">
                <a:latin typeface="Times New Roman"/>
                <a:cs typeface="Times New Roman"/>
                <a:hlinkClick r:id="rId12" action="ppaction://hlinksldjump"/>
              </a:rPr>
              <a:t>A</a:t>
            </a:r>
            <a:r>
              <a:rPr sz="1000" spc="-15" dirty="0">
                <a:latin typeface="Times New Roman"/>
                <a:cs typeface="Times New Roman"/>
                <a:hlinkClick r:id="rId12" action="ppaction://hlinksldjump"/>
              </a:rPr>
              <a:t>n</a:t>
            </a:r>
            <a:r>
              <a:rPr sz="1000" spc="0" dirty="0">
                <a:latin typeface="Times New Roman"/>
                <a:cs typeface="Times New Roman"/>
                <a:hlinkClick r:id="rId12" action="ppaction://hlinksldjump"/>
              </a:rPr>
              <a:t>al</a:t>
            </a:r>
            <a:r>
              <a:rPr sz="1000" spc="-15" dirty="0">
                <a:latin typeface="Times New Roman"/>
                <a:cs typeface="Times New Roman"/>
                <a:hlinkClick r:id="rId12" action="ppaction://hlinksldjump"/>
              </a:rPr>
              <a:t>y</a:t>
            </a:r>
            <a:r>
              <a:rPr sz="1000" spc="-10" dirty="0">
                <a:latin typeface="Times New Roman"/>
                <a:cs typeface="Times New Roman"/>
                <a:hlinkClick r:id="rId12" action="ppaction://hlinksldjump"/>
              </a:rPr>
              <a:t>s</a:t>
            </a:r>
            <a:r>
              <a:rPr sz="1000" spc="-5" dirty="0">
                <a:latin typeface="Times New Roman"/>
                <a:cs typeface="Times New Roman"/>
                <a:hlinkClick r:id="rId12" action="ppaction://hlinksldjump"/>
              </a:rPr>
              <a:t>is </a:t>
            </a:r>
            <a:r>
              <a:rPr sz="1000" dirty="0">
                <a:latin typeface="Times New Roman"/>
                <a:cs typeface="Times New Roman"/>
                <a:hlinkClick r:id="rId12" action="ppaction://hlinksldjump"/>
              </a:rPr>
              <a:t>	29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902004" y="4226178"/>
            <a:ext cx="5755640" cy="6883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9065">
              <a:lnSpc>
                <a:spcPct val="100000"/>
              </a:lnSpc>
              <a:tabLst>
                <a:tab pos="520065" algn="l"/>
                <a:tab pos="5614035" algn="l"/>
              </a:tabLst>
            </a:pPr>
            <a:r>
              <a:rPr sz="1000" i="1" spc="-10" dirty="0">
                <a:latin typeface="Arial"/>
                <a:cs typeface="Arial"/>
                <a:hlinkClick r:id="rId13" action="ppaction://hlinksldjump"/>
              </a:rPr>
              <a:t>7.</a:t>
            </a:r>
            <a:r>
              <a:rPr sz="1000" i="1" spc="-5" dirty="0">
                <a:latin typeface="Arial"/>
                <a:cs typeface="Arial"/>
                <a:hlinkClick r:id="rId13" action="ppaction://hlinksldjump"/>
              </a:rPr>
              <a:t>3</a:t>
            </a:r>
            <a:r>
              <a:rPr sz="1000" i="1" dirty="0">
                <a:latin typeface="Arial"/>
                <a:cs typeface="Arial"/>
                <a:hlinkClick r:id="rId13" action="ppaction://hlinksldjump"/>
              </a:rPr>
              <a:t>	</a:t>
            </a:r>
            <a:r>
              <a:rPr sz="1000" i="1" spc="-10" dirty="0">
                <a:latin typeface="Arial"/>
                <a:cs typeface="Arial"/>
                <a:hlinkClick r:id="rId13" action="ppaction://hlinksldjump"/>
              </a:rPr>
              <a:t>P</a:t>
            </a:r>
            <a:r>
              <a:rPr sz="1000" i="1" spc="-5" dirty="0">
                <a:latin typeface="Arial"/>
                <a:cs typeface="Arial"/>
                <a:hlinkClick r:id="rId13" action="ppaction://hlinksldjump"/>
              </a:rPr>
              <a:t>r</a:t>
            </a:r>
            <a:r>
              <a:rPr sz="1000" i="1" spc="-10" dirty="0">
                <a:latin typeface="Arial"/>
                <a:cs typeface="Arial"/>
                <a:hlinkClick r:id="rId13" action="ppaction://hlinksldjump"/>
              </a:rPr>
              <a:t>i</a:t>
            </a:r>
            <a:r>
              <a:rPr sz="1000" i="1" dirty="0">
                <a:latin typeface="Arial"/>
                <a:cs typeface="Arial"/>
                <a:hlinkClick r:id="rId13" action="ppaction://hlinksldjump"/>
              </a:rPr>
              <a:t>c</a:t>
            </a:r>
            <a:r>
              <a:rPr sz="1000" i="1" spc="-5" dirty="0">
                <a:latin typeface="Arial"/>
                <a:cs typeface="Arial"/>
                <a:hlinkClick r:id="rId13" action="ppaction://hlinksldjump"/>
              </a:rPr>
              <a:t>e </a:t>
            </a:r>
            <a:r>
              <a:rPr sz="1000" i="1" dirty="0">
                <a:latin typeface="Arial"/>
                <a:cs typeface="Arial"/>
                <a:hlinkClick r:id="rId13" action="ppaction://hlinksldjump"/>
              </a:rPr>
              <a:t>N</a:t>
            </a:r>
            <a:r>
              <a:rPr sz="1000" i="1" spc="-5" dirty="0">
                <a:latin typeface="Arial"/>
                <a:cs typeface="Arial"/>
                <a:hlinkClick r:id="rId13" action="ppaction://hlinksldjump"/>
              </a:rPr>
              <a:t>e</a:t>
            </a:r>
            <a:r>
              <a:rPr sz="1000" i="1" spc="-10" dirty="0">
                <a:latin typeface="Arial"/>
                <a:cs typeface="Arial"/>
                <a:hlinkClick r:id="rId13" action="ppaction://hlinksldjump"/>
              </a:rPr>
              <a:t>g</a:t>
            </a:r>
            <a:r>
              <a:rPr sz="1000" i="1" spc="-5" dirty="0">
                <a:latin typeface="Arial"/>
                <a:cs typeface="Arial"/>
                <a:hlinkClick r:id="rId13" action="ppaction://hlinksldjump"/>
              </a:rPr>
              <a:t>o</a:t>
            </a:r>
            <a:r>
              <a:rPr sz="1000" i="1" dirty="0">
                <a:latin typeface="Arial"/>
                <a:cs typeface="Arial"/>
                <a:hlinkClick r:id="rId13" action="ppaction://hlinksldjump"/>
              </a:rPr>
              <a:t>t</a:t>
            </a:r>
            <a:r>
              <a:rPr sz="1000" i="1" spc="-10" dirty="0">
                <a:latin typeface="Arial"/>
                <a:cs typeface="Arial"/>
                <a:hlinkClick r:id="rId13" action="ppaction://hlinksldjump"/>
              </a:rPr>
              <a:t>i</a:t>
            </a:r>
            <a:r>
              <a:rPr sz="1000" i="1" spc="-5" dirty="0">
                <a:latin typeface="Arial"/>
                <a:cs typeface="Arial"/>
                <a:hlinkClick r:id="rId13" action="ppaction://hlinksldjump"/>
              </a:rPr>
              <a:t>a</a:t>
            </a:r>
            <a:r>
              <a:rPr sz="1000" i="1" dirty="0">
                <a:latin typeface="Arial"/>
                <a:cs typeface="Arial"/>
                <a:hlinkClick r:id="rId13" action="ppaction://hlinksldjump"/>
              </a:rPr>
              <a:t>t</a:t>
            </a:r>
            <a:r>
              <a:rPr sz="1000" i="1" spc="-10" dirty="0">
                <a:latin typeface="Arial"/>
                <a:cs typeface="Arial"/>
                <a:hlinkClick r:id="rId13" action="ppaction://hlinksldjump"/>
              </a:rPr>
              <a:t>i</a:t>
            </a:r>
            <a:r>
              <a:rPr sz="1000" i="1" dirty="0">
                <a:latin typeface="Arial"/>
                <a:cs typeface="Arial"/>
                <a:hlinkClick r:id="rId13" action="ppaction://hlinksldjump"/>
              </a:rPr>
              <a:t>o</a:t>
            </a:r>
            <a:r>
              <a:rPr sz="1000" i="1" spc="-5" dirty="0">
                <a:latin typeface="Arial"/>
                <a:cs typeface="Arial"/>
                <a:hlinkClick r:id="rId13" action="ppaction://hlinksldjump"/>
              </a:rPr>
              <a:t>n S</a:t>
            </a:r>
            <a:r>
              <a:rPr sz="1000" i="1" spc="0" dirty="0">
                <a:latin typeface="Arial"/>
                <a:cs typeface="Arial"/>
                <a:hlinkClick r:id="rId13" action="ppaction://hlinksldjump"/>
              </a:rPr>
              <a:t>t</a:t>
            </a:r>
            <a:r>
              <a:rPr sz="1000" i="1" spc="-5" dirty="0">
                <a:latin typeface="Arial"/>
                <a:cs typeface="Arial"/>
                <a:hlinkClick r:id="rId13" action="ppaction://hlinksldjump"/>
              </a:rPr>
              <a:t>rat</a:t>
            </a:r>
            <a:r>
              <a:rPr sz="1000" i="1" dirty="0">
                <a:latin typeface="Arial"/>
                <a:cs typeface="Arial"/>
                <a:hlinkClick r:id="rId13" action="ppaction://hlinksldjump"/>
              </a:rPr>
              <a:t>e</a:t>
            </a:r>
            <a:r>
              <a:rPr sz="1000" i="1" spc="-5" dirty="0">
                <a:latin typeface="Arial"/>
                <a:cs typeface="Arial"/>
                <a:hlinkClick r:id="rId13" action="ppaction://hlinksldjump"/>
              </a:rPr>
              <a:t>g</a:t>
            </a:r>
            <a:r>
              <a:rPr sz="1000" i="1" spc="-15" dirty="0">
                <a:latin typeface="Arial"/>
                <a:cs typeface="Arial"/>
                <a:hlinkClick r:id="rId13" action="ppaction://hlinksldjump"/>
              </a:rPr>
              <a:t>i</a:t>
            </a:r>
            <a:r>
              <a:rPr sz="1000" i="1" dirty="0">
                <a:latin typeface="Arial"/>
                <a:cs typeface="Arial"/>
                <a:hlinkClick r:id="rId13" action="ppaction://hlinksldjump"/>
              </a:rPr>
              <a:t>e</a:t>
            </a:r>
            <a:r>
              <a:rPr sz="1000" i="1" spc="-5" dirty="0">
                <a:latin typeface="Arial"/>
                <a:cs typeface="Arial"/>
                <a:hlinkClick r:id="rId13" action="ppaction://hlinksldjump"/>
              </a:rPr>
              <a:t>s</a:t>
            </a:r>
            <a:r>
              <a:rPr sz="1000" i="1" spc="-5" dirty="0">
                <a:latin typeface="Times New Roman"/>
                <a:cs typeface="Times New Roman"/>
                <a:hlinkClick r:id="rId13" action="ppaction://hlinksldjump"/>
              </a:rPr>
              <a:t> </a:t>
            </a:r>
            <a:r>
              <a:rPr sz="1000" i="1" dirty="0">
                <a:latin typeface="Times New Roman"/>
                <a:cs typeface="Times New Roman"/>
                <a:hlinkClick r:id="rId13" action="ppaction://hlinksldjump"/>
              </a:rPr>
              <a:t>	30</a:t>
            </a: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266700" algn="l"/>
                <a:tab pos="5614035" algn="l"/>
              </a:tabLst>
            </a:pPr>
            <a:r>
              <a:rPr sz="1000" b="1" spc="-5" dirty="0">
                <a:latin typeface="Times New Roman"/>
                <a:cs typeface="Times New Roman"/>
                <a:hlinkClick r:id="rId14" action="ppaction://hlinksldjump"/>
              </a:rPr>
              <a:t>8	</a:t>
            </a:r>
            <a:r>
              <a:rPr sz="1000" b="1" spc="-15" dirty="0">
                <a:latin typeface="Times New Roman"/>
                <a:cs typeface="Times New Roman"/>
                <a:hlinkClick r:id="rId14" action="ppaction://hlinksldjump"/>
              </a:rPr>
              <a:t>G</a:t>
            </a:r>
            <a:r>
              <a:rPr sz="1000" b="1" spc="-5" dirty="0">
                <a:latin typeface="Times New Roman"/>
                <a:cs typeface="Times New Roman"/>
                <a:hlinkClick r:id="rId14" action="ppaction://hlinksldjump"/>
              </a:rPr>
              <a:t>lobe</a:t>
            </a:r>
            <a:r>
              <a:rPr sz="1000" b="1" dirty="0">
                <a:latin typeface="Times New Roman"/>
                <a:cs typeface="Times New Roman"/>
                <a:hlinkClick r:id="rId14" action="ppaction://hlinksldjump"/>
              </a:rPr>
              <a:t> </a:t>
            </a:r>
            <a:r>
              <a:rPr sz="1000" b="1" spc="-5" dirty="0">
                <a:latin typeface="Times New Roman"/>
                <a:cs typeface="Times New Roman"/>
                <a:hlinkClick r:id="rId14" action="ppaction://hlinksldjump"/>
              </a:rPr>
              <a:t>V</a:t>
            </a:r>
            <a:r>
              <a:rPr sz="1000" b="1" dirty="0">
                <a:latin typeface="Times New Roman"/>
                <a:cs typeface="Times New Roman"/>
                <a:hlinkClick r:id="rId14" action="ppaction://hlinksldjump"/>
              </a:rPr>
              <a:t>a</a:t>
            </a:r>
            <a:r>
              <a:rPr sz="1000" b="1" spc="-5" dirty="0">
                <a:latin typeface="Times New Roman"/>
                <a:cs typeface="Times New Roman"/>
                <a:hlinkClick r:id="rId14" action="ppaction://hlinksldjump"/>
              </a:rPr>
              <a:t>lves </a:t>
            </a:r>
            <a:r>
              <a:rPr sz="1000" b="1" dirty="0">
                <a:latin typeface="Times New Roman"/>
                <a:cs typeface="Times New Roman"/>
                <a:hlinkClick r:id="rId14" action="ppaction://hlinksldjump"/>
              </a:rPr>
              <a:t>	31</a:t>
            </a:r>
            <a:endParaRPr sz="1000">
              <a:latin typeface="Times New Roman"/>
              <a:cs typeface="Times New Roman"/>
            </a:endParaRPr>
          </a:p>
          <a:p>
            <a:pPr marL="139065">
              <a:lnSpc>
                <a:spcPct val="100000"/>
              </a:lnSpc>
              <a:spcBef>
                <a:spcPts val="540"/>
              </a:spcBef>
              <a:tabLst>
                <a:tab pos="520065" algn="l"/>
                <a:tab pos="5614035" algn="l"/>
              </a:tabLst>
            </a:pPr>
            <a:r>
              <a:rPr sz="1000" i="1" spc="-10" dirty="0">
                <a:latin typeface="Arial"/>
                <a:cs typeface="Arial"/>
                <a:hlinkClick r:id="rId14" action="ppaction://hlinksldjump"/>
              </a:rPr>
              <a:t>8.</a:t>
            </a:r>
            <a:r>
              <a:rPr sz="1000" i="1" spc="-5" dirty="0">
                <a:latin typeface="Arial"/>
                <a:cs typeface="Arial"/>
                <a:hlinkClick r:id="rId14" action="ppaction://hlinksldjump"/>
              </a:rPr>
              <a:t>1</a:t>
            </a:r>
            <a:r>
              <a:rPr sz="1000" i="1" dirty="0">
                <a:latin typeface="Arial"/>
                <a:cs typeface="Arial"/>
                <a:hlinkClick r:id="rId14" action="ppaction://hlinksldjump"/>
              </a:rPr>
              <a:t>	</a:t>
            </a:r>
            <a:r>
              <a:rPr sz="1000" i="1" spc="-5" dirty="0">
                <a:latin typeface="Arial"/>
                <a:cs typeface="Arial"/>
                <a:hlinkClick r:id="rId14" action="ppaction://hlinksldjump"/>
              </a:rPr>
              <a:t>M</a:t>
            </a:r>
            <a:r>
              <a:rPr sz="1000" i="1" spc="-10" dirty="0">
                <a:latin typeface="Arial"/>
                <a:cs typeface="Arial"/>
                <a:hlinkClick r:id="rId14" action="ppaction://hlinksldjump"/>
              </a:rPr>
              <a:t>a</a:t>
            </a:r>
            <a:r>
              <a:rPr sz="1000" i="1" spc="-5" dirty="0">
                <a:latin typeface="Arial"/>
                <a:cs typeface="Arial"/>
                <a:hlinkClick r:id="rId14" action="ppaction://hlinksldjump"/>
              </a:rPr>
              <a:t>r</a:t>
            </a:r>
            <a:r>
              <a:rPr sz="1000" i="1" dirty="0">
                <a:latin typeface="Arial"/>
                <a:cs typeface="Arial"/>
                <a:hlinkClick r:id="rId14" action="ppaction://hlinksldjump"/>
              </a:rPr>
              <a:t>k</a:t>
            </a:r>
            <a:r>
              <a:rPr sz="1000" i="1" spc="-5" dirty="0">
                <a:latin typeface="Arial"/>
                <a:cs typeface="Arial"/>
                <a:hlinkClick r:id="rId14" action="ppaction://hlinksldjump"/>
              </a:rPr>
              <a:t>et O</a:t>
            </a:r>
            <a:r>
              <a:rPr sz="1000" i="1" dirty="0">
                <a:latin typeface="Arial"/>
                <a:cs typeface="Arial"/>
                <a:hlinkClick r:id="rId14" action="ppaction://hlinksldjump"/>
              </a:rPr>
              <a:t>v</a:t>
            </a:r>
            <a:r>
              <a:rPr sz="1000" i="1" spc="-5" dirty="0">
                <a:latin typeface="Arial"/>
                <a:cs typeface="Arial"/>
                <a:hlinkClick r:id="rId14" action="ppaction://hlinksldjump"/>
              </a:rPr>
              <a:t>er</a:t>
            </a:r>
            <a:r>
              <a:rPr sz="1000" i="1" dirty="0">
                <a:latin typeface="Arial"/>
                <a:cs typeface="Arial"/>
                <a:hlinkClick r:id="rId14" action="ppaction://hlinksldjump"/>
              </a:rPr>
              <a:t>v</a:t>
            </a:r>
            <a:r>
              <a:rPr sz="1000" i="1" spc="-10" dirty="0">
                <a:latin typeface="Arial"/>
                <a:cs typeface="Arial"/>
                <a:hlinkClick r:id="rId14" action="ppaction://hlinksldjump"/>
              </a:rPr>
              <a:t>i</a:t>
            </a:r>
            <a:r>
              <a:rPr sz="1000" i="1" spc="-5" dirty="0">
                <a:latin typeface="Arial"/>
                <a:cs typeface="Arial"/>
                <a:hlinkClick r:id="rId14" action="ppaction://hlinksldjump"/>
              </a:rPr>
              <a:t>ew</a:t>
            </a:r>
            <a:r>
              <a:rPr sz="1000" i="1" spc="-5" dirty="0">
                <a:latin typeface="Times New Roman"/>
                <a:cs typeface="Times New Roman"/>
                <a:hlinkClick r:id="rId14" action="ppaction://hlinksldjump"/>
              </a:rPr>
              <a:t> </a:t>
            </a:r>
            <a:r>
              <a:rPr sz="1000" i="1" dirty="0">
                <a:latin typeface="Times New Roman"/>
                <a:cs typeface="Times New Roman"/>
                <a:hlinkClick r:id="rId14" action="ppaction://hlinksldjump"/>
              </a:rPr>
              <a:t>	31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1156512" y="4892166"/>
            <a:ext cx="280670" cy="4597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175"/>
              </a:lnSpc>
            </a:pPr>
            <a:r>
              <a:rPr sz="1000" dirty="0">
                <a:latin typeface="Times New Roman"/>
                <a:cs typeface="Times New Roman"/>
                <a:hlinkClick r:id="rId14" action="ppaction://hlinksldjump"/>
              </a:rPr>
              <a:t>8</a:t>
            </a:r>
            <a:r>
              <a:rPr sz="1000" spc="-5" dirty="0">
                <a:latin typeface="Times New Roman"/>
                <a:cs typeface="Times New Roman"/>
                <a:hlinkClick r:id="rId14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14" action="ppaction://hlinksldjump"/>
              </a:rPr>
              <a:t>1</a:t>
            </a:r>
            <a:r>
              <a:rPr sz="1000" spc="-5" dirty="0">
                <a:latin typeface="Times New Roman"/>
                <a:cs typeface="Times New Roman"/>
                <a:hlinkClick r:id="rId14" action="ppaction://hlinksldjump"/>
              </a:rPr>
              <a:t>.1</a:t>
            </a: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ts val="1150"/>
              </a:lnSpc>
            </a:pPr>
            <a:r>
              <a:rPr sz="1000" dirty="0">
                <a:latin typeface="Times New Roman"/>
                <a:cs typeface="Times New Roman"/>
                <a:hlinkClick r:id="rId15" action="ppaction://hlinksldjump"/>
              </a:rPr>
              <a:t>8</a:t>
            </a:r>
            <a:r>
              <a:rPr sz="1000" spc="-5" dirty="0">
                <a:latin typeface="Times New Roman"/>
                <a:cs typeface="Times New Roman"/>
                <a:hlinkClick r:id="rId15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15" action="ppaction://hlinksldjump"/>
              </a:rPr>
              <a:t>1</a:t>
            </a:r>
            <a:r>
              <a:rPr sz="1000" spc="-5" dirty="0">
                <a:latin typeface="Times New Roman"/>
                <a:cs typeface="Times New Roman"/>
                <a:hlinkClick r:id="rId15" action="ppaction://hlinksldjump"/>
              </a:rPr>
              <a:t>.2</a:t>
            </a: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ts val="1175"/>
              </a:lnSpc>
            </a:pPr>
            <a:r>
              <a:rPr sz="1000" dirty="0">
                <a:latin typeface="Times New Roman"/>
                <a:cs typeface="Times New Roman"/>
                <a:hlinkClick r:id="rId16" action="ppaction://hlinksldjump"/>
              </a:rPr>
              <a:t>8</a:t>
            </a:r>
            <a:r>
              <a:rPr sz="1000" spc="-5" dirty="0">
                <a:latin typeface="Times New Roman"/>
                <a:cs typeface="Times New Roman"/>
                <a:hlinkClick r:id="rId16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16" action="ppaction://hlinksldjump"/>
              </a:rPr>
              <a:t>1</a:t>
            </a:r>
            <a:r>
              <a:rPr sz="1000" spc="-5" dirty="0">
                <a:latin typeface="Times New Roman"/>
                <a:cs typeface="Times New Roman"/>
                <a:hlinkClick r:id="rId16" action="ppaction://hlinksldjump"/>
              </a:rPr>
              <a:t>.3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1663954" y="4892166"/>
            <a:ext cx="4993640" cy="459740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12700" marR="5080" algn="just">
              <a:lnSpc>
                <a:spcPts val="1150"/>
              </a:lnSpc>
              <a:spcBef>
                <a:spcPts val="80"/>
              </a:spcBef>
              <a:tabLst>
                <a:tab pos="4852035" algn="l"/>
              </a:tabLst>
            </a:pPr>
            <a:r>
              <a:rPr sz="1000" spc="-5" dirty="0">
                <a:latin typeface="Times New Roman"/>
                <a:cs typeface="Times New Roman"/>
                <a:hlinkClick r:id="rId14" action="ppaction://hlinksldjump"/>
              </a:rPr>
              <a:t>D</a:t>
            </a:r>
            <a:r>
              <a:rPr sz="1000" spc="0" dirty="0">
                <a:latin typeface="Times New Roman"/>
                <a:cs typeface="Times New Roman"/>
                <a:hlinkClick r:id="rId14" action="ppaction://hlinksldjump"/>
              </a:rPr>
              <a:t>e</a:t>
            </a:r>
            <a:r>
              <a:rPr sz="1000" spc="-25" dirty="0">
                <a:latin typeface="Times New Roman"/>
                <a:cs typeface="Times New Roman"/>
                <a:hlinkClick r:id="rId14" action="ppaction://hlinksldjump"/>
              </a:rPr>
              <a:t>m</a:t>
            </a:r>
            <a:r>
              <a:rPr sz="1000" spc="0" dirty="0">
                <a:latin typeface="Times New Roman"/>
                <a:cs typeface="Times New Roman"/>
                <a:hlinkClick r:id="rId14" action="ppaction://hlinksldjump"/>
              </a:rPr>
              <a:t>a</a:t>
            </a:r>
            <a:r>
              <a:rPr sz="1000" spc="-15" dirty="0">
                <a:latin typeface="Times New Roman"/>
                <a:cs typeface="Times New Roman"/>
                <a:hlinkClick r:id="rId14" action="ppaction://hlinksldjump"/>
              </a:rPr>
              <a:t>n</a:t>
            </a:r>
            <a:r>
              <a:rPr sz="1000" spc="-5" dirty="0">
                <a:latin typeface="Times New Roman"/>
                <a:cs typeface="Times New Roman"/>
                <a:hlinkClick r:id="rId14" action="ppaction://hlinksldjump"/>
              </a:rPr>
              <a:t>d </a:t>
            </a:r>
            <a:r>
              <a:rPr sz="1000" dirty="0">
                <a:latin typeface="Times New Roman"/>
                <a:cs typeface="Times New Roman"/>
                <a:hlinkClick r:id="rId14" action="ppaction://hlinksldjump"/>
              </a:rPr>
              <a:t>	31 </a:t>
            </a:r>
            <a:r>
              <a:rPr sz="1000" dirty="0">
                <a:latin typeface="Times New Roman"/>
                <a:cs typeface="Times New Roman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15" action="ppaction://hlinksldjump"/>
              </a:rPr>
              <a:t>S</a:t>
            </a:r>
            <a:r>
              <a:rPr sz="1000" spc="-15" dirty="0">
                <a:latin typeface="Times New Roman"/>
                <a:cs typeface="Times New Roman"/>
                <a:hlinkClick r:id="rId15" action="ppaction://hlinksldjump"/>
              </a:rPr>
              <a:t>u</a:t>
            </a:r>
            <a:r>
              <a:rPr sz="1000" dirty="0">
                <a:latin typeface="Times New Roman"/>
                <a:cs typeface="Times New Roman"/>
                <a:hlinkClick r:id="rId15" action="ppaction://hlinksldjump"/>
              </a:rPr>
              <a:t>pp</a:t>
            </a:r>
            <a:r>
              <a:rPr sz="1000" spc="0" dirty="0">
                <a:latin typeface="Times New Roman"/>
                <a:cs typeface="Times New Roman"/>
                <a:hlinkClick r:id="rId15" action="ppaction://hlinksldjump"/>
              </a:rPr>
              <a:t>l</a:t>
            </a:r>
            <a:r>
              <a:rPr sz="1000" spc="-5" dirty="0">
                <a:latin typeface="Times New Roman"/>
                <a:cs typeface="Times New Roman"/>
                <a:hlinkClick r:id="rId15" action="ppaction://hlinksldjump"/>
              </a:rPr>
              <a:t>y</a:t>
            </a:r>
            <a:r>
              <a:rPr sz="1000" spc="-20" dirty="0">
                <a:latin typeface="Times New Roman"/>
                <a:cs typeface="Times New Roman"/>
                <a:hlinkClick r:id="rId15" action="ppaction://hlinksldjump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15" action="ppaction://hlinksldjump"/>
              </a:rPr>
              <a:t>(</a:t>
            </a:r>
            <a:r>
              <a:rPr sz="1000" spc="-10" dirty="0">
                <a:latin typeface="Times New Roman"/>
                <a:cs typeface="Times New Roman"/>
                <a:hlinkClick r:id="rId15" action="ppaction://hlinksldjump"/>
              </a:rPr>
              <a:t>C</a:t>
            </a:r>
            <a:r>
              <a:rPr sz="1000" spc="-5" dirty="0">
                <a:latin typeface="Times New Roman"/>
                <a:cs typeface="Times New Roman"/>
                <a:hlinkClick r:id="rId15" action="ppaction://hlinksldjump"/>
              </a:rPr>
              <a:t>a</a:t>
            </a:r>
            <a:r>
              <a:rPr sz="1000" dirty="0">
                <a:latin typeface="Times New Roman"/>
                <a:cs typeface="Times New Roman"/>
                <a:hlinkClick r:id="rId15" action="ppaction://hlinksldjump"/>
              </a:rPr>
              <a:t>p</a:t>
            </a:r>
            <a:r>
              <a:rPr sz="1000" spc="-5" dirty="0">
                <a:latin typeface="Times New Roman"/>
                <a:cs typeface="Times New Roman"/>
                <a:hlinkClick r:id="rId15" action="ppaction://hlinksldjump"/>
              </a:rPr>
              <a:t>aci</a:t>
            </a:r>
            <a:r>
              <a:rPr sz="1000" dirty="0">
                <a:latin typeface="Times New Roman"/>
                <a:cs typeface="Times New Roman"/>
                <a:hlinkClick r:id="rId15" action="ppaction://hlinksldjump"/>
              </a:rPr>
              <a:t>t</a:t>
            </a:r>
            <a:r>
              <a:rPr sz="1000" spc="-15" dirty="0">
                <a:latin typeface="Times New Roman"/>
                <a:cs typeface="Times New Roman"/>
                <a:hlinkClick r:id="rId15" action="ppaction://hlinksldjump"/>
              </a:rPr>
              <a:t>y</a:t>
            </a:r>
            <a:r>
              <a:rPr sz="1000" spc="-5" dirty="0">
                <a:latin typeface="Times New Roman"/>
                <a:cs typeface="Times New Roman"/>
                <a:hlinkClick r:id="rId15" action="ppaction://hlinksldjump"/>
              </a:rPr>
              <a:t>) </a:t>
            </a:r>
            <a:r>
              <a:rPr sz="1000" dirty="0">
                <a:latin typeface="Times New Roman"/>
                <a:cs typeface="Times New Roman"/>
                <a:hlinkClick r:id="rId15" action="ppaction://hlinksldjump"/>
              </a:rPr>
              <a:t>	33 </a:t>
            </a:r>
            <a:r>
              <a:rPr sz="1000" dirty="0">
                <a:latin typeface="Times New Roman"/>
                <a:cs typeface="Times New Roman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16" action="ppaction://hlinksldjump"/>
              </a:rPr>
              <a:t>N</a:t>
            </a:r>
            <a:r>
              <a:rPr sz="1000" spc="0" dirty="0">
                <a:latin typeface="Times New Roman"/>
                <a:cs typeface="Times New Roman"/>
                <a:hlinkClick r:id="rId16" action="ppaction://hlinksldjump"/>
              </a:rPr>
              <a:t>e</a:t>
            </a:r>
            <a:r>
              <a:rPr sz="1000" spc="-5" dirty="0">
                <a:latin typeface="Times New Roman"/>
                <a:cs typeface="Times New Roman"/>
                <a:hlinkClick r:id="rId16" action="ppaction://hlinksldjump"/>
              </a:rPr>
              <a:t>w</a:t>
            </a:r>
            <a:r>
              <a:rPr sz="1000" spc="-25" dirty="0">
                <a:latin typeface="Times New Roman"/>
                <a:cs typeface="Times New Roman"/>
                <a:hlinkClick r:id="rId16" action="ppaction://hlinksldjump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16" action="ppaction://hlinksldjump"/>
              </a:rPr>
              <a:t>c</a:t>
            </a:r>
            <a:r>
              <a:rPr sz="1000" spc="5" dirty="0">
                <a:latin typeface="Times New Roman"/>
                <a:cs typeface="Times New Roman"/>
                <a:hlinkClick r:id="rId16" action="ppaction://hlinksldjump"/>
              </a:rPr>
              <a:t>o</a:t>
            </a:r>
            <a:r>
              <a:rPr sz="1000" spc="-15" dirty="0">
                <a:latin typeface="Times New Roman"/>
                <a:cs typeface="Times New Roman"/>
                <a:hlinkClick r:id="rId16" action="ppaction://hlinksldjump"/>
              </a:rPr>
              <a:t>n</a:t>
            </a:r>
            <a:r>
              <a:rPr sz="1000" spc="-5" dirty="0">
                <a:latin typeface="Times New Roman"/>
                <a:cs typeface="Times New Roman"/>
                <a:hlinkClick r:id="rId16" action="ppaction://hlinksldjump"/>
              </a:rPr>
              <a:t>tracts </a:t>
            </a:r>
            <a:r>
              <a:rPr sz="1000" dirty="0">
                <a:latin typeface="Times New Roman"/>
                <a:cs typeface="Times New Roman"/>
                <a:hlinkClick r:id="rId16" action="ppaction://hlinksldjump"/>
              </a:rPr>
              <a:t>	35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1028496" y="5407278"/>
            <a:ext cx="5629275" cy="1676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393065" algn="l"/>
                <a:tab pos="5487670" algn="l"/>
              </a:tabLst>
            </a:pPr>
            <a:r>
              <a:rPr sz="1000" i="1" spc="-10" dirty="0">
                <a:latin typeface="Arial"/>
                <a:cs typeface="Arial"/>
                <a:hlinkClick r:id="rId17" action="ppaction://hlinksldjump"/>
              </a:rPr>
              <a:t>8.</a:t>
            </a:r>
            <a:r>
              <a:rPr sz="1000" i="1" spc="-5" dirty="0">
                <a:latin typeface="Arial"/>
                <a:cs typeface="Arial"/>
                <a:hlinkClick r:id="rId17" action="ppaction://hlinksldjump"/>
              </a:rPr>
              <a:t>2</a:t>
            </a:r>
            <a:r>
              <a:rPr sz="1000" i="1" dirty="0">
                <a:latin typeface="Arial"/>
                <a:cs typeface="Arial"/>
                <a:hlinkClick r:id="rId17" action="ppaction://hlinksldjump"/>
              </a:rPr>
              <a:t>	</a:t>
            </a:r>
            <a:r>
              <a:rPr sz="1000" i="1" spc="-10" dirty="0">
                <a:latin typeface="Arial"/>
                <a:cs typeface="Arial"/>
                <a:hlinkClick r:id="rId17" action="ppaction://hlinksldjump"/>
              </a:rPr>
              <a:t>A</a:t>
            </a:r>
            <a:r>
              <a:rPr sz="1000" i="1" spc="-5" dirty="0">
                <a:latin typeface="Arial"/>
                <a:cs typeface="Arial"/>
                <a:hlinkClick r:id="rId17" action="ppaction://hlinksldjump"/>
              </a:rPr>
              <a:t>n</a:t>
            </a:r>
            <a:r>
              <a:rPr sz="1000" i="1" dirty="0">
                <a:latin typeface="Arial"/>
                <a:cs typeface="Arial"/>
                <a:hlinkClick r:id="rId17" action="ppaction://hlinksldjump"/>
              </a:rPr>
              <a:t>a</a:t>
            </a:r>
            <a:r>
              <a:rPr sz="1000" i="1" spc="-10" dirty="0">
                <a:latin typeface="Arial"/>
                <a:cs typeface="Arial"/>
                <a:hlinkClick r:id="rId17" action="ppaction://hlinksldjump"/>
              </a:rPr>
              <a:t>l</a:t>
            </a:r>
            <a:r>
              <a:rPr sz="1000" i="1" dirty="0">
                <a:latin typeface="Arial"/>
                <a:cs typeface="Arial"/>
                <a:hlinkClick r:id="rId17" action="ppaction://hlinksldjump"/>
              </a:rPr>
              <a:t>ys</a:t>
            </a:r>
            <a:r>
              <a:rPr sz="1000" i="1" spc="-10" dirty="0">
                <a:latin typeface="Arial"/>
                <a:cs typeface="Arial"/>
                <a:hlinkClick r:id="rId17" action="ppaction://hlinksldjump"/>
              </a:rPr>
              <a:t>i</a:t>
            </a:r>
            <a:r>
              <a:rPr sz="1000" i="1" spc="-5" dirty="0">
                <a:latin typeface="Arial"/>
                <a:cs typeface="Arial"/>
                <a:hlinkClick r:id="rId17" action="ppaction://hlinksldjump"/>
              </a:rPr>
              <a:t>s</a:t>
            </a:r>
            <a:r>
              <a:rPr sz="1000" i="1" spc="-5" dirty="0">
                <a:latin typeface="Times New Roman"/>
                <a:cs typeface="Times New Roman"/>
                <a:hlinkClick r:id="rId17" action="ppaction://hlinksldjump"/>
              </a:rPr>
              <a:t> </a:t>
            </a:r>
            <a:r>
              <a:rPr sz="1000" i="1" dirty="0">
                <a:latin typeface="Times New Roman"/>
                <a:cs typeface="Times New Roman"/>
                <a:hlinkClick r:id="rId17" action="ppaction://hlinksldjump"/>
              </a:rPr>
              <a:t>	36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1156512" y="5553582"/>
            <a:ext cx="280670" cy="751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170"/>
              </a:lnSpc>
            </a:pPr>
            <a:r>
              <a:rPr sz="1000" dirty="0">
                <a:latin typeface="Times New Roman"/>
                <a:cs typeface="Times New Roman"/>
                <a:hlinkClick r:id="rId17" action="ppaction://hlinksldjump"/>
              </a:rPr>
              <a:t>8</a:t>
            </a:r>
            <a:r>
              <a:rPr sz="1000" spc="-5" dirty="0">
                <a:latin typeface="Times New Roman"/>
                <a:cs typeface="Times New Roman"/>
                <a:hlinkClick r:id="rId17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17" action="ppaction://hlinksldjump"/>
              </a:rPr>
              <a:t>2</a:t>
            </a:r>
            <a:r>
              <a:rPr sz="1000" spc="-5" dirty="0">
                <a:latin typeface="Times New Roman"/>
                <a:cs typeface="Times New Roman"/>
                <a:hlinkClick r:id="rId17" action="ppaction://hlinksldjump"/>
              </a:rPr>
              <a:t>.1</a:t>
            </a: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ts val="1145"/>
              </a:lnSpc>
            </a:pPr>
            <a:r>
              <a:rPr sz="1000" dirty="0">
                <a:latin typeface="Times New Roman"/>
                <a:cs typeface="Times New Roman"/>
                <a:hlinkClick r:id="rId18" action="ppaction://hlinksldjump"/>
              </a:rPr>
              <a:t>8</a:t>
            </a:r>
            <a:r>
              <a:rPr sz="1000" spc="-5" dirty="0">
                <a:latin typeface="Times New Roman"/>
                <a:cs typeface="Times New Roman"/>
                <a:hlinkClick r:id="rId18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18" action="ppaction://hlinksldjump"/>
              </a:rPr>
              <a:t>2</a:t>
            </a:r>
            <a:r>
              <a:rPr sz="1000" spc="-5" dirty="0">
                <a:latin typeface="Times New Roman"/>
                <a:cs typeface="Times New Roman"/>
                <a:hlinkClick r:id="rId18" action="ppaction://hlinksldjump"/>
              </a:rPr>
              <a:t>.2</a:t>
            </a: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ts val="1150"/>
              </a:lnSpc>
            </a:pPr>
            <a:r>
              <a:rPr sz="1000" dirty="0">
                <a:latin typeface="Times New Roman"/>
                <a:cs typeface="Times New Roman"/>
                <a:hlinkClick r:id="rId19" action="ppaction://hlinksldjump"/>
              </a:rPr>
              <a:t>8</a:t>
            </a:r>
            <a:r>
              <a:rPr sz="1000" spc="-5" dirty="0">
                <a:latin typeface="Times New Roman"/>
                <a:cs typeface="Times New Roman"/>
                <a:hlinkClick r:id="rId19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19" action="ppaction://hlinksldjump"/>
              </a:rPr>
              <a:t>2</a:t>
            </a:r>
            <a:r>
              <a:rPr sz="1000" spc="-5" dirty="0">
                <a:latin typeface="Times New Roman"/>
                <a:cs typeface="Times New Roman"/>
                <a:hlinkClick r:id="rId19" action="ppaction://hlinksldjump"/>
              </a:rPr>
              <a:t>.3</a:t>
            </a: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ts val="1150"/>
              </a:lnSpc>
            </a:pPr>
            <a:r>
              <a:rPr sz="1000" dirty="0">
                <a:latin typeface="Times New Roman"/>
                <a:cs typeface="Times New Roman"/>
                <a:hlinkClick r:id="rId20" action="ppaction://hlinksldjump"/>
              </a:rPr>
              <a:t>8</a:t>
            </a:r>
            <a:r>
              <a:rPr sz="1000" spc="-5" dirty="0">
                <a:latin typeface="Times New Roman"/>
                <a:cs typeface="Times New Roman"/>
                <a:hlinkClick r:id="rId20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20" action="ppaction://hlinksldjump"/>
              </a:rPr>
              <a:t>2</a:t>
            </a:r>
            <a:r>
              <a:rPr sz="1000" spc="-5" dirty="0">
                <a:latin typeface="Times New Roman"/>
                <a:cs typeface="Times New Roman"/>
                <a:hlinkClick r:id="rId20" action="ppaction://hlinksldjump"/>
              </a:rPr>
              <a:t>.4</a:t>
            </a: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ts val="1175"/>
              </a:lnSpc>
            </a:pPr>
            <a:r>
              <a:rPr sz="1000" dirty="0">
                <a:latin typeface="Times New Roman"/>
                <a:cs typeface="Times New Roman"/>
                <a:hlinkClick r:id="rId21" action="ppaction://hlinksldjump"/>
              </a:rPr>
              <a:t>8</a:t>
            </a:r>
            <a:r>
              <a:rPr sz="1000" spc="-5" dirty="0">
                <a:latin typeface="Times New Roman"/>
                <a:cs typeface="Times New Roman"/>
                <a:hlinkClick r:id="rId21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21" action="ppaction://hlinksldjump"/>
              </a:rPr>
              <a:t>2</a:t>
            </a:r>
            <a:r>
              <a:rPr sz="1000" spc="-5" dirty="0">
                <a:latin typeface="Times New Roman"/>
                <a:cs typeface="Times New Roman"/>
                <a:hlinkClick r:id="rId21" action="ppaction://hlinksldjump"/>
              </a:rPr>
              <a:t>.5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1663954" y="5553582"/>
            <a:ext cx="4993640" cy="75120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2700" marR="5080" algn="just">
              <a:lnSpc>
                <a:spcPct val="95800"/>
              </a:lnSpc>
              <a:spcBef>
                <a:spcPts val="50"/>
              </a:spcBef>
              <a:tabLst>
                <a:tab pos="4852035" algn="l"/>
              </a:tabLst>
            </a:pPr>
            <a:r>
              <a:rPr sz="1000" spc="-10" dirty="0">
                <a:latin typeface="Times New Roman"/>
                <a:cs typeface="Times New Roman"/>
                <a:hlinkClick r:id="rId17" action="ppaction://hlinksldjump"/>
              </a:rPr>
              <a:t>C</a:t>
            </a:r>
            <a:r>
              <a:rPr sz="1000" dirty="0">
                <a:latin typeface="Times New Roman"/>
                <a:cs typeface="Times New Roman"/>
                <a:hlinkClick r:id="rId17" action="ppaction://hlinksldjump"/>
              </a:rPr>
              <a:t>o</a:t>
            </a:r>
            <a:r>
              <a:rPr sz="1000" spc="-10" dirty="0">
                <a:latin typeface="Times New Roman"/>
                <a:cs typeface="Times New Roman"/>
                <a:hlinkClick r:id="rId17" action="ppaction://hlinksldjump"/>
              </a:rPr>
              <a:t>s</a:t>
            </a:r>
            <a:r>
              <a:rPr sz="1000" spc="-5" dirty="0">
                <a:latin typeface="Times New Roman"/>
                <a:cs typeface="Times New Roman"/>
                <a:hlinkClick r:id="rId17" action="ppaction://hlinksldjump"/>
              </a:rPr>
              <a:t>ts </a:t>
            </a:r>
            <a:r>
              <a:rPr sz="1000" dirty="0">
                <a:latin typeface="Times New Roman"/>
                <a:cs typeface="Times New Roman"/>
                <a:hlinkClick r:id="rId17" action="ppaction://hlinksldjump"/>
              </a:rPr>
              <a:t>	36 </a:t>
            </a:r>
            <a:r>
              <a:rPr sz="100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  <a:hlinkClick r:id="rId18" action="ppaction://hlinksldjump"/>
              </a:rPr>
              <a:t>P</a:t>
            </a:r>
            <a:r>
              <a:rPr sz="1000" spc="-5" dirty="0">
                <a:latin typeface="Times New Roman"/>
                <a:cs typeface="Times New Roman"/>
                <a:hlinkClick r:id="rId18" action="ppaction://hlinksldjump"/>
              </a:rPr>
              <a:t>r</a:t>
            </a:r>
            <a:r>
              <a:rPr sz="1000" dirty="0">
                <a:latin typeface="Times New Roman"/>
                <a:cs typeface="Times New Roman"/>
                <a:hlinkClick r:id="rId18" action="ppaction://hlinksldjump"/>
              </a:rPr>
              <a:t>o</a:t>
            </a:r>
            <a:r>
              <a:rPr sz="1000" spc="-15" dirty="0">
                <a:latin typeface="Times New Roman"/>
                <a:cs typeface="Times New Roman"/>
                <a:hlinkClick r:id="rId18" action="ppaction://hlinksldjump"/>
              </a:rPr>
              <a:t>f</a:t>
            </a:r>
            <a:r>
              <a:rPr sz="1000" spc="-5" dirty="0">
                <a:latin typeface="Times New Roman"/>
                <a:cs typeface="Times New Roman"/>
                <a:hlinkClick r:id="rId18" action="ppaction://hlinksldjump"/>
              </a:rPr>
              <a:t>it Ma</a:t>
            </a:r>
            <a:r>
              <a:rPr sz="1000" dirty="0">
                <a:latin typeface="Times New Roman"/>
                <a:cs typeface="Times New Roman"/>
                <a:hlinkClick r:id="rId18" action="ppaction://hlinksldjump"/>
              </a:rPr>
              <a:t>r</a:t>
            </a:r>
            <a:r>
              <a:rPr sz="1000" spc="-15" dirty="0">
                <a:latin typeface="Times New Roman"/>
                <a:cs typeface="Times New Roman"/>
                <a:hlinkClick r:id="rId18" action="ppaction://hlinksldjump"/>
              </a:rPr>
              <a:t>g</a:t>
            </a:r>
            <a:r>
              <a:rPr sz="1000" spc="-5" dirty="0">
                <a:latin typeface="Times New Roman"/>
                <a:cs typeface="Times New Roman"/>
                <a:hlinkClick r:id="rId18" action="ppaction://hlinksldjump"/>
              </a:rPr>
              <a:t>i</a:t>
            </a:r>
            <a:r>
              <a:rPr sz="1000" spc="-15" dirty="0">
                <a:latin typeface="Times New Roman"/>
                <a:cs typeface="Times New Roman"/>
                <a:hlinkClick r:id="rId18" action="ppaction://hlinksldjump"/>
              </a:rPr>
              <a:t>n</a:t>
            </a:r>
            <a:r>
              <a:rPr sz="1000" spc="-5" dirty="0">
                <a:latin typeface="Times New Roman"/>
                <a:cs typeface="Times New Roman"/>
                <a:hlinkClick r:id="rId18" action="ppaction://hlinksldjump"/>
              </a:rPr>
              <a:t>s </a:t>
            </a:r>
            <a:r>
              <a:rPr sz="1000" dirty="0">
                <a:latin typeface="Times New Roman"/>
                <a:cs typeface="Times New Roman"/>
                <a:hlinkClick r:id="rId18" action="ppaction://hlinksldjump"/>
              </a:rPr>
              <a:t>	37 </a:t>
            </a:r>
            <a:r>
              <a:rPr sz="100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  <a:hlinkClick r:id="rId19" action="ppaction://hlinksldjump"/>
              </a:rPr>
              <a:t>P</a:t>
            </a:r>
            <a:r>
              <a:rPr sz="1000" spc="-5" dirty="0">
                <a:latin typeface="Times New Roman"/>
                <a:cs typeface="Times New Roman"/>
                <a:hlinkClick r:id="rId19" action="ppaction://hlinksldjump"/>
              </a:rPr>
              <a:t>rices </a:t>
            </a:r>
            <a:r>
              <a:rPr sz="1000" dirty="0">
                <a:latin typeface="Times New Roman"/>
                <a:cs typeface="Times New Roman"/>
                <a:hlinkClick r:id="rId19" action="ppaction://hlinksldjump"/>
              </a:rPr>
              <a:t>	38 </a:t>
            </a:r>
            <a:r>
              <a:rPr sz="100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  <a:hlinkClick r:id="rId20" action="ppaction://hlinksldjump"/>
              </a:rPr>
              <a:t>P</a:t>
            </a:r>
            <a:r>
              <a:rPr sz="1000" spc="-5" dirty="0">
                <a:latin typeface="Times New Roman"/>
                <a:cs typeface="Times New Roman"/>
                <a:hlinkClick r:id="rId20" action="ppaction://hlinksldjump"/>
              </a:rPr>
              <a:t>rice</a:t>
            </a:r>
            <a:r>
              <a:rPr sz="1000" dirty="0">
                <a:latin typeface="Times New Roman"/>
                <a:cs typeface="Times New Roman"/>
                <a:hlinkClick r:id="rId20" action="ppaction://hlinksldjump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20" action="ppaction://hlinksldjump"/>
              </a:rPr>
              <a:t>Di</a:t>
            </a:r>
            <a:r>
              <a:rPr sz="1000" spc="-15" dirty="0">
                <a:latin typeface="Times New Roman"/>
                <a:cs typeface="Times New Roman"/>
                <a:hlinkClick r:id="rId20" action="ppaction://hlinksldjump"/>
              </a:rPr>
              <a:t>ff</a:t>
            </a:r>
            <a:r>
              <a:rPr sz="1000" spc="-5" dirty="0">
                <a:latin typeface="Times New Roman"/>
                <a:cs typeface="Times New Roman"/>
                <a:hlinkClick r:id="rId20" action="ppaction://hlinksldjump"/>
              </a:rPr>
              <a:t>e</a:t>
            </a:r>
            <a:r>
              <a:rPr sz="1000" dirty="0">
                <a:latin typeface="Times New Roman"/>
                <a:cs typeface="Times New Roman"/>
                <a:hlinkClick r:id="rId20" action="ppaction://hlinksldjump"/>
              </a:rPr>
              <a:t>r</a:t>
            </a:r>
            <a:r>
              <a:rPr sz="1000" spc="-5" dirty="0">
                <a:latin typeface="Times New Roman"/>
                <a:cs typeface="Times New Roman"/>
                <a:hlinkClick r:id="rId20" action="ppaction://hlinksldjump"/>
              </a:rPr>
              <a:t>e</a:t>
            </a:r>
            <a:r>
              <a:rPr sz="1000" spc="-10" dirty="0">
                <a:latin typeface="Times New Roman"/>
                <a:cs typeface="Times New Roman"/>
                <a:hlinkClick r:id="rId20" action="ppaction://hlinksldjump"/>
              </a:rPr>
              <a:t>n</a:t>
            </a:r>
            <a:r>
              <a:rPr sz="1000" spc="-5" dirty="0">
                <a:latin typeface="Times New Roman"/>
                <a:cs typeface="Times New Roman"/>
                <a:hlinkClick r:id="rId20" action="ppaction://hlinksldjump"/>
              </a:rPr>
              <a:t>c</a:t>
            </a:r>
            <a:r>
              <a:rPr sz="1000" spc="5" dirty="0">
                <a:latin typeface="Times New Roman"/>
                <a:cs typeface="Times New Roman"/>
                <a:hlinkClick r:id="rId20" action="ppaction://hlinksldjump"/>
              </a:rPr>
              <a:t>e</a:t>
            </a:r>
            <a:r>
              <a:rPr sz="1000" spc="-5" dirty="0">
                <a:latin typeface="Times New Roman"/>
                <a:cs typeface="Times New Roman"/>
                <a:hlinkClick r:id="rId20" action="ppaction://hlinksldjump"/>
              </a:rPr>
              <a:t>s </a:t>
            </a:r>
            <a:r>
              <a:rPr sz="1000" spc="5" dirty="0">
                <a:latin typeface="Times New Roman"/>
                <a:cs typeface="Times New Roman"/>
                <a:hlinkClick r:id="rId20" action="ppaction://hlinksldjump"/>
              </a:rPr>
              <a:t>b</a:t>
            </a:r>
            <a:r>
              <a:rPr sz="1000" spc="-5" dirty="0">
                <a:latin typeface="Times New Roman"/>
                <a:cs typeface="Times New Roman"/>
                <a:hlinkClick r:id="rId20" action="ppaction://hlinksldjump"/>
              </a:rPr>
              <a:t>y</a:t>
            </a:r>
            <a:r>
              <a:rPr sz="1000" spc="-20" dirty="0">
                <a:latin typeface="Times New Roman"/>
                <a:cs typeface="Times New Roman"/>
                <a:hlinkClick r:id="rId20" action="ppaction://hlinksldjump"/>
              </a:rPr>
              <a:t> </a:t>
            </a:r>
            <a:r>
              <a:rPr sz="1000" spc="5" dirty="0">
                <a:latin typeface="Times New Roman"/>
                <a:cs typeface="Times New Roman"/>
                <a:hlinkClick r:id="rId20" action="ppaction://hlinksldjump"/>
              </a:rPr>
              <a:t>T</a:t>
            </a:r>
            <a:r>
              <a:rPr sz="1000" spc="-5" dirty="0">
                <a:latin typeface="Times New Roman"/>
                <a:cs typeface="Times New Roman"/>
                <a:hlinkClick r:id="rId20" action="ppaction://hlinksldjump"/>
              </a:rPr>
              <a:t>ec</a:t>
            </a:r>
            <a:r>
              <a:rPr sz="1000" spc="-15" dirty="0">
                <a:latin typeface="Times New Roman"/>
                <a:cs typeface="Times New Roman"/>
                <a:hlinkClick r:id="rId20" action="ppaction://hlinksldjump"/>
              </a:rPr>
              <a:t>hn</a:t>
            </a:r>
            <a:r>
              <a:rPr sz="1000" dirty="0">
                <a:latin typeface="Times New Roman"/>
                <a:cs typeface="Times New Roman"/>
                <a:hlinkClick r:id="rId20" action="ppaction://hlinksldjump"/>
              </a:rPr>
              <a:t>o</a:t>
            </a:r>
            <a:r>
              <a:rPr sz="1000" spc="-5" dirty="0">
                <a:latin typeface="Times New Roman"/>
                <a:cs typeface="Times New Roman"/>
                <a:hlinkClick r:id="rId20" action="ppaction://hlinksldjump"/>
              </a:rPr>
              <a:t>lo</a:t>
            </a:r>
            <a:r>
              <a:rPr sz="1000" dirty="0">
                <a:latin typeface="Times New Roman"/>
                <a:cs typeface="Times New Roman"/>
                <a:hlinkClick r:id="rId20" action="ppaction://hlinksldjump"/>
              </a:rPr>
              <a:t>g</a:t>
            </a:r>
            <a:r>
              <a:rPr sz="1000" spc="-25" dirty="0">
                <a:latin typeface="Times New Roman"/>
                <a:cs typeface="Times New Roman"/>
                <a:hlinkClick r:id="rId20" action="ppaction://hlinksldjump"/>
              </a:rPr>
              <a:t>y</a:t>
            </a:r>
            <a:r>
              <a:rPr sz="1000" spc="-5" dirty="0">
                <a:latin typeface="Times New Roman"/>
                <a:cs typeface="Times New Roman"/>
                <a:hlinkClick r:id="rId20" action="ppaction://hlinksldjump"/>
              </a:rPr>
              <a:t>,</a:t>
            </a:r>
            <a:r>
              <a:rPr sz="1000" dirty="0">
                <a:latin typeface="Times New Roman"/>
                <a:cs typeface="Times New Roman"/>
                <a:hlinkClick r:id="rId20" action="ppaction://hlinksldjump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20" action="ppaction://hlinksldjump"/>
              </a:rPr>
              <a:t>M</a:t>
            </a:r>
            <a:r>
              <a:rPr sz="1000" dirty="0">
                <a:latin typeface="Times New Roman"/>
                <a:cs typeface="Times New Roman"/>
                <a:hlinkClick r:id="rId20" action="ppaction://hlinksldjump"/>
              </a:rPr>
              <a:t>od</a:t>
            </a:r>
            <a:r>
              <a:rPr sz="1000" spc="-5" dirty="0">
                <a:latin typeface="Times New Roman"/>
                <a:cs typeface="Times New Roman"/>
                <a:hlinkClick r:id="rId20" action="ppaction://hlinksldjump"/>
              </a:rPr>
              <a:t>el,</a:t>
            </a:r>
            <a:r>
              <a:rPr sz="1000" dirty="0">
                <a:latin typeface="Times New Roman"/>
                <a:cs typeface="Times New Roman"/>
                <a:hlinkClick r:id="rId20" action="ppaction://hlinksldjump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20" action="ppaction://hlinksldjump"/>
              </a:rPr>
              <a:t>a</a:t>
            </a:r>
            <a:r>
              <a:rPr sz="1000" spc="-10" dirty="0">
                <a:latin typeface="Times New Roman"/>
                <a:cs typeface="Times New Roman"/>
                <a:hlinkClick r:id="rId20" action="ppaction://hlinksldjump"/>
              </a:rPr>
              <a:t>n</a:t>
            </a:r>
            <a:r>
              <a:rPr sz="1000" spc="-5" dirty="0">
                <a:latin typeface="Times New Roman"/>
                <a:cs typeface="Times New Roman"/>
                <a:hlinkClick r:id="rId20" action="ppaction://hlinksldjump"/>
              </a:rPr>
              <a:t>d</a:t>
            </a:r>
            <a:r>
              <a:rPr sz="1000" spc="5" dirty="0">
                <a:latin typeface="Times New Roman"/>
                <a:cs typeface="Times New Roman"/>
                <a:hlinkClick r:id="rId20" action="ppaction://hlinksldjump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20" action="ppaction://hlinksldjump"/>
              </a:rPr>
              <a:t>Fea</a:t>
            </a:r>
            <a:r>
              <a:rPr sz="1000" spc="0" dirty="0">
                <a:latin typeface="Times New Roman"/>
                <a:cs typeface="Times New Roman"/>
                <a:hlinkClick r:id="rId20" action="ppaction://hlinksldjump"/>
              </a:rPr>
              <a:t>t</a:t>
            </a:r>
            <a:r>
              <a:rPr sz="1000" spc="-15" dirty="0">
                <a:latin typeface="Times New Roman"/>
                <a:cs typeface="Times New Roman"/>
                <a:hlinkClick r:id="rId20" action="ppaction://hlinksldjump"/>
              </a:rPr>
              <a:t>u</a:t>
            </a:r>
            <a:r>
              <a:rPr sz="1000" spc="-5" dirty="0">
                <a:latin typeface="Times New Roman"/>
                <a:cs typeface="Times New Roman"/>
                <a:hlinkClick r:id="rId20" action="ppaction://hlinksldjump"/>
              </a:rPr>
              <a:t>re </a:t>
            </a:r>
            <a:r>
              <a:rPr sz="1000" dirty="0">
                <a:latin typeface="Times New Roman"/>
                <a:cs typeface="Times New Roman"/>
                <a:hlinkClick r:id="rId20" action="ppaction://hlinksldjump"/>
              </a:rPr>
              <a:t>	40 </a:t>
            </a:r>
            <a:r>
              <a:rPr sz="1000" dirty="0">
                <a:latin typeface="Times New Roman"/>
                <a:cs typeface="Times New Roman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21" action="ppaction://hlinksldjump"/>
              </a:rPr>
              <a:t>S</a:t>
            </a:r>
            <a:r>
              <a:rPr sz="1000" spc="-15" dirty="0">
                <a:latin typeface="Times New Roman"/>
                <a:cs typeface="Times New Roman"/>
                <a:hlinkClick r:id="rId21" action="ppaction://hlinksldjump"/>
              </a:rPr>
              <a:t>h</a:t>
            </a:r>
            <a:r>
              <a:rPr sz="1000" dirty="0">
                <a:latin typeface="Times New Roman"/>
                <a:cs typeface="Times New Roman"/>
                <a:hlinkClick r:id="rId21" action="ppaction://hlinksldjump"/>
              </a:rPr>
              <a:t>ou</a:t>
            </a:r>
            <a:r>
              <a:rPr sz="1000" spc="-5" dirty="0">
                <a:latin typeface="Times New Roman"/>
                <a:cs typeface="Times New Roman"/>
                <a:hlinkClick r:id="rId21" action="ppaction://hlinksldjump"/>
              </a:rPr>
              <a:t>l</a:t>
            </a:r>
            <a:r>
              <a:rPr sz="1000" dirty="0">
                <a:latin typeface="Times New Roman"/>
                <a:cs typeface="Times New Roman"/>
                <a:hlinkClick r:id="rId21" action="ppaction://hlinksldjump"/>
              </a:rPr>
              <a:t>d</a:t>
            </a:r>
            <a:r>
              <a:rPr sz="1000" spc="-5" dirty="0">
                <a:latin typeface="Times New Roman"/>
                <a:cs typeface="Times New Roman"/>
                <a:hlinkClick r:id="rId21" action="ppaction://hlinksldjump"/>
              </a:rPr>
              <a:t>-</a:t>
            </a:r>
            <a:r>
              <a:rPr sz="1000" spc="-10" dirty="0">
                <a:latin typeface="Times New Roman"/>
                <a:cs typeface="Times New Roman"/>
                <a:hlinkClick r:id="rId21" action="ppaction://hlinksldjump"/>
              </a:rPr>
              <a:t>C</a:t>
            </a:r>
            <a:r>
              <a:rPr sz="1000" dirty="0">
                <a:latin typeface="Times New Roman"/>
                <a:cs typeface="Times New Roman"/>
                <a:hlinkClick r:id="rId21" action="ppaction://hlinksldjump"/>
              </a:rPr>
              <a:t>o</a:t>
            </a:r>
            <a:r>
              <a:rPr sz="1000" spc="-10" dirty="0">
                <a:latin typeface="Times New Roman"/>
                <a:cs typeface="Times New Roman"/>
                <a:hlinkClick r:id="rId21" action="ppaction://hlinksldjump"/>
              </a:rPr>
              <a:t>s</a:t>
            </a:r>
            <a:r>
              <a:rPr sz="1000" spc="-5" dirty="0">
                <a:latin typeface="Times New Roman"/>
                <a:cs typeface="Times New Roman"/>
                <a:hlinkClick r:id="rId21" action="ppaction://hlinksldjump"/>
              </a:rPr>
              <a:t>t</a:t>
            </a:r>
            <a:r>
              <a:rPr sz="1000" spc="10" dirty="0">
                <a:latin typeface="Times New Roman"/>
                <a:cs typeface="Times New Roman"/>
                <a:hlinkClick r:id="rId21" action="ppaction://hlinksldjump"/>
              </a:rPr>
              <a:t> </a:t>
            </a:r>
            <a:r>
              <a:rPr sz="1000" spc="-20" dirty="0">
                <a:latin typeface="Times New Roman"/>
                <a:cs typeface="Times New Roman"/>
                <a:hlinkClick r:id="rId21" action="ppaction://hlinksldjump"/>
              </a:rPr>
              <a:t>A</a:t>
            </a:r>
            <a:r>
              <a:rPr sz="1000" spc="-15" dirty="0">
                <a:latin typeface="Times New Roman"/>
                <a:cs typeface="Times New Roman"/>
                <a:hlinkClick r:id="rId21" action="ppaction://hlinksldjump"/>
              </a:rPr>
              <a:t>n</a:t>
            </a:r>
            <a:r>
              <a:rPr sz="1000" spc="0" dirty="0">
                <a:latin typeface="Times New Roman"/>
                <a:cs typeface="Times New Roman"/>
                <a:hlinkClick r:id="rId21" action="ppaction://hlinksldjump"/>
              </a:rPr>
              <a:t>al</a:t>
            </a:r>
            <a:r>
              <a:rPr sz="1000" spc="-15" dirty="0">
                <a:latin typeface="Times New Roman"/>
                <a:cs typeface="Times New Roman"/>
                <a:hlinkClick r:id="rId21" action="ppaction://hlinksldjump"/>
              </a:rPr>
              <a:t>y</a:t>
            </a:r>
            <a:r>
              <a:rPr sz="1000" spc="-10" dirty="0">
                <a:latin typeface="Times New Roman"/>
                <a:cs typeface="Times New Roman"/>
                <a:hlinkClick r:id="rId21" action="ppaction://hlinksldjump"/>
              </a:rPr>
              <a:t>s</a:t>
            </a:r>
            <a:r>
              <a:rPr sz="1000" spc="-5" dirty="0">
                <a:latin typeface="Times New Roman"/>
                <a:cs typeface="Times New Roman"/>
                <a:hlinkClick r:id="rId21" action="ppaction://hlinksldjump"/>
              </a:rPr>
              <a:t>is </a:t>
            </a:r>
            <a:r>
              <a:rPr sz="1000" dirty="0">
                <a:latin typeface="Times New Roman"/>
                <a:cs typeface="Times New Roman"/>
                <a:hlinkClick r:id="rId21" action="ppaction://hlinksldjump"/>
              </a:rPr>
              <a:t>	42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902004" y="6361557"/>
            <a:ext cx="5755640" cy="6883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9065">
              <a:lnSpc>
                <a:spcPct val="100000"/>
              </a:lnSpc>
              <a:tabLst>
                <a:tab pos="520065" algn="l"/>
                <a:tab pos="5614035" algn="l"/>
              </a:tabLst>
            </a:pPr>
            <a:r>
              <a:rPr sz="1000" i="1" spc="-10" dirty="0">
                <a:latin typeface="Arial"/>
                <a:cs typeface="Arial"/>
                <a:hlinkClick r:id="rId22" action="ppaction://hlinksldjump"/>
              </a:rPr>
              <a:t>8.</a:t>
            </a:r>
            <a:r>
              <a:rPr sz="1000" i="1" spc="-5" dirty="0">
                <a:latin typeface="Arial"/>
                <a:cs typeface="Arial"/>
                <a:hlinkClick r:id="rId22" action="ppaction://hlinksldjump"/>
              </a:rPr>
              <a:t>3</a:t>
            </a:r>
            <a:r>
              <a:rPr sz="1000" i="1" dirty="0">
                <a:latin typeface="Arial"/>
                <a:cs typeface="Arial"/>
                <a:hlinkClick r:id="rId22" action="ppaction://hlinksldjump"/>
              </a:rPr>
              <a:t>	</a:t>
            </a:r>
            <a:r>
              <a:rPr sz="1000" i="1" spc="-10" dirty="0">
                <a:latin typeface="Arial"/>
                <a:cs typeface="Arial"/>
                <a:hlinkClick r:id="rId22" action="ppaction://hlinksldjump"/>
              </a:rPr>
              <a:t>P</a:t>
            </a:r>
            <a:r>
              <a:rPr sz="1000" i="1" spc="-5" dirty="0">
                <a:latin typeface="Arial"/>
                <a:cs typeface="Arial"/>
                <a:hlinkClick r:id="rId22" action="ppaction://hlinksldjump"/>
              </a:rPr>
              <a:t>r</a:t>
            </a:r>
            <a:r>
              <a:rPr sz="1000" i="1" spc="-10" dirty="0">
                <a:latin typeface="Arial"/>
                <a:cs typeface="Arial"/>
                <a:hlinkClick r:id="rId22" action="ppaction://hlinksldjump"/>
              </a:rPr>
              <a:t>i</a:t>
            </a:r>
            <a:r>
              <a:rPr sz="1000" i="1" dirty="0">
                <a:latin typeface="Arial"/>
                <a:cs typeface="Arial"/>
                <a:hlinkClick r:id="rId22" action="ppaction://hlinksldjump"/>
              </a:rPr>
              <a:t>c</a:t>
            </a:r>
            <a:r>
              <a:rPr sz="1000" i="1" spc="-5" dirty="0">
                <a:latin typeface="Arial"/>
                <a:cs typeface="Arial"/>
                <a:hlinkClick r:id="rId22" action="ppaction://hlinksldjump"/>
              </a:rPr>
              <a:t>e </a:t>
            </a:r>
            <a:r>
              <a:rPr sz="1000" i="1" dirty="0">
                <a:latin typeface="Arial"/>
                <a:cs typeface="Arial"/>
                <a:hlinkClick r:id="rId22" action="ppaction://hlinksldjump"/>
              </a:rPr>
              <a:t>N</a:t>
            </a:r>
            <a:r>
              <a:rPr sz="1000" i="1" spc="-5" dirty="0">
                <a:latin typeface="Arial"/>
                <a:cs typeface="Arial"/>
                <a:hlinkClick r:id="rId22" action="ppaction://hlinksldjump"/>
              </a:rPr>
              <a:t>e</a:t>
            </a:r>
            <a:r>
              <a:rPr sz="1000" i="1" spc="-10" dirty="0">
                <a:latin typeface="Arial"/>
                <a:cs typeface="Arial"/>
                <a:hlinkClick r:id="rId22" action="ppaction://hlinksldjump"/>
              </a:rPr>
              <a:t>g</a:t>
            </a:r>
            <a:r>
              <a:rPr sz="1000" i="1" spc="-5" dirty="0">
                <a:latin typeface="Arial"/>
                <a:cs typeface="Arial"/>
                <a:hlinkClick r:id="rId22" action="ppaction://hlinksldjump"/>
              </a:rPr>
              <a:t>o</a:t>
            </a:r>
            <a:r>
              <a:rPr sz="1000" i="1" dirty="0">
                <a:latin typeface="Arial"/>
                <a:cs typeface="Arial"/>
                <a:hlinkClick r:id="rId22" action="ppaction://hlinksldjump"/>
              </a:rPr>
              <a:t>t</a:t>
            </a:r>
            <a:r>
              <a:rPr sz="1000" i="1" spc="-10" dirty="0">
                <a:latin typeface="Arial"/>
                <a:cs typeface="Arial"/>
                <a:hlinkClick r:id="rId22" action="ppaction://hlinksldjump"/>
              </a:rPr>
              <a:t>i</a:t>
            </a:r>
            <a:r>
              <a:rPr sz="1000" i="1" spc="-5" dirty="0">
                <a:latin typeface="Arial"/>
                <a:cs typeface="Arial"/>
                <a:hlinkClick r:id="rId22" action="ppaction://hlinksldjump"/>
              </a:rPr>
              <a:t>a</a:t>
            </a:r>
            <a:r>
              <a:rPr sz="1000" i="1" dirty="0">
                <a:latin typeface="Arial"/>
                <a:cs typeface="Arial"/>
                <a:hlinkClick r:id="rId22" action="ppaction://hlinksldjump"/>
              </a:rPr>
              <a:t>t</a:t>
            </a:r>
            <a:r>
              <a:rPr sz="1000" i="1" spc="-10" dirty="0">
                <a:latin typeface="Arial"/>
                <a:cs typeface="Arial"/>
                <a:hlinkClick r:id="rId22" action="ppaction://hlinksldjump"/>
              </a:rPr>
              <a:t>i</a:t>
            </a:r>
            <a:r>
              <a:rPr sz="1000" i="1" dirty="0">
                <a:latin typeface="Arial"/>
                <a:cs typeface="Arial"/>
                <a:hlinkClick r:id="rId22" action="ppaction://hlinksldjump"/>
              </a:rPr>
              <a:t>o</a:t>
            </a:r>
            <a:r>
              <a:rPr sz="1000" i="1" spc="-5" dirty="0">
                <a:latin typeface="Arial"/>
                <a:cs typeface="Arial"/>
                <a:hlinkClick r:id="rId22" action="ppaction://hlinksldjump"/>
              </a:rPr>
              <a:t>n Strat</a:t>
            </a:r>
            <a:r>
              <a:rPr sz="1000" i="1" dirty="0">
                <a:latin typeface="Arial"/>
                <a:cs typeface="Arial"/>
                <a:hlinkClick r:id="rId22" action="ppaction://hlinksldjump"/>
              </a:rPr>
              <a:t>e</a:t>
            </a:r>
            <a:r>
              <a:rPr sz="1000" i="1" spc="-5" dirty="0">
                <a:latin typeface="Arial"/>
                <a:cs typeface="Arial"/>
                <a:hlinkClick r:id="rId22" action="ppaction://hlinksldjump"/>
              </a:rPr>
              <a:t>g</a:t>
            </a:r>
            <a:r>
              <a:rPr sz="1000" i="1" spc="-15" dirty="0">
                <a:latin typeface="Arial"/>
                <a:cs typeface="Arial"/>
                <a:hlinkClick r:id="rId22" action="ppaction://hlinksldjump"/>
              </a:rPr>
              <a:t>i</a:t>
            </a:r>
            <a:r>
              <a:rPr sz="1000" i="1" dirty="0">
                <a:latin typeface="Arial"/>
                <a:cs typeface="Arial"/>
                <a:hlinkClick r:id="rId22" action="ppaction://hlinksldjump"/>
              </a:rPr>
              <a:t>e</a:t>
            </a:r>
            <a:r>
              <a:rPr sz="1000" i="1" spc="-5" dirty="0">
                <a:latin typeface="Arial"/>
                <a:cs typeface="Arial"/>
                <a:hlinkClick r:id="rId22" action="ppaction://hlinksldjump"/>
              </a:rPr>
              <a:t>s</a:t>
            </a:r>
            <a:r>
              <a:rPr sz="1000" i="1" spc="-5" dirty="0">
                <a:latin typeface="Times New Roman"/>
                <a:cs typeface="Times New Roman"/>
                <a:hlinkClick r:id="rId22" action="ppaction://hlinksldjump"/>
              </a:rPr>
              <a:t> </a:t>
            </a:r>
            <a:r>
              <a:rPr sz="1000" i="1" dirty="0">
                <a:latin typeface="Times New Roman"/>
                <a:cs typeface="Times New Roman"/>
                <a:hlinkClick r:id="rId22" action="ppaction://hlinksldjump"/>
              </a:rPr>
              <a:t>	43</a:t>
            </a: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266700" algn="l"/>
                <a:tab pos="5614035" algn="l"/>
              </a:tabLst>
            </a:pPr>
            <a:r>
              <a:rPr sz="1000" b="1" spc="-5" dirty="0">
                <a:latin typeface="Times New Roman"/>
                <a:cs typeface="Times New Roman"/>
                <a:hlinkClick r:id="rId23" action="ppaction://hlinksldjump"/>
              </a:rPr>
              <a:t>9	Relief</a:t>
            </a:r>
            <a:r>
              <a:rPr sz="1000" b="1" spc="5" dirty="0">
                <a:latin typeface="Times New Roman"/>
                <a:cs typeface="Times New Roman"/>
                <a:hlinkClick r:id="rId23" action="ppaction://hlinksldjump"/>
              </a:rPr>
              <a:t> </a:t>
            </a:r>
            <a:r>
              <a:rPr sz="1000" b="1" spc="-5" dirty="0">
                <a:latin typeface="Times New Roman"/>
                <a:cs typeface="Times New Roman"/>
                <a:hlinkClick r:id="rId23" action="ppaction://hlinksldjump"/>
              </a:rPr>
              <a:t>V</a:t>
            </a:r>
            <a:r>
              <a:rPr sz="1000" b="1" dirty="0">
                <a:latin typeface="Times New Roman"/>
                <a:cs typeface="Times New Roman"/>
                <a:hlinkClick r:id="rId23" action="ppaction://hlinksldjump"/>
              </a:rPr>
              <a:t>a</a:t>
            </a:r>
            <a:r>
              <a:rPr sz="1000" b="1" spc="-5" dirty="0">
                <a:latin typeface="Times New Roman"/>
                <a:cs typeface="Times New Roman"/>
                <a:hlinkClick r:id="rId23" action="ppaction://hlinksldjump"/>
              </a:rPr>
              <a:t>lves </a:t>
            </a:r>
            <a:r>
              <a:rPr sz="1000" b="1" dirty="0">
                <a:latin typeface="Times New Roman"/>
                <a:cs typeface="Times New Roman"/>
                <a:hlinkClick r:id="rId23" action="ppaction://hlinksldjump"/>
              </a:rPr>
              <a:t>	44</a:t>
            </a:r>
            <a:endParaRPr sz="1000">
              <a:latin typeface="Times New Roman"/>
              <a:cs typeface="Times New Roman"/>
            </a:endParaRPr>
          </a:p>
          <a:p>
            <a:pPr marL="139065">
              <a:lnSpc>
                <a:spcPct val="100000"/>
              </a:lnSpc>
              <a:spcBef>
                <a:spcPts val="540"/>
              </a:spcBef>
              <a:tabLst>
                <a:tab pos="520065" algn="l"/>
                <a:tab pos="5614035" algn="l"/>
              </a:tabLst>
            </a:pPr>
            <a:r>
              <a:rPr sz="1000" i="1" spc="-10" dirty="0">
                <a:latin typeface="Arial"/>
                <a:cs typeface="Arial"/>
                <a:hlinkClick r:id="rId23" action="ppaction://hlinksldjump"/>
              </a:rPr>
              <a:t>9.</a:t>
            </a:r>
            <a:r>
              <a:rPr sz="1000" i="1" spc="-5" dirty="0">
                <a:latin typeface="Arial"/>
                <a:cs typeface="Arial"/>
                <a:hlinkClick r:id="rId23" action="ppaction://hlinksldjump"/>
              </a:rPr>
              <a:t>1</a:t>
            </a:r>
            <a:r>
              <a:rPr sz="1000" i="1" dirty="0">
                <a:latin typeface="Arial"/>
                <a:cs typeface="Arial"/>
                <a:hlinkClick r:id="rId23" action="ppaction://hlinksldjump"/>
              </a:rPr>
              <a:t>	</a:t>
            </a:r>
            <a:r>
              <a:rPr sz="1000" i="1" spc="-5" dirty="0">
                <a:latin typeface="Arial"/>
                <a:cs typeface="Arial"/>
                <a:hlinkClick r:id="rId23" action="ppaction://hlinksldjump"/>
              </a:rPr>
              <a:t>M</a:t>
            </a:r>
            <a:r>
              <a:rPr sz="1000" i="1" spc="-10" dirty="0">
                <a:latin typeface="Arial"/>
                <a:cs typeface="Arial"/>
                <a:hlinkClick r:id="rId23" action="ppaction://hlinksldjump"/>
              </a:rPr>
              <a:t>a</a:t>
            </a:r>
            <a:r>
              <a:rPr sz="1000" i="1" spc="-5" dirty="0">
                <a:latin typeface="Arial"/>
                <a:cs typeface="Arial"/>
                <a:hlinkClick r:id="rId23" action="ppaction://hlinksldjump"/>
              </a:rPr>
              <a:t>r</a:t>
            </a:r>
            <a:r>
              <a:rPr sz="1000" i="1" dirty="0">
                <a:latin typeface="Arial"/>
                <a:cs typeface="Arial"/>
                <a:hlinkClick r:id="rId23" action="ppaction://hlinksldjump"/>
              </a:rPr>
              <a:t>k</a:t>
            </a:r>
            <a:r>
              <a:rPr sz="1000" i="1" spc="-5" dirty="0">
                <a:latin typeface="Arial"/>
                <a:cs typeface="Arial"/>
                <a:hlinkClick r:id="rId23" action="ppaction://hlinksldjump"/>
              </a:rPr>
              <a:t>et O</a:t>
            </a:r>
            <a:r>
              <a:rPr sz="1000" i="1" dirty="0">
                <a:latin typeface="Arial"/>
                <a:cs typeface="Arial"/>
                <a:hlinkClick r:id="rId23" action="ppaction://hlinksldjump"/>
              </a:rPr>
              <a:t>v</a:t>
            </a:r>
            <a:r>
              <a:rPr sz="1000" i="1" spc="-5" dirty="0">
                <a:latin typeface="Arial"/>
                <a:cs typeface="Arial"/>
                <a:hlinkClick r:id="rId23" action="ppaction://hlinksldjump"/>
              </a:rPr>
              <a:t>er</a:t>
            </a:r>
            <a:r>
              <a:rPr sz="1000" i="1" dirty="0">
                <a:latin typeface="Arial"/>
                <a:cs typeface="Arial"/>
                <a:hlinkClick r:id="rId23" action="ppaction://hlinksldjump"/>
              </a:rPr>
              <a:t>v</a:t>
            </a:r>
            <a:r>
              <a:rPr sz="1000" i="1" spc="-10" dirty="0">
                <a:latin typeface="Arial"/>
                <a:cs typeface="Arial"/>
                <a:hlinkClick r:id="rId23" action="ppaction://hlinksldjump"/>
              </a:rPr>
              <a:t>i</a:t>
            </a:r>
            <a:r>
              <a:rPr sz="1000" i="1" spc="-5" dirty="0">
                <a:latin typeface="Arial"/>
                <a:cs typeface="Arial"/>
                <a:hlinkClick r:id="rId23" action="ppaction://hlinksldjump"/>
              </a:rPr>
              <a:t>ew</a:t>
            </a:r>
            <a:r>
              <a:rPr sz="1000" i="1" spc="-5" dirty="0">
                <a:latin typeface="Times New Roman"/>
                <a:cs typeface="Times New Roman"/>
                <a:hlinkClick r:id="rId23" action="ppaction://hlinksldjump"/>
              </a:rPr>
              <a:t> </a:t>
            </a:r>
            <a:r>
              <a:rPr sz="1000" i="1" dirty="0">
                <a:latin typeface="Times New Roman"/>
                <a:cs typeface="Times New Roman"/>
                <a:hlinkClick r:id="rId23" action="ppaction://hlinksldjump"/>
              </a:rPr>
              <a:t>	44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1156512" y="7027544"/>
            <a:ext cx="280670" cy="4597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175"/>
              </a:lnSpc>
            </a:pPr>
            <a:r>
              <a:rPr sz="1000" dirty="0">
                <a:latin typeface="Times New Roman"/>
                <a:cs typeface="Times New Roman"/>
                <a:hlinkClick r:id="rId23" action="ppaction://hlinksldjump"/>
              </a:rPr>
              <a:t>9</a:t>
            </a:r>
            <a:r>
              <a:rPr sz="1000" spc="-5" dirty="0">
                <a:latin typeface="Times New Roman"/>
                <a:cs typeface="Times New Roman"/>
                <a:hlinkClick r:id="rId23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23" action="ppaction://hlinksldjump"/>
              </a:rPr>
              <a:t>1</a:t>
            </a:r>
            <a:r>
              <a:rPr sz="1000" spc="-5" dirty="0">
                <a:latin typeface="Times New Roman"/>
                <a:cs typeface="Times New Roman"/>
                <a:hlinkClick r:id="rId23" action="ppaction://hlinksldjump"/>
              </a:rPr>
              <a:t>.1</a:t>
            </a: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ts val="1150"/>
              </a:lnSpc>
            </a:pPr>
            <a:r>
              <a:rPr sz="1000" dirty="0">
                <a:latin typeface="Times New Roman"/>
                <a:cs typeface="Times New Roman"/>
                <a:hlinkClick r:id="rId24" action="ppaction://hlinksldjump"/>
              </a:rPr>
              <a:t>9</a:t>
            </a:r>
            <a:r>
              <a:rPr sz="1000" spc="-5" dirty="0">
                <a:latin typeface="Times New Roman"/>
                <a:cs typeface="Times New Roman"/>
                <a:hlinkClick r:id="rId24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24" action="ppaction://hlinksldjump"/>
              </a:rPr>
              <a:t>1</a:t>
            </a:r>
            <a:r>
              <a:rPr sz="1000" spc="-5" dirty="0">
                <a:latin typeface="Times New Roman"/>
                <a:cs typeface="Times New Roman"/>
                <a:hlinkClick r:id="rId24" action="ppaction://hlinksldjump"/>
              </a:rPr>
              <a:t>.2</a:t>
            </a: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ts val="1175"/>
              </a:lnSpc>
            </a:pPr>
            <a:r>
              <a:rPr sz="1000" dirty="0">
                <a:latin typeface="Times New Roman"/>
                <a:cs typeface="Times New Roman"/>
                <a:hlinkClick r:id="rId25" action="ppaction://hlinksldjump"/>
              </a:rPr>
              <a:t>9</a:t>
            </a:r>
            <a:r>
              <a:rPr sz="1000" spc="-5" dirty="0">
                <a:latin typeface="Times New Roman"/>
                <a:cs typeface="Times New Roman"/>
                <a:hlinkClick r:id="rId25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25" action="ppaction://hlinksldjump"/>
              </a:rPr>
              <a:t>1</a:t>
            </a:r>
            <a:r>
              <a:rPr sz="1000" spc="-5" dirty="0">
                <a:latin typeface="Times New Roman"/>
                <a:cs typeface="Times New Roman"/>
                <a:hlinkClick r:id="rId25" action="ppaction://hlinksldjump"/>
              </a:rPr>
              <a:t>.3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1663954" y="7027544"/>
            <a:ext cx="4993640" cy="459740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12700" marR="5080" algn="just">
              <a:lnSpc>
                <a:spcPts val="1150"/>
              </a:lnSpc>
              <a:spcBef>
                <a:spcPts val="80"/>
              </a:spcBef>
              <a:tabLst>
                <a:tab pos="4852035" algn="l"/>
              </a:tabLst>
            </a:pPr>
            <a:r>
              <a:rPr sz="1000" spc="-5" dirty="0">
                <a:latin typeface="Times New Roman"/>
                <a:cs typeface="Times New Roman"/>
                <a:hlinkClick r:id="rId23" action="ppaction://hlinksldjump"/>
              </a:rPr>
              <a:t>D</a:t>
            </a:r>
            <a:r>
              <a:rPr sz="1000" spc="0" dirty="0">
                <a:latin typeface="Times New Roman"/>
                <a:cs typeface="Times New Roman"/>
                <a:hlinkClick r:id="rId23" action="ppaction://hlinksldjump"/>
              </a:rPr>
              <a:t>e</a:t>
            </a:r>
            <a:r>
              <a:rPr sz="1000" spc="-25" dirty="0">
                <a:latin typeface="Times New Roman"/>
                <a:cs typeface="Times New Roman"/>
                <a:hlinkClick r:id="rId23" action="ppaction://hlinksldjump"/>
              </a:rPr>
              <a:t>m</a:t>
            </a:r>
            <a:r>
              <a:rPr sz="1000" spc="0" dirty="0">
                <a:latin typeface="Times New Roman"/>
                <a:cs typeface="Times New Roman"/>
                <a:hlinkClick r:id="rId23" action="ppaction://hlinksldjump"/>
              </a:rPr>
              <a:t>a</a:t>
            </a:r>
            <a:r>
              <a:rPr sz="1000" spc="-15" dirty="0">
                <a:latin typeface="Times New Roman"/>
                <a:cs typeface="Times New Roman"/>
                <a:hlinkClick r:id="rId23" action="ppaction://hlinksldjump"/>
              </a:rPr>
              <a:t>n</a:t>
            </a:r>
            <a:r>
              <a:rPr sz="1000" spc="-5" dirty="0">
                <a:latin typeface="Times New Roman"/>
                <a:cs typeface="Times New Roman"/>
                <a:hlinkClick r:id="rId23" action="ppaction://hlinksldjump"/>
              </a:rPr>
              <a:t>d </a:t>
            </a:r>
            <a:r>
              <a:rPr sz="1000" dirty="0">
                <a:latin typeface="Times New Roman"/>
                <a:cs typeface="Times New Roman"/>
                <a:hlinkClick r:id="rId23" action="ppaction://hlinksldjump"/>
              </a:rPr>
              <a:t>	44 </a:t>
            </a:r>
            <a:r>
              <a:rPr sz="1000" dirty="0">
                <a:latin typeface="Times New Roman"/>
                <a:cs typeface="Times New Roman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24" action="ppaction://hlinksldjump"/>
              </a:rPr>
              <a:t>S</a:t>
            </a:r>
            <a:r>
              <a:rPr sz="1000" spc="-15" dirty="0">
                <a:latin typeface="Times New Roman"/>
                <a:cs typeface="Times New Roman"/>
                <a:hlinkClick r:id="rId24" action="ppaction://hlinksldjump"/>
              </a:rPr>
              <a:t>u</a:t>
            </a:r>
            <a:r>
              <a:rPr sz="1000" dirty="0">
                <a:latin typeface="Times New Roman"/>
                <a:cs typeface="Times New Roman"/>
                <a:hlinkClick r:id="rId24" action="ppaction://hlinksldjump"/>
              </a:rPr>
              <a:t>pp</a:t>
            </a:r>
            <a:r>
              <a:rPr sz="1000" spc="0" dirty="0">
                <a:latin typeface="Times New Roman"/>
                <a:cs typeface="Times New Roman"/>
                <a:hlinkClick r:id="rId24" action="ppaction://hlinksldjump"/>
              </a:rPr>
              <a:t>l</a:t>
            </a:r>
            <a:r>
              <a:rPr sz="1000" spc="-5" dirty="0">
                <a:latin typeface="Times New Roman"/>
                <a:cs typeface="Times New Roman"/>
                <a:hlinkClick r:id="rId24" action="ppaction://hlinksldjump"/>
              </a:rPr>
              <a:t>y</a:t>
            </a:r>
            <a:r>
              <a:rPr sz="1000" spc="-20" dirty="0">
                <a:latin typeface="Times New Roman"/>
                <a:cs typeface="Times New Roman"/>
                <a:hlinkClick r:id="rId24" action="ppaction://hlinksldjump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24" action="ppaction://hlinksldjump"/>
              </a:rPr>
              <a:t>(</a:t>
            </a:r>
            <a:r>
              <a:rPr sz="1000" spc="-10" dirty="0">
                <a:latin typeface="Times New Roman"/>
                <a:cs typeface="Times New Roman"/>
                <a:hlinkClick r:id="rId24" action="ppaction://hlinksldjump"/>
              </a:rPr>
              <a:t>C</a:t>
            </a:r>
            <a:r>
              <a:rPr sz="1000" spc="-5" dirty="0">
                <a:latin typeface="Times New Roman"/>
                <a:cs typeface="Times New Roman"/>
                <a:hlinkClick r:id="rId24" action="ppaction://hlinksldjump"/>
              </a:rPr>
              <a:t>a</a:t>
            </a:r>
            <a:r>
              <a:rPr sz="1000" dirty="0">
                <a:latin typeface="Times New Roman"/>
                <a:cs typeface="Times New Roman"/>
                <a:hlinkClick r:id="rId24" action="ppaction://hlinksldjump"/>
              </a:rPr>
              <a:t>p</a:t>
            </a:r>
            <a:r>
              <a:rPr sz="1000" spc="-5" dirty="0">
                <a:latin typeface="Times New Roman"/>
                <a:cs typeface="Times New Roman"/>
                <a:hlinkClick r:id="rId24" action="ppaction://hlinksldjump"/>
              </a:rPr>
              <a:t>aci</a:t>
            </a:r>
            <a:r>
              <a:rPr sz="1000" dirty="0">
                <a:latin typeface="Times New Roman"/>
                <a:cs typeface="Times New Roman"/>
                <a:hlinkClick r:id="rId24" action="ppaction://hlinksldjump"/>
              </a:rPr>
              <a:t>t</a:t>
            </a:r>
            <a:r>
              <a:rPr sz="1000" spc="-15" dirty="0">
                <a:latin typeface="Times New Roman"/>
                <a:cs typeface="Times New Roman"/>
                <a:hlinkClick r:id="rId24" action="ppaction://hlinksldjump"/>
              </a:rPr>
              <a:t>y</a:t>
            </a:r>
            <a:r>
              <a:rPr sz="1000" spc="-5" dirty="0">
                <a:latin typeface="Times New Roman"/>
                <a:cs typeface="Times New Roman"/>
                <a:hlinkClick r:id="rId24" action="ppaction://hlinksldjump"/>
              </a:rPr>
              <a:t>) </a:t>
            </a:r>
            <a:r>
              <a:rPr sz="1000" dirty="0">
                <a:latin typeface="Times New Roman"/>
                <a:cs typeface="Times New Roman"/>
                <a:hlinkClick r:id="rId24" action="ppaction://hlinksldjump"/>
              </a:rPr>
              <a:t>	46 </a:t>
            </a:r>
            <a:r>
              <a:rPr sz="1000" dirty="0">
                <a:latin typeface="Times New Roman"/>
                <a:cs typeface="Times New Roman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25" action="ppaction://hlinksldjump"/>
              </a:rPr>
              <a:t>N</a:t>
            </a:r>
            <a:r>
              <a:rPr sz="1000" spc="0" dirty="0">
                <a:latin typeface="Times New Roman"/>
                <a:cs typeface="Times New Roman"/>
                <a:hlinkClick r:id="rId25" action="ppaction://hlinksldjump"/>
              </a:rPr>
              <a:t>e</a:t>
            </a:r>
            <a:r>
              <a:rPr sz="1000" spc="-5" dirty="0">
                <a:latin typeface="Times New Roman"/>
                <a:cs typeface="Times New Roman"/>
                <a:hlinkClick r:id="rId25" action="ppaction://hlinksldjump"/>
              </a:rPr>
              <a:t>w</a:t>
            </a:r>
            <a:r>
              <a:rPr sz="1000" spc="-25" dirty="0">
                <a:latin typeface="Times New Roman"/>
                <a:cs typeface="Times New Roman"/>
                <a:hlinkClick r:id="rId25" action="ppaction://hlinksldjump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25" action="ppaction://hlinksldjump"/>
              </a:rPr>
              <a:t>c</a:t>
            </a:r>
            <a:r>
              <a:rPr sz="1000" spc="5" dirty="0">
                <a:latin typeface="Times New Roman"/>
                <a:cs typeface="Times New Roman"/>
                <a:hlinkClick r:id="rId25" action="ppaction://hlinksldjump"/>
              </a:rPr>
              <a:t>o</a:t>
            </a:r>
            <a:r>
              <a:rPr sz="1000" spc="-15" dirty="0">
                <a:latin typeface="Times New Roman"/>
                <a:cs typeface="Times New Roman"/>
                <a:hlinkClick r:id="rId25" action="ppaction://hlinksldjump"/>
              </a:rPr>
              <a:t>n</a:t>
            </a:r>
            <a:r>
              <a:rPr sz="1000" spc="-5" dirty="0">
                <a:latin typeface="Times New Roman"/>
                <a:cs typeface="Times New Roman"/>
                <a:hlinkClick r:id="rId25" action="ppaction://hlinksldjump"/>
              </a:rPr>
              <a:t>tracts </a:t>
            </a:r>
            <a:r>
              <a:rPr sz="1000" dirty="0">
                <a:latin typeface="Times New Roman"/>
                <a:cs typeface="Times New Roman"/>
                <a:hlinkClick r:id="rId25" action="ppaction://hlinksldjump"/>
              </a:rPr>
              <a:t>	49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1028496" y="7542656"/>
            <a:ext cx="5629275" cy="1676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393065" algn="l"/>
                <a:tab pos="5487670" algn="l"/>
              </a:tabLst>
            </a:pPr>
            <a:r>
              <a:rPr sz="1000" i="1" spc="-10" dirty="0">
                <a:latin typeface="Arial"/>
                <a:cs typeface="Arial"/>
                <a:hlinkClick r:id="rId26" action="ppaction://hlinksldjump"/>
              </a:rPr>
              <a:t>9.</a:t>
            </a:r>
            <a:r>
              <a:rPr sz="1000" i="1" spc="-5" dirty="0">
                <a:latin typeface="Arial"/>
                <a:cs typeface="Arial"/>
                <a:hlinkClick r:id="rId26" action="ppaction://hlinksldjump"/>
              </a:rPr>
              <a:t>2</a:t>
            </a:r>
            <a:r>
              <a:rPr sz="1000" i="1" dirty="0">
                <a:latin typeface="Arial"/>
                <a:cs typeface="Arial"/>
                <a:hlinkClick r:id="rId26" action="ppaction://hlinksldjump"/>
              </a:rPr>
              <a:t>	</a:t>
            </a:r>
            <a:r>
              <a:rPr sz="1000" i="1" spc="-10" dirty="0">
                <a:latin typeface="Arial"/>
                <a:cs typeface="Arial"/>
                <a:hlinkClick r:id="rId26" action="ppaction://hlinksldjump"/>
              </a:rPr>
              <a:t>A</a:t>
            </a:r>
            <a:r>
              <a:rPr sz="1000" i="1" spc="-5" dirty="0">
                <a:latin typeface="Arial"/>
                <a:cs typeface="Arial"/>
                <a:hlinkClick r:id="rId26" action="ppaction://hlinksldjump"/>
              </a:rPr>
              <a:t>n</a:t>
            </a:r>
            <a:r>
              <a:rPr sz="1000" i="1" dirty="0">
                <a:latin typeface="Arial"/>
                <a:cs typeface="Arial"/>
                <a:hlinkClick r:id="rId26" action="ppaction://hlinksldjump"/>
              </a:rPr>
              <a:t>a</a:t>
            </a:r>
            <a:r>
              <a:rPr sz="1000" i="1" spc="-10" dirty="0">
                <a:latin typeface="Arial"/>
                <a:cs typeface="Arial"/>
                <a:hlinkClick r:id="rId26" action="ppaction://hlinksldjump"/>
              </a:rPr>
              <a:t>l</a:t>
            </a:r>
            <a:r>
              <a:rPr sz="1000" i="1" dirty="0">
                <a:latin typeface="Arial"/>
                <a:cs typeface="Arial"/>
                <a:hlinkClick r:id="rId26" action="ppaction://hlinksldjump"/>
              </a:rPr>
              <a:t>ys</a:t>
            </a:r>
            <a:r>
              <a:rPr sz="1000" i="1" spc="-10" dirty="0">
                <a:latin typeface="Arial"/>
                <a:cs typeface="Arial"/>
                <a:hlinkClick r:id="rId26" action="ppaction://hlinksldjump"/>
              </a:rPr>
              <a:t>i</a:t>
            </a:r>
            <a:r>
              <a:rPr sz="1000" i="1" spc="-5" dirty="0">
                <a:latin typeface="Arial"/>
                <a:cs typeface="Arial"/>
                <a:hlinkClick r:id="rId26" action="ppaction://hlinksldjump"/>
              </a:rPr>
              <a:t>s</a:t>
            </a:r>
            <a:r>
              <a:rPr sz="1000" i="1" spc="-5" dirty="0">
                <a:latin typeface="Times New Roman"/>
                <a:cs typeface="Times New Roman"/>
                <a:hlinkClick r:id="rId26" action="ppaction://hlinksldjump"/>
              </a:rPr>
              <a:t> </a:t>
            </a:r>
            <a:r>
              <a:rPr sz="1000" i="1" dirty="0">
                <a:latin typeface="Times New Roman"/>
                <a:cs typeface="Times New Roman"/>
                <a:hlinkClick r:id="rId26" action="ppaction://hlinksldjump"/>
              </a:rPr>
              <a:t>	51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1156512" y="7688960"/>
            <a:ext cx="280670" cy="751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170"/>
              </a:lnSpc>
            </a:pPr>
            <a:r>
              <a:rPr sz="1000" dirty="0">
                <a:latin typeface="Times New Roman"/>
                <a:cs typeface="Times New Roman"/>
                <a:hlinkClick r:id="rId26" action="ppaction://hlinksldjump"/>
              </a:rPr>
              <a:t>9</a:t>
            </a:r>
            <a:r>
              <a:rPr sz="1000" spc="-5" dirty="0">
                <a:latin typeface="Times New Roman"/>
                <a:cs typeface="Times New Roman"/>
                <a:hlinkClick r:id="rId26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26" action="ppaction://hlinksldjump"/>
              </a:rPr>
              <a:t>2</a:t>
            </a:r>
            <a:r>
              <a:rPr sz="1000" spc="-5" dirty="0">
                <a:latin typeface="Times New Roman"/>
                <a:cs typeface="Times New Roman"/>
                <a:hlinkClick r:id="rId26" action="ppaction://hlinksldjump"/>
              </a:rPr>
              <a:t>.1</a:t>
            </a: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ts val="1145"/>
              </a:lnSpc>
            </a:pPr>
            <a:r>
              <a:rPr sz="1000" dirty="0">
                <a:latin typeface="Times New Roman"/>
                <a:cs typeface="Times New Roman"/>
                <a:hlinkClick r:id="rId27" action="ppaction://hlinksldjump"/>
              </a:rPr>
              <a:t>9</a:t>
            </a:r>
            <a:r>
              <a:rPr sz="1000" spc="-5" dirty="0">
                <a:latin typeface="Times New Roman"/>
                <a:cs typeface="Times New Roman"/>
                <a:hlinkClick r:id="rId27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27" action="ppaction://hlinksldjump"/>
              </a:rPr>
              <a:t>2</a:t>
            </a:r>
            <a:r>
              <a:rPr sz="1000" spc="-5" dirty="0">
                <a:latin typeface="Times New Roman"/>
                <a:cs typeface="Times New Roman"/>
                <a:hlinkClick r:id="rId27" action="ppaction://hlinksldjump"/>
              </a:rPr>
              <a:t>.2</a:t>
            </a: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ts val="1155"/>
              </a:lnSpc>
            </a:pPr>
            <a:r>
              <a:rPr sz="1000" dirty="0">
                <a:latin typeface="Times New Roman"/>
                <a:cs typeface="Times New Roman"/>
                <a:hlinkClick r:id="rId28" action="ppaction://hlinksldjump"/>
              </a:rPr>
              <a:t>9</a:t>
            </a:r>
            <a:r>
              <a:rPr sz="1000" spc="-5" dirty="0">
                <a:latin typeface="Times New Roman"/>
                <a:cs typeface="Times New Roman"/>
                <a:hlinkClick r:id="rId28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28" action="ppaction://hlinksldjump"/>
              </a:rPr>
              <a:t>2</a:t>
            </a:r>
            <a:r>
              <a:rPr sz="1000" spc="-5" dirty="0">
                <a:latin typeface="Times New Roman"/>
                <a:cs typeface="Times New Roman"/>
                <a:hlinkClick r:id="rId28" action="ppaction://hlinksldjump"/>
              </a:rPr>
              <a:t>.3</a:t>
            </a: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ts val="1150"/>
              </a:lnSpc>
            </a:pPr>
            <a:r>
              <a:rPr sz="1000" dirty="0">
                <a:latin typeface="Times New Roman"/>
                <a:cs typeface="Times New Roman"/>
                <a:hlinkClick r:id="rId29" action="ppaction://hlinksldjump"/>
              </a:rPr>
              <a:t>9</a:t>
            </a:r>
            <a:r>
              <a:rPr sz="1000" spc="-5" dirty="0">
                <a:latin typeface="Times New Roman"/>
                <a:cs typeface="Times New Roman"/>
                <a:hlinkClick r:id="rId29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29" action="ppaction://hlinksldjump"/>
              </a:rPr>
              <a:t>2</a:t>
            </a:r>
            <a:r>
              <a:rPr sz="1000" spc="-5" dirty="0">
                <a:latin typeface="Times New Roman"/>
                <a:cs typeface="Times New Roman"/>
                <a:hlinkClick r:id="rId29" action="ppaction://hlinksldjump"/>
              </a:rPr>
              <a:t>.4</a:t>
            </a: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ts val="1175"/>
              </a:lnSpc>
            </a:pPr>
            <a:r>
              <a:rPr sz="1000" dirty="0">
                <a:latin typeface="Times New Roman"/>
                <a:cs typeface="Times New Roman"/>
                <a:hlinkClick r:id="rId30" action="ppaction://hlinksldjump"/>
              </a:rPr>
              <a:t>9</a:t>
            </a:r>
            <a:r>
              <a:rPr sz="1000" spc="-5" dirty="0">
                <a:latin typeface="Times New Roman"/>
                <a:cs typeface="Times New Roman"/>
                <a:hlinkClick r:id="rId30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30" action="ppaction://hlinksldjump"/>
              </a:rPr>
              <a:t>2</a:t>
            </a:r>
            <a:r>
              <a:rPr sz="1000" spc="-5" dirty="0">
                <a:latin typeface="Times New Roman"/>
                <a:cs typeface="Times New Roman"/>
                <a:hlinkClick r:id="rId30" action="ppaction://hlinksldjump"/>
              </a:rPr>
              <a:t>.5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1663954" y="7688960"/>
            <a:ext cx="4993640" cy="75120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2700" marR="5080" algn="just">
              <a:lnSpc>
                <a:spcPct val="95800"/>
              </a:lnSpc>
              <a:spcBef>
                <a:spcPts val="50"/>
              </a:spcBef>
              <a:tabLst>
                <a:tab pos="4852035" algn="l"/>
              </a:tabLst>
            </a:pPr>
            <a:r>
              <a:rPr sz="1000" spc="-10" dirty="0">
                <a:latin typeface="Times New Roman"/>
                <a:cs typeface="Times New Roman"/>
                <a:hlinkClick r:id="rId26" action="ppaction://hlinksldjump"/>
              </a:rPr>
              <a:t>C</a:t>
            </a:r>
            <a:r>
              <a:rPr sz="1000" dirty="0">
                <a:latin typeface="Times New Roman"/>
                <a:cs typeface="Times New Roman"/>
                <a:hlinkClick r:id="rId26" action="ppaction://hlinksldjump"/>
              </a:rPr>
              <a:t>o</a:t>
            </a:r>
            <a:r>
              <a:rPr sz="1000" spc="-10" dirty="0">
                <a:latin typeface="Times New Roman"/>
                <a:cs typeface="Times New Roman"/>
                <a:hlinkClick r:id="rId26" action="ppaction://hlinksldjump"/>
              </a:rPr>
              <a:t>s</a:t>
            </a:r>
            <a:r>
              <a:rPr sz="1000" spc="-5" dirty="0">
                <a:latin typeface="Times New Roman"/>
                <a:cs typeface="Times New Roman"/>
                <a:hlinkClick r:id="rId26" action="ppaction://hlinksldjump"/>
              </a:rPr>
              <a:t>ts </a:t>
            </a:r>
            <a:r>
              <a:rPr sz="1000" dirty="0">
                <a:latin typeface="Times New Roman"/>
                <a:cs typeface="Times New Roman"/>
                <a:hlinkClick r:id="rId26" action="ppaction://hlinksldjump"/>
              </a:rPr>
              <a:t>	51 </a:t>
            </a:r>
            <a:r>
              <a:rPr sz="100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  <a:hlinkClick r:id="rId27" action="ppaction://hlinksldjump"/>
              </a:rPr>
              <a:t>P</a:t>
            </a:r>
            <a:r>
              <a:rPr sz="1000" spc="-5" dirty="0">
                <a:latin typeface="Times New Roman"/>
                <a:cs typeface="Times New Roman"/>
                <a:hlinkClick r:id="rId27" action="ppaction://hlinksldjump"/>
              </a:rPr>
              <a:t>r</a:t>
            </a:r>
            <a:r>
              <a:rPr sz="1000" dirty="0">
                <a:latin typeface="Times New Roman"/>
                <a:cs typeface="Times New Roman"/>
                <a:hlinkClick r:id="rId27" action="ppaction://hlinksldjump"/>
              </a:rPr>
              <a:t>o</a:t>
            </a:r>
            <a:r>
              <a:rPr sz="1000" spc="-15" dirty="0">
                <a:latin typeface="Times New Roman"/>
                <a:cs typeface="Times New Roman"/>
                <a:hlinkClick r:id="rId27" action="ppaction://hlinksldjump"/>
              </a:rPr>
              <a:t>f</a:t>
            </a:r>
            <a:r>
              <a:rPr sz="1000" spc="-5" dirty="0">
                <a:latin typeface="Times New Roman"/>
                <a:cs typeface="Times New Roman"/>
                <a:hlinkClick r:id="rId27" action="ppaction://hlinksldjump"/>
              </a:rPr>
              <a:t>it Ma</a:t>
            </a:r>
            <a:r>
              <a:rPr sz="1000" dirty="0">
                <a:latin typeface="Times New Roman"/>
                <a:cs typeface="Times New Roman"/>
                <a:hlinkClick r:id="rId27" action="ppaction://hlinksldjump"/>
              </a:rPr>
              <a:t>r</a:t>
            </a:r>
            <a:r>
              <a:rPr sz="1000" spc="-15" dirty="0">
                <a:latin typeface="Times New Roman"/>
                <a:cs typeface="Times New Roman"/>
                <a:hlinkClick r:id="rId27" action="ppaction://hlinksldjump"/>
              </a:rPr>
              <a:t>g</a:t>
            </a:r>
            <a:r>
              <a:rPr sz="1000" spc="-5" dirty="0">
                <a:latin typeface="Times New Roman"/>
                <a:cs typeface="Times New Roman"/>
                <a:hlinkClick r:id="rId27" action="ppaction://hlinksldjump"/>
              </a:rPr>
              <a:t>i</a:t>
            </a:r>
            <a:r>
              <a:rPr sz="1000" spc="-15" dirty="0">
                <a:latin typeface="Times New Roman"/>
                <a:cs typeface="Times New Roman"/>
                <a:hlinkClick r:id="rId27" action="ppaction://hlinksldjump"/>
              </a:rPr>
              <a:t>n</a:t>
            </a:r>
            <a:r>
              <a:rPr sz="1000" spc="-5" dirty="0">
                <a:latin typeface="Times New Roman"/>
                <a:cs typeface="Times New Roman"/>
                <a:hlinkClick r:id="rId27" action="ppaction://hlinksldjump"/>
              </a:rPr>
              <a:t>s </a:t>
            </a:r>
            <a:r>
              <a:rPr sz="1000" dirty="0">
                <a:latin typeface="Times New Roman"/>
                <a:cs typeface="Times New Roman"/>
                <a:hlinkClick r:id="rId27" action="ppaction://hlinksldjump"/>
              </a:rPr>
              <a:t>	52 </a:t>
            </a:r>
            <a:r>
              <a:rPr sz="100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  <a:hlinkClick r:id="rId28" action="ppaction://hlinksldjump"/>
              </a:rPr>
              <a:t>P</a:t>
            </a:r>
            <a:r>
              <a:rPr sz="1000" spc="-5" dirty="0">
                <a:latin typeface="Times New Roman"/>
                <a:cs typeface="Times New Roman"/>
                <a:hlinkClick r:id="rId28" action="ppaction://hlinksldjump"/>
              </a:rPr>
              <a:t>rices </a:t>
            </a:r>
            <a:r>
              <a:rPr sz="1000" dirty="0">
                <a:latin typeface="Times New Roman"/>
                <a:cs typeface="Times New Roman"/>
                <a:hlinkClick r:id="rId28" action="ppaction://hlinksldjump"/>
              </a:rPr>
              <a:t>	53 </a:t>
            </a:r>
            <a:r>
              <a:rPr sz="100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  <a:hlinkClick r:id="rId29" action="ppaction://hlinksldjump"/>
              </a:rPr>
              <a:t>P</a:t>
            </a:r>
            <a:r>
              <a:rPr sz="1000" spc="-5" dirty="0">
                <a:latin typeface="Times New Roman"/>
                <a:cs typeface="Times New Roman"/>
                <a:hlinkClick r:id="rId29" action="ppaction://hlinksldjump"/>
              </a:rPr>
              <a:t>rice</a:t>
            </a:r>
            <a:r>
              <a:rPr sz="1000" dirty="0">
                <a:latin typeface="Times New Roman"/>
                <a:cs typeface="Times New Roman"/>
                <a:hlinkClick r:id="rId29" action="ppaction://hlinksldjump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29" action="ppaction://hlinksldjump"/>
              </a:rPr>
              <a:t>Di</a:t>
            </a:r>
            <a:r>
              <a:rPr sz="1000" spc="-15" dirty="0">
                <a:latin typeface="Times New Roman"/>
                <a:cs typeface="Times New Roman"/>
                <a:hlinkClick r:id="rId29" action="ppaction://hlinksldjump"/>
              </a:rPr>
              <a:t>ff</a:t>
            </a:r>
            <a:r>
              <a:rPr sz="1000" spc="-5" dirty="0">
                <a:latin typeface="Times New Roman"/>
                <a:cs typeface="Times New Roman"/>
                <a:hlinkClick r:id="rId29" action="ppaction://hlinksldjump"/>
              </a:rPr>
              <a:t>e</a:t>
            </a:r>
            <a:r>
              <a:rPr sz="1000" dirty="0">
                <a:latin typeface="Times New Roman"/>
                <a:cs typeface="Times New Roman"/>
                <a:hlinkClick r:id="rId29" action="ppaction://hlinksldjump"/>
              </a:rPr>
              <a:t>r</a:t>
            </a:r>
            <a:r>
              <a:rPr sz="1000" spc="-5" dirty="0">
                <a:latin typeface="Times New Roman"/>
                <a:cs typeface="Times New Roman"/>
                <a:hlinkClick r:id="rId29" action="ppaction://hlinksldjump"/>
              </a:rPr>
              <a:t>e</a:t>
            </a:r>
            <a:r>
              <a:rPr sz="1000" spc="-10" dirty="0">
                <a:latin typeface="Times New Roman"/>
                <a:cs typeface="Times New Roman"/>
                <a:hlinkClick r:id="rId29" action="ppaction://hlinksldjump"/>
              </a:rPr>
              <a:t>n</a:t>
            </a:r>
            <a:r>
              <a:rPr sz="1000" spc="-5" dirty="0">
                <a:latin typeface="Times New Roman"/>
                <a:cs typeface="Times New Roman"/>
                <a:hlinkClick r:id="rId29" action="ppaction://hlinksldjump"/>
              </a:rPr>
              <a:t>c</a:t>
            </a:r>
            <a:r>
              <a:rPr sz="1000" spc="5" dirty="0">
                <a:latin typeface="Times New Roman"/>
                <a:cs typeface="Times New Roman"/>
                <a:hlinkClick r:id="rId29" action="ppaction://hlinksldjump"/>
              </a:rPr>
              <a:t>e</a:t>
            </a:r>
            <a:r>
              <a:rPr sz="1000" spc="-5" dirty="0">
                <a:latin typeface="Times New Roman"/>
                <a:cs typeface="Times New Roman"/>
                <a:hlinkClick r:id="rId29" action="ppaction://hlinksldjump"/>
              </a:rPr>
              <a:t>s </a:t>
            </a:r>
            <a:r>
              <a:rPr sz="1000" spc="5" dirty="0">
                <a:latin typeface="Times New Roman"/>
                <a:cs typeface="Times New Roman"/>
                <a:hlinkClick r:id="rId29" action="ppaction://hlinksldjump"/>
              </a:rPr>
              <a:t>b</a:t>
            </a:r>
            <a:r>
              <a:rPr sz="1000" spc="-5" dirty="0">
                <a:latin typeface="Times New Roman"/>
                <a:cs typeface="Times New Roman"/>
                <a:hlinkClick r:id="rId29" action="ppaction://hlinksldjump"/>
              </a:rPr>
              <a:t>y</a:t>
            </a:r>
            <a:r>
              <a:rPr sz="1000" spc="-20" dirty="0">
                <a:latin typeface="Times New Roman"/>
                <a:cs typeface="Times New Roman"/>
                <a:hlinkClick r:id="rId29" action="ppaction://hlinksldjump"/>
              </a:rPr>
              <a:t> </a:t>
            </a:r>
            <a:r>
              <a:rPr sz="1000" spc="5" dirty="0">
                <a:latin typeface="Times New Roman"/>
                <a:cs typeface="Times New Roman"/>
                <a:hlinkClick r:id="rId29" action="ppaction://hlinksldjump"/>
              </a:rPr>
              <a:t>T</a:t>
            </a:r>
            <a:r>
              <a:rPr sz="1000" spc="-5" dirty="0">
                <a:latin typeface="Times New Roman"/>
                <a:cs typeface="Times New Roman"/>
                <a:hlinkClick r:id="rId29" action="ppaction://hlinksldjump"/>
              </a:rPr>
              <a:t>ec</a:t>
            </a:r>
            <a:r>
              <a:rPr sz="1000" spc="-15" dirty="0">
                <a:latin typeface="Times New Roman"/>
                <a:cs typeface="Times New Roman"/>
                <a:hlinkClick r:id="rId29" action="ppaction://hlinksldjump"/>
              </a:rPr>
              <a:t>hn</a:t>
            </a:r>
            <a:r>
              <a:rPr sz="1000" dirty="0">
                <a:latin typeface="Times New Roman"/>
                <a:cs typeface="Times New Roman"/>
                <a:hlinkClick r:id="rId29" action="ppaction://hlinksldjump"/>
              </a:rPr>
              <a:t>o</a:t>
            </a:r>
            <a:r>
              <a:rPr sz="1000" spc="-5" dirty="0">
                <a:latin typeface="Times New Roman"/>
                <a:cs typeface="Times New Roman"/>
                <a:hlinkClick r:id="rId29" action="ppaction://hlinksldjump"/>
              </a:rPr>
              <a:t>lo</a:t>
            </a:r>
            <a:r>
              <a:rPr sz="1000" dirty="0">
                <a:latin typeface="Times New Roman"/>
                <a:cs typeface="Times New Roman"/>
                <a:hlinkClick r:id="rId29" action="ppaction://hlinksldjump"/>
              </a:rPr>
              <a:t>g</a:t>
            </a:r>
            <a:r>
              <a:rPr sz="1000" spc="-25" dirty="0">
                <a:latin typeface="Times New Roman"/>
                <a:cs typeface="Times New Roman"/>
                <a:hlinkClick r:id="rId29" action="ppaction://hlinksldjump"/>
              </a:rPr>
              <a:t>y</a:t>
            </a:r>
            <a:r>
              <a:rPr sz="1000" spc="-5" dirty="0">
                <a:latin typeface="Times New Roman"/>
                <a:cs typeface="Times New Roman"/>
                <a:hlinkClick r:id="rId29" action="ppaction://hlinksldjump"/>
              </a:rPr>
              <a:t>,</a:t>
            </a:r>
            <a:r>
              <a:rPr sz="1000" dirty="0">
                <a:latin typeface="Times New Roman"/>
                <a:cs typeface="Times New Roman"/>
                <a:hlinkClick r:id="rId29" action="ppaction://hlinksldjump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29" action="ppaction://hlinksldjump"/>
              </a:rPr>
              <a:t>M</a:t>
            </a:r>
            <a:r>
              <a:rPr sz="1000" dirty="0">
                <a:latin typeface="Times New Roman"/>
                <a:cs typeface="Times New Roman"/>
                <a:hlinkClick r:id="rId29" action="ppaction://hlinksldjump"/>
              </a:rPr>
              <a:t>od</a:t>
            </a:r>
            <a:r>
              <a:rPr sz="1000" spc="-5" dirty="0">
                <a:latin typeface="Times New Roman"/>
                <a:cs typeface="Times New Roman"/>
                <a:hlinkClick r:id="rId29" action="ppaction://hlinksldjump"/>
              </a:rPr>
              <a:t>el,</a:t>
            </a:r>
            <a:r>
              <a:rPr sz="1000" dirty="0">
                <a:latin typeface="Times New Roman"/>
                <a:cs typeface="Times New Roman"/>
                <a:hlinkClick r:id="rId29" action="ppaction://hlinksldjump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29" action="ppaction://hlinksldjump"/>
              </a:rPr>
              <a:t>a</a:t>
            </a:r>
            <a:r>
              <a:rPr sz="1000" spc="-10" dirty="0">
                <a:latin typeface="Times New Roman"/>
                <a:cs typeface="Times New Roman"/>
                <a:hlinkClick r:id="rId29" action="ppaction://hlinksldjump"/>
              </a:rPr>
              <a:t>n</a:t>
            </a:r>
            <a:r>
              <a:rPr sz="1000" spc="-5" dirty="0">
                <a:latin typeface="Times New Roman"/>
                <a:cs typeface="Times New Roman"/>
                <a:hlinkClick r:id="rId29" action="ppaction://hlinksldjump"/>
              </a:rPr>
              <a:t>d</a:t>
            </a:r>
            <a:r>
              <a:rPr sz="1000" spc="5" dirty="0">
                <a:latin typeface="Times New Roman"/>
                <a:cs typeface="Times New Roman"/>
                <a:hlinkClick r:id="rId29" action="ppaction://hlinksldjump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29" action="ppaction://hlinksldjump"/>
              </a:rPr>
              <a:t>Fea</a:t>
            </a:r>
            <a:r>
              <a:rPr sz="1000" spc="0" dirty="0">
                <a:latin typeface="Times New Roman"/>
                <a:cs typeface="Times New Roman"/>
                <a:hlinkClick r:id="rId29" action="ppaction://hlinksldjump"/>
              </a:rPr>
              <a:t>t</a:t>
            </a:r>
            <a:r>
              <a:rPr sz="1000" spc="-15" dirty="0">
                <a:latin typeface="Times New Roman"/>
                <a:cs typeface="Times New Roman"/>
                <a:hlinkClick r:id="rId29" action="ppaction://hlinksldjump"/>
              </a:rPr>
              <a:t>u</a:t>
            </a:r>
            <a:r>
              <a:rPr sz="1000" spc="-5" dirty="0">
                <a:latin typeface="Times New Roman"/>
                <a:cs typeface="Times New Roman"/>
                <a:hlinkClick r:id="rId29" action="ppaction://hlinksldjump"/>
              </a:rPr>
              <a:t>re </a:t>
            </a:r>
            <a:r>
              <a:rPr sz="1000" dirty="0">
                <a:latin typeface="Times New Roman"/>
                <a:cs typeface="Times New Roman"/>
                <a:hlinkClick r:id="rId29" action="ppaction://hlinksldjump"/>
              </a:rPr>
              <a:t>	55 </a:t>
            </a:r>
            <a:r>
              <a:rPr sz="1000" dirty="0">
                <a:latin typeface="Times New Roman"/>
                <a:cs typeface="Times New Roman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30" action="ppaction://hlinksldjump"/>
              </a:rPr>
              <a:t>S</a:t>
            </a:r>
            <a:r>
              <a:rPr sz="1000" spc="-15" dirty="0">
                <a:latin typeface="Times New Roman"/>
                <a:cs typeface="Times New Roman"/>
                <a:hlinkClick r:id="rId30" action="ppaction://hlinksldjump"/>
              </a:rPr>
              <a:t>h</a:t>
            </a:r>
            <a:r>
              <a:rPr sz="1000" dirty="0">
                <a:latin typeface="Times New Roman"/>
                <a:cs typeface="Times New Roman"/>
                <a:hlinkClick r:id="rId30" action="ppaction://hlinksldjump"/>
              </a:rPr>
              <a:t>ou</a:t>
            </a:r>
            <a:r>
              <a:rPr sz="1000" spc="-5" dirty="0">
                <a:latin typeface="Times New Roman"/>
                <a:cs typeface="Times New Roman"/>
                <a:hlinkClick r:id="rId30" action="ppaction://hlinksldjump"/>
              </a:rPr>
              <a:t>l</a:t>
            </a:r>
            <a:r>
              <a:rPr sz="1000" dirty="0">
                <a:latin typeface="Times New Roman"/>
                <a:cs typeface="Times New Roman"/>
                <a:hlinkClick r:id="rId30" action="ppaction://hlinksldjump"/>
              </a:rPr>
              <a:t>d</a:t>
            </a:r>
            <a:r>
              <a:rPr sz="1000" spc="-5" dirty="0">
                <a:latin typeface="Times New Roman"/>
                <a:cs typeface="Times New Roman"/>
                <a:hlinkClick r:id="rId30" action="ppaction://hlinksldjump"/>
              </a:rPr>
              <a:t>-</a:t>
            </a:r>
            <a:r>
              <a:rPr sz="1000" spc="-10" dirty="0">
                <a:latin typeface="Times New Roman"/>
                <a:cs typeface="Times New Roman"/>
                <a:hlinkClick r:id="rId30" action="ppaction://hlinksldjump"/>
              </a:rPr>
              <a:t>C</a:t>
            </a:r>
            <a:r>
              <a:rPr sz="1000" dirty="0">
                <a:latin typeface="Times New Roman"/>
                <a:cs typeface="Times New Roman"/>
                <a:hlinkClick r:id="rId30" action="ppaction://hlinksldjump"/>
              </a:rPr>
              <a:t>o</a:t>
            </a:r>
            <a:r>
              <a:rPr sz="1000" spc="-10" dirty="0">
                <a:latin typeface="Times New Roman"/>
                <a:cs typeface="Times New Roman"/>
                <a:hlinkClick r:id="rId30" action="ppaction://hlinksldjump"/>
              </a:rPr>
              <a:t>s</a:t>
            </a:r>
            <a:r>
              <a:rPr sz="1000" spc="-5" dirty="0">
                <a:latin typeface="Times New Roman"/>
                <a:cs typeface="Times New Roman"/>
                <a:hlinkClick r:id="rId30" action="ppaction://hlinksldjump"/>
              </a:rPr>
              <a:t>t</a:t>
            </a:r>
            <a:r>
              <a:rPr sz="1000" spc="10" dirty="0">
                <a:latin typeface="Times New Roman"/>
                <a:cs typeface="Times New Roman"/>
                <a:hlinkClick r:id="rId30" action="ppaction://hlinksldjump"/>
              </a:rPr>
              <a:t> </a:t>
            </a:r>
            <a:r>
              <a:rPr sz="1000" spc="-20" dirty="0">
                <a:latin typeface="Times New Roman"/>
                <a:cs typeface="Times New Roman"/>
                <a:hlinkClick r:id="rId30" action="ppaction://hlinksldjump"/>
              </a:rPr>
              <a:t>A</a:t>
            </a:r>
            <a:r>
              <a:rPr sz="1000" spc="-15" dirty="0">
                <a:latin typeface="Times New Roman"/>
                <a:cs typeface="Times New Roman"/>
                <a:hlinkClick r:id="rId30" action="ppaction://hlinksldjump"/>
              </a:rPr>
              <a:t>n</a:t>
            </a:r>
            <a:r>
              <a:rPr sz="1000" spc="0" dirty="0">
                <a:latin typeface="Times New Roman"/>
                <a:cs typeface="Times New Roman"/>
                <a:hlinkClick r:id="rId30" action="ppaction://hlinksldjump"/>
              </a:rPr>
              <a:t>al</a:t>
            </a:r>
            <a:r>
              <a:rPr sz="1000" spc="-15" dirty="0">
                <a:latin typeface="Times New Roman"/>
                <a:cs typeface="Times New Roman"/>
                <a:hlinkClick r:id="rId30" action="ppaction://hlinksldjump"/>
              </a:rPr>
              <a:t>y</a:t>
            </a:r>
            <a:r>
              <a:rPr sz="1000" spc="-10" dirty="0">
                <a:latin typeface="Times New Roman"/>
                <a:cs typeface="Times New Roman"/>
                <a:hlinkClick r:id="rId30" action="ppaction://hlinksldjump"/>
              </a:rPr>
              <a:t>s</a:t>
            </a:r>
            <a:r>
              <a:rPr sz="1000" spc="-5" dirty="0">
                <a:latin typeface="Times New Roman"/>
                <a:cs typeface="Times New Roman"/>
                <a:hlinkClick r:id="rId30" action="ppaction://hlinksldjump"/>
              </a:rPr>
              <a:t>is </a:t>
            </a:r>
            <a:r>
              <a:rPr sz="1000" dirty="0">
                <a:latin typeface="Times New Roman"/>
                <a:cs typeface="Times New Roman"/>
                <a:hlinkClick r:id="rId30" action="ppaction://hlinksldjump"/>
              </a:rPr>
              <a:t>	57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902004" y="8497061"/>
            <a:ext cx="5755640" cy="6883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9065">
              <a:lnSpc>
                <a:spcPct val="100000"/>
              </a:lnSpc>
              <a:tabLst>
                <a:tab pos="520065" algn="l"/>
                <a:tab pos="5614035" algn="l"/>
              </a:tabLst>
            </a:pPr>
            <a:r>
              <a:rPr sz="1000" i="1" spc="-10" dirty="0">
                <a:latin typeface="Arial"/>
                <a:cs typeface="Arial"/>
                <a:hlinkClick r:id="rId31" action="ppaction://hlinksldjump"/>
              </a:rPr>
              <a:t>9.</a:t>
            </a:r>
            <a:r>
              <a:rPr sz="1000" i="1" spc="-5" dirty="0">
                <a:latin typeface="Arial"/>
                <a:cs typeface="Arial"/>
                <a:hlinkClick r:id="rId31" action="ppaction://hlinksldjump"/>
              </a:rPr>
              <a:t>3</a:t>
            </a:r>
            <a:r>
              <a:rPr sz="1000" i="1" dirty="0">
                <a:latin typeface="Arial"/>
                <a:cs typeface="Arial"/>
                <a:hlinkClick r:id="rId31" action="ppaction://hlinksldjump"/>
              </a:rPr>
              <a:t>	</a:t>
            </a:r>
            <a:r>
              <a:rPr sz="1000" i="1" spc="-10" dirty="0">
                <a:latin typeface="Arial"/>
                <a:cs typeface="Arial"/>
                <a:hlinkClick r:id="rId31" action="ppaction://hlinksldjump"/>
              </a:rPr>
              <a:t>P</a:t>
            </a:r>
            <a:r>
              <a:rPr sz="1000" i="1" spc="-5" dirty="0">
                <a:latin typeface="Arial"/>
                <a:cs typeface="Arial"/>
                <a:hlinkClick r:id="rId31" action="ppaction://hlinksldjump"/>
              </a:rPr>
              <a:t>r</a:t>
            </a:r>
            <a:r>
              <a:rPr sz="1000" i="1" spc="-10" dirty="0">
                <a:latin typeface="Arial"/>
                <a:cs typeface="Arial"/>
                <a:hlinkClick r:id="rId31" action="ppaction://hlinksldjump"/>
              </a:rPr>
              <a:t>i</a:t>
            </a:r>
            <a:r>
              <a:rPr sz="1000" i="1" dirty="0">
                <a:latin typeface="Arial"/>
                <a:cs typeface="Arial"/>
                <a:hlinkClick r:id="rId31" action="ppaction://hlinksldjump"/>
              </a:rPr>
              <a:t>c</a:t>
            </a:r>
            <a:r>
              <a:rPr sz="1000" i="1" spc="-5" dirty="0">
                <a:latin typeface="Arial"/>
                <a:cs typeface="Arial"/>
                <a:hlinkClick r:id="rId31" action="ppaction://hlinksldjump"/>
              </a:rPr>
              <a:t>e </a:t>
            </a:r>
            <a:r>
              <a:rPr sz="1000" i="1" dirty="0">
                <a:latin typeface="Arial"/>
                <a:cs typeface="Arial"/>
                <a:hlinkClick r:id="rId31" action="ppaction://hlinksldjump"/>
              </a:rPr>
              <a:t>N</a:t>
            </a:r>
            <a:r>
              <a:rPr sz="1000" i="1" spc="-5" dirty="0">
                <a:latin typeface="Arial"/>
                <a:cs typeface="Arial"/>
                <a:hlinkClick r:id="rId31" action="ppaction://hlinksldjump"/>
              </a:rPr>
              <a:t>e</a:t>
            </a:r>
            <a:r>
              <a:rPr sz="1000" i="1" spc="-10" dirty="0">
                <a:latin typeface="Arial"/>
                <a:cs typeface="Arial"/>
                <a:hlinkClick r:id="rId31" action="ppaction://hlinksldjump"/>
              </a:rPr>
              <a:t>g</a:t>
            </a:r>
            <a:r>
              <a:rPr sz="1000" i="1" spc="-5" dirty="0">
                <a:latin typeface="Arial"/>
                <a:cs typeface="Arial"/>
                <a:hlinkClick r:id="rId31" action="ppaction://hlinksldjump"/>
              </a:rPr>
              <a:t>o</a:t>
            </a:r>
            <a:r>
              <a:rPr sz="1000" i="1" dirty="0">
                <a:latin typeface="Arial"/>
                <a:cs typeface="Arial"/>
                <a:hlinkClick r:id="rId31" action="ppaction://hlinksldjump"/>
              </a:rPr>
              <a:t>t</a:t>
            </a:r>
            <a:r>
              <a:rPr sz="1000" i="1" spc="-10" dirty="0">
                <a:latin typeface="Arial"/>
                <a:cs typeface="Arial"/>
                <a:hlinkClick r:id="rId31" action="ppaction://hlinksldjump"/>
              </a:rPr>
              <a:t>i</a:t>
            </a:r>
            <a:r>
              <a:rPr sz="1000" i="1" dirty="0">
                <a:latin typeface="Arial"/>
                <a:cs typeface="Arial"/>
                <a:hlinkClick r:id="rId31" action="ppaction://hlinksldjump"/>
              </a:rPr>
              <a:t>a</a:t>
            </a:r>
            <a:r>
              <a:rPr sz="1000" i="1" spc="0" dirty="0">
                <a:latin typeface="Arial"/>
                <a:cs typeface="Arial"/>
                <a:hlinkClick r:id="rId31" action="ppaction://hlinksldjump"/>
              </a:rPr>
              <a:t>t</a:t>
            </a:r>
            <a:r>
              <a:rPr sz="1000" i="1" spc="-10" dirty="0">
                <a:latin typeface="Arial"/>
                <a:cs typeface="Arial"/>
                <a:hlinkClick r:id="rId31" action="ppaction://hlinksldjump"/>
              </a:rPr>
              <a:t>i</a:t>
            </a:r>
            <a:r>
              <a:rPr sz="1000" i="1" dirty="0">
                <a:latin typeface="Arial"/>
                <a:cs typeface="Arial"/>
                <a:hlinkClick r:id="rId31" action="ppaction://hlinksldjump"/>
              </a:rPr>
              <a:t>o</a:t>
            </a:r>
            <a:r>
              <a:rPr sz="1000" i="1" spc="-5" dirty="0">
                <a:latin typeface="Arial"/>
                <a:cs typeface="Arial"/>
                <a:hlinkClick r:id="rId31" action="ppaction://hlinksldjump"/>
              </a:rPr>
              <a:t>n Strat</a:t>
            </a:r>
            <a:r>
              <a:rPr sz="1000" i="1" dirty="0">
                <a:latin typeface="Arial"/>
                <a:cs typeface="Arial"/>
                <a:hlinkClick r:id="rId31" action="ppaction://hlinksldjump"/>
              </a:rPr>
              <a:t>e</a:t>
            </a:r>
            <a:r>
              <a:rPr sz="1000" i="1" spc="-5" dirty="0">
                <a:latin typeface="Arial"/>
                <a:cs typeface="Arial"/>
                <a:hlinkClick r:id="rId31" action="ppaction://hlinksldjump"/>
              </a:rPr>
              <a:t>g</a:t>
            </a:r>
            <a:r>
              <a:rPr sz="1000" i="1" spc="-15" dirty="0">
                <a:latin typeface="Arial"/>
                <a:cs typeface="Arial"/>
                <a:hlinkClick r:id="rId31" action="ppaction://hlinksldjump"/>
              </a:rPr>
              <a:t>i</a:t>
            </a:r>
            <a:r>
              <a:rPr sz="1000" i="1" dirty="0">
                <a:latin typeface="Arial"/>
                <a:cs typeface="Arial"/>
                <a:hlinkClick r:id="rId31" action="ppaction://hlinksldjump"/>
              </a:rPr>
              <a:t>e</a:t>
            </a:r>
            <a:r>
              <a:rPr sz="1000" i="1" spc="-5" dirty="0">
                <a:latin typeface="Arial"/>
                <a:cs typeface="Arial"/>
                <a:hlinkClick r:id="rId31" action="ppaction://hlinksldjump"/>
              </a:rPr>
              <a:t>s</a:t>
            </a:r>
            <a:r>
              <a:rPr sz="1000" i="1" spc="-5" dirty="0">
                <a:latin typeface="Times New Roman"/>
                <a:cs typeface="Times New Roman"/>
                <a:hlinkClick r:id="rId31" action="ppaction://hlinksldjump"/>
              </a:rPr>
              <a:t> </a:t>
            </a:r>
            <a:r>
              <a:rPr sz="1000" i="1" dirty="0">
                <a:latin typeface="Times New Roman"/>
                <a:cs typeface="Times New Roman"/>
                <a:hlinkClick r:id="rId31" action="ppaction://hlinksldjump"/>
              </a:rPr>
              <a:t>	59</a:t>
            </a: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393065" algn="l"/>
                <a:tab pos="5614035" algn="l"/>
              </a:tabLst>
            </a:pPr>
            <a:r>
              <a:rPr sz="1000" b="1" dirty="0">
                <a:latin typeface="Times New Roman"/>
                <a:cs typeface="Times New Roman"/>
                <a:hlinkClick r:id="rId32" action="ppaction://hlinksldjump"/>
              </a:rPr>
              <a:t>1</a:t>
            </a:r>
            <a:r>
              <a:rPr sz="1000" b="1" spc="-5" dirty="0">
                <a:latin typeface="Times New Roman"/>
                <a:cs typeface="Times New Roman"/>
                <a:hlinkClick r:id="rId32" action="ppaction://hlinksldjump"/>
              </a:rPr>
              <a:t>0</a:t>
            </a:r>
            <a:r>
              <a:rPr sz="1000" b="1" dirty="0">
                <a:latin typeface="Times New Roman"/>
                <a:cs typeface="Times New Roman"/>
                <a:hlinkClick r:id="rId32" action="ppaction://hlinksldjump"/>
              </a:rPr>
              <a:t>	</a:t>
            </a:r>
            <a:r>
              <a:rPr sz="1000" b="1" spc="-5" dirty="0">
                <a:latin typeface="Times New Roman"/>
                <a:cs typeface="Times New Roman"/>
                <a:hlinkClick r:id="rId32" action="ppaction://hlinksldjump"/>
              </a:rPr>
              <a:t>C</a:t>
            </a:r>
            <a:r>
              <a:rPr sz="1000" b="1" dirty="0">
                <a:latin typeface="Times New Roman"/>
                <a:cs typeface="Times New Roman"/>
                <a:hlinkClick r:id="rId32" action="ppaction://hlinksldjump"/>
              </a:rPr>
              <a:t>o</a:t>
            </a:r>
            <a:r>
              <a:rPr sz="1000" b="1" spc="-5" dirty="0">
                <a:latin typeface="Times New Roman"/>
                <a:cs typeface="Times New Roman"/>
                <a:hlinkClick r:id="rId32" action="ppaction://hlinksldjump"/>
              </a:rPr>
              <a:t>ntr</a:t>
            </a:r>
            <a:r>
              <a:rPr sz="1000" b="1" dirty="0">
                <a:latin typeface="Times New Roman"/>
                <a:cs typeface="Times New Roman"/>
                <a:hlinkClick r:id="rId32" action="ppaction://hlinksldjump"/>
              </a:rPr>
              <a:t>o</a:t>
            </a:r>
            <a:r>
              <a:rPr sz="1000" b="1" spc="-5" dirty="0">
                <a:latin typeface="Times New Roman"/>
                <a:cs typeface="Times New Roman"/>
                <a:hlinkClick r:id="rId32" action="ppaction://hlinksldjump"/>
              </a:rPr>
              <a:t>l V</a:t>
            </a:r>
            <a:r>
              <a:rPr sz="1000" b="1" dirty="0">
                <a:latin typeface="Times New Roman"/>
                <a:cs typeface="Times New Roman"/>
                <a:hlinkClick r:id="rId32" action="ppaction://hlinksldjump"/>
              </a:rPr>
              <a:t>a</a:t>
            </a:r>
            <a:r>
              <a:rPr sz="1000" b="1" spc="-5" dirty="0">
                <a:latin typeface="Times New Roman"/>
                <a:cs typeface="Times New Roman"/>
                <a:hlinkClick r:id="rId32" action="ppaction://hlinksldjump"/>
              </a:rPr>
              <a:t>lves </a:t>
            </a:r>
            <a:r>
              <a:rPr sz="1000" b="1" dirty="0">
                <a:latin typeface="Times New Roman"/>
                <a:cs typeface="Times New Roman"/>
                <a:hlinkClick r:id="rId32" action="ppaction://hlinksldjump"/>
              </a:rPr>
              <a:t>	60</a:t>
            </a:r>
            <a:endParaRPr sz="1000">
              <a:latin typeface="Times New Roman"/>
              <a:cs typeface="Times New Roman"/>
            </a:endParaRPr>
          </a:p>
          <a:p>
            <a:pPr marL="139065">
              <a:lnSpc>
                <a:spcPct val="100000"/>
              </a:lnSpc>
              <a:spcBef>
                <a:spcPts val="540"/>
              </a:spcBef>
              <a:tabLst>
                <a:tab pos="647700" algn="l"/>
                <a:tab pos="5614035" algn="l"/>
              </a:tabLst>
            </a:pPr>
            <a:r>
              <a:rPr sz="1000" i="1" spc="-10" dirty="0">
                <a:latin typeface="Arial"/>
                <a:cs typeface="Arial"/>
                <a:hlinkClick r:id="rId32" action="ppaction://hlinksldjump"/>
              </a:rPr>
              <a:t>10.</a:t>
            </a:r>
            <a:r>
              <a:rPr sz="1000" i="1" spc="-5" dirty="0">
                <a:latin typeface="Arial"/>
                <a:cs typeface="Arial"/>
                <a:hlinkClick r:id="rId32" action="ppaction://hlinksldjump"/>
              </a:rPr>
              <a:t>1</a:t>
            </a:r>
            <a:r>
              <a:rPr sz="1000" i="1" dirty="0">
                <a:latin typeface="Arial"/>
                <a:cs typeface="Arial"/>
                <a:hlinkClick r:id="rId32" action="ppaction://hlinksldjump"/>
              </a:rPr>
              <a:t>	</a:t>
            </a:r>
            <a:r>
              <a:rPr sz="1000" i="1" spc="-5" dirty="0">
                <a:latin typeface="Arial"/>
                <a:cs typeface="Arial"/>
                <a:hlinkClick r:id="rId32" action="ppaction://hlinksldjump"/>
              </a:rPr>
              <a:t>M</a:t>
            </a:r>
            <a:r>
              <a:rPr sz="1000" i="1" spc="-10" dirty="0">
                <a:latin typeface="Arial"/>
                <a:cs typeface="Arial"/>
                <a:hlinkClick r:id="rId32" action="ppaction://hlinksldjump"/>
              </a:rPr>
              <a:t>a</a:t>
            </a:r>
            <a:r>
              <a:rPr sz="1000" i="1" spc="-5" dirty="0">
                <a:latin typeface="Arial"/>
                <a:cs typeface="Arial"/>
                <a:hlinkClick r:id="rId32" action="ppaction://hlinksldjump"/>
              </a:rPr>
              <a:t>r</a:t>
            </a:r>
            <a:r>
              <a:rPr sz="1000" i="1" dirty="0">
                <a:latin typeface="Arial"/>
                <a:cs typeface="Arial"/>
                <a:hlinkClick r:id="rId32" action="ppaction://hlinksldjump"/>
              </a:rPr>
              <a:t>k</a:t>
            </a:r>
            <a:r>
              <a:rPr sz="1000" i="1" spc="-5" dirty="0">
                <a:latin typeface="Arial"/>
                <a:cs typeface="Arial"/>
                <a:hlinkClick r:id="rId32" action="ppaction://hlinksldjump"/>
              </a:rPr>
              <a:t>et O</a:t>
            </a:r>
            <a:r>
              <a:rPr sz="1000" i="1" dirty="0">
                <a:latin typeface="Arial"/>
                <a:cs typeface="Arial"/>
                <a:hlinkClick r:id="rId32" action="ppaction://hlinksldjump"/>
              </a:rPr>
              <a:t>v</a:t>
            </a:r>
            <a:r>
              <a:rPr sz="1000" i="1" spc="-5" dirty="0">
                <a:latin typeface="Arial"/>
                <a:cs typeface="Arial"/>
                <a:hlinkClick r:id="rId32" action="ppaction://hlinksldjump"/>
              </a:rPr>
              <a:t>er</a:t>
            </a:r>
            <a:r>
              <a:rPr sz="1000" i="1" dirty="0">
                <a:latin typeface="Arial"/>
                <a:cs typeface="Arial"/>
                <a:hlinkClick r:id="rId32" action="ppaction://hlinksldjump"/>
              </a:rPr>
              <a:t>v</a:t>
            </a:r>
            <a:r>
              <a:rPr sz="1000" i="1" spc="-10" dirty="0">
                <a:latin typeface="Arial"/>
                <a:cs typeface="Arial"/>
                <a:hlinkClick r:id="rId32" action="ppaction://hlinksldjump"/>
              </a:rPr>
              <a:t>i</a:t>
            </a:r>
            <a:r>
              <a:rPr sz="1000" i="1" spc="-5" dirty="0">
                <a:latin typeface="Arial"/>
                <a:cs typeface="Arial"/>
                <a:hlinkClick r:id="rId32" action="ppaction://hlinksldjump"/>
              </a:rPr>
              <a:t>ew</a:t>
            </a:r>
            <a:r>
              <a:rPr sz="1000" i="1" spc="-5" dirty="0">
                <a:latin typeface="Times New Roman"/>
                <a:cs typeface="Times New Roman"/>
                <a:hlinkClick r:id="rId32" action="ppaction://hlinksldjump"/>
              </a:rPr>
              <a:t> </a:t>
            </a:r>
            <a:r>
              <a:rPr sz="1000" i="1" dirty="0">
                <a:latin typeface="Times New Roman"/>
                <a:cs typeface="Times New Roman"/>
                <a:hlinkClick r:id="rId32" action="ppaction://hlinksldjump"/>
              </a:rPr>
              <a:t>	60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1156512" y="9163050"/>
            <a:ext cx="342900" cy="4597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175"/>
              </a:lnSpc>
            </a:pPr>
            <a:r>
              <a:rPr sz="1000" dirty="0">
                <a:latin typeface="Times New Roman"/>
                <a:cs typeface="Times New Roman"/>
                <a:hlinkClick r:id="rId32" action="ppaction://hlinksldjump"/>
              </a:rPr>
              <a:t>10</a:t>
            </a:r>
            <a:r>
              <a:rPr sz="1000" spc="-5" dirty="0">
                <a:latin typeface="Times New Roman"/>
                <a:cs typeface="Times New Roman"/>
                <a:hlinkClick r:id="rId32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32" action="ppaction://hlinksldjump"/>
              </a:rPr>
              <a:t>1</a:t>
            </a:r>
            <a:r>
              <a:rPr sz="1000" spc="-15" dirty="0">
                <a:latin typeface="Times New Roman"/>
                <a:cs typeface="Times New Roman"/>
                <a:hlinkClick r:id="rId32" action="ppaction://hlinksldjump"/>
              </a:rPr>
              <a:t>.</a:t>
            </a:r>
            <a:r>
              <a:rPr sz="1000" spc="-5" dirty="0">
                <a:latin typeface="Times New Roman"/>
                <a:cs typeface="Times New Roman"/>
                <a:hlinkClick r:id="rId32" action="ppaction://hlinksldjump"/>
              </a:rPr>
              <a:t>1</a:t>
            </a: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ts val="1150"/>
              </a:lnSpc>
            </a:pPr>
            <a:r>
              <a:rPr sz="1000" dirty="0">
                <a:latin typeface="Times New Roman"/>
                <a:cs typeface="Times New Roman"/>
                <a:hlinkClick r:id="rId33" action="ppaction://hlinksldjump"/>
              </a:rPr>
              <a:t>10</a:t>
            </a:r>
            <a:r>
              <a:rPr sz="1000" spc="-5" dirty="0">
                <a:latin typeface="Times New Roman"/>
                <a:cs typeface="Times New Roman"/>
                <a:hlinkClick r:id="rId33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33" action="ppaction://hlinksldjump"/>
              </a:rPr>
              <a:t>1</a:t>
            </a:r>
            <a:r>
              <a:rPr sz="1000" spc="-15" dirty="0">
                <a:latin typeface="Times New Roman"/>
                <a:cs typeface="Times New Roman"/>
                <a:hlinkClick r:id="rId33" action="ppaction://hlinksldjump"/>
              </a:rPr>
              <a:t>.</a:t>
            </a:r>
            <a:r>
              <a:rPr sz="1000" spc="-5" dirty="0">
                <a:latin typeface="Times New Roman"/>
                <a:cs typeface="Times New Roman"/>
                <a:hlinkClick r:id="rId33" action="ppaction://hlinksldjump"/>
              </a:rPr>
              <a:t>2</a:t>
            </a: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ts val="1175"/>
              </a:lnSpc>
            </a:pPr>
            <a:r>
              <a:rPr sz="1000" dirty="0">
                <a:latin typeface="Times New Roman"/>
                <a:cs typeface="Times New Roman"/>
                <a:hlinkClick r:id="rId34" action="ppaction://hlinksldjump"/>
              </a:rPr>
              <a:t>10</a:t>
            </a:r>
            <a:r>
              <a:rPr sz="1000" spc="-5" dirty="0">
                <a:latin typeface="Times New Roman"/>
                <a:cs typeface="Times New Roman"/>
                <a:hlinkClick r:id="rId34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34" action="ppaction://hlinksldjump"/>
              </a:rPr>
              <a:t>1</a:t>
            </a:r>
            <a:r>
              <a:rPr sz="1000" spc="-15" dirty="0">
                <a:latin typeface="Times New Roman"/>
                <a:cs typeface="Times New Roman"/>
                <a:hlinkClick r:id="rId34" action="ppaction://hlinksldjump"/>
              </a:rPr>
              <a:t>.</a:t>
            </a:r>
            <a:r>
              <a:rPr sz="1000" spc="-5" dirty="0">
                <a:latin typeface="Times New Roman"/>
                <a:cs typeface="Times New Roman"/>
                <a:hlinkClick r:id="rId34" action="ppaction://hlinksldjump"/>
              </a:rPr>
              <a:t>3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1663954" y="9163050"/>
            <a:ext cx="4993640" cy="459740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12700" marR="5080" algn="just">
              <a:lnSpc>
                <a:spcPts val="1150"/>
              </a:lnSpc>
              <a:spcBef>
                <a:spcPts val="80"/>
              </a:spcBef>
              <a:tabLst>
                <a:tab pos="4852035" algn="l"/>
              </a:tabLst>
            </a:pPr>
            <a:r>
              <a:rPr sz="1000" spc="-5" dirty="0">
                <a:latin typeface="Times New Roman"/>
                <a:cs typeface="Times New Roman"/>
                <a:hlinkClick r:id="rId32" action="ppaction://hlinksldjump"/>
              </a:rPr>
              <a:t>D</a:t>
            </a:r>
            <a:r>
              <a:rPr sz="1000" spc="0" dirty="0">
                <a:latin typeface="Times New Roman"/>
                <a:cs typeface="Times New Roman"/>
                <a:hlinkClick r:id="rId32" action="ppaction://hlinksldjump"/>
              </a:rPr>
              <a:t>e</a:t>
            </a:r>
            <a:r>
              <a:rPr sz="1000" spc="-25" dirty="0">
                <a:latin typeface="Times New Roman"/>
                <a:cs typeface="Times New Roman"/>
                <a:hlinkClick r:id="rId32" action="ppaction://hlinksldjump"/>
              </a:rPr>
              <a:t>m</a:t>
            </a:r>
            <a:r>
              <a:rPr sz="1000" spc="0" dirty="0">
                <a:latin typeface="Times New Roman"/>
                <a:cs typeface="Times New Roman"/>
                <a:hlinkClick r:id="rId32" action="ppaction://hlinksldjump"/>
              </a:rPr>
              <a:t>a</a:t>
            </a:r>
            <a:r>
              <a:rPr sz="1000" spc="-15" dirty="0">
                <a:latin typeface="Times New Roman"/>
                <a:cs typeface="Times New Roman"/>
                <a:hlinkClick r:id="rId32" action="ppaction://hlinksldjump"/>
              </a:rPr>
              <a:t>n</a:t>
            </a:r>
            <a:r>
              <a:rPr sz="1000" spc="-5" dirty="0">
                <a:latin typeface="Times New Roman"/>
                <a:cs typeface="Times New Roman"/>
                <a:hlinkClick r:id="rId32" action="ppaction://hlinksldjump"/>
              </a:rPr>
              <a:t>d </a:t>
            </a:r>
            <a:r>
              <a:rPr sz="1000" dirty="0">
                <a:latin typeface="Times New Roman"/>
                <a:cs typeface="Times New Roman"/>
                <a:hlinkClick r:id="rId32" action="ppaction://hlinksldjump"/>
              </a:rPr>
              <a:t>	60 </a:t>
            </a:r>
            <a:r>
              <a:rPr sz="1000" dirty="0">
                <a:latin typeface="Times New Roman"/>
                <a:cs typeface="Times New Roman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33" action="ppaction://hlinksldjump"/>
              </a:rPr>
              <a:t>S</a:t>
            </a:r>
            <a:r>
              <a:rPr sz="1000" spc="-15" dirty="0">
                <a:latin typeface="Times New Roman"/>
                <a:cs typeface="Times New Roman"/>
                <a:hlinkClick r:id="rId33" action="ppaction://hlinksldjump"/>
              </a:rPr>
              <a:t>u</a:t>
            </a:r>
            <a:r>
              <a:rPr sz="1000" dirty="0">
                <a:latin typeface="Times New Roman"/>
                <a:cs typeface="Times New Roman"/>
                <a:hlinkClick r:id="rId33" action="ppaction://hlinksldjump"/>
              </a:rPr>
              <a:t>pp</a:t>
            </a:r>
            <a:r>
              <a:rPr sz="1000" spc="0" dirty="0">
                <a:latin typeface="Times New Roman"/>
                <a:cs typeface="Times New Roman"/>
                <a:hlinkClick r:id="rId33" action="ppaction://hlinksldjump"/>
              </a:rPr>
              <a:t>l</a:t>
            </a:r>
            <a:r>
              <a:rPr sz="1000" spc="-5" dirty="0">
                <a:latin typeface="Times New Roman"/>
                <a:cs typeface="Times New Roman"/>
                <a:hlinkClick r:id="rId33" action="ppaction://hlinksldjump"/>
              </a:rPr>
              <a:t>y</a:t>
            </a:r>
            <a:r>
              <a:rPr sz="1000" spc="-20" dirty="0">
                <a:latin typeface="Times New Roman"/>
                <a:cs typeface="Times New Roman"/>
                <a:hlinkClick r:id="rId33" action="ppaction://hlinksldjump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33" action="ppaction://hlinksldjump"/>
              </a:rPr>
              <a:t>(</a:t>
            </a:r>
            <a:r>
              <a:rPr sz="1000" spc="-10" dirty="0">
                <a:latin typeface="Times New Roman"/>
                <a:cs typeface="Times New Roman"/>
                <a:hlinkClick r:id="rId33" action="ppaction://hlinksldjump"/>
              </a:rPr>
              <a:t>C</a:t>
            </a:r>
            <a:r>
              <a:rPr sz="1000" spc="-5" dirty="0">
                <a:latin typeface="Times New Roman"/>
                <a:cs typeface="Times New Roman"/>
                <a:hlinkClick r:id="rId33" action="ppaction://hlinksldjump"/>
              </a:rPr>
              <a:t>a</a:t>
            </a:r>
            <a:r>
              <a:rPr sz="1000" dirty="0">
                <a:latin typeface="Times New Roman"/>
                <a:cs typeface="Times New Roman"/>
                <a:hlinkClick r:id="rId33" action="ppaction://hlinksldjump"/>
              </a:rPr>
              <a:t>p</a:t>
            </a:r>
            <a:r>
              <a:rPr sz="1000" spc="-5" dirty="0">
                <a:latin typeface="Times New Roman"/>
                <a:cs typeface="Times New Roman"/>
                <a:hlinkClick r:id="rId33" action="ppaction://hlinksldjump"/>
              </a:rPr>
              <a:t>aci</a:t>
            </a:r>
            <a:r>
              <a:rPr sz="1000" dirty="0">
                <a:latin typeface="Times New Roman"/>
                <a:cs typeface="Times New Roman"/>
                <a:hlinkClick r:id="rId33" action="ppaction://hlinksldjump"/>
              </a:rPr>
              <a:t>t</a:t>
            </a:r>
            <a:r>
              <a:rPr sz="1000" spc="-15" dirty="0">
                <a:latin typeface="Times New Roman"/>
                <a:cs typeface="Times New Roman"/>
                <a:hlinkClick r:id="rId33" action="ppaction://hlinksldjump"/>
              </a:rPr>
              <a:t>y</a:t>
            </a:r>
            <a:r>
              <a:rPr sz="1000" spc="-5" dirty="0">
                <a:latin typeface="Times New Roman"/>
                <a:cs typeface="Times New Roman"/>
                <a:hlinkClick r:id="rId33" action="ppaction://hlinksldjump"/>
              </a:rPr>
              <a:t>) </a:t>
            </a:r>
            <a:r>
              <a:rPr sz="1000" dirty="0">
                <a:latin typeface="Times New Roman"/>
                <a:cs typeface="Times New Roman"/>
                <a:hlinkClick r:id="rId33" action="ppaction://hlinksldjump"/>
              </a:rPr>
              <a:t>	62 </a:t>
            </a:r>
            <a:r>
              <a:rPr sz="1000" dirty="0">
                <a:latin typeface="Times New Roman"/>
                <a:cs typeface="Times New Roman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34" action="ppaction://hlinksldjump"/>
              </a:rPr>
              <a:t>N</a:t>
            </a:r>
            <a:r>
              <a:rPr sz="1000" spc="0" dirty="0">
                <a:latin typeface="Times New Roman"/>
                <a:cs typeface="Times New Roman"/>
                <a:hlinkClick r:id="rId34" action="ppaction://hlinksldjump"/>
              </a:rPr>
              <a:t>e</a:t>
            </a:r>
            <a:r>
              <a:rPr sz="1000" spc="-5" dirty="0">
                <a:latin typeface="Times New Roman"/>
                <a:cs typeface="Times New Roman"/>
                <a:hlinkClick r:id="rId34" action="ppaction://hlinksldjump"/>
              </a:rPr>
              <a:t>w</a:t>
            </a:r>
            <a:r>
              <a:rPr sz="1000" spc="-25" dirty="0">
                <a:latin typeface="Times New Roman"/>
                <a:cs typeface="Times New Roman"/>
                <a:hlinkClick r:id="rId34" action="ppaction://hlinksldjump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34" action="ppaction://hlinksldjump"/>
              </a:rPr>
              <a:t>c</a:t>
            </a:r>
            <a:r>
              <a:rPr sz="1000" spc="5" dirty="0">
                <a:latin typeface="Times New Roman"/>
                <a:cs typeface="Times New Roman"/>
                <a:hlinkClick r:id="rId34" action="ppaction://hlinksldjump"/>
              </a:rPr>
              <a:t>o</a:t>
            </a:r>
            <a:r>
              <a:rPr sz="1000" spc="-15" dirty="0">
                <a:latin typeface="Times New Roman"/>
                <a:cs typeface="Times New Roman"/>
                <a:hlinkClick r:id="rId34" action="ppaction://hlinksldjump"/>
              </a:rPr>
              <a:t>n</a:t>
            </a:r>
            <a:r>
              <a:rPr sz="1000" spc="-5" dirty="0">
                <a:latin typeface="Times New Roman"/>
                <a:cs typeface="Times New Roman"/>
                <a:hlinkClick r:id="rId34" action="ppaction://hlinksldjump"/>
              </a:rPr>
              <a:t>tracts </a:t>
            </a:r>
            <a:r>
              <a:rPr sz="1000" dirty="0">
                <a:latin typeface="Times New Roman"/>
                <a:cs typeface="Times New Roman"/>
                <a:hlinkClick r:id="rId34" action="ppaction://hlinksldjump"/>
              </a:rPr>
              <a:t>	65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4" name="object 114"/>
          <p:cNvSpPr/>
          <p:nvPr/>
        </p:nvSpPr>
        <p:spPr>
          <a:xfrm>
            <a:off x="121286" y="32384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258445" y="32384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95604" y="32384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31494" y="32384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62940" y="32384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88669" y="32384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915669" y="32384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1047114" y="32384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178560" y="323849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21286" y="44767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258445" y="44767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95604" y="44767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31494" y="44767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62940" y="44767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788669" y="44767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915669" y="44767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047114" y="44767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21286" y="5784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258445" y="5784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95604" y="5784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31494" y="5784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62940" y="5784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788669" y="5784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915669" y="5784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21286" y="7092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258445" y="7092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395604" y="7092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31494" y="7092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62940" y="7092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788669" y="7092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21286" y="8324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58445" y="8324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395604" y="8324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31494" y="8324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62940" y="8324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21286" y="9632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58445" y="9632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95604" y="9632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31494" y="9632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21286" y="10941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258445" y="10941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95604" y="10941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21286" y="12211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58445" y="12211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21286" y="135191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60" name="object 160"/>
          <p:cNvSpPr txBox="1"/>
          <p:nvPr/>
        </p:nvSpPr>
        <p:spPr>
          <a:xfrm>
            <a:off x="5845302" y="10266245"/>
            <a:ext cx="818515" cy="182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dirty="0">
                <a:solidFill>
                  <a:srgbClr val="F1F1F1"/>
                </a:solidFill>
                <a:latin typeface="Arial"/>
                <a:cs typeface="Arial"/>
              </a:rPr>
              <a:t>Page </a:t>
            </a:r>
            <a:fld id="{81D60167-4931-47E6-BA6A-407CBD079E47}" type="slidenum">
              <a:rPr sz="1100" b="1" dirty="0">
                <a:solidFill>
                  <a:srgbClr val="F1F1F1"/>
                </a:solidFill>
                <a:latin typeface="Arial"/>
                <a:cs typeface="Arial"/>
              </a:rPr>
              <a:t>2</a:t>
            </a:fld>
            <a:r>
              <a:rPr sz="1100" b="1" dirty="0">
                <a:solidFill>
                  <a:srgbClr val="F1F1F1"/>
                </a:solidFill>
                <a:latin typeface="Arial"/>
                <a:cs typeface="Arial"/>
              </a:rPr>
              <a:t> </a:t>
            </a:r>
            <a:r>
              <a:rPr sz="1100" spc="-10" dirty="0">
                <a:solidFill>
                  <a:srgbClr val="F1F1F1"/>
                </a:solidFill>
                <a:latin typeface="Arial"/>
                <a:cs typeface="Arial"/>
              </a:rPr>
              <a:t>of</a:t>
            </a:r>
            <a:r>
              <a:rPr sz="1100" spc="-90" dirty="0">
                <a:solidFill>
                  <a:srgbClr val="F1F1F1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1F1F1"/>
                </a:solidFill>
                <a:latin typeface="Arial"/>
                <a:cs typeface="Arial"/>
              </a:rPr>
              <a:t>81</a:t>
            </a:r>
            <a:endParaRPr sz="11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526794" y="1125981"/>
            <a:ext cx="450723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dirty="0">
                <a:latin typeface="Arial"/>
                <a:cs typeface="Arial"/>
              </a:rPr>
              <a:t>Table </a:t>
            </a:r>
            <a:r>
              <a:rPr sz="1000" b="1" spc="-5" dirty="0">
                <a:latin typeface="Arial"/>
                <a:cs typeface="Arial"/>
              </a:rPr>
              <a:t>4: Summary of New Contracts and Estimated Values for </a:t>
            </a:r>
            <a:r>
              <a:rPr sz="1000" b="1" dirty="0">
                <a:latin typeface="Arial"/>
                <a:cs typeface="Arial"/>
              </a:rPr>
              <a:t>Gate</a:t>
            </a:r>
            <a:r>
              <a:rPr sz="1000" b="1" spc="11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6" name="object 96"/>
          <p:cNvSpPr txBox="1"/>
          <p:nvPr/>
        </p:nvSpPr>
        <p:spPr>
          <a:xfrm>
            <a:off x="5767578" y="10266245"/>
            <a:ext cx="895985" cy="182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dirty="0">
                <a:solidFill>
                  <a:srgbClr val="F1F1F1"/>
                </a:solidFill>
                <a:latin typeface="Arial"/>
                <a:cs typeface="Arial"/>
              </a:rPr>
              <a:t>Page </a:t>
            </a:r>
            <a:r>
              <a:rPr sz="1100" b="1" spc="-5" dirty="0">
                <a:solidFill>
                  <a:srgbClr val="F1F1F1"/>
                </a:solidFill>
                <a:latin typeface="Arial"/>
                <a:cs typeface="Arial"/>
              </a:rPr>
              <a:t>20 </a:t>
            </a:r>
            <a:r>
              <a:rPr sz="1100" spc="-10" dirty="0">
                <a:solidFill>
                  <a:srgbClr val="F1F1F1"/>
                </a:solidFill>
                <a:latin typeface="Arial"/>
                <a:cs typeface="Arial"/>
              </a:rPr>
              <a:t>of</a:t>
            </a:r>
            <a:r>
              <a:rPr sz="1100" spc="-75" dirty="0">
                <a:solidFill>
                  <a:srgbClr val="F1F1F1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1F1F1"/>
                </a:solidFill>
                <a:latin typeface="Arial"/>
                <a:cs typeface="Arial"/>
              </a:rPr>
              <a:t>81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94" name="object 94"/>
          <p:cNvGraphicFramePr>
            <a:graphicFrameLocks noGrp="1"/>
          </p:cNvGraphicFramePr>
          <p:nvPr/>
        </p:nvGraphicFramePr>
        <p:xfrm>
          <a:off x="1117396" y="1359661"/>
          <a:ext cx="5977255" cy="50755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292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563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2532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8394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153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4818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6477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5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Buyer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381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95885" marR="86360" indent="10160">
                        <a:lnSpc>
                          <a:spcPts val="127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Country 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of 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Insta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ati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n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69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550">
                        <a:latin typeface="Times New Roman"/>
                        <a:cs typeface="Times New Roman"/>
                      </a:endParaRPr>
                    </a:p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Supplier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381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550">
                        <a:latin typeface="Times New Roman"/>
                        <a:cs typeface="Times New Roman"/>
                      </a:endParaRPr>
                    </a:p>
                    <a:p>
                      <a:pPr marL="2971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Product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381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710" marR="85090" algn="ctr">
                        <a:lnSpc>
                          <a:spcPts val="1260"/>
                        </a:lnSpc>
                        <a:spcBef>
                          <a:spcPts val="64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st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mated 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Value  ($m)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8191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0810" marR="126364" indent="635" algn="ctr">
                        <a:lnSpc>
                          <a:spcPts val="1260"/>
                        </a:lnSpc>
                        <a:spcBef>
                          <a:spcPts val="10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Estimated 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Cost/Unit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130810" marR="126364" algn="ctr">
                        <a:lnSpc>
                          <a:spcPts val="1260"/>
                        </a:lnSpc>
                        <a:spcBef>
                          <a:spcPts val="10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($m)</a:t>
                      </a:r>
                      <a:r>
                        <a:rPr sz="1100" spc="-6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(Gate  Valves)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127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659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CNPE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China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Velan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427990">
                        <a:lnSpc>
                          <a:spcPts val="1260"/>
                        </a:lnSpc>
                        <a:spcBef>
                          <a:spcPts val="20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Gate</a:t>
                      </a:r>
                      <a:r>
                        <a:rPr sz="1100" spc="-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and  Globe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254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7785" algn="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$61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9055" algn="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$336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7660">
                <a:tc>
                  <a:txBody>
                    <a:bodyPr/>
                    <a:lstStyle/>
                    <a:p>
                      <a:pPr marL="65405" marR="83820">
                        <a:lnSpc>
                          <a:spcPts val="1260"/>
                        </a:lnSpc>
                        <a:spcBef>
                          <a:spcPts val="20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National Thermal  Power</a:t>
                      </a:r>
                      <a:r>
                        <a:rPr sz="1100" spc="-8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Corporation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254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India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Velan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358140">
                        <a:lnSpc>
                          <a:spcPts val="1260"/>
                        </a:lnSpc>
                        <a:spcBef>
                          <a:spcPts val="20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Globe</a:t>
                      </a:r>
                      <a:r>
                        <a:rPr sz="1100" spc="-7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and  Gate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254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7785" algn="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$20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9055" algn="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$228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7659">
                <a:tc>
                  <a:txBody>
                    <a:bodyPr/>
                    <a:lstStyle/>
                    <a:p>
                      <a:pPr marL="65405" marR="93345">
                        <a:lnSpc>
                          <a:spcPts val="1260"/>
                        </a:lnSpc>
                        <a:spcBef>
                          <a:spcPts val="2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Mochovce</a:t>
                      </a:r>
                      <a:r>
                        <a:rPr sz="1100" spc="-4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Nuclear  Power</a:t>
                      </a:r>
                      <a:r>
                        <a:rPr sz="1100" spc="-7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Plant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317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Slovakia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Velan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427990">
                        <a:lnSpc>
                          <a:spcPts val="1260"/>
                        </a:lnSpc>
                        <a:spcBef>
                          <a:spcPts val="2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Gate</a:t>
                      </a:r>
                      <a:r>
                        <a:rPr sz="1100" spc="-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and 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Globe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317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7785" algn="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$19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9055" algn="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$630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7659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CNPE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China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Velan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427990">
                        <a:lnSpc>
                          <a:spcPts val="1260"/>
                        </a:lnSpc>
                        <a:spcBef>
                          <a:spcPts val="2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Gate</a:t>
                      </a:r>
                      <a:r>
                        <a:rPr sz="1100" spc="-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and 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Globe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317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7785" algn="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$16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9055" algn="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$336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8041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KHNP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112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Korea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112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Flowserve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112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427990">
                        <a:lnSpc>
                          <a:spcPts val="1260"/>
                        </a:lnSpc>
                        <a:spcBef>
                          <a:spcPts val="2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Gate</a:t>
                      </a:r>
                      <a:r>
                        <a:rPr sz="1100" spc="-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and 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Globe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317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7785" algn="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$15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112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9055" algn="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$479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112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67640">
                <a:tc>
                  <a:txBody>
                    <a:bodyPr/>
                    <a:lstStyle/>
                    <a:p>
                      <a:pPr marL="65405">
                        <a:lnSpc>
                          <a:spcPts val="125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Shell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25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Global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25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Tyco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25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“Butterfly</a:t>
                      </a:r>
                      <a:r>
                        <a:rPr sz="11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gate”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6515" algn="r">
                        <a:lnSpc>
                          <a:spcPts val="125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$10+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9055" algn="r">
                        <a:lnSpc>
                          <a:spcPts val="125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$411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27659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Shell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Global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Flowserve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427990">
                        <a:lnSpc>
                          <a:spcPts val="127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Gate</a:t>
                      </a:r>
                      <a:r>
                        <a:rPr sz="1100" spc="-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and  Check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6515" algn="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$10+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9055" algn="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$404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27660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CNPE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China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93980">
                        <a:lnSpc>
                          <a:spcPts val="1260"/>
                        </a:lnSpc>
                        <a:spcBef>
                          <a:spcPts val="10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China</a:t>
                      </a:r>
                      <a:r>
                        <a:rPr sz="1100" spc="-7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Valve  Technology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127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210820">
                        <a:lnSpc>
                          <a:spcPts val="1260"/>
                        </a:lnSpc>
                        <a:spcBef>
                          <a:spcPts val="10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Gate,</a:t>
                      </a:r>
                      <a:r>
                        <a:rPr sz="1100" spc="-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Globe,  Check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127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7785" algn="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$</a:t>
                      </a:r>
                      <a:r>
                        <a:rPr sz="1100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9055" algn="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$336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87679">
                <a:tc>
                  <a:txBody>
                    <a:bodyPr/>
                    <a:lstStyle/>
                    <a:p>
                      <a:pPr marL="65405" marR="458470">
                        <a:lnSpc>
                          <a:spcPts val="1260"/>
                        </a:lnSpc>
                        <a:spcBef>
                          <a:spcPts val="64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Bissa</a:t>
                      </a:r>
                      <a:r>
                        <a:rPr sz="1100" spc="-7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Mining  Project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8191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311785">
                        <a:lnSpc>
                          <a:spcPts val="1260"/>
                        </a:lnSpc>
                        <a:spcBef>
                          <a:spcPts val="64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B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u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r</a:t>
                      </a:r>
                      <a:r>
                        <a:rPr sz="1100" spc="10" dirty="0">
                          <a:latin typeface="Arial"/>
                          <a:cs typeface="Arial"/>
                        </a:rPr>
                        <a:t>k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na  Faso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8191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318770">
                        <a:lnSpc>
                          <a:spcPts val="1260"/>
                        </a:lnSpc>
                        <a:spcBef>
                          <a:spcPts val="10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Weir  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Mi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ra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s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65405">
                        <a:lnSpc>
                          <a:spcPts val="124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Africa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127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654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Gate</a:t>
                      </a:r>
                      <a:r>
                        <a:rPr sz="1100" spc="-7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(knife)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381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R="55880" algn="r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$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.3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381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R="57150" algn="r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$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,1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381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27659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Essar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Oil</a:t>
                      </a:r>
                      <a:r>
                        <a:rPr sz="1100" spc="-8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Ltd.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India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130810">
                        <a:lnSpc>
                          <a:spcPts val="1270"/>
                        </a:lnSpc>
                        <a:spcBef>
                          <a:spcPts val="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CRI</a:t>
                      </a:r>
                      <a:r>
                        <a:rPr sz="1100" spc="-8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Pumps 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Pvt</a:t>
                      </a:r>
                      <a:r>
                        <a:rPr sz="1100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Ltd.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210820">
                        <a:lnSpc>
                          <a:spcPts val="1270"/>
                        </a:lnSpc>
                        <a:spcBef>
                          <a:spcPts val="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Gate,</a:t>
                      </a:r>
                      <a:r>
                        <a:rPr sz="1100" spc="-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Globe,  and</a:t>
                      </a:r>
                      <a:r>
                        <a:rPr sz="1100" spc="-9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Check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5880" algn="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$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.2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7150" algn="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$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,0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27660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ABB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Africa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OMB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427990">
                        <a:lnSpc>
                          <a:spcPts val="127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Gate</a:t>
                      </a:r>
                      <a:r>
                        <a:rPr sz="1100" spc="-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and 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Globe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7785" algn="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U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1100" spc="5" dirty="0">
                          <a:latin typeface="Arial"/>
                          <a:cs typeface="Arial"/>
                        </a:rPr>
                        <a:t>k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-20" dirty="0">
                          <a:latin typeface="Arial"/>
                          <a:cs typeface="Arial"/>
                        </a:rPr>
                        <a:t>w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n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9055" algn="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U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1100" spc="5" dirty="0">
                          <a:latin typeface="Arial"/>
                          <a:cs typeface="Arial"/>
                        </a:rPr>
                        <a:t>k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-20" dirty="0">
                          <a:latin typeface="Arial"/>
                          <a:cs typeface="Arial"/>
                        </a:rPr>
                        <a:t>w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n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27913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SK</a:t>
                      </a:r>
                      <a:r>
                        <a:rPr sz="1100" spc="-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E&amp;C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412750">
                        <a:lnSpc>
                          <a:spcPts val="1270"/>
                        </a:lnSpc>
                        <a:spcBef>
                          <a:spcPts val="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u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th 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K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orea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OMB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427990">
                        <a:lnSpc>
                          <a:spcPts val="1270"/>
                        </a:lnSpc>
                        <a:spcBef>
                          <a:spcPts val="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Gate</a:t>
                      </a:r>
                      <a:r>
                        <a:rPr sz="1100" spc="-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and 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Globe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7785" algn="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U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1100" spc="5" dirty="0">
                          <a:latin typeface="Arial"/>
                          <a:cs typeface="Arial"/>
                        </a:rPr>
                        <a:t>k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-20" dirty="0">
                          <a:latin typeface="Arial"/>
                          <a:cs typeface="Arial"/>
                        </a:rPr>
                        <a:t>w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n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9055" algn="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$479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48920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65405" marR="292735">
                        <a:lnSpc>
                          <a:spcPts val="1260"/>
                        </a:lnSpc>
                        <a:spcBef>
                          <a:spcPts val="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NRG Big</a:t>
                      </a:r>
                      <a:r>
                        <a:rPr sz="1100" spc="-6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Cajun 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Power</a:t>
                      </a:r>
                      <a:r>
                        <a:rPr sz="1100" spc="-7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Plant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190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65405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US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508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215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Larox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65405" marR="342900">
                        <a:lnSpc>
                          <a:spcPts val="1260"/>
                        </a:lnSpc>
                        <a:spcBef>
                          <a:spcPts val="6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F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1100" spc="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-20" dirty="0">
                          <a:latin typeface="Arial"/>
                          <a:cs typeface="Arial"/>
                        </a:rPr>
                        <a:t>w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100" spc="-15" dirty="0">
                          <a:latin typeface="Arial"/>
                          <a:cs typeface="Arial"/>
                        </a:rPr>
                        <a:t>y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s  Group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654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Gate</a:t>
                      </a:r>
                      <a:r>
                        <a:rPr sz="1100" spc="-8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(knife)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508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R="57785" algn="r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U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1100" spc="5" dirty="0">
                          <a:latin typeface="Arial"/>
                          <a:cs typeface="Arial"/>
                        </a:rPr>
                        <a:t>k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-20" dirty="0">
                          <a:latin typeface="Arial"/>
                          <a:cs typeface="Arial"/>
                        </a:rPr>
                        <a:t>w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n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508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R="59055" algn="r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$617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508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906271"/>
            <a:ext cx="912494" cy="506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377825" algn="l"/>
              </a:tabLst>
            </a:pPr>
            <a:r>
              <a:rPr sz="1000" b="1" i="1" spc="-10" dirty="0">
                <a:latin typeface="Arial"/>
                <a:cs typeface="Arial"/>
              </a:rPr>
              <a:t>7.</a:t>
            </a:r>
            <a:r>
              <a:rPr sz="1000" b="1" i="1" spc="-5" dirty="0">
                <a:latin typeface="Arial"/>
                <a:cs typeface="Arial"/>
              </a:rPr>
              <a:t>2</a:t>
            </a:r>
            <a:r>
              <a:rPr sz="1000" b="1" i="1" dirty="0">
                <a:latin typeface="Arial"/>
                <a:cs typeface="Arial"/>
              </a:rPr>
              <a:t>	</a:t>
            </a:r>
            <a:r>
              <a:rPr sz="1000" b="1" i="1" spc="-5" dirty="0">
                <a:latin typeface="Arial"/>
                <a:cs typeface="Arial"/>
              </a:rPr>
              <a:t>Anal</a:t>
            </a:r>
            <a:r>
              <a:rPr sz="1000" b="1" i="1" spc="-10" dirty="0">
                <a:latin typeface="Arial"/>
                <a:cs typeface="Arial"/>
              </a:rPr>
              <a:t>y</a:t>
            </a:r>
            <a:r>
              <a:rPr sz="1000" b="1" i="1" spc="-5" dirty="0">
                <a:latin typeface="Arial"/>
                <a:cs typeface="Arial"/>
              </a:rPr>
              <a:t>s</a:t>
            </a:r>
            <a:r>
              <a:rPr sz="1000" b="1" i="1" dirty="0">
                <a:latin typeface="Arial"/>
                <a:cs typeface="Arial"/>
              </a:rPr>
              <a:t>i</a:t>
            </a:r>
            <a:r>
              <a:rPr sz="1000" b="1" i="1" spc="-5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2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69265" algn="l"/>
              </a:tabLst>
            </a:pPr>
            <a:r>
              <a:rPr sz="1000" b="1" spc="-10" dirty="0">
                <a:latin typeface="Arial"/>
                <a:cs typeface="Arial"/>
              </a:rPr>
              <a:t>7.2.1	</a:t>
            </a:r>
            <a:r>
              <a:rPr sz="1000" b="1" spc="-5" dirty="0">
                <a:latin typeface="Arial"/>
                <a:cs typeface="Arial"/>
              </a:rPr>
              <a:t>Costs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8" name="object 98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21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94" name="object 94"/>
          <p:cNvSpPr txBox="1"/>
          <p:nvPr/>
        </p:nvSpPr>
        <p:spPr>
          <a:xfrm>
            <a:off x="902004" y="1772158"/>
            <a:ext cx="5504180" cy="4502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000"/>
              </a:lnSpc>
            </a:pPr>
            <a:r>
              <a:rPr sz="1000" b="1" spc="-5" dirty="0">
                <a:latin typeface="Arial"/>
                <a:cs typeface="Arial"/>
              </a:rPr>
              <a:t>Overall, gate valve costs </a:t>
            </a:r>
            <a:r>
              <a:rPr sz="1000" b="1" dirty="0">
                <a:latin typeface="Arial"/>
                <a:cs typeface="Arial"/>
              </a:rPr>
              <a:t>will </a:t>
            </a:r>
            <a:r>
              <a:rPr sz="1000" b="1" spc="-5" dirty="0">
                <a:latin typeface="Arial"/>
                <a:cs typeface="Arial"/>
              </a:rPr>
              <a:t>increase at </a:t>
            </a:r>
            <a:r>
              <a:rPr sz="1000" b="1" dirty="0">
                <a:latin typeface="Arial"/>
                <a:cs typeface="Arial"/>
              </a:rPr>
              <a:t>1.5% per </a:t>
            </a:r>
            <a:r>
              <a:rPr sz="1000" b="1" spc="-5" dirty="0">
                <a:latin typeface="Arial"/>
                <a:cs typeface="Arial"/>
              </a:rPr>
              <a:t>year through 2015, and </a:t>
            </a:r>
            <a:r>
              <a:rPr sz="1000" b="1" dirty="0">
                <a:latin typeface="Arial"/>
                <a:cs typeface="Arial"/>
              </a:rPr>
              <a:t>1.8-2.2% per </a:t>
            </a:r>
            <a:r>
              <a:rPr sz="1000" b="1" spc="-5" dirty="0">
                <a:latin typeface="Arial"/>
                <a:cs typeface="Arial"/>
              </a:rPr>
              <a:t>year  from 2016 through</a:t>
            </a:r>
            <a:r>
              <a:rPr sz="1000" b="1" spc="-4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2020.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016304" y="2581401"/>
            <a:ext cx="5521960" cy="1718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274955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Making Gate valves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API specifications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labor intensive. Over 40% of the cost comes from  professional (engineering and </a:t>
            </a:r>
            <a:r>
              <a:rPr sz="1000" dirty="0">
                <a:latin typeface="Arial"/>
                <a:cs typeface="Arial"/>
              </a:rPr>
              <a:t>management) </a:t>
            </a:r>
            <a:r>
              <a:rPr sz="1000" spc="-5" dirty="0">
                <a:latin typeface="Arial"/>
                <a:cs typeface="Arial"/>
              </a:rPr>
              <a:t>labor and production</a:t>
            </a:r>
            <a:r>
              <a:rPr sz="1000" spc="8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labor.</a:t>
            </a:r>
            <a:endParaRPr sz="1000">
              <a:latin typeface="Arial"/>
              <a:cs typeface="Arial"/>
            </a:endParaRPr>
          </a:p>
          <a:p>
            <a:pPr marL="469265" marR="74295" indent="-227965">
              <a:lnSpc>
                <a:spcPct val="144200"/>
              </a:lnSpc>
              <a:spcBef>
                <a:spcPts val="65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Production labor and benefits costs are growing </a:t>
            </a:r>
            <a:r>
              <a:rPr sz="1000" dirty="0">
                <a:latin typeface="Arial"/>
                <a:cs typeface="Arial"/>
              </a:rPr>
              <a:t>predictably at </a:t>
            </a:r>
            <a:r>
              <a:rPr sz="1000" spc="-5" dirty="0">
                <a:latin typeface="Arial"/>
                <a:cs typeface="Arial"/>
              </a:rPr>
              <a:t>0.5% per quarter, or 2-3%  per</a:t>
            </a:r>
            <a:r>
              <a:rPr sz="1000" spc="-8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year.</a:t>
            </a:r>
            <a:endParaRPr sz="1000">
              <a:latin typeface="Arial"/>
              <a:cs typeface="Arial"/>
            </a:endParaRPr>
          </a:p>
          <a:p>
            <a:pPr marL="469265" marR="5080" indent="-227965" algn="just">
              <a:lnSpc>
                <a:spcPct val="144000"/>
              </a:lnSpc>
              <a:spcBef>
                <a:spcPts val="655"/>
              </a:spcBef>
              <a:buFont typeface="Symbol"/>
              <a:buChar char=""/>
              <a:tabLst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Professional labor is exhibiting </a:t>
            </a:r>
            <a:r>
              <a:rPr sz="1000" dirty="0">
                <a:latin typeface="Arial"/>
                <a:cs typeface="Arial"/>
              </a:rPr>
              <a:t>similar </a:t>
            </a:r>
            <a:r>
              <a:rPr sz="1000" spc="-5" dirty="0">
                <a:latin typeface="Arial"/>
                <a:cs typeface="Arial"/>
              </a:rPr>
              <a:t>inflation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developing economies, but </a:t>
            </a:r>
            <a:r>
              <a:rPr sz="1000" dirty="0">
                <a:latin typeface="Arial"/>
                <a:cs typeface="Arial"/>
              </a:rPr>
              <a:t>much </a:t>
            </a:r>
            <a:r>
              <a:rPr sz="1000" spc="-5" dirty="0">
                <a:latin typeface="Arial"/>
                <a:cs typeface="Arial"/>
              </a:rPr>
              <a:t>higher  growth rates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emerging </a:t>
            </a:r>
            <a:r>
              <a:rPr sz="1000" dirty="0">
                <a:latin typeface="Arial"/>
                <a:cs typeface="Arial"/>
              </a:rPr>
              <a:t>economies </a:t>
            </a:r>
            <a:r>
              <a:rPr sz="1000" spc="-5" dirty="0">
                <a:latin typeface="Arial"/>
                <a:cs typeface="Arial"/>
              </a:rPr>
              <a:t>such as China and India. For example, the provincial  capital of Guangzhou raised its minimum </a:t>
            </a:r>
            <a:r>
              <a:rPr sz="1000" spc="-10" dirty="0">
                <a:latin typeface="Arial"/>
                <a:cs typeface="Arial"/>
              </a:rPr>
              <a:t>wage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19% in</a:t>
            </a:r>
            <a:r>
              <a:rPr sz="1000" spc="7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February.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16304" y="4655946"/>
            <a:ext cx="5528945" cy="14992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167005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30% of the total cost </a:t>
            </a:r>
            <a:r>
              <a:rPr sz="1000" dirty="0">
                <a:latin typeface="Arial"/>
                <a:cs typeface="Arial"/>
              </a:rPr>
              <a:t>comes </a:t>
            </a:r>
            <a:r>
              <a:rPr sz="1000" spc="-5" dirty="0">
                <a:latin typeface="Arial"/>
                <a:cs typeface="Arial"/>
              </a:rPr>
              <a:t>from various metals and fabricated </a:t>
            </a:r>
            <a:r>
              <a:rPr sz="1000" dirty="0">
                <a:latin typeface="Arial"/>
                <a:cs typeface="Arial"/>
              </a:rPr>
              <a:t>metal </a:t>
            </a:r>
            <a:r>
              <a:rPr sz="1000" spc="-5" dirty="0">
                <a:latin typeface="Arial"/>
                <a:cs typeface="Arial"/>
              </a:rPr>
              <a:t>shapes </a:t>
            </a:r>
            <a:r>
              <a:rPr sz="1000" dirty="0">
                <a:latin typeface="Arial"/>
                <a:cs typeface="Arial"/>
              </a:rPr>
              <a:t>and </a:t>
            </a:r>
            <a:r>
              <a:rPr sz="1000" spc="-5" dirty="0">
                <a:latin typeface="Arial"/>
                <a:cs typeface="Arial"/>
              </a:rPr>
              <a:t>components.  Metals are forecast to </a:t>
            </a:r>
            <a:r>
              <a:rPr sz="1000" dirty="0">
                <a:latin typeface="Arial"/>
                <a:cs typeface="Arial"/>
              </a:rPr>
              <a:t>grow </a:t>
            </a:r>
            <a:r>
              <a:rPr sz="1000" spc="-5" dirty="0">
                <a:latin typeface="Arial"/>
                <a:cs typeface="Arial"/>
              </a:rPr>
              <a:t>at 0.3% per quarter, </a:t>
            </a:r>
            <a:r>
              <a:rPr sz="1000" dirty="0">
                <a:latin typeface="Arial"/>
                <a:cs typeface="Arial"/>
              </a:rPr>
              <a:t>or </a:t>
            </a:r>
            <a:r>
              <a:rPr sz="1000" spc="-5" dirty="0">
                <a:latin typeface="Arial"/>
                <a:cs typeface="Arial"/>
              </a:rPr>
              <a:t>1.5-2% per</a:t>
            </a:r>
            <a:r>
              <a:rPr sz="1000" spc="110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year.</a:t>
            </a:r>
            <a:endParaRPr sz="1000">
              <a:latin typeface="Arial"/>
              <a:cs typeface="Arial"/>
            </a:endParaRPr>
          </a:p>
          <a:p>
            <a:pPr marL="469265" marR="483234" indent="-227965">
              <a:lnSpc>
                <a:spcPct val="144000"/>
              </a:lnSpc>
              <a:spcBef>
                <a:spcPts val="66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Machinery and parts costs are growing at 0.4% per quarter, </a:t>
            </a:r>
            <a:r>
              <a:rPr sz="1000" dirty="0">
                <a:latin typeface="Arial"/>
                <a:cs typeface="Arial"/>
              </a:rPr>
              <a:t>mostly </a:t>
            </a:r>
            <a:r>
              <a:rPr sz="1000" spc="-5" dirty="0">
                <a:latin typeface="Arial"/>
                <a:cs typeface="Arial"/>
              </a:rPr>
              <a:t>on </a:t>
            </a:r>
            <a:r>
              <a:rPr sz="1000" dirty="0">
                <a:latin typeface="Arial"/>
                <a:cs typeface="Arial"/>
              </a:rPr>
              <a:t>technology  improvements, </a:t>
            </a:r>
            <a:r>
              <a:rPr sz="1000" spc="-5" dirty="0">
                <a:latin typeface="Arial"/>
                <a:cs typeface="Arial"/>
              </a:rPr>
              <a:t>engineering labor, and exotic metals</a:t>
            </a:r>
            <a:r>
              <a:rPr sz="1000" spc="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costs.</a:t>
            </a:r>
            <a:endParaRPr sz="1000">
              <a:latin typeface="Arial"/>
              <a:cs typeface="Arial"/>
            </a:endParaRPr>
          </a:p>
          <a:p>
            <a:pPr marL="469265" marR="5080" indent="-227965">
              <a:lnSpc>
                <a:spcPct val="143000"/>
              </a:lnSpc>
              <a:spcBef>
                <a:spcPts val="6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dirty="0">
                <a:latin typeface="Arial"/>
                <a:cs typeface="Arial"/>
              </a:rPr>
              <a:t>Some </a:t>
            </a:r>
            <a:r>
              <a:rPr sz="1000" spc="-5" dirty="0">
                <a:latin typeface="Arial"/>
                <a:cs typeface="Arial"/>
              </a:rPr>
              <a:t>chemicals and plastics are used; however </a:t>
            </a:r>
            <a:r>
              <a:rPr sz="1000" dirty="0">
                <a:latin typeface="Arial"/>
                <a:cs typeface="Arial"/>
              </a:rPr>
              <a:t>their </a:t>
            </a:r>
            <a:r>
              <a:rPr sz="1000" spc="-5" dirty="0">
                <a:latin typeface="Arial"/>
                <a:cs typeface="Arial"/>
              </a:rPr>
              <a:t>proportion is </a:t>
            </a:r>
            <a:r>
              <a:rPr sz="1000" dirty="0">
                <a:latin typeface="Arial"/>
                <a:cs typeface="Arial"/>
              </a:rPr>
              <a:t>small </a:t>
            </a:r>
            <a:r>
              <a:rPr sz="1000" spc="-5" dirty="0">
                <a:latin typeface="Arial"/>
                <a:cs typeface="Arial"/>
              </a:rPr>
              <a:t>enough that </a:t>
            </a:r>
            <a:r>
              <a:rPr sz="1000" dirty="0">
                <a:latin typeface="Arial"/>
                <a:cs typeface="Arial"/>
              </a:rPr>
              <a:t>they  </a:t>
            </a:r>
            <a:r>
              <a:rPr sz="1000" spc="-5" dirty="0">
                <a:latin typeface="Arial"/>
                <a:cs typeface="Arial"/>
              </a:rPr>
              <a:t>are not price</a:t>
            </a:r>
            <a:r>
              <a:rPr sz="1000" spc="-3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drivers.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2586354" y="903223"/>
            <a:ext cx="238823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4: </a:t>
            </a:r>
            <a:r>
              <a:rPr sz="1000" b="1" dirty="0">
                <a:latin typeface="Arial"/>
                <a:cs typeface="Arial"/>
              </a:rPr>
              <a:t>Cost </a:t>
            </a:r>
            <a:r>
              <a:rPr sz="1000" b="1" spc="-5" dirty="0">
                <a:latin typeface="Arial"/>
                <a:cs typeface="Arial"/>
              </a:rPr>
              <a:t>Structure of Gate</a:t>
            </a:r>
            <a:r>
              <a:rPr sz="1000" b="1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130604" y="4436490"/>
            <a:ext cx="151638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Note: Prices are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ex-works.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902004" y="5024754"/>
            <a:ext cx="30607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Arial"/>
                <a:cs typeface="Arial"/>
              </a:rPr>
              <a:t>7.2.2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359153" y="5024754"/>
            <a:ext cx="87820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Profit</a:t>
            </a:r>
            <a:r>
              <a:rPr sz="1000" b="1" spc="-6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Margins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902004" y="5550788"/>
            <a:ext cx="5629910" cy="4502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000"/>
              </a:lnSpc>
            </a:pPr>
            <a:r>
              <a:rPr sz="1000" b="1" spc="-5" dirty="0">
                <a:latin typeface="Arial"/>
                <a:cs typeface="Arial"/>
              </a:rPr>
              <a:t>Gate valve suppliers earn margins consistent </a:t>
            </a:r>
            <a:r>
              <a:rPr sz="1000" b="1" dirty="0">
                <a:latin typeface="Arial"/>
                <a:cs typeface="Arial"/>
              </a:rPr>
              <a:t>with </a:t>
            </a:r>
            <a:r>
              <a:rPr sz="1000" b="1" spc="-5" dirty="0">
                <a:latin typeface="Arial"/>
                <a:cs typeface="Arial"/>
              </a:rPr>
              <a:t>other manufacturing companies operating  in competitive global</a:t>
            </a:r>
            <a:r>
              <a:rPr sz="1000" b="1" spc="1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marketplaces.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016304" y="6360033"/>
            <a:ext cx="5497830" cy="453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715">
              <a:lnSpc>
                <a:spcPct val="144000"/>
              </a:lnSpc>
            </a:pPr>
            <a:r>
              <a:rPr sz="1000" spc="20" dirty="0">
                <a:latin typeface="Arial"/>
                <a:cs typeface="Arial"/>
              </a:rPr>
              <a:t>Gate valves </a:t>
            </a:r>
            <a:r>
              <a:rPr sz="1000" spc="15" dirty="0">
                <a:latin typeface="Arial"/>
                <a:cs typeface="Arial"/>
              </a:rPr>
              <a:t>are </a:t>
            </a:r>
            <a:r>
              <a:rPr sz="1000" spc="20" dirty="0">
                <a:latin typeface="Arial"/>
                <a:cs typeface="Arial"/>
              </a:rPr>
              <a:t>essentially </a:t>
            </a:r>
            <a:r>
              <a:rPr sz="1000" spc="25" dirty="0">
                <a:latin typeface="Arial"/>
                <a:cs typeface="Arial"/>
              </a:rPr>
              <a:t>“commodities." </a:t>
            </a:r>
            <a:r>
              <a:rPr sz="1000" spc="20" dirty="0">
                <a:latin typeface="Arial"/>
                <a:cs typeface="Arial"/>
              </a:rPr>
              <a:t>Vendors </a:t>
            </a:r>
            <a:r>
              <a:rPr sz="1000" spc="15" dirty="0">
                <a:latin typeface="Arial"/>
                <a:cs typeface="Arial"/>
              </a:rPr>
              <a:t>have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spc="20" dirty="0">
                <a:latin typeface="Arial"/>
                <a:cs typeface="Arial"/>
              </a:rPr>
              <a:t>common “list” </a:t>
            </a:r>
            <a:r>
              <a:rPr sz="1000" spc="15" dirty="0">
                <a:latin typeface="Arial"/>
                <a:cs typeface="Arial"/>
              </a:rPr>
              <a:t>price </a:t>
            </a:r>
            <a:r>
              <a:rPr sz="1000" spc="20" dirty="0">
                <a:latin typeface="Arial"/>
                <a:cs typeface="Arial"/>
              </a:rPr>
              <a:t>they refer </a:t>
            </a:r>
            <a:r>
              <a:rPr sz="1000" spc="10" dirty="0">
                <a:latin typeface="Arial"/>
                <a:cs typeface="Arial"/>
              </a:rPr>
              <a:t>to  as </a:t>
            </a:r>
            <a:r>
              <a:rPr sz="1000" spc="20" dirty="0">
                <a:latin typeface="Arial"/>
                <a:cs typeface="Arial"/>
              </a:rPr>
              <a:t>“published price.” These products </a:t>
            </a:r>
            <a:r>
              <a:rPr sz="1000" spc="15" dirty="0">
                <a:latin typeface="Arial"/>
                <a:cs typeface="Arial"/>
              </a:rPr>
              <a:t>are less </a:t>
            </a:r>
            <a:r>
              <a:rPr sz="1000" spc="20" dirty="0">
                <a:latin typeface="Arial"/>
                <a:cs typeface="Arial"/>
              </a:rPr>
              <a:t>customized than Control </a:t>
            </a:r>
            <a:r>
              <a:rPr sz="1000" spc="5" dirty="0">
                <a:latin typeface="Arial"/>
                <a:cs typeface="Arial"/>
              </a:rPr>
              <a:t>or </a:t>
            </a:r>
            <a:r>
              <a:rPr sz="1000" spc="15" dirty="0">
                <a:latin typeface="Arial"/>
                <a:cs typeface="Arial"/>
              </a:rPr>
              <a:t>Relief  </a:t>
            </a:r>
            <a:r>
              <a:rPr sz="1000" spc="130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valves.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1016304" y="7169276"/>
            <a:ext cx="5558790" cy="453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10" dirty="0">
                <a:latin typeface="Arial"/>
                <a:cs typeface="Arial"/>
              </a:rPr>
              <a:t>In </a:t>
            </a:r>
            <a:r>
              <a:rPr sz="1000" spc="20" dirty="0">
                <a:latin typeface="Arial"/>
                <a:cs typeface="Arial"/>
              </a:rPr>
              <a:t>addition, most </a:t>
            </a:r>
            <a:r>
              <a:rPr sz="1000" spc="15" dirty="0">
                <a:latin typeface="Arial"/>
                <a:cs typeface="Arial"/>
              </a:rPr>
              <a:t>Gate valves are sold </a:t>
            </a:r>
            <a:r>
              <a:rPr sz="1000" spc="20" dirty="0">
                <a:latin typeface="Arial"/>
                <a:cs typeface="Arial"/>
              </a:rPr>
              <a:t>through </a:t>
            </a:r>
            <a:r>
              <a:rPr sz="1000" spc="15" dirty="0">
                <a:latin typeface="Arial"/>
                <a:cs typeface="Arial"/>
              </a:rPr>
              <a:t>3rd </a:t>
            </a:r>
            <a:r>
              <a:rPr sz="1000" spc="20" dirty="0">
                <a:latin typeface="Arial"/>
                <a:cs typeface="Arial"/>
              </a:rPr>
              <a:t>party integrators </a:t>
            </a:r>
            <a:r>
              <a:rPr sz="1000" spc="5" dirty="0">
                <a:latin typeface="Arial"/>
                <a:cs typeface="Arial"/>
              </a:rPr>
              <a:t>or </a:t>
            </a:r>
            <a:r>
              <a:rPr sz="1000" spc="25" dirty="0">
                <a:latin typeface="Arial"/>
                <a:cs typeface="Arial"/>
              </a:rPr>
              <a:t>distributors, </a:t>
            </a:r>
            <a:r>
              <a:rPr sz="1000" spc="15" dirty="0">
                <a:latin typeface="Arial"/>
                <a:cs typeface="Arial"/>
              </a:rPr>
              <a:t>under the  </a:t>
            </a:r>
            <a:r>
              <a:rPr sz="1000" spc="20" dirty="0">
                <a:latin typeface="Arial"/>
                <a:cs typeface="Arial"/>
              </a:rPr>
              <a:t>label </a:t>
            </a:r>
            <a:r>
              <a:rPr sz="1000" spc="5" dirty="0">
                <a:latin typeface="Arial"/>
                <a:cs typeface="Arial"/>
              </a:rPr>
              <a:t>of </a:t>
            </a:r>
            <a:r>
              <a:rPr sz="1000" spc="20" dirty="0">
                <a:latin typeface="Arial"/>
                <a:cs typeface="Arial"/>
              </a:rPr>
              <a:t>‘Pipes, Valves, </a:t>
            </a:r>
            <a:r>
              <a:rPr sz="1000" spc="10" dirty="0">
                <a:latin typeface="Arial"/>
                <a:cs typeface="Arial"/>
              </a:rPr>
              <a:t>and </a:t>
            </a:r>
            <a:r>
              <a:rPr sz="1000" spc="20" dirty="0">
                <a:latin typeface="Arial"/>
                <a:cs typeface="Arial"/>
              </a:rPr>
              <a:t>Fittings,’ </a:t>
            </a:r>
            <a:r>
              <a:rPr sz="1000" spc="10" dirty="0">
                <a:latin typeface="Arial"/>
                <a:cs typeface="Arial"/>
              </a:rPr>
              <a:t>or </a:t>
            </a:r>
            <a:r>
              <a:rPr sz="1000" spc="70" dirty="0">
                <a:latin typeface="Arial"/>
                <a:cs typeface="Arial"/>
              </a:rPr>
              <a:t> </a:t>
            </a:r>
            <a:r>
              <a:rPr sz="1000" spc="15" dirty="0">
                <a:latin typeface="Arial"/>
                <a:cs typeface="Arial"/>
              </a:rPr>
              <a:t>PVF.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1016304" y="8045957"/>
            <a:ext cx="498729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20" dirty="0">
                <a:latin typeface="Arial"/>
                <a:cs typeface="Arial"/>
              </a:rPr>
              <a:t>Most large vendors </a:t>
            </a:r>
            <a:r>
              <a:rPr sz="1000" spc="15" dirty="0">
                <a:latin typeface="Arial"/>
                <a:cs typeface="Arial"/>
              </a:rPr>
              <a:t>and </a:t>
            </a:r>
            <a:r>
              <a:rPr sz="1000" spc="20" dirty="0">
                <a:latin typeface="Arial"/>
                <a:cs typeface="Arial"/>
              </a:rPr>
              <a:t>integrators seek </a:t>
            </a:r>
            <a:r>
              <a:rPr sz="1000" spc="15" dirty="0">
                <a:latin typeface="Arial"/>
                <a:cs typeface="Arial"/>
              </a:rPr>
              <a:t>the </a:t>
            </a:r>
            <a:r>
              <a:rPr sz="1000" spc="20" dirty="0">
                <a:latin typeface="Arial"/>
                <a:cs typeface="Arial"/>
              </a:rPr>
              <a:t>large scale facility retrofits </a:t>
            </a:r>
            <a:r>
              <a:rPr sz="1000" spc="15" dirty="0">
                <a:latin typeface="Arial"/>
                <a:cs typeface="Arial"/>
              </a:rPr>
              <a:t>for </a:t>
            </a:r>
            <a:r>
              <a:rPr sz="1000" spc="240" dirty="0">
                <a:latin typeface="Arial"/>
                <a:cs typeface="Arial"/>
              </a:rPr>
              <a:t> </a:t>
            </a:r>
            <a:r>
              <a:rPr sz="1000" spc="30" dirty="0">
                <a:latin typeface="Arial"/>
                <a:cs typeface="Arial"/>
              </a:rPr>
              <a:t>volume.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1016304" y="8570976"/>
            <a:ext cx="5514340" cy="11855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500"/>
              </a:lnSpc>
            </a:pPr>
            <a:r>
              <a:rPr sz="1000" spc="15" dirty="0">
                <a:latin typeface="Arial"/>
                <a:cs typeface="Arial"/>
              </a:rPr>
              <a:t>Due </a:t>
            </a:r>
            <a:r>
              <a:rPr sz="1000" spc="10" dirty="0">
                <a:latin typeface="Arial"/>
                <a:cs typeface="Arial"/>
              </a:rPr>
              <a:t>to </a:t>
            </a:r>
            <a:r>
              <a:rPr sz="1000" spc="15" dirty="0">
                <a:latin typeface="Arial"/>
                <a:cs typeface="Arial"/>
              </a:rPr>
              <a:t>the </a:t>
            </a:r>
            <a:r>
              <a:rPr sz="1000" spc="20" dirty="0">
                <a:latin typeface="Arial"/>
                <a:cs typeface="Arial"/>
              </a:rPr>
              <a:t>above </a:t>
            </a:r>
            <a:r>
              <a:rPr sz="1000" spc="25" dirty="0">
                <a:latin typeface="Arial"/>
                <a:cs typeface="Arial"/>
              </a:rPr>
              <a:t>factors, </a:t>
            </a:r>
            <a:r>
              <a:rPr sz="1000" spc="20" dirty="0">
                <a:latin typeface="Arial"/>
                <a:cs typeface="Arial"/>
              </a:rPr>
              <a:t>Gate valves sell </a:t>
            </a:r>
            <a:r>
              <a:rPr sz="1000" spc="15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spc="20" dirty="0">
                <a:latin typeface="Arial"/>
                <a:cs typeface="Arial"/>
              </a:rPr>
              <a:t>much </a:t>
            </a:r>
            <a:r>
              <a:rPr sz="1000" spc="15" dirty="0">
                <a:latin typeface="Arial"/>
                <a:cs typeface="Arial"/>
              </a:rPr>
              <a:t>lower </a:t>
            </a:r>
            <a:r>
              <a:rPr sz="1000" spc="20" dirty="0">
                <a:latin typeface="Arial"/>
                <a:cs typeface="Arial"/>
              </a:rPr>
              <a:t>price </a:t>
            </a:r>
            <a:r>
              <a:rPr sz="1000" spc="15" dirty="0">
                <a:latin typeface="Arial"/>
                <a:cs typeface="Arial"/>
              </a:rPr>
              <a:t>point </a:t>
            </a:r>
            <a:r>
              <a:rPr sz="1000" spc="20" dirty="0">
                <a:latin typeface="Arial"/>
                <a:cs typeface="Arial"/>
              </a:rPr>
              <a:t>than any </a:t>
            </a:r>
            <a:r>
              <a:rPr sz="1000" spc="10" dirty="0">
                <a:latin typeface="Arial"/>
                <a:cs typeface="Arial"/>
              </a:rPr>
              <a:t>of </a:t>
            </a:r>
            <a:r>
              <a:rPr sz="1000" spc="15" dirty="0">
                <a:latin typeface="Arial"/>
                <a:cs typeface="Arial"/>
              </a:rPr>
              <a:t>the other  </a:t>
            </a:r>
            <a:r>
              <a:rPr sz="1000" spc="20" dirty="0">
                <a:latin typeface="Arial"/>
                <a:cs typeface="Arial"/>
              </a:rPr>
              <a:t>three </a:t>
            </a:r>
            <a:r>
              <a:rPr sz="1000" spc="15" dirty="0">
                <a:latin typeface="Arial"/>
                <a:cs typeface="Arial"/>
              </a:rPr>
              <a:t>types </a:t>
            </a:r>
            <a:r>
              <a:rPr sz="1000" spc="5" dirty="0">
                <a:latin typeface="Arial"/>
                <a:cs typeface="Arial"/>
              </a:rPr>
              <a:t>of </a:t>
            </a:r>
            <a:r>
              <a:rPr sz="1000" spc="15" dirty="0">
                <a:latin typeface="Arial"/>
                <a:cs typeface="Arial"/>
              </a:rPr>
              <a:t>valves </a:t>
            </a:r>
            <a:r>
              <a:rPr sz="1000" spc="20" dirty="0">
                <a:latin typeface="Arial"/>
                <a:cs typeface="Arial"/>
              </a:rPr>
              <a:t>studied </a:t>
            </a:r>
            <a:r>
              <a:rPr sz="1000" spc="10" dirty="0">
                <a:latin typeface="Arial"/>
                <a:cs typeface="Arial"/>
              </a:rPr>
              <a:t>in </a:t>
            </a:r>
            <a:r>
              <a:rPr sz="1000" spc="15" dirty="0">
                <a:latin typeface="Arial"/>
                <a:cs typeface="Arial"/>
              </a:rPr>
              <a:t>this </a:t>
            </a:r>
            <a:r>
              <a:rPr sz="1000" spc="20" dirty="0">
                <a:latin typeface="Arial"/>
                <a:cs typeface="Arial"/>
              </a:rPr>
              <a:t>analysis. </a:t>
            </a:r>
            <a:r>
              <a:rPr sz="1000" spc="15" dirty="0">
                <a:latin typeface="Arial"/>
                <a:cs typeface="Arial"/>
              </a:rPr>
              <a:t>The </a:t>
            </a:r>
            <a:r>
              <a:rPr sz="1000" spc="20" dirty="0">
                <a:latin typeface="Arial"/>
                <a:cs typeface="Arial"/>
              </a:rPr>
              <a:t>average selling price </a:t>
            </a:r>
            <a:r>
              <a:rPr sz="1000" spc="5" dirty="0">
                <a:latin typeface="Arial"/>
                <a:cs typeface="Arial"/>
              </a:rPr>
              <a:t>is </a:t>
            </a:r>
            <a:r>
              <a:rPr sz="1000" spc="15" dirty="0">
                <a:latin typeface="Arial"/>
                <a:cs typeface="Arial"/>
              </a:rPr>
              <a:t>$617 </a:t>
            </a:r>
            <a:r>
              <a:rPr sz="1000" spc="10" dirty="0">
                <a:latin typeface="Arial"/>
                <a:cs typeface="Arial"/>
              </a:rPr>
              <a:t>per </a:t>
            </a:r>
            <a:r>
              <a:rPr sz="1000" spc="15" dirty="0">
                <a:latin typeface="Arial"/>
                <a:cs typeface="Arial"/>
              </a:rPr>
              <a:t>unit,  </a:t>
            </a:r>
            <a:r>
              <a:rPr sz="1000" spc="25" dirty="0">
                <a:latin typeface="Arial"/>
                <a:cs typeface="Arial"/>
              </a:rPr>
              <a:t>compared </a:t>
            </a:r>
            <a:r>
              <a:rPr sz="1000" spc="10" dirty="0">
                <a:latin typeface="Arial"/>
                <a:cs typeface="Arial"/>
              </a:rPr>
              <a:t>to </a:t>
            </a:r>
            <a:r>
              <a:rPr sz="1000" spc="20" dirty="0">
                <a:latin typeface="Arial"/>
                <a:cs typeface="Arial"/>
              </a:rPr>
              <a:t>$822 for </a:t>
            </a:r>
            <a:r>
              <a:rPr sz="1000" spc="15" dirty="0">
                <a:latin typeface="Arial"/>
                <a:cs typeface="Arial"/>
              </a:rPr>
              <a:t>globe </a:t>
            </a:r>
            <a:r>
              <a:rPr sz="1000" spc="20" dirty="0">
                <a:latin typeface="Arial"/>
                <a:cs typeface="Arial"/>
              </a:rPr>
              <a:t>valves, $15,132 for relief valves, </a:t>
            </a:r>
            <a:r>
              <a:rPr sz="1000" spc="10" dirty="0">
                <a:latin typeface="Arial"/>
                <a:cs typeface="Arial"/>
              </a:rPr>
              <a:t>and </a:t>
            </a:r>
            <a:r>
              <a:rPr sz="1000" spc="15" dirty="0">
                <a:latin typeface="Arial"/>
                <a:cs typeface="Arial"/>
              </a:rPr>
              <a:t>$8721 for </a:t>
            </a:r>
            <a:r>
              <a:rPr sz="1000" spc="20" dirty="0">
                <a:latin typeface="Arial"/>
                <a:cs typeface="Arial"/>
              </a:rPr>
              <a:t>control  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valves.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3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000" spc="20" dirty="0">
                <a:latin typeface="Arial"/>
                <a:cs typeface="Arial"/>
              </a:rPr>
              <a:t>However, </a:t>
            </a:r>
            <a:r>
              <a:rPr sz="1000" spc="15" dirty="0">
                <a:latin typeface="Arial"/>
                <a:cs typeface="Arial"/>
              </a:rPr>
              <a:t>Gate valve </a:t>
            </a:r>
            <a:r>
              <a:rPr sz="1000" spc="20" dirty="0">
                <a:latin typeface="Arial"/>
                <a:cs typeface="Arial"/>
              </a:rPr>
              <a:t>manufacturers </a:t>
            </a:r>
            <a:r>
              <a:rPr sz="1000" spc="15" dirty="0">
                <a:latin typeface="Arial"/>
                <a:cs typeface="Arial"/>
              </a:rPr>
              <a:t>earn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spc="20" dirty="0">
                <a:latin typeface="Arial"/>
                <a:cs typeface="Arial"/>
              </a:rPr>
              <a:t>healthy total profit margin dollars </a:t>
            </a:r>
            <a:r>
              <a:rPr sz="1000" spc="15" dirty="0">
                <a:latin typeface="Arial"/>
                <a:cs typeface="Arial"/>
              </a:rPr>
              <a:t>by </a:t>
            </a:r>
            <a:r>
              <a:rPr sz="1000" spc="20" dirty="0">
                <a:latin typeface="Arial"/>
                <a:cs typeface="Arial"/>
              </a:rPr>
              <a:t>selling  </a:t>
            </a:r>
            <a:r>
              <a:rPr sz="1000" spc="14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in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2" name="object 102"/>
          <p:cNvSpPr/>
          <p:nvPr/>
        </p:nvSpPr>
        <p:spPr>
          <a:xfrm>
            <a:off x="1144461" y="1211203"/>
            <a:ext cx="5575935" cy="2645410"/>
          </a:xfrm>
          <a:custGeom>
            <a:avLst/>
            <a:gdLst/>
            <a:ahLst/>
            <a:cxnLst/>
            <a:rect l="l" t="t" r="r" b="b"/>
            <a:pathLst>
              <a:path w="5575934" h="2645410">
                <a:moveTo>
                  <a:pt x="0" y="2645137"/>
                </a:moveTo>
                <a:lnTo>
                  <a:pt x="5575454" y="2645137"/>
                </a:lnTo>
                <a:lnTo>
                  <a:pt x="5575454" y="0"/>
                </a:lnTo>
                <a:lnTo>
                  <a:pt x="0" y="0"/>
                </a:lnTo>
                <a:lnTo>
                  <a:pt x="0" y="2645137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1144461" y="4288942"/>
            <a:ext cx="5575935" cy="1905"/>
          </a:xfrm>
          <a:custGeom>
            <a:avLst/>
            <a:gdLst/>
            <a:ahLst/>
            <a:cxnLst/>
            <a:rect l="l" t="t" r="r" b="b"/>
            <a:pathLst>
              <a:path w="5575934" h="1904">
                <a:moveTo>
                  <a:pt x="0" y="1456"/>
                </a:moveTo>
                <a:lnTo>
                  <a:pt x="5575454" y="1456"/>
                </a:lnTo>
                <a:lnTo>
                  <a:pt x="5575454" y="0"/>
                </a:lnTo>
                <a:lnTo>
                  <a:pt x="0" y="0"/>
                </a:lnTo>
                <a:lnTo>
                  <a:pt x="0" y="1456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351307" y="3045016"/>
            <a:ext cx="0" cy="410845"/>
          </a:xfrm>
          <a:custGeom>
            <a:avLst/>
            <a:gdLst/>
            <a:ahLst/>
            <a:cxnLst/>
            <a:rect l="l" t="t" r="r" b="b"/>
            <a:pathLst>
              <a:path h="410845">
                <a:moveTo>
                  <a:pt x="0" y="0"/>
                </a:moveTo>
                <a:lnTo>
                  <a:pt x="0" y="410765"/>
                </a:lnTo>
              </a:path>
            </a:pathLst>
          </a:custGeom>
          <a:ln w="204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413402" y="3043560"/>
            <a:ext cx="0" cy="412750"/>
          </a:xfrm>
          <a:custGeom>
            <a:avLst/>
            <a:gdLst/>
            <a:ahLst/>
            <a:cxnLst/>
            <a:rect l="l" t="t" r="r" b="b"/>
            <a:pathLst>
              <a:path h="412750">
                <a:moveTo>
                  <a:pt x="0" y="0"/>
                </a:moveTo>
                <a:lnTo>
                  <a:pt x="0" y="412222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484265" y="3042103"/>
            <a:ext cx="0" cy="414020"/>
          </a:xfrm>
          <a:custGeom>
            <a:avLst/>
            <a:gdLst/>
            <a:ahLst/>
            <a:cxnLst/>
            <a:rect l="l" t="t" r="r" b="b"/>
            <a:pathLst>
              <a:path h="414020">
                <a:moveTo>
                  <a:pt x="0" y="0"/>
                </a:moveTo>
                <a:lnTo>
                  <a:pt x="0" y="413678"/>
                </a:lnTo>
              </a:path>
            </a:pathLst>
          </a:custGeom>
          <a:ln w="40910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555126" y="3039190"/>
            <a:ext cx="0" cy="417195"/>
          </a:xfrm>
          <a:custGeom>
            <a:avLst/>
            <a:gdLst/>
            <a:ahLst/>
            <a:cxnLst/>
            <a:rect l="l" t="t" r="r" b="b"/>
            <a:pathLst>
              <a:path h="417195">
                <a:moveTo>
                  <a:pt x="0" y="0"/>
                </a:moveTo>
                <a:lnTo>
                  <a:pt x="0" y="416592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626719" y="3036277"/>
            <a:ext cx="0" cy="419734"/>
          </a:xfrm>
          <a:custGeom>
            <a:avLst/>
            <a:gdLst/>
            <a:ahLst/>
            <a:cxnLst/>
            <a:rect l="l" t="t" r="r" b="b"/>
            <a:pathLst>
              <a:path h="419735">
                <a:moveTo>
                  <a:pt x="0" y="0"/>
                </a:moveTo>
                <a:lnTo>
                  <a:pt x="0" y="419505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698312" y="3034820"/>
            <a:ext cx="0" cy="421005"/>
          </a:xfrm>
          <a:custGeom>
            <a:avLst/>
            <a:gdLst/>
            <a:ahLst/>
            <a:cxnLst/>
            <a:rect l="l" t="t" r="r" b="b"/>
            <a:pathLst>
              <a:path h="421004">
                <a:moveTo>
                  <a:pt x="0" y="0"/>
                </a:moveTo>
                <a:lnTo>
                  <a:pt x="0" y="420961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769904" y="3031907"/>
            <a:ext cx="0" cy="424180"/>
          </a:xfrm>
          <a:custGeom>
            <a:avLst/>
            <a:gdLst/>
            <a:ahLst/>
            <a:cxnLst/>
            <a:rect l="l" t="t" r="r" b="b"/>
            <a:pathLst>
              <a:path h="424179">
                <a:moveTo>
                  <a:pt x="0" y="0"/>
                </a:moveTo>
                <a:lnTo>
                  <a:pt x="0" y="423874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841497" y="3028994"/>
            <a:ext cx="0" cy="427355"/>
          </a:xfrm>
          <a:custGeom>
            <a:avLst/>
            <a:gdLst/>
            <a:ahLst/>
            <a:cxnLst/>
            <a:rect l="l" t="t" r="r" b="b"/>
            <a:pathLst>
              <a:path h="427354">
                <a:moveTo>
                  <a:pt x="0" y="0"/>
                </a:moveTo>
                <a:lnTo>
                  <a:pt x="0" y="426788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912359" y="3026081"/>
            <a:ext cx="0" cy="429895"/>
          </a:xfrm>
          <a:custGeom>
            <a:avLst/>
            <a:gdLst/>
            <a:ahLst/>
            <a:cxnLst/>
            <a:rect l="l" t="t" r="r" b="b"/>
            <a:pathLst>
              <a:path h="429895">
                <a:moveTo>
                  <a:pt x="0" y="0"/>
                </a:moveTo>
                <a:lnTo>
                  <a:pt x="0" y="429701"/>
                </a:lnTo>
              </a:path>
            </a:pathLst>
          </a:custGeom>
          <a:ln w="40910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2983221" y="3023168"/>
            <a:ext cx="0" cy="433070"/>
          </a:xfrm>
          <a:custGeom>
            <a:avLst/>
            <a:gdLst/>
            <a:ahLst/>
            <a:cxnLst/>
            <a:rect l="l" t="t" r="r" b="b"/>
            <a:pathLst>
              <a:path h="433070">
                <a:moveTo>
                  <a:pt x="0" y="0"/>
                </a:moveTo>
                <a:lnTo>
                  <a:pt x="0" y="432614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054813" y="3018798"/>
            <a:ext cx="0" cy="437515"/>
          </a:xfrm>
          <a:custGeom>
            <a:avLst/>
            <a:gdLst/>
            <a:ahLst/>
            <a:cxnLst/>
            <a:rect l="l" t="t" r="r" b="b"/>
            <a:pathLst>
              <a:path h="437514">
                <a:moveTo>
                  <a:pt x="0" y="0"/>
                </a:moveTo>
                <a:lnTo>
                  <a:pt x="0" y="436984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126406" y="3015885"/>
            <a:ext cx="0" cy="440055"/>
          </a:xfrm>
          <a:custGeom>
            <a:avLst/>
            <a:gdLst/>
            <a:ahLst/>
            <a:cxnLst/>
            <a:rect l="l" t="t" r="r" b="b"/>
            <a:pathLst>
              <a:path h="440054">
                <a:moveTo>
                  <a:pt x="0" y="0"/>
                </a:moveTo>
                <a:lnTo>
                  <a:pt x="0" y="439897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197999" y="3014428"/>
            <a:ext cx="0" cy="441959"/>
          </a:xfrm>
          <a:custGeom>
            <a:avLst/>
            <a:gdLst/>
            <a:ahLst/>
            <a:cxnLst/>
            <a:rect l="l" t="t" r="r" b="b"/>
            <a:pathLst>
              <a:path h="441960">
                <a:moveTo>
                  <a:pt x="0" y="0"/>
                </a:moveTo>
                <a:lnTo>
                  <a:pt x="0" y="441353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269591" y="3012972"/>
            <a:ext cx="0" cy="443230"/>
          </a:xfrm>
          <a:custGeom>
            <a:avLst/>
            <a:gdLst/>
            <a:ahLst/>
            <a:cxnLst/>
            <a:rect l="l" t="t" r="r" b="b"/>
            <a:pathLst>
              <a:path h="443229">
                <a:moveTo>
                  <a:pt x="0" y="0"/>
                </a:moveTo>
                <a:lnTo>
                  <a:pt x="0" y="442810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340453" y="3011515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266"/>
                </a:lnTo>
              </a:path>
            </a:pathLst>
          </a:custGeom>
          <a:ln w="40910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411315" y="3008602"/>
            <a:ext cx="0" cy="447675"/>
          </a:xfrm>
          <a:custGeom>
            <a:avLst/>
            <a:gdLst/>
            <a:ahLst/>
            <a:cxnLst/>
            <a:rect l="l" t="t" r="r" b="b"/>
            <a:pathLst>
              <a:path h="447675">
                <a:moveTo>
                  <a:pt x="0" y="0"/>
                </a:moveTo>
                <a:lnTo>
                  <a:pt x="0" y="447180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482908" y="3005689"/>
            <a:ext cx="0" cy="450215"/>
          </a:xfrm>
          <a:custGeom>
            <a:avLst/>
            <a:gdLst/>
            <a:ahLst/>
            <a:cxnLst/>
            <a:rect l="l" t="t" r="r" b="b"/>
            <a:pathLst>
              <a:path h="450214">
                <a:moveTo>
                  <a:pt x="0" y="0"/>
                </a:moveTo>
                <a:lnTo>
                  <a:pt x="0" y="450093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554500" y="3002776"/>
            <a:ext cx="0" cy="453390"/>
          </a:xfrm>
          <a:custGeom>
            <a:avLst/>
            <a:gdLst/>
            <a:ahLst/>
            <a:cxnLst/>
            <a:rect l="l" t="t" r="r" b="b"/>
            <a:pathLst>
              <a:path h="453389">
                <a:moveTo>
                  <a:pt x="0" y="0"/>
                </a:moveTo>
                <a:lnTo>
                  <a:pt x="0" y="453006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626093" y="3001319"/>
            <a:ext cx="0" cy="454659"/>
          </a:xfrm>
          <a:custGeom>
            <a:avLst/>
            <a:gdLst/>
            <a:ahLst/>
            <a:cxnLst/>
            <a:rect l="l" t="t" r="r" b="b"/>
            <a:pathLst>
              <a:path h="454660">
                <a:moveTo>
                  <a:pt x="0" y="0"/>
                </a:moveTo>
                <a:lnTo>
                  <a:pt x="0" y="454462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697685" y="2999863"/>
            <a:ext cx="0" cy="455930"/>
          </a:xfrm>
          <a:custGeom>
            <a:avLst/>
            <a:gdLst/>
            <a:ahLst/>
            <a:cxnLst/>
            <a:rect l="l" t="t" r="r" b="b"/>
            <a:pathLst>
              <a:path h="455929">
                <a:moveTo>
                  <a:pt x="0" y="0"/>
                </a:moveTo>
                <a:lnTo>
                  <a:pt x="0" y="455919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768548" y="2996950"/>
            <a:ext cx="0" cy="459105"/>
          </a:xfrm>
          <a:custGeom>
            <a:avLst/>
            <a:gdLst/>
            <a:ahLst/>
            <a:cxnLst/>
            <a:rect l="l" t="t" r="r" b="b"/>
            <a:pathLst>
              <a:path h="459104">
                <a:moveTo>
                  <a:pt x="0" y="0"/>
                </a:moveTo>
                <a:lnTo>
                  <a:pt x="0" y="458832"/>
                </a:lnTo>
              </a:path>
            </a:pathLst>
          </a:custGeom>
          <a:ln w="40910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839410" y="2996950"/>
            <a:ext cx="0" cy="459105"/>
          </a:xfrm>
          <a:custGeom>
            <a:avLst/>
            <a:gdLst/>
            <a:ahLst/>
            <a:cxnLst/>
            <a:rect l="l" t="t" r="r" b="b"/>
            <a:pathLst>
              <a:path h="459104">
                <a:moveTo>
                  <a:pt x="0" y="0"/>
                </a:moveTo>
                <a:lnTo>
                  <a:pt x="0" y="458832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911002" y="2995493"/>
            <a:ext cx="0" cy="460375"/>
          </a:xfrm>
          <a:custGeom>
            <a:avLst/>
            <a:gdLst/>
            <a:ahLst/>
            <a:cxnLst/>
            <a:rect l="l" t="t" r="r" b="b"/>
            <a:pathLst>
              <a:path h="460375">
                <a:moveTo>
                  <a:pt x="0" y="0"/>
                </a:moveTo>
                <a:lnTo>
                  <a:pt x="0" y="460289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982595" y="2994036"/>
            <a:ext cx="0" cy="462280"/>
          </a:xfrm>
          <a:custGeom>
            <a:avLst/>
            <a:gdLst/>
            <a:ahLst/>
            <a:cxnLst/>
            <a:rect l="l" t="t" r="r" b="b"/>
            <a:pathLst>
              <a:path h="462279">
                <a:moveTo>
                  <a:pt x="0" y="0"/>
                </a:moveTo>
                <a:lnTo>
                  <a:pt x="0" y="461745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054187" y="2991123"/>
            <a:ext cx="0" cy="464820"/>
          </a:xfrm>
          <a:custGeom>
            <a:avLst/>
            <a:gdLst/>
            <a:ahLst/>
            <a:cxnLst/>
            <a:rect l="l" t="t" r="r" b="b"/>
            <a:pathLst>
              <a:path h="464820">
                <a:moveTo>
                  <a:pt x="0" y="0"/>
                </a:moveTo>
                <a:lnTo>
                  <a:pt x="0" y="464658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125780" y="2989667"/>
            <a:ext cx="0" cy="466725"/>
          </a:xfrm>
          <a:custGeom>
            <a:avLst/>
            <a:gdLst/>
            <a:ahLst/>
            <a:cxnLst/>
            <a:rect l="l" t="t" r="r" b="b"/>
            <a:pathLst>
              <a:path h="466725">
                <a:moveTo>
                  <a:pt x="0" y="0"/>
                </a:moveTo>
                <a:lnTo>
                  <a:pt x="0" y="466115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196642" y="2988210"/>
            <a:ext cx="0" cy="467995"/>
          </a:xfrm>
          <a:custGeom>
            <a:avLst/>
            <a:gdLst/>
            <a:ahLst/>
            <a:cxnLst/>
            <a:rect l="l" t="t" r="r" b="b"/>
            <a:pathLst>
              <a:path h="467995">
                <a:moveTo>
                  <a:pt x="0" y="0"/>
                </a:moveTo>
                <a:lnTo>
                  <a:pt x="0" y="467572"/>
                </a:lnTo>
              </a:path>
            </a:pathLst>
          </a:custGeom>
          <a:ln w="40910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267504" y="2986753"/>
            <a:ext cx="0" cy="469265"/>
          </a:xfrm>
          <a:custGeom>
            <a:avLst/>
            <a:gdLst/>
            <a:ahLst/>
            <a:cxnLst/>
            <a:rect l="l" t="t" r="r" b="b"/>
            <a:pathLst>
              <a:path h="469264">
                <a:moveTo>
                  <a:pt x="0" y="0"/>
                </a:moveTo>
                <a:lnTo>
                  <a:pt x="0" y="469028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339097" y="2985297"/>
            <a:ext cx="0" cy="470534"/>
          </a:xfrm>
          <a:custGeom>
            <a:avLst/>
            <a:gdLst/>
            <a:ahLst/>
            <a:cxnLst/>
            <a:rect l="l" t="t" r="r" b="b"/>
            <a:pathLst>
              <a:path h="470535">
                <a:moveTo>
                  <a:pt x="0" y="0"/>
                </a:moveTo>
                <a:lnTo>
                  <a:pt x="0" y="470485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410689" y="2983840"/>
            <a:ext cx="0" cy="472440"/>
          </a:xfrm>
          <a:custGeom>
            <a:avLst/>
            <a:gdLst/>
            <a:ahLst/>
            <a:cxnLst/>
            <a:rect l="l" t="t" r="r" b="b"/>
            <a:pathLst>
              <a:path h="472439">
                <a:moveTo>
                  <a:pt x="0" y="0"/>
                </a:moveTo>
                <a:lnTo>
                  <a:pt x="0" y="471941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482282" y="2980927"/>
            <a:ext cx="0" cy="474980"/>
          </a:xfrm>
          <a:custGeom>
            <a:avLst/>
            <a:gdLst/>
            <a:ahLst/>
            <a:cxnLst/>
            <a:rect l="l" t="t" r="r" b="b"/>
            <a:pathLst>
              <a:path h="474979">
                <a:moveTo>
                  <a:pt x="0" y="0"/>
                </a:moveTo>
                <a:lnTo>
                  <a:pt x="0" y="474854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553874" y="2978014"/>
            <a:ext cx="0" cy="478155"/>
          </a:xfrm>
          <a:custGeom>
            <a:avLst/>
            <a:gdLst/>
            <a:ahLst/>
            <a:cxnLst/>
            <a:rect l="l" t="t" r="r" b="b"/>
            <a:pathLst>
              <a:path h="478154">
                <a:moveTo>
                  <a:pt x="0" y="0"/>
                </a:moveTo>
                <a:lnTo>
                  <a:pt x="0" y="477768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624736" y="2976558"/>
            <a:ext cx="0" cy="479425"/>
          </a:xfrm>
          <a:custGeom>
            <a:avLst/>
            <a:gdLst/>
            <a:ahLst/>
            <a:cxnLst/>
            <a:rect l="l" t="t" r="r" b="b"/>
            <a:pathLst>
              <a:path h="479425">
                <a:moveTo>
                  <a:pt x="0" y="0"/>
                </a:moveTo>
                <a:lnTo>
                  <a:pt x="0" y="479224"/>
                </a:lnTo>
              </a:path>
            </a:pathLst>
          </a:custGeom>
          <a:ln w="40910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695599" y="2973644"/>
            <a:ext cx="0" cy="482600"/>
          </a:xfrm>
          <a:custGeom>
            <a:avLst/>
            <a:gdLst/>
            <a:ahLst/>
            <a:cxnLst/>
            <a:rect l="l" t="t" r="r" b="b"/>
            <a:pathLst>
              <a:path h="482600">
                <a:moveTo>
                  <a:pt x="0" y="0"/>
                </a:moveTo>
                <a:lnTo>
                  <a:pt x="0" y="482137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767191" y="2970731"/>
            <a:ext cx="0" cy="485140"/>
          </a:xfrm>
          <a:custGeom>
            <a:avLst/>
            <a:gdLst/>
            <a:ahLst/>
            <a:cxnLst/>
            <a:rect l="l" t="t" r="r" b="b"/>
            <a:pathLst>
              <a:path h="485139">
                <a:moveTo>
                  <a:pt x="0" y="0"/>
                </a:moveTo>
                <a:lnTo>
                  <a:pt x="0" y="485050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838784" y="2969275"/>
            <a:ext cx="0" cy="487045"/>
          </a:xfrm>
          <a:custGeom>
            <a:avLst/>
            <a:gdLst/>
            <a:ahLst/>
            <a:cxnLst/>
            <a:rect l="l" t="t" r="r" b="b"/>
            <a:pathLst>
              <a:path h="487045">
                <a:moveTo>
                  <a:pt x="0" y="0"/>
                </a:moveTo>
                <a:lnTo>
                  <a:pt x="0" y="486507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910376" y="2966361"/>
            <a:ext cx="0" cy="489584"/>
          </a:xfrm>
          <a:custGeom>
            <a:avLst/>
            <a:gdLst/>
            <a:ahLst/>
            <a:cxnLst/>
            <a:rect l="l" t="t" r="r" b="b"/>
            <a:pathLst>
              <a:path h="489585">
                <a:moveTo>
                  <a:pt x="0" y="0"/>
                </a:moveTo>
                <a:lnTo>
                  <a:pt x="0" y="489420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981969" y="2963448"/>
            <a:ext cx="0" cy="492759"/>
          </a:xfrm>
          <a:custGeom>
            <a:avLst/>
            <a:gdLst/>
            <a:ahLst/>
            <a:cxnLst/>
            <a:rect l="l" t="t" r="r" b="b"/>
            <a:pathLst>
              <a:path h="492760">
                <a:moveTo>
                  <a:pt x="0" y="0"/>
                </a:moveTo>
                <a:lnTo>
                  <a:pt x="0" y="492333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052831" y="2961992"/>
            <a:ext cx="0" cy="494030"/>
          </a:xfrm>
          <a:custGeom>
            <a:avLst/>
            <a:gdLst/>
            <a:ahLst/>
            <a:cxnLst/>
            <a:rect l="l" t="t" r="r" b="b"/>
            <a:pathLst>
              <a:path h="494029">
                <a:moveTo>
                  <a:pt x="0" y="0"/>
                </a:moveTo>
                <a:lnTo>
                  <a:pt x="0" y="493790"/>
                </a:lnTo>
              </a:path>
            </a:pathLst>
          </a:custGeom>
          <a:ln w="40910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123693" y="2959079"/>
            <a:ext cx="0" cy="497205"/>
          </a:xfrm>
          <a:custGeom>
            <a:avLst/>
            <a:gdLst/>
            <a:ahLst/>
            <a:cxnLst/>
            <a:rect l="l" t="t" r="r" b="b"/>
            <a:pathLst>
              <a:path h="497204">
                <a:moveTo>
                  <a:pt x="0" y="0"/>
                </a:moveTo>
                <a:lnTo>
                  <a:pt x="0" y="496703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195285" y="2956166"/>
            <a:ext cx="0" cy="499745"/>
          </a:xfrm>
          <a:custGeom>
            <a:avLst/>
            <a:gdLst/>
            <a:ahLst/>
            <a:cxnLst/>
            <a:rect l="l" t="t" r="r" b="b"/>
            <a:pathLst>
              <a:path h="499745">
                <a:moveTo>
                  <a:pt x="0" y="0"/>
                </a:moveTo>
                <a:lnTo>
                  <a:pt x="0" y="499616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266878" y="2953252"/>
            <a:ext cx="0" cy="502920"/>
          </a:xfrm>
          <a:custGeom>
            <a:avLst/>
            <a:gdLst/>
            <a:ahLst/>
            <a:cxnLst/>
            <a:rect l="l" t="t" r="r" b="b"/>
            <a:pathLst>
              <a:path h="502920">
                <a:moveTo>
                  <a:pt x="0" y="0"/>
                </a:moveTo>
                <a:lnTo>
                  <a:pt x="0" y="502529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338471" y="2951796"/>
            <a:ext cx="0" cy="504190"/>
          </a:xfrm>
          <a:custGeom>
            <a:avLst/>
            <a:gdLst/>
            <a:ahLst/>
            <a:cxnLst/>
            <a:rect l="l" t="t" r="r" b="b"/>
            <a:pathLst>
              <a:path h="504189">
                <a:moveTo>
                  <a:pt x="0" y="0"/>
                </a:moveTo>
                <a:lnTo>
                  <a:pt x="0" y="503986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410063" y="2948883"/>
            <a:ext cx="0" cy="507365"/>
          </a:xfrm>
          <a:custGeom>
            <a:avLst/>
            <a:gdLst/>
            <a:ahLst/>
            <a:cxnLst/>
            <a:rect l="l" t="t" r="r" b="b"/>
            <a:pathLst>
              <a:path h="507364">
                <a:moveTo>
                  <a:pt x="0" y="0"/>
                </a:moveTo>
                <a:lnTo>
                  <a:pt x="0" y="506899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480925" y="2945969"/>
            <a:ext cx="0" cy="509905"/>
          </a:xfrm>
          <a:custGeom>
            <a:avLst/>
            <a:gdLst/>
            <a:ahLst/>
            <a:cxnLst/>
            <a:rect l="l" t="t" r="r" b="b"/>
            <a:pathLst>
              <a:path h="509904">
                <a:moveTo>
                  <a:pt x="0" y="0"/>
                </a:moveTo>
                <a:lnTo>
                  <a:pt x="0" y="509812"/>
                </a:lnTo>
              </a:path>
            </a:pathLst>
          </a:custGeom>
          <a:ln w="40910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551787" y="2943056"/>
            <a:ext cx="0" cy="513080"/>
          </a:xfrm>
          <a:custGeom>
            <a:avLst/>
            <a:gdLst/>
            <a:ahLst/>
            <a:cxnLst/>
            <a:rect l="l" t="t" r="r" b="b"/>
            <a:pathLst>
              <a:path h="513079">
                <a:moveTo>
                  <a:pt x="0" y="0"/>
                </a:moveTo>
                <a:lnTo>
                  <a:pt x="0" y="512725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623380" y="2941600"/>
            <a:ext cx="0" cy="514350"/>
          </a:xfrm>
          <a:custGeom>
            <a:avLst/>
            <a:gdLst/>
            <a:ahLst/>
            <a:cxnLst/>
            <a:rect l="l" t="t" r="r" b="b"/>
            <a:pathLst>
              <a:path h="514350">
                <a:moveTo>
                  <a:pt x="0" y="0"/>
                </a:moveTo>
                <a:lnTo>
                  <a:pt x="0" y="514182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694972" y="2938687"/>
            <a:ext cx="0" cy="517525"/>
          </a:xfrm>
          <a:custGeom>
            <a:avLst/>
            <a:gdLst/>
            <a:ahLst/>
            <a:cxnLst/>
            <a:rect l="l" t="t" r="r" b="b"/>
            <a:pathLst>
              <a:path h="517525">
                <a:moveTo>
                  <a:pt x="0" y="0"/>
                </a:moveTo>
                <a:lnTo>
                  <a:pt x="0" y="517095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766565" y="2935773"/>
            <a:ext cx="0" cy="520065"/>
          </a:xfrm>
          <a:custGeom>
            <a:avLst/>
            <a:gdLst/>
            <a:ahLst/>
            <a:cxnLst/>
            <a:rect l="l" t="t" r="r" b="b"/>
            <a:pathLst>
              <a:path h="520064">
                <a:moveTo>
                  <a:pt x="0" y="0"/>
                </a:moveTo>
                <a:lnTo>
                  <a:pt x="0" y="520008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838157" y="2932860"/>
            <a:ext cx="0" cy="523240"/>
          </a:xfrm>
          <a:custGeom>
            <a:avLst/>
            <a:gdLst/>
            <a:ahLst/>
            <a:cxnLst/>
            <a:rect l="l" t="t" r="r" b="b"/>
            <a:pathLst>
              <a:path h="523239">
                <a:moveTo>
                  <a:pt x="0" y="0"/>
                </a:moveTo>
                <a:lnTo>
                  <a:pt x="0" y="522921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908289" y="2929947"/>
            <a:ext cx="0" cy="526415"/>
          </a:xfrm>
          <a:custGeom>
            <a:avLst/>
            <a:gdLst/>
            <a:ahLst/>
            <a:cxnLst/>
            <a:rect l="l" t="t" r="r" b="b"/>
            <a:pathLst>
              <a:path h="526414">
                <a:moveTo>
                  <a:pt x="0" y="0"/>
                </a:moveTo>
                <a:lnTo>
                  <a:pt x="0" y="525835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979881" y="2928491"/>
            <a:ext cx="0" cy="527685"/>
          </a:xfrm>
          <a:custGeom>
            <a:avLst/>
            <a:gdLst/>
            <a:ahLst/>
            <a:cxnLst/>
            <a:rect l="l" t="t" r="r" b="b"/>
            <a:pathLst>
              <a:path h="527685">
                <a:moveTo>
                  <a:pt x="0" y="0"/>
                </a:moveTo>
                <a:lnTo>
                  <a:pt x="0" y="527291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51474" y="2925578"/>
            <a:ext cx="0" cy="530225"/>
          </a:xfrm>
          <a:custGeom>
            <a:avLst/>
            <a:gdLst/>
            <a:ahLst/>
            <a:cxnLst/>
            <a:rect l="l" t="t" r="r" b="b"/>
            <a:pathLst>
              <a:path h="530225">
                <a:moveTo>
                  <a:pt x="0" y="0"/>
                </a:moveTo>
                <a:lnTo>
                  <a:pt x="0" y="530204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123067" y="2922664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117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194659" y="2919751"/>
            <a:ext cx="0" cy="536575"/>
          </a:xfrm>
          <a:custGeom>
            <a:avLst/>
            <a:gdLst/>
            <a:ahLst/>
            <a:cxnLst/>
            <a:rect l="l" t="t" r="r" b="b"/>
            <a:pathLst>
              <a:path h="536575">
                <a:moveTo>
                  <a:pt x="0" y="0"/>
                </a:moveTo>
                <a:lnTo>
                  <a:pt x="0" y="536031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266252" y="2916838"/>
            <a:ext cx="0" cy="539115"/>
          </a:xfrm>
          <a:custGeom>
            <a:avLst/>
            <a:gdLst/>
            <a:ahLst/>
            <a:cxnLst/>
            <a:rect l="l" t="t" r="r" b="b"/>
            <a:pathLst>
              <a:path h="539114">
                <a:moveTo>
                  <a:pt x="0" y="0"/>
                </a:moveTo>
                <a:lnTo>
                  <a:pt x="0" y="538944"/>
                </a:lnTo>
              </a:path>
            </a:pathLst>
          </a:custGeom>
          <a:ln w="3944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330539" y="2913925"/>
            <a:ext cx="0" cy="542290"/>
          </a:xfrm>
          <a:custGeom>
            <a:avLst/>
            <a:gdLst/>
            <a:ahLst/>
            <a:cxnLst/>
            <a:rect l="l" t="t" r="r" b="b"/>
            <a:pathLst>
              <a:path h="542289">
                <a:moveTo>
                  <a:pt x="0" y="0"/>
                </a:moveTo>
                <a:lnTo>
                  <a:pt x="0" y="541857"/>
                </a:lnTo>
              </a:path>
            </a:pathLst>
          </a:custGeom>
          <a:ln w="27760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361534" y="3043560"/>
            <a:ext cx="32384" cy="1905"/>
          </a:xfrm>
          <a:custGeom>
            <a:avLst/>
            <a:gdLst/>
            <a:ahLst/>
            <a:cxnLst/>
            <a:rect l="l" t="t" r="r" b="b"/>
            <a:pathLst>
              <a:path w="32385" h="1905">
                <a:moveTo>
                  <a:pt x="32143" y="0"/>
                </a:moveTo>
                <a:lnTo>
                  <a:pt x="0" y="145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433127" y="3042103"/>
            <a:ext cx="31115" cy="1905"/>
          </a:xfrm>
          <a:custGeom>
            <a:avLst/>
            <a:gdLst/>
            <a:ahLst/>
            <a:cxnLst/>
            <a:rect l="l" t="t" r="r" b="b"/>
            <a:pathLst>
              <a:path w="31114" h="1905">
                <a:moveTo>
                  <a:pt x="30682" y="0"/>
                </a:moveTo>
                <a:lnTo>
                  <a:pt x="0" y="145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504719" y="3039190"/>
            <a:ext cx="31115" cy="3175"/>
          </a:xfrm>
          <a:custGeom>
            <a:avLst/>
            <a:gdLst/>
            <a:ahLst/>
            <a:cxnLst/>
            <a:rect l="l" t="t" r="r" b="b"/>
            <a:pathLst>
              <a:path w="31114" h="3175">
                <a:moveTo>
                  <a:pt x="30682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574851" y="3036277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646444" y="3034820"/>
            <a:ext cx="32384" cy="1905"/>
          </a:xfrm>
          <a:custGeom>
            <a:avLst/>
            <a:gdLst/>
            <a:ahLst/>
            <a:cxnLst/>
            <a:rect l="l" t="t" r="r" b="b"/>
            <a:pathLst>
              <a:path w="32385" h="1905">
                <a:moveTo>
                  <a:pt x="32143" y="0"/>
                </a:moveTo>
                <a:lnTo>
                  <a:pt x="0" y="145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718036" y="3031907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789629" y="3028994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861221" y="3026081"/>
            <a:ext cx="31115" cy="3175"/>
          </a:xfrm>
          <a:custGeom>
            <a:avLst/>
            <a:gdLst/>
            <a:ahLst/>
            <a:cxnLst/>
            <a:rect l="l" t="t" r="r" b="b"/>
            <a:pathLst>
              <a:path w="31114" h="3175">
                <a:moveTo>
                  <a:pt x="30682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932814" y="3023168"/>
            <a:ext cx="31115" cy="3175"/>
          </a:xfrm>
          <a:custGeom>
            <a:avLst/>
            <a:gdLst/>
            <a:ahLst/>
            <a:cxnLst/>
            <a:rect l="l" t="t" r="r" b="b"/>
            <a:pathLst>
              <a:path w="31114" h="3175">
                <a:moveTo>
                  <a:pt x="30682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002945" y="3018798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074538" y="3015885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146131" y="3014428"/>
            <a:ext cx="32384" cy="1905"/>
          </a:xfrm>
          <a:custGeom>
            <a:avLst/>
            <a:gdLst/>
            <a:ahLst/>
            <a:cxnLst/>
            <a:rect l="l" t="t" r="r" b="b"/>
            <a:pathLst>
              <a:path w="32385" h="1905">
                <a:moveTo>
                  <a:pt x="32143" y="0"/>
                </a:moveTo>
                <a:lnTo>
                  <a:pt x="0" y="145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217723" y="3012972"/>
            <a:ext cx="32384" cy="1905"/>
          </a:xfrm>
          <a:custGeom>
            <a:avLst/>
            <a:gdLst/>
            <a:ahLst/>
            <a:cxnLst/>
            <a:rect l="l" t="t" r="r" b="b"/>
            <a:pathLst>
              <a:path w="32385" h="1905">
                <a:moveTo>
                  <a:pt x="32143" y="0"/>
                </a:moveTo>
                <a:lnTo>
                  <a:pt x="0" y="145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289316" y="3011515"/>
            <a:ext cx="31115" cy="1905"/>
          </a:xfrm>
          <a:custGeom>
            <a:avLst/>
            <a:gdLst/>
            <a:ahLst/>
            <a:cxnLst/>
            <a:rect l="l" t="t" r="r" b="b"/>
            <a:pathLst>
              <a:path w="31114" h="1905">
                <a:moveTo>
                  <a:pt x="30682" y="0"/>
                </a:moveTo>
                <a:lnTo>
                  <a:pt x="0" y="145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360908" y="3008602"/>
            <a:ext cx="31115" cy="3175"/>
          </a:xfrm>
          <a:custGeom>
            <a:avLst/>
            <a:gdLst/>
            <a:ahLst/>
            <a:cxnLst/>
            <a:rect l="l" t="t" r="r" b="b"/>
            <a:pathLst>
              <a:path w="31114" h="3175">
                <a:moveTo>
                  <a:pt x="30682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431040" y="3005689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502632" y="3002776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574225" y="3001319"/>
            <a:ext cx="32384" cy="1905"/>
          </a:xfrm>
          <a:custGeom>
            <a:avLst/>
            <a:gdLst/>
            <a:ahLst/>
            <a:cxnLst/>
            <a:rect l="l" t="t" r="r" b="b"/>
            <a:pathLst>
              <a:path w="32385" h="1905">
                <a:moveTo>
                  <a:pt x="32143" y="0"/>
                </a:moveTo>
                <a:lnTo>
                  <a:pt x="0" y="145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645818" y="2999863"/>
            <a:ext cx="32384" cy="1905"/>
          </a:xfrm>
          <a:custGeom>
            <a:avLst/>
            <a:gdLst/>
            <a:ahLst/>
            <a:cxnLst/>
            <a:rect l="l" t="t" r="r" b="b"/>
            <a:pathLst>
              <a:path w="32385" h="1905">
                <a:moveTo>
                  <a:pt x="32143" y="0"/>
                </a:moveTo>
                <a:lnTo>
                  <a:pt x="0" y="145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717410" y="2996950"/>
            <a:ext cx="31115" cy="3175"/>
          </a:xfrm>
          <a:custGeom>
            <a:avLst/>
            <a:gdLst/>
            <a:ahLst/>
            <a:cxnLst/>
            <a:rect l="l" t="t" r="r" b="b"/>
            <a:pathLst>
              <a:path w="31114" h="3175">
                <a:moveTo>
                  <a:pt x="30682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789003" y="2996950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3068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859134" y="2995493"/>
            <a:ext cx="32384" cy="1905"/>
          </a:xfrm>
          <a:custGeom>
            <a:avLst/>
            <a:gdLst/>
            <a:ahLst/>
            <a:cxnLst/>
            <a:rect l="l" t="t" r="r" b="b"/>
            <a:pathLst>
              <a:path w="32385" h="1905">
                <a:moveTo>
                  <a:pt x="32143" y="0"/>
                </a:moveTo>
                <a:lnTo>
                  <a:pt x="0" y="145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930727" y="2994036"/>
            <a:ext cx="32384" cy="1905"/>
          </a:xfrm>
          <a:custGeom>
            <a:avLst/>
            <a:gdLst/>
            <a:ahLst/>
            <a:cxnLst/>
            <a:rect l="l" t="t" r="r" b="b"/>
            <a:pathLst>
              <a:path w="32385" h="1905">
                <a:moveTo>
                  <a:pt x="32143" y="0"/>
                </a:moveTo>
                <a:lnTo>
                  <a:pt x="0" y="145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002319" y="2991123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4073912" y="2989667"/>
            <a:ext cx="32384" cy="1905"/>
          </a:xfrm>
          <a:custGeom>
            <a:avLst/>
            <a:gdLst/>
            <a:ahLst/>
            <a:cxnLst/>
            <a:rect l="l" t="t" r="r" b="b"/>
            <a:pathLst>
              <a:path w="32385" h="1905">
                <a:moveTo>
                  <a:pt x="32143" y="0"/>
                </a:moveTo>
                <a:lnTo>
                  <a:pt x="0" y="145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4145505" y="2988210"/>
            <a:ext cx="31115" cy="1905"/>
          </a:xfrm>
          <a:custGeom>
            <a:avLst/>
            <a:gdLst/>
            <a:ahLst/>
            <a:cxnLst/>
            <a:rect l="l" t="t" r="r" b="b"/>
            <a:pathLst>
              <a:path w="31114" h="1905">
                <a:moveTo>
                  <a:pt x="30682" y="0"/>
                </a:moveTo>
                <a:lnTo>
                  <a:pt x="0" y="145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217097" y="2986753"/>
            <a:ext cx="31115" cy="1905"/>
          </a:xfrm>
          <a:custGeom>
            <a:avLst/>
            <a:gdLst/>
            <a:ahLst/>
            <a:cxnLst/>
            <a:rect l="l" t="t" r="r" b="b"/>
            <a:pathLst>
              <a:path w="31114" h="1905">
                <a:moveTo>
                  <a:pt x="30682" y="0"/>
                </a:moveTo>
                <a:lnTo>
                  <a:pt x="0" y="145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287229" y="2985297"/>
            <a:ext cx="32384" cy="1905"/>
          </a:xfrm>
          <a:custGeom>
            <a:avLst/>
            <a:gdLst/>
            <a:ahLst/>
            <a:cxnLst/>
            <a:rect l="l" t="t" r="r" b="b"/>
            <a:pathLst>
              <a:path w="32385" h="1905">
                <a:moveTo>
                  <a:pt x="32143" y="0"/>
                </a:moveTo>
                <a:lnTo>
                  <a:pt x="0" y="145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4358821" y="2983840"/>
            <a:ext cx="32384" cy="1905"/>
          </a:xfrm>
          <a:custGeom>
            <a:avLst/>
            <a:gdLst/>
            <a:ahLst/>
            <a:cxnLst/>
            <a:rect l="l" t="t" r="r" b="b"/>
            <a:pathLst>
              <a:path w="32385" h="1905">
                <a:moveTo>
                  <a:pt x="32143" y="0"/>
                </a:moveTo>
                <a:lnTo>
                  <a:pt x="0" y="145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4430414" y="2980927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502006" y="2978014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4573599" y="2976558"/>
            <a:ext cx="31115" cy="1905"/>
          </a:xfrm>
          <a:custGeom>
            <a:avLst/>
            <a:gdLst/>
            <a:ahLst/>
            <a:cxnLst/>
            <a:rect l="l" t="t" r="r" b="b"/>
            <a:pathLst>
              <a:path w="31114" h="1905">
                <a:moveTo>
                  <a:pt x="30682" y="0"/>
                </a:moveTo>
                <a:lnTo>
                  <a:pt x="0" y="145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4645192" y="2973644"/>
            <a:ext cx="31115" cy="3175"/>
          </a:xfrm>
          <a:custGeom>
            <a:avLst/>
            <a:gdLst/>
            <a:ahLst/>
            <a:cxnLst/>
            <a:rect l="l" t="t" r="r" b="b"/>
            <a:pathLst>
              <a:path w="31114" h="3175">
                <a:moveTo>
                  <a:pt x="30682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4715323" y="2970731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4786915" y="2969275"/>
            <a:ext cx="32384" cy="1905"/>
          </a:xfrm>
          <a:custGeom>
            <a:avLst/>
            <a:gdLst/>
            <a:ahLst/>
            <a:cxnLst/>
            <a:rect l="l" t="t" r="r" b="b"/>
            <a:pathLst>
              <a:path w="32385" h="1905">
                <a:moveTo>
                  <a:pt x="32143" y="0"/>
                </a:moveTo>
                <a:lnTo>
                  <a:pt x="0" y="145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4858508" y="2966361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4930101" y="2963448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001693" y="2961992"/>
            <a:ext cx="31115" cy="1905"/>
          </a:xfrm>
          <a:custGeom>
            <a:avLst/>
            <a:gdLst/>
            <a:ahLst/>
            <a:cxnLst/>
            <a:rect l="l" t="t" r="r" b="b"/>
            <a:pathLst>
              <a:path w="31114" h="1905">
                <a:moveTo>
                  <a:pt x="30682" y="0"/>
                </a:moveTo>
                <a:lnTo>
                  <a:pt x="0" y="145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073286" y="2959079"/>
            <a:ext cx="31115" cy="3175"/>
          </a:xfrm>
          <a:custGeom>
            <a:avLst/>
            <a:gdLst/>
            <a:ahLst/>
            <a:cxnLst/>
            <a:rect l="l" t="t" r="r" b="b"/>
            <a:pathLst>
              <a:path w="31114" h="3175">
                <a:moveTo>
                  <a:pt x="30682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143417" y="2956166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215010" y="2953252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286602" y="2951796"/>
            <a:ext cx="32384" cy="1905"/>
          </a:xfrm>
          <a:custGeom>
            <a:avLst/>
            <a:gdLst/>
            <a:ahLst/>
            <a:cxnLst/>
            <a:rect l="l" t="t" r="r" b="b"/>
            <a:pathLst>
              <a:path w="32385" h="1905">
                <a:moveTo>
                  <a:pt x="32143" y="0"/>
                </a:moveTo>
                <a:lnTo>
                  <a:pt x="0" y="145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358195" y="2948883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429787" y="2945969"/>
            <a:ext cx="31115" cy="3175"/>
          </a:xfrm>
          <a:custGeom>
            <a:avLst/>
            <a:gdLst/>
            <a:ahLst/>
            <a:cxnLst/>
            <a:rect l="l" t="t" r="r" b="b"/>
            <a:pathLst>
              <a:path w="31114" h="3175">
                <a:moveTo>
                  <a:pt x="30682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501380" y="2943056"/>
            <a:ext cx="31115" cy="3175"/>
          </a:xfrm>
          <a:custGeom>
            <a:avLst/>
            <a:gdLst/>
            <a:ahLst/>
            <a:cxnLst/>
            <a:rect l="l" t="t" r="r" b="b"/>
            <a:pathLst>
              <a:path w="31114" h="3175">
                <a:moveTo>
                  <a:pt x="30682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571512" y="2941600"/>
            <a:ext cx="32384" cy="1905"/>
          </a:xfrm>
          <a:custGeom>
            <a:avLst/>
            <a:gdLst/>
            <a:ahLst/>
            <a:cxnLst/>
            <a:rect l="l" t="t" r="r" b="b"/>
            <a:pathLst>
              <a:path w="32385" h="1905">
                <a:moveTo>
                  <a:pt x="32143" y="0"/>
                </a:moveTo>
                <a:lnTo>
                  <a:pt x="0" y="145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643104" y="2938687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714697" y="2935773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786289" y="2932860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857882" y="2929947"/>
            <a:ext cx="31115" cy="3175"/>
          </a:xfrm>
          <a:custGeom>
            <a:avLst/>
            <a:gdLst/>
            <a:ahLst/>
            <a:cxnLst/>
            <a:rect l="l" t="t" r="r" b="b"/>
            <a:pathLst>
              <a:path w="31114" h="3175">
                <a:moveTo>
                  <a:pt x="30682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928014" y="2928491"/>
            <a:ext cx="32384" cy="1905"/>
          </a:xfrm>
          <a:custGeom>
            <a:avLst/>
            <a:gdLst/>
            <a:ahLst/>
            <a:cxnLst/>
            <a:rect l="l" t="t" r="r" b="b"/>
            <a:pathLst>
              <a:path w="32385" h="1905">
                <a:moveTo>
                  <a:pt x="32143" y="0"/>
                </a:moveTo>
                <a:lnTo>
                  <a:pt x="0" y="145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999606" y="2925578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071199" y="2922664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142791" y="2919751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214384" y="2916838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285976" y="2913925"/>
            <a:ext cx="31115" cy="3175"/>
          </a:xfrm>
          <a:custGeom>
            <a:avLst/>
            <a:gdLst/>
            <a:ahLst/>
            <a:cxnLst/>
            <a:rect l="l" t="t" r="r" b="b"/>
            <a:pathLst>
              <a:path w="31114" h="3175">
                <a:moveTo>
                  <a:pt x="30682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351307" y="2672134"/>
            <a:ext cx="0" cy="373380"/>
          </a:xfrm>
          <a:custGeom>
            <a:avLst/>
            <a:gdLst/>
            <a:ahLst/>
            <a:cxnLst/>
            <a:rect l="l" t="t" r="r" b="b"/>
            <a:pathLst>
              <a:path h="373380">
                <a:moveTo>
                  <a:pt x="0" y="0"/>
                </a:moveTo>
                <a:lnTo>
                  <a:pt x="0" y="372882"/>
                </a:lnTo>
              </a:path>
            </a:pathLst>
          </a:custGeom>
          <a:ln w="204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413402" y="2661938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22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484265" y="2651742"/>
            <a:ext cx="0" cy="390525"/>
          </a:xfrm>
          <a:custGeom>
            <a:avLst/>
            <a:gdLst/>
            <a:ahLst/>
            <a:cxnLst/>
            <a:rect l="l" t="t" r="r" b="b"/>
            <a:pathLst>
              <a:path h="390525">
                <a:moveTo>
                  <a:pt x="0" y="0"/>
                </a:moveTo>
                <a:lnTo>
                  <a:pt x="0" y="390361"/>
                </a:lnTo>
              </a:path>
            </a:pathLst>
          </a:custGeom>
          <a:ln w="40910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555126" y="2644459"/>
            <a:ext cx="0" cy="394970"/>
          </a:xfrm>
          <a:custGeom>
            <a:avLst/>
            <a:gdLst/>
            <a:ahLst/>
            <a:cxnLst/>
            <a:rect l="l" t="t" r="r" b="b"/>
            <a:pathLst>
              <a:path h="394969">
                <a:moveTo>
                  <a:pt x="0" y="0"/>
                </a:moveTo>
                <a:lnTo>
                  <a:pt x="0" y="394731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626719" y="2635719"/>
            <a:ext cx="0" cy="400685"/>
          </a:xfrm>
          <a:custGeom>
            <a:avLst/>
            <a:gdLst/>
            <a:ahLst/>
            <a:cxnLst/>
            <a:rect l="l" t="t" r="r" b="b"/>
            <a:pathLst>
              <a:path h="400685">
                <a:moveTo>
                  <a:pt x="0" y="0"/>
                </a:moveTo>
                <a:lnTo>
                  <a:pt x="0" y="400557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698312" y="2628437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383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769904" y="2622610"/>
            <a:ext cx="0" cy="409575"/>
          </a:xfrm>
          <a:custGeom>
            <a:avLst/>
            <a:gdLst/>
            <a:ahLst/>
            <a:cxnLst/>
            <a:rect l="l" t="t" r="r" b="b"/>
            <a:pathLst>
              <a:path h="409575">
                <a:moveTo>
                  <a:pt x="0" y="0"/>
                </a:moveTo>
                <a:lnTo>
                  <a:pt x="0" y="409297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841497" y="2619697"/>
            <a:ext cx="0" cy="409575"/>
          </a:xfrm>
          <a:custGeom>
            <a:avLst/>
            <a:gdLst/>
            <a:ahLst/>
            <a:cxnLst/>
            <a:rect l="l" t="t" r="r" b="b"/>
            <a:pathLst>
              <a:path h="409575">
                <a:moveTo>
                  <a:pt x="0" y="0"/>
                </a:moveTo>
                <a:lnTo>
                  <a:pt x="0" y="409297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912359" y="2610958"/>
            <a:ext cx="0" cy="415290"/>
          </a:xfrm>
          <a:custGeom>
            <a:avLst/>
            <a:gdLst/>
            <a:ahLst/>
            <a:cxnLst/>
            <a:rect l="l" t="t" r="r" b="b"/>
            <a:pathLst>
              <a:path h="415289">
                <a:moveTo>
                  <a:pt x="0" y="0"/>
                </a:moveTo>
                <a:lnTo>
                  <a:pt x="0" y="415123"/>
                </a:lnTo>
              </a:path>
            </a:pathLst>
          </a:custGeom>
          <a:ln w="40910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983221" y="2593479"/>
            <a:ext cx="0" cy="429895"/>
          </a:xfrm>
          <a:custGeom>
            <a:avLst/>
            <a:gdLst/>
            <a:ahLst/>
            <a:cxnLst/>
            <a:rect l="l" t="t" r="r" b="b"/>
            <a:pathLst>
              <a:path h="429894">
                <a:moveTo>
                  <a:pt x="0" y="0"/>
                </a:moveTo>
                <a:lnTo>
                  <a:pt x="0" y="429689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054813" y="2576000"/>
            <a:ext cx="0" cy="443230"/>
          </a:xfrm>
          <a:custGeom>
            <a:avLst/>
            <a:gdLst/>
            <a:ahLst/>
            <a:cxnLst/>
            <a:rect l="l" t="t" r="r" b="b"/>
            <a:pathLst>
              <a:path h="443230">
                <a:moveTo>
                  <a:pt x="0" y="0"/>
                </a:moveTo>
                <a:lnTo>
                  <a:pt x="0" y="442798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126406" y="2577457"/>
            <a:ext cx="0" cy="438784"/>
          </a:xfrm>
          <a:custGeom>
            <a:avLst/>
            <a:gdLst/>
            <a:ahLst/>
            <a:cxnLst/>
            <a:rect l="l" t="t" r="r" b="b"/>
            <a:pathLst>
              <a:path h="438785">
                <a:moveTo>
                  <a:pt x="0" y="0"/>
                </a:moveTo>
                <a:lnTo>
                  <a:pt x="0" y="438428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197999" y="2587652"/>
            <a:ext cx="0" cy="427355"/>
          </a:xfrm>
          <a:custGeom>
            <a:avLst/>
            <a:gdLst/>
            <a:ahLst/>
            <a:cxnLst/>
            <a:rect l="l" t="t" r="r" b="b"/>
            <a:pathLst>
              <a:path h="427355">
                <a:moveTo>
                  <a:pt x="0" y="0"/>
                </a:moveTo>
                <a:lnTo>
                  <a:pt x="0" y="426775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269591" y="2590566"/>
            <a:ext cx="0" cy="422909"/>
          </a:xfrm>
          <a:custGeom>
            <a:avLst/>
            <a:gdLst/>
            <a:ahLst/>
            <a:cxnLst/>
            <a:rect l="l" t="t" r="r" b="b"/>
            <a:pathLst>
              <a:path h="422910">
                <a:moveTo>
                  <a:pt x="0" y="0"/>
                </a:moveTo>
                <a:lnTo>
                  <a:pt x="0" y="422406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340453" y="2584739"/>
            <a:ext cx="0" cy="427355"/>
          </a:xfrm>
          <a:custGeom>
            <a:avLst/>
            <a:gdLst/>
            <a:ahLst/>
            <a:cxnLst/>
            <a:rect l="l" t="t" r="r" b="b"/>
            <a:pathLst>
              <a:path h="427355">
                <a:moveTo>
                  <a:pt x="0" y="0"/>
                </a:moveTo>
                <a:lnTo>
                  <a:pt x="0" y="426775"/>
                </a:lnTo>
              </a:path>
            </a:pathLst>
          </a:custGeom>
          <a:ln w="40910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411315" y="2578913"/>
            <a:ext cx="0" cy="429895"/>
          </a:xfrm>
          <a:custGeom>
            <a:avLst/>
            <a:gdLst/>
            <a:ahLst/>
            <a:cxnLst/>
            <a:rect l="l" t="t" r="r" b="b"/>
            <a:pathLst>
              <a:path h="429894">
                <a:moveTo>
                  <a:pt x="0" y="0"/>
                </a:moveTo>
                <a:lnTo>
                  <a:pt x="0" y="429689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482908" y="2573087"/>
            <a:ext cx="0" cy="433070"/>
          </a:xfrm>
          <a:custGeom>
            <a:avLst/>
            <a:gdLst/>
            <a:ahLst/>
            <a:cxnLst/>
            <a:rect l="l" t="t" r="r" b="b"/>
            <a:pathLst>
              <a:path h="433069">
                <a:moveTo>
                  <a:pt x="0" y="0"/>
                </a:moveTo>
                <a:lnTo>
                  <a:pt x="0" y="432602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554500" y="2562891"/>
            <a:ext cx="0" cy="440055"/>
          </a:xfrm>
          <a:custGeom>
            <a:avLst/>
            <a:gdLst/>
            <a:ahLst/>
            <a:cxnLst/>
            <a:rect l="l" t="t" r="r" b="b"/>
            <a:pathLst>
              <a:path h="440055">
                <a:moveTo>
                  <a:pt x="0" y="0"/>
                </a:moveTo>
                <a:lnTo>
                  <a:pt x="0" y="439885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626093" y="2559978"/>
            <a:ext cx="0" cy="441959"/>
          </a:xfrm>
          <a:custGeom>
            <a:avLst/>
            <a:gdLst/>
            <a:ahLst/>
            <a:cxnLst/>
            <a:rect l="l" t="t" r="r" b="b"/>
            <a:pathLst>
              <a:path h="441960">
                <a:moveTo>
                  <a:pt x="0" y="0"/>
                </a:moveTo>
                <a:lnTo>
                  <a:pt x="0" y="441341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697685" y="2552695"/>
            <a:ext cx="0" cy="447675"/>
          </a:xfrm>
          <a:custGeom>
            <a:avLst/>
            <a:gdLst/>
            <a:ahLst/>
            <a:cxnLst/>
            <a:rect l="l" t="t" r="r" b="b"/>
            <a:pathLst>
              <a:path h="447675">
                <a:moveTo>
                  <a:pt x="0" y="0"/>
                </a:moveTo>
                <a:lnTo>
                  <a:pt x="0" y="447167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768548" y="2541042"/>
            <a:ext cx="0" cy="455930"/>
          </a:xfrm>
          <a:custGeom>
            <a:avLst/>
            <a:gdLst/>
            <a:ahLst/>
            <a:cxnLst/>
            <a:rect l="l" t="t" r="r" b="b"/>
            <a:pathLst>
              <a:path h="455930">
                <a:moveTo>
                  <a:pt x="0" y="0"/>
                </a:moveTo>
                <a:lnTo>
                  <a:pt x="0" y="455907"/>
                </a:lnTo>
              </a:path>
            </a:pathLst>
          </a:custGeom>
          <a:ln w="40910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839410" y="2533759"/>
            <a:ext cx="0" cy="463550"/>
          </a:xfrm>
          <a:custGeom>
            <a:avLst/>
            <a:gdLst/>
            <a:ahLst/>
            <a:cxnLst/>
            <a:rect l="l" t="t" r="r" b="b"/>
            <a:pathLst>
              <a:path h="463550">
                <a:moveTo>
                  <a:pt x="0" y="0"/>
                </a:moveTo>
                <a:lnTo>
                  <a:pt x="0" y="463190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911002" y="2530846"/>
            <a:ext cx="0" cy="464820"/>
          </a:xfrm>
          <a:custGeom>
            <a:avLst/>
            <a:gdLst/>
            <a:ahLst/>
            <a:cxnLst/>
            <a:rect l="l" t="t" r="r" b="b"/>
            <a:pathLst>
              <a:path h="464819">
                <a:moveTo>
                  <a:pt x="0" y="0"/>
                </a:moveTo>
                <a:lnTo>
                  <a:pt x="0" y="464646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982595" y="2533759"/>
            <a:ext cx="0" cy="460375"/>
          </a:xfrm>
          <a:custGeom>
            <a:avLst/>
            <a:gdLst/>
            <a:ahLst/>
            <a:cxnLst/>
            <a:rect l="l" t="t" r="r" b="b"/>
            <a:pathLst>
              <a:path h="460375">
                <a:moveTo>
                  <a:pt x="0" y="0"/>
                </a:moveTo>
                <a:lnTo>
                  <a:pt x="0" y="460277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054187" y="2529389"/>
            <a:ext cx="0" cy="462280"/>
          </a:xfrm>
          <a:custGeom>
            <a:avLst/>
            <a:gdLst/>
            <a:ahLst/>
            <a:cxnLst/>
            <a:rect l="l" t="t" r="r" b="b"/>
            <a:pathLst>
              <a:path h="462280">
                <a:moveTo>
                  <a:pt x="0" y="0"/>
                </a:moveTo>
                <a:lnTo>
                  <a:pt x="0" y="461733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125780" y="2529389"/>
            <a:ext cx="0" cy="460375"/>
          </a:xfrm>
          <a:custGeom>
            <a:avLst/>
            <a:gdLst/>
            <a:ahLst/>
            <a:cxnLst/>
            <a:rect l="l" t="t" r="r" b="b"/>
            <a:pathLst>
              <a:path h="460375">
                <a:moveTo>
                  <a:pt x="0" y="0"/>
                </a:moveTo>
                <a:lnTo>
                  <a:pt x="0" y="460277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196642" y="2536672"/>
            <a:ext cx="0" cy="452120"/>
          </a:xfrm>
          <a:custGeom>
            <a:avLst/>
            <a:gdLst/>
            <a:ahLst/>
            <a:cxnLst/>
            <a:rect l="l" t="t" r="r" b="b"/>
            <a:pathLst>
              <a:path h="452119">
                <a:moveTo>
                  <a:pt x="0" y="0"/>
                </a:moveTo>
                <a:lnTo>
                  <a:pt x="0" y="451537"/>
                </a:lnTo>
              </a:path>
            </a:pathLst>
          </a:custGeom>
          <a:ln w="40910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267504" y="2536672"/>
            <a:ext cx="0" cy="450215"/>
          </a:xfrm>
          <a:custGeom>
            <a:avLst/>
            <a:gdLst/>
            <a:ahLst/>
            <a:cxnLst/>
            <a:rect l="l" t="t" r="r" b="b"/>
            <a:pathLst>
              <a:path h="450214">
                <a:moveTo>
                  <a:pt x="0" y="0"/>
                </a:moveTo>
                <a:lnTo>
                  <a:pt x="0" y="450081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339097" y="2533759"/>
            <a:ext cx="0" cy="452120"/>
          </a:xfrm>
          <a:custGeom>
            <a:avLst/>
            <a:gdLst/>
            <a:ahLst/>
            <a:cxnLst/>
            <a:rect l="l" t="t" r="r" b="b"/>
            <a:pathLst>
              <a:path h="452119">
                <a:moveTo>
                  <a:pt x="0" y="0"/>
                </a:moveTo>
                <a:lnTo>
                  <a:pt x="0" y="451537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410689" y="2529389"/>
            <a:ext cx="0" cy="454659"/>
          </a:xfrm>
          <a:custGeom>
            <a:avLst/>
            <a:gdLst/>
            <a:ahLst/>
            <a:cxnLst/>
            <a:rect l="l" t="t" r="r" b="b"/>
            <a:pathLst>
              <a:path h="454660">
                <a:moveTo>
                  <a:pt x="0" y="0"/>
                </a:moveTo>
                <a:lnTo>
                  <a:pt x="0" y="454450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482282" y="2526476"/>
            <a:ext cx="0" cy="454659"/>
          </a:xfrm>
          <a:custGeom>
            <a:avLst/>
            <a:gdLst/>
            <a:ahLst/>
            <a:cxnLst/>
            <a:rect l="l" t="t" r="r" b="b"/>
            <a:pathLst>
              <a:path h="454660">
                <a:moveTo>
                  <a:pt x="0" y="0"/>
                </a:moveTo>
                <a:lnTo>
                  <a:pt x="0" y="454450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553874" y="2522107"/>
            <a:ext cx="0" cy="455930"/>
          </a:xfrm>
          <a:custGeom>
            <a:avLst/>
            <a:gdLst/>
            <a:ahLst/>
            <a:cxnLst/>
            <a:rect l="l" t="t" r="r" b="b"/>
            <a:pathLst>
              <a:path h="455930">
                <a:moveTo>
                  <a:pt x="0" y="0"/>
                </a:moveTo>
                <a:lnTo>
                  <a:pt x="0" y="455907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624736" y="2517737"/>
            <a:ext cx="0" cy="459105"/>
          </a:xfrm>
          <a:custGeom>
            <a:avLst/>
            <a:gdLst/>
            <a:ahLst/>
            <a:cxnLst/>
            <a:rect l="l" t="t" r="r" b="b"/>
            <a:pathLst>
              <a:path h="459105">
                <a:moveTo>
                  <a:pt x="0" y="0"/>
                </a:moveTo>
                <a:lnTo>
                  <a:pt x="0" y="458820"/>
                </a:lnTo>
              </a:path>
            </a:pathLst>
          </a:custGeom>
          <a:ln w="40910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695599" y="2513367"/>
            <a:ext cx="0" cy="460375"/>
          </a:xfrm>
          <a:custGeom>
            <a:avLst/>
            <a:gdLst/>
            <a:ahLst/>
            <a:cxnLst/>
            <a:rect l="l" t="t" r="r" b="b"/>
            <a:pathLst>
              <a:path h="460375">
                <a:moveTo>
                  <a:pt x="0" y="0"/>
                </a:moveTo>
                <a:lnTo>
                  <a:pt x="0" y="460277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767191" y="2510454"/>
            <a:ext cx="0" cy="460375"/>
          </a:xfrm>
          <a:custGeom>
            <a:avLst/>
            <a:gdLst/>
            <a:ahLst/>
            <a:cxnLst/>
            <a:rect l="l" t="t" r="r" b="b"/>
            <a:pathLst>
              <a:path h="460375">
                <a:moveTo>
                  <a:pt x="0" y="0"/>
                </a:moveTo>
                <a:lnTo>
                  <a:pt x="0" y="460277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838784" y="2506084"/>
            <a:ext cx="0" cy="463550"/>
          </a:xfrm>
          <a:custGeom>
            <a:avLst/>
            <a:gdLst/>
            <a:ahLst/>
            <a:cxnLst/>
            <a:rect l="l" t="t" r="r" b="b"/>
            <a:pathLst>
              <a:path h="463550">
                <a:moveTo>
                  <a:pt x="0" y="0"/>
                </a:moveTo>
                <a:lnTo>
                  <a:pt x="0" y="463190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910376" y="2501715"/>
            <a:ext cx="0" cy="464820"/>
          </a:xfrm>
          <a:custGeom>
            <a:avLst/>
            <a:gdLst/>
            <a:ahLst/>
            <a:cxnLst/>
            <a:rect l="l" t="t" r="r" b="b"/>
            <a:pathLst>
              <a:path h="464819">
                <a:moveTo>
                  <a:pt x="0" y="0"/>
                </a:moveTo>
                <a:lnTo>
                  <a:pt x="0" y="464646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981969" y="2497345"/>
            <a:ext cx="0" cy="466725"/>
          </a:xfrm>
          <a:custGeom>
            <a:avLst/>
            <a:gdLst/>
            <a:ahLst/>
            <a:cxnLst/>
            <a:rect l="l" t="t" r="r" b="b"/>
            <a:pathLst>
              <a:path h="466725">
                <a:moveTo>
                  <a:pt x="0" y="0"/>
                </a:moveTo>
                <a:lnTo>
                  <a:pt x="0" y="466103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052831" y="2492975"/>
            <a:ext cx="0" cy="469265"/>
          </a:xfrm>
          <a:custGeom>
            <a:avLst/>
            <a:gdLst/>
            <a:ahLst/>
            <a:cxnLst/>
            <a:rect l="l" t="t" r="r" b="b"/>
            <a:pathLst>
              <a:path h="469264">
                <a:moveTo>
                  <a:pt x="0" y="0"/>
                </a:moveTo>
                <a:lnTo>
                  <a:pt x="0" y="469016"/>
                </a:lnTo>
              </a:path>
            </a:pathLst>
          </a:custGeom>
          <a:ln w="40910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123693" y="2488606"/>
            <a:ext cx="0" cy="470534"/>
          </a:xfrm>
          <a:custGeom>
            <a:avLst/>
            <a:gdLst/>
            <a:ahLst/>
            <a:cxnLst/>
            <a:rect l="l" t="t" r="r" b="b"/>
            <a:pathLst>
              <a:path h="470535">
                <a:moveTo>
                  <a:pt x="0" y="0"/>
                </a:moveTo>
                <a:lnTo>
                  <a:pt x="0" y="470473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195285" y="2485692"/>
            <a:ext cx="0" cy="470534"/>
          </a:xfrm>
          <a:custGeom>
            <a:avLst/>
            <a:gdLst/>
            <a:ahLst/>
            <a:cxnLst/>
            <a:rect l="l" t="t" r="r" b="b"/>
            <a:pathLst>
              <a:path h="470535">
                <a:moveTo>
                  <a:pt x="0" y="0"/>
                </a:moveTo>
                <a:lnTo>
                  <a:pt x="0" y="470473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266878" y="2481323"/>
            <a:ext cx="0" cy="472440"/>
          </a:xfrm>
          <a:custGeom>
            <a:avLst/>
            <a:gdLst/>
            <a:ahLst/>
            <a:cxnLst/>
            <a:rect l="l" t="t" r="r" b="b"/>
            <a:pathLst>
              <a:path h="472439">
                <a:moveTo>
                  <a:pt x="0" y="0"/>
                </a:moveTo>
                <a:lnTo>
                  <a:pt x="0" y="471929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338471" y="2476953"/>
            <a:ext cx="0" cy="474980"/>
          </a:xfrm>
          <a:custGeom>
            <a:avLst/>
            <a:gdLst/>
            <a:ahLst/>
            <a:cxnLst/>
            <a:rect l="l" t="t" r="r" b="b"/>
            <a:pathLst>
              <a:path h="474980">
                <a:moveTo>
                  <a:pt x="0" y="0"/>
                </a:moveTo>
                <a:lnTo>
                  <a:pt x="0" y="474842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410063" y="2472583"/>
            <a:ext cx="0" cy="476884"/>
          </a:xfrm>
          <a:custGeom>
            <a:avLst/>
            <a:gdLst/>
            <a:ahLst/>
            <a:cxnLst/>
            <a:rect l="l" t="t" r="r" b="b"/>
            <a:pathLst>
              <a:path h="476885">
                <a:moveTo>
                  <a:pt x="0" y="0"/>
                </a:moveTo>
                <a:lnTo>
                  <a:pt x="0" y="476299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480925" y="2468214"/>
            <a:ext cx="0" cy="478155"/>
          </a:xfrm>
          <a:custGeom>
            <a:avLst/>
            <a:gdLst/>
            <a:ahLst/>
            <a:cxnLst/>
            <a:rect l="l" t="t" r="r" b="b"/>
            <a:pathLst>
              <a:path h="478155">
                <a:moveTo>
                  <a:pt x="0" y="0"/>
                </a:moveTo>
                <a:lnTo>
                  <a:pt x="0" y="477755"/>
                </a:lnTo>
              </a:path>
            </a:pathLst>
          </a:custGeom>
          <a:ln w="40910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551787" y="2463844"/>
            <a:ext cx="0" cy="479425"/>
          </a:xfrm>
          <a:custGeom>
            <a:avLst/>
            <a:gdLst/>
            <a:ahLst/>
            <a:cxnLst/>
            <a:rect l="l" t="t" r="r" b="b"/>
            <a:pathLst>
              <a:path h="479425">
                <a:moveTo>
                  <a:pt x="0" y="0"/>
                </a:moveTo>
                <a:lnTo>
                  <a:pt x="0" y="479212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623380" y="2459474"/>
            <a:ext cx="0" cy="482600"/>
          </a:xfrm>
          <a:custGeom>
            <a:avLst/>
            <a:gdLst/>
            <a:ahLst/>
            <a:cxnLst/>
            <a:rect l="l" t="t" r="r" b="b"/>
            <a:pathLst>
              <a:path h="482600">
                <a:moveTo>
                  <a:pt x="0" y="0"/>
                </a:moveTo>
                <a:lnTo>
                  <a:pt x="0" y="482125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694972" y="2455104"/>
            <a:ext cx="0" cy="483870"/>
          </a:xfrm>
          <a:custGeom>
            <a:avLst/>
            <a:gdLst/>
            <a:ahLst/>
            <a:cxnLst/>
            <a:rect l="l" t="t" r="r" b="b"/>
            <a:pathLst>
              <a:path h="483869">
                <a:moveTo>
                  <a:pt x="0" y="0"/>
                </a:moveTo>
                <a:lnTo>
                  <a:pt x="0" y="483582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766565" y="2450735"/>
            <a:ext cx="0" cy="485140"/>
          </a:xfrm>
          <a:custGeom>
            <a:avLst/>
            <a:gdLst/>
            <a:ahLst/>
            <a:cxnLst/>
            <a:rect l="l" t="t" r="r" b="b"/>
            <a:pathLst>
              <a:path h="485139">
                <a:moveTo>
                  <a:pt x="0" y="0"/>
                </a:moveTo>
                <a:lnTo>
                  <a:pt x="0" y="485038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838157" y="2446365"/>
            <a:ext cx="0" cy="487045"/>
          </a:xfrm>
          <a:custGeom>
            <a:avLst/>
            <a:gdLst/>
            <a:ahLst/>
            <a:cxnLst/>
            <a:rect l="l" t="t" r="r" b="b"/>
            <a:pathLst>
              <a:path h="487044">
                <a:moveTo>
                  <a:pt x="0" y="0"/>
                </a:moveTo>
                <a:lnTo>
                  <a:pt x="0" y="486495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908289" y="2441995"/>
            <a:ext cx="0" cy="488315"/>
          </a:xfrm>
          <a:custGeom>
            <a:avLst/>
            <a:gdLst/>
            <a:ahLst/>
            <a:cxnLst/>
            <a:rect l="l" t="t" r="r" b="b"/>
            <a:pathLst>
              <a:path h="488314">
                <a:moveTo>
                  <a:pt x="0" y="0"/>
                </a:moveTo>
                <a:lnTo>
                  <a:pt x="0" y="487952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979881" y="2437626"/>
            <a:ext cx="0" cy="490855"/>
          </a:xfrm>
          <a:custGeom>
            <a:avLst/>
            <a:gdLst/>
            <a:ahLst/>
            <a:cxnLst/>
            <a:rect l="l" t="t" r="r" b="b"/>
            <a:pathLst>
              <a:path h="490855">
                <a:moveTo>
                  <a:pt x="0" y="0"/>
                </a:moveTo>
                <a:lnTo>
                  <a:pt x="0" y="490865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051474" y="2433256"/>
            <a:ext cx="0" cy="492759"/>
          </a:xfrm>
          <a:custGeom>
            <a:avLst/>
            <a:gdLst/>
            <a:ahLst/>
            <a:cxnLst/>
            <a:rect l="l" t="t" r="r" b="b"/>
            <a:pathLst>
              <a:path h="492760">
                <a:moveTo>
                  <a:pt x="0" y="0"/>
                </a:moveTo>
                <a:lnTo>
                  <a:pt x="0" y="492321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123067" y="2428886"/>
            <a:ext cx="0" cy="494030"/>
          </a:xfrm>
          <a:custGeom>
            <a:avLst/>
            <a:gdLst/>
            <a:ahLst/>
            <a:cxnLst/>
            <a:rect l="l" t="t" r="r" b="b"/>
            <a:pathLst>
              <a:path h="494030">
                <a:moveTo>
                  <a:pt x="0" y="0"/>
                </a:moveTo>
                <a:lnTo>
                  <a:pt x="0" y="493778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194659" y="2424516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234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266252" y="2420147"/>
            <a:ext cx="0" cy="497205"/>
          </a:xfrm>
          <a:custGeom>
            <a:avLst/>
            <a:gdLst/>
            <a:ahLst/>
            <a:cxnLst/>
            <a:rect l="l" t="t" r="r" b="b"/>
            <a:pathLst>
              <a:path h="497205">
                <a:moveTo>
                  <a:pt x="0" y="0"/>
                </a:moveTo>
                <a:lnTo>
                  <a:pt x="0" y="496691"/>
                </a:lnTo>
              </a:path>
            </a:pathLst>
          </a:custGeom>
          <a:ln w="3944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330539" y="2415777"/>
            <a:ext cx="0" cy="498475"/>
          </a:xfrm>
          <a:custGeom>
            <a:avLst/>
            <a:gdLst/>
            <a:ahLst/>
            <a:cxnLst/>
            <a:rect l="l" t="t" r="r" b="b"/>
            <a:pathLst>
              <a:path h="498475">
                <a:moveTo>
                  <a:pt x="0" y="0"/>
                </a:moveTo>
                <a:lnTo>
                  <a:pt x="0" y="498148"/>
                </a:lnTo>
              </a:path>
            </a:pathLst>
          </a:custGeom>
          <a:ln w="27760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361534" y="2661938"/>
            <a:ext cx="32384" cy="10795"/>
          </a:xfrm>
          <a:custGeom>
            <a:avLst/>
            <a:gdLst/>
            <a:ahLst/>
            <a:cxnLst/>
            <a:rect l="l" t="t" r="r" b="b"/>
            <a:pathLst>
              <a:path w="32385" h="10794">
                <a:moveTo>
                  <a:pt x="32143" y="0"/>
                </a:moveTo>
                <a:lnTo>
                  <a:pt x="0" y="101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433127" y="2651742"/>
            <a:ext cx="31115" cy="10795"/>
          </a:xfrm>
          <a:custGeom>
            <a:avLst/>
            <a:gdLst/>
            <a:ahLst/>
            <a:cxnLst/>
            <a:rect l="l" t="t" r="r" b="b"/>
            <a:pathLst>
              <a:path w="31114" h="10794">
                <a:moveTo>
                  <a:pt x="30682" y="0"/>
                </a:moveTo>
                <a:lnTo>
                  <a:pt x="0" y="101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504719" y="2644459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574851" y="2635719"/>
            <a:ext cx="32384" cy="8890"/>
          </a:xfrm>
          <a:custGeom>
            <a:avLst/>
            <a:gdLst/>
            <a:ahLst/>
            <a:cxnLst/>
            <a:rect l="l" t="t" r="r" b="b"/>
            <a:pathLst>
              <a:path w="32385" h="8889">
                <a:moveTo>
                  <a:pt x="32143" y="0"/>
                </a:moveTo>
                <a:lnTo>
                  <a:pt x="0" y="87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646444" y="2628437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718036" y="2622610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2789629" y="2619697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861221" y="2610958"/>
            <a:ext cx="31115" cy="8890"/>
          </a:xfrm>
          <a:custGeom>
            <a:avLst/>
            <a:gdLst/>
            <a:ahLst/>
            <a:cxnLst/>
            <a:rect l="l" t="t" r="r" b="b"/>
            <a:pathLst>
              <a:path w="31114" h="8889">
                <a:moveTo>
                  <a:pt x="30682" y="0"/>
                </a:moveTo>
                <a:lnTo>
                  <a:pt x="0" y="87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932814" y="2593479"/>
            <a:ext cx="31115" cy="17780"/>
          </a:xfrm>
          <a:custGeom>
            <a:avLst/>
            <a:gdLst/>
            <a:ahLst/>
            <a:cxnLst/>
            <a:rect l="l" t="t" r="r" b="b"/>
            <a:pathLst>
              <a:path w="31114" h="17780">
                <a:moveTo>
                  <a:pt x="30682" y="0"/>
                </a:moveTo>
                <a:lnTo>
                  <a:pt x="0" y="174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3002945" y="2576000"/>
            <a:ext cx="32384" cy="17780"/>
          </a:xfrm>
          <a:custGeom>
            <a:avLst/>
            <a:gdLst/>
            <a:ahLst/>
            <a:cxnLst/>
            <a:rect l="l" t="t" r="r" b="b"/>
            <a:pathLst>
              <a:path w="32385" h="17780">
                <a:moveTo>
                  <a:pt x="32143" y="0"/>
                </a:moveTo>
                <a:lnTo>
                  <a:pt x="0" y="174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3074538" y="2576000"/>
            <a:ext cx="32384" cy="1905"/>
          </a:xfrm>
          <a:custGeom>
            <a:avLst/>
            <a:gdLst/>
            <a:ahLst/>
            <a:cxnLst/>
            <a:rect l="l" t="t" r="r" b="b"/>
            <a:pathLst>
              <a:path w="32385" h="1905">
                <a:moveTo>
                  <a:pt x="32143" y="145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3146131" y="2577457"/>
            <a:ext cx="32384" cy="10795"/>
          </a:xfrm>
          <a:custGeom>
            <a:avLst/>
            <a:gdLst/>
            <a:ahLst/>
            <a:cxnLst/>
            <a:rect l="l" t="t" r="r" b="b"/>
            <a:pathLst>
              <a:path w="32385" h="10794">
                <a:moveTo>
                  <a:pt x="32143" y="101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217723" y="2587652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29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289316" y="2584739"/>
            <a:ext cx="31115" cy="6350"/>
          </a:xfrm>
          <a:custGeom>
            <a:avLst/>
            <a:gdLst/>
            <a:ahLst/>
            <a:cxnLst/>
            <a:rect l="l" t="t" r="r" b="b"/>
            <a:pathLst>
              <a:path w="31114" h="6350">
                <a:moveTo>
                  <a:pt x="30682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360908" y="2578913"/>
            <a:ext cx="31115" cy="6350"/>
          </a:xfrm>
          <a:custGeom>
            <a:avLst/>
            <a:gdLst/>
            <a:ahLst/>
            <a:cxnLst/>
            <a:rect l="l" t="t" r="r" b="b"/>
            <a:pathLst>
              <a:path w="31114" h="6350">
                <a:moveTo>
                  <a:pt x="30682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431040" y="2573087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502632" y="2562891"/>
            <a:ext cx="32384" cy="10795"/>
          </a:xfrm>
          <a:custGeom>
            <a:avLst/>
            <a:gdLst/>
            <a:ahLst/>
            <a:cxnLst/>
            <a:rect l="l" t="t" r="r" b="b"/>
            <a:pathLst>
              <a:path w="32385" h="10794">
                <a:moveTo>
                  <a:pt x="32143" y="0"/>
                </a:moveTo>
                <a:lnTo>
                  <a:pt x="0" y="101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574225" y="2559978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645818" y="2552695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717410" y="2541042"/>
            <a:ext cx="31115" cy="12065"/>
          </a:xfrm>
          <a:custGeom>
            <a:avLst/>
            <a:gdLst/>
            <a:ahLst/>
            <a:cxnLst/>
            <a:rect l="l" t="t" r="r" b="b"/>
            <a:pathLst>
              <a:path w="31114" h="12064">
                <a:moveTo>
                  <a:pt x="30682" y="0"/>
                </a:moveTo>
                <a:lnTo>
                  <a:pt x="0" y="116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789003" y="2533759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3859134" y="2530846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3930727" y="2530846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29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4002319" y="2529389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4073912" y="2529389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3214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4145505" y="2529389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728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4217097" y="2536672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3068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4287229" y="2533759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4358821" y="2529389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4430414" y="2526476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4502006" y="2522107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4573599" y="2517737"/>
            <a:ext cx="31115" cy="4445"/>
          </a:xfrm>
          <a:custGeom>
            <a:avLst/>
            <a:gdLst/>
            <a:ahLst/>
            <a:cxnLst/>
            <a:rect l="l" t="t" r="r" b="b"/>
            <a:pathLst>
              <a:path w="31114" h="4444">
                <a:moveTo>
                  <a:pt x="30682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4645192" y="2513367"/>
            <a:ext cx="31115" cy="4445"/>
          </a:xfrm>
          <a:custGeom>
            <a:avLst/>
            <a:gdLst/>
            <a:ahLst/>
            <a:cxnLst/>
            <a:rect l="l" t="t" r="r" b="b"/>
            <a:pathLst>
              <a:path w="31114" h="4444">
                <a:moveTo>
                  <a:pt x="30682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4715323" y="2510454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4786915" y="2506084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4858508" y="2501715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4930101" y="2497345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001693" y="2492975"/>
            <a:ext cx="31115" cy="4445"/>
          </a:xfrm>
          <a:custGeom>
            <a:avLst/>
            <a:gdLst/>
            <a:ahLst/>
            <a:cxnLst/>
            <a:rect l="l" t="t" r="r" b="b"/>
            <a:pathLst>
              <a:path w="31114" h="4444">
                <a:moveTo>
                  <a:pt x="30682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073286" y="2488606"/>
            <a:ext cx="31115" cy="4445"/>
          </a:xfrm>
          <a:custGeom>
            <a:avLst/>
            <a:gdLst/>
            <a:ahLst/>
            <a:cxnLst/>
            <a:rect l="l" t="t" r="r" b="b"/>
            <a:pathLst>
              <a:path w="31114" h="4444">
                <a:moveTo>
                  <a:pt x="30682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143417" y="2485692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215010" y="2481323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286602" y="2476953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358195" y="2472583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429787" y="2468214"/>
            <a:ext cx="31115" cy="4445"/>
          </a:xfrm>
          <a:custGeom>
            <a:avLst/>
            <a:gdLst/>
            <a:ahLst/>
            <a:cxnLst/>
            <a:rect l="l" t="t" r="r" b="b"/>
            <a:pathLst>
              <a:path w="31114" h="4444">
                <a:moveTo>
                  <a:pt x="30682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501380" y="2463844"/>
            <a:ext cx="31115" cy="4445"/>
          </a:xfrm>
          <a:custGeom>
            <a:avLst/>
            <a:gdLst/>
            <a:ahLst/>
            <a:cxnLst/>
            <a:rect l="l" t="t" r="r" b="b"/>
            <a:pathLst>
              <a:path w="31114" h="4444">
                <a:moveTo>
                  <a:pt x="30682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571512" y="2459474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643104" y="2455104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714697" y="2450735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786289" y="2446365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857882" y="2441995"/>
            <a:ext cx="31115" cy="4445"/>
          </a:xfrm>
          <a:custGeom>
            <a:avLst/>
            <a:gdLst/>
            <a:ahLst/>
            <a:cxnLst/>
            <a:rect l="l" t="t" r="r" b="b"/>
            <a:pathLst>
              <a:path w="31114" h="4444">
                <a:moveTo>
                  <a:pt x="30682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928014" y="2437626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999606" y="2433256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071199" y="2428886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142791" y="2424516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214384" y="2420147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285976" y="2415777"/>
            <a:ext cx="31115" cy="4445"/>
          </a:xfrm>
          <a:custGeom>
            <a:avLst/>
            <a:gdLst/>
            <a:ahLst/>
            <a:cxnLst/>
            <a:rect l="l" t="t" r="r" b="b"/>
            <a:pathLst>
              <a:path w="31114" h="4444">
                <a:moveTo>
                  <a:pt x="30682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351307" y="2439082"/>
            <a:ext cx="0" cy="233045"/>
          </a:xfrm>
          <a:custGeom>
            <a:avLst/>
            <a:gdLst/>
            <a:ahLst/>
            <a:cxnLst/>
            <a:rect l="l" t="t" r="r" b="b"/>
            <a:pathLst>
              <a:path h="233044">
                <a:moveTo>
                  <a:pt x="0" y="0"/>
                </a:moveTo>
                <a:lnTo>
                  <a:pt x="0" y="233051"/>
                </a:lnTo>
              </a:path>
            </a:pathLst>
          </a:custGeom>
          <a:ln w="204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413402" y="2412864"/>
            <a:ext cx="0" cy="249554"/>
          </a:xfrm>
          <a:custGeom>
            <a:avLst/>
            <a:gdLst/>
            <a:ahLst/>
            <a:cxnLst/>
            <a:rect l="l" t="t" r="r" b="b"/>
            <a:pathLst>
              <a:path h="249555">
                <a:moveTo>
                  <a:pt x="0" y="0"/>
                </a:moveTo>
                <a:lnTo>
                  <a:pt x="0" y="249074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484265" y="2386645"/>
            <a:ext cx="0" cy="265430"/>
          </a:xfrm>
          <a:custGeom>
            <a:avLst/>
            <a:gdLst/>
            <a:ahLst/>
            <a:cxnLst/>
            <a:rect l="l" t="t" r="r" b="b"/>
            <a:pathLst>
              <a:path h="265430">
                <a:moveTo>
                  <a:pt x="0" y="0"/>
                </a:moveTo>
                <a:lnTo>
                  <a:pt x="0" y="265096"/>
                </a:lnTo>
              </a:path>
            </a:pathLst>
          </a:custGeom>
          <a:ln w="40910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555126" y="2386645"/>
            <a:ext cx="0" cy="257810"/>
          </a:xfrm>
          <a:custGeom>
            <a:avLst/>
            <a:gdLst/>
            <a:ahLst/>
            <a:cxnLst/>
            <a:rect l="l" t="t" r="r" b="b"/>
            <a:pathLst>
              <a:path h="257810">
                <a:moveTo>
                  <a:pt x="0" y="0"/>
                </a:moveTo>
                <a:lnTo>
                  <a:pt x="0" y="257813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626719" y="2382276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3443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698312" y="2354601"/>
            <a:ext cx="0" cy="274320"/>
          </a:xfrm>
          <a:custGeom>
            <a:avLst/>
            <a:gdLst/>
            <a:ahLst/>
            <a:cxnLst/>
            <a:rect l="l" t="t" r="r" b="b"/>
            <a:pathLst>
              <a:path h="274319">
                <a:moveTo>
                  <a:pt x="0" y="0"/>
                </a:moveTo>
                <a:lnTo>
                  <a:pt x="0" y="273835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769904" y="2351688"/>
            <a:ext cx="0" cy="271145"/>
          </a:xfrm>
          <a:custGeom>
            <a:avLst/>
            <a:gdLst/>
            <a:ahLst/>
            <a:cxnLst/>
            <a:rect l="l" t="t" r="r" b="b"/>
            <a:pathLst>
              <a:path h="271144">
                <a:moveTo>
                  <a:pt x="0" y="0"/>
                </a:moveTo>
                <a:lnTo>
                  <a:pt x="0" y="270922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841497" y="2348775"/>
            <a:ext cx="0" cy="271145"/>
          </a:xfrm>
          <a:custGeom>
            <a:avLst/>
            <a:gdLst/>
            <a:ahLst/>
            <a:cxnLst/>
            <a:rect l="l" t="t" r="r" b="b"/>
            <a:pathLst>
              <a:path h="271144">
                <a:moveTo>
                  <a:pt x="0" y="0"/>
                </a:moveTo>
                <a:lnTo>
                  <a:pt x="0" y="270922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912359" y="2321099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4">
                <a:moveTo>
                  <a:pt x="0" y="0"/>
                </a:moveTo>
                <a:lnTo>
                  <a:pt x="0" y="289858"/>
                </a:lnTo>
              </a:path>
            </a:pathLst>
          </a:custGeom>
          <a:ln w="40910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983221" y="2251184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294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054813" y="2207487"/>
            <a:ext cx="0" cy="368935"/>
          </a:xfrm>
          <a:custGeom>
            <a:avLst/>
            <a:gdLst/>
            <a:ahLst/>
            <a:cxnLst/>
            <a:rect l="l" t="t" r="r" b="b"/>
            <a:pathLst>
              <a:path h="368935">
                <a:moveTo>
                  <a:pt x="0" y="0"/>
                </a:moveTo>
                <a:lnTo>
                  <a:pt x="0" y="368513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126406" y="2267206"/>
            <a:ext cx="0" cy="310515"/>
          </a:xfrm>
          <a:custGeom>
            <a:avLst/>
            <a:gdLst/>
            <a:ahLst/>
            <a:cxnLst/>
            <a:rect l="l" t="t" r="r" b="b"/>
            <a:pathLst>
              <a:path h="310514">
                <a:moveTo>
                  <a:pt x="0" y="0"/>
                </a:moveTo>
                <a:lnTo>
                  <a:pt x="0" y="310250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197999" y="2324013"/>
            <a:ext cx="0" cy="264160"/>
          </a:xfrm>
          <a:custGeom>
            <a:avLst/>
            <a:gdLst/>
            <a:ahLst/>
            <a:cxnLst/>
            <a:rect l="l" t="t" r="r" b="b"/>
            <a:pathLst>
              <a:path h="264160">
                <a:moveTo>
                  <a:pt x="0" y="0"/>
                </a:moveTo>
                <a:lnTo>
                  <a:pt x="0" y="263639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269591" y="2350231"/>
            <a:ext cx="0" cy="240665"/>
          </a:xfrm>
          <a:custGeom>
            <a:avLst/>
            <a:gdLst/>
            <a:ahLst/>
            <a:cxnLst/>
            <a:rect l="l" t="t" r="r" b="b"/>
            <a:pathLst>
              <a:path h="240664">
                <a:moveTo>
                  <a:pt x="0" y="0"/>
                </a:moveTo>
                <a:lnTo>
                  <a:pt x="0" y="240334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340453" y="2337122"/>
            <a:ext cx="0" cy="247650"/>
          </a:xfrm>
          <a:custGeom>
            <a:avLst/>
            <a:gdLst/>
            <a:ahLst/>
            <a:cxnLst/>
            <a:rect l="l" t="t" r="r" b="b"/>
            <a:pathLst>
              <a:path h="247650">
                <a:moveTo>
                  <a:pt x="0" y="0"/>
                </a:moveTo>
                <a:lnTo>
                  <a:pt x="0" y="247617"/>
                </a:lnTo>
              </a:path>
            </a:pathLst>
          </a:custGeom>
          <a:ln w="40910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411315" y="2319643"/>
            <a:ext cx="0" cy="259715"/>
          </a:xfrm>
          <a:custGeom>
            <a:avLst/>
            <a:gdLst/>
            <a:ahLst/>
            <a:cxnLst/>
            <a:rect l="l" t="t" r="r" b="b"/>
            <a:pathLst>
              <a:path h="259714">
                <a:moveTo>
                  <a:pt x="0" y="0"/>
                </a:moveTo>
                <a:lnTo>
                  <a:pt x="0" y="259270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482908" y="2300708"/>
            <a:ext cx="0" cy="272415"/>
          </a:xfrm>
          <a:custGeom>
            <a:avLst/>
            <a:gdLst/>
            <a:ahLst/>
            <a:cxnLst/>
            <a:rect l="l" t="t" r="r" b="b"/>
            <a:pathLst>
              <a:path h="272414">
                <a:moveTo>
                  <a:pt x="0" y="0"/>
                </a:moveTo>
                <a:lnTo>
                  <a:pt x="0" y="272379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554500" y="2273033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4">
                <a:moveTo>
                  <a:pt x="0" y="0"/>
                </a:moveTo>
                <a:lnTo>
                  <a:pt x="0" y="289858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626093" y="2277402"/>
            <a:ext cx="0" cy="282575"/>
          </a:xfrm>
          <a:custGeom>
            <a:avLst/>
            <a:gdLst/>
            <a:ahLst/>
            <a:cxnLst/>
            <a:rect l="l" t="t" r="r" b="b"/>
            <a:pathLst>
              <a:path h="282575">
                <a:moveTo>
                  <a:pt x="0" y="0"/>
                </a:moveTo>
                <a:lnTo>
                  <a:pt x="0" y="282575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697685" y="2267206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488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768548" y="2217683"/>
            <a:ext cx="0" cy="323850"/>
          </a:xfrm>
          <a:custGeom>
            <a:avLst/>
            <a:gdLst/>
            <a:ahLst/>
            <a:cxnLst/>
            <a:rect l="l" t="t" r="r" b="b"/>
            <a:pathLst>
              <a:path h="323850">
                <a:moveTo>
                  <a:pt x="0" y="0"/>
                </a:moveTo>
                <a:lnTo>
                  <a:pt x="0" y="323359"/>
                </a:lnTo>
              </a:path>
            </a:pathLst>
          </a:custGeom>
          <a:ln w="40910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839410" y="2201661"/>
            <a:ext cx="0" cy="332105"/>
          </a:xfrm>
          <a:custGeom>
            <a:avLst/>
            <a:gdLst/>
            <a:ahLst/>
            <a:cxnLst/>
            <a:rect l="l" t="t" r="r" b="b"/>
            <a:pathLst>
              <a:path h="332105">
                <a:moveTo>
                  <a:pt x="0" y="0"/>
                </a:moveTo>
                <a:lnTo>
                  <a:pt x="0" y="332098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911002" y="2208943"/>
            <a:ext cx="0" cy="321945"/>
          </a:xfrm>
          <a:custGeom>
            <a:avLst/>
            <a:gdLst/>
            <a:ahLst/>
            <a:cxnLst/>
            <a:rect l="l" t="t" r="r" b="b"/>
            <a:pathLst>
              <a:path h="321944">
                <a:moveTo>
                  <a:pt x="0" y="0"/>
                </a:moveTo>
                <a:lnTo>
                  <a:pt x="0" y="321902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982595" y="2220596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63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4054187" y="2214770"/>
            <a:ext cx="0" cy="314960"/>
          </a:xfrm>
          <a:custGeom>
            <a:avLst/>
            <a:gdLst/>
            <a:ahLst/>
            <a:cxnLst/>
            <a:rect l="l" t="t" r="r" b="b"/>
            <a:pathLst>
              <a:path h="314960">
                <a:moveTo>
                  <a:pt x="0" y="0"/>
                </a:moveTo>
                <a:lnTo>
                  <a:pt x="0" y="314619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4125780" y="2217683"/>
            <a:ext cx="0" cy="311785"/>
          </a:xfrm>
          <a:custGeom>
            <a:avLst/>
            <a:gdLst/>
            <a:ahLst/>
            <a:cxnLst/>
            <a:rect l="l" t="t" r="r" b="b"/>
            <a:pathLst>
              <a:path h="311785">
                <a:moveTo>
                  <a:pt x="0" y="0"/>
                </a:moveTo>
                <a:lnTo>
                  <a:pt x="0" y="311706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4196642" y="2235162"/>
            <a:ext cx="0" cy="301625"/>
          </a:xfrm>
          <a:custGeom>
            <a:avLst/>
            <a:gdLst/>
            <a:ahLst/>
            <a:cxnLst/>
            <a:rect l="l" t="t" r="r" b="b"/>
            <a:pathLst>
              <a:path h="301625">
                <a:moveTo>
                  <a:pt x="0" y="0"/>
                </a:moveTo>
                <a:lnTo>
                  <a:pt x="0" y="301510"/>
                </a:lnTo>
              </a:path>
            </a:pathLst>
          </a:custGeom>
          <a:ln w="40910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4267504" y="2238075"/>
            <a:ext cx="0" cy="299085"/>
          </a:xfrm>
          <a:custGeom>
            <a:avLst/>
            <a:gdLst/>
            <a:ahLst/>
            <a:cxnLst/>
            <a:rect l="l" t="t" r="r" b="b"/>
            <a:pathLst>
              <a:path h="299085">
                <a:moveTo>
                  <a:pt x="0" y="0"/>
                </a:moveTo>
                <a:lnTo>
                  <a:pt x="0" y="298597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4339097" y="2235162"/>
            <a:ext cx="0" cy="299085"/>
          </a:xfrm>
          <a:custGeom>
            <a:avLst/>
            <a:gdLst/>
            <a:ahLst/>
            <a:cxnLst/>
            <a:rect l="l" t="t" r="r" b="b"/>
            <a:pathLst>
              <a:path h="299085">
                <a:moveTo>
                  <a:pt x="0" y="0"/>
                </a:moveTo>
                <a:lnTo>
                  <a:pt x="0" y="298597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4410689" y="2229336"/>
            <a:ext cx="0" cy="300355"/>
          </a:xfrm>
          <a:custGeom>
            <a:avLst/>
            <a:gdLst/>
            <a:ahLst/>
            <a:cxnLst/>
            <a:rect l="l" t="t" r="r" b="b"/>
            <a:pathLst>
              <a:path h="300355">
                <a:moveTo>
                  <a:pt x="0" y="0"/>
                </a:moveTo>
                <a:lnTo>
                  <a:pt x="0" y="300054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4482282" y="2224966"/>
            <a:ext cx="0" cy="301625"/>
          </a:xfrm>
          <a:custGeom>
            <a:avLst/>
            <a:gdLst/>
            <a:ahLst/>
            <a:cxnLst/>
            <a:rect l="l" t="t" r="r" b="b"/>
            <a:pathLst>
              <a:path h="301625">
                <a:moveTo>
                  <a:pt x="0" y="0"/>
                </a:moveTo>
                <a:lnTo>
                  <a:pt x="0" y="301510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4553874" y="2219139"/>
            <a:ext cx="0" cy="303530"/>
          </a:xfrm>
          <a:custGeom>
            <a:avLst/>
            <a:gdLst/>
            <a:ahLst/>
            <a:cxnLst/>
            <a:rect l="l" t="t" r="r" b="b"/>
            <a:pathLst>
              <a:path h="303530">
                <a:moveTo>
                  <a:pt x="0" y="0"/>
                </a:moveTo>
                <a:lnTo>
                  <a:pt x="0" y="302967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4624736" y="2214770"/>
            <a:ext cx="0" cy="303530"/>
          </a:xfrm>
          <a:custGeom>
            <a:avLst/>
            <a:gdLst/>
            <a:ahLst/>
            <a:cxnLst/>
            <a:rect l="l" t="t" r="r" b="b"/>
            <a:pathLst>
              <a:path h="303530">
                <a:moveTo>
                  <a:pt x="0" y="0"/>
                </a:moveTo>
                <a:lnTo>
                  <a:pt x="0" y="302967"/>
                </a:lnTo>
              </a:path>
            </a:pathLst>
          </a:custGeom>
          <a:ln w="40910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4695599" y="2208944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423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4767191" y="2204574"/>
            <a:ext cx="0" cy="306070"/>
          </a:xfrm>
          <a:custGeom>
            <a:avLst/>
            <a:gdLst/>
            <a:ahLst/>
            <a:cxnLst/>
            <a:rect l="l" t="t" r="r" b="b"/>
            <a:pathLst>
              <a:path h="306069">
                <a:moveTo>
                  <a:pt x="0" y="0"/>
                </a:moveTo>
                <a:lnTo>
                  <a:pt x="0" y="305880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4838784" y="2200204"/>
            <a:ext cx="0" cy="306070"/>
          </a:xfrm>
          <a:custGeom>
            <a:avLst/>
            <a:gdLst/>
            <a:ahLst/>
            <a:cxnLst/>
            <a:rect l="l" t="t" r="r" b="b"/>
            <a:pathLst>
              <a:path h="306069">
                <a:moveTo>
                  <a:pt x="0" y="0"/>
                </a:moveTo>
                <a:lnTo>
                  <a:pt x="0" y="305880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4910376" y="2194378"/>
            <a:ext cx="0" cy="307340"/>
          </a:xfrm>
          <a:custGeom>
            <a:avLst/>
            <a:gdLst/>
            <a:ahLst/>
            <a:cxnLst/>
            <a:rect l="l" t="t" r="r" b="b"/>
            <a:pathLst>
              <a:path h="307339">
                <a:moveTo>
                  <a:pt x="0" y="0"/>
                </a:moveTo>
                <a:lnTo>
                  <a:pt x="0" y="307336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4981969" y="2188551"/>
            <a:ext cx="0" cy="309245"/>
          </a:xfrm>
          <a:custGeom>
            <a:avLst/>
            <a:gdLst/>
            <a:ahLst/>
            <a:cxnLst/>
            <a:rect l="l" t="t" r="r" b="b"/>
            <a:pathLst>
              <a:path h="309244">
                <a:moveTo>
                  <a:pt x="0" y="0"/>
                </a:moveTo>
                <a:lnTo>
                  <a:pt x="0" y="308793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052831" y="2184182"/>
            <a:ext cx="0" cy="309245"/>
          </a:xfrm>
          <a:custGeom>
            <a:avLst/>
            <a:gdLst/>
            <a:ahLst/>
            <a:cxnLst/>
            <a:rect l="l" t="t" r="r" b="b"/>
            <a:pathLst>
              <a:path h="309244">
                <a:moveTo>
                  <a:pt x="0" y="0"/>
                </a:moveTo>
                <a:lnTo>
                  <a:pt x="0" y="308793"/>
                </a:lnTo>
              </a:path>
            </a:pathLst>
          </a:custGeom>
          <a:ln w="40910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123693" y="2178355"/>
            <a:ext cx="0" cy="310515"/>
          </a:xfrm>
          <a:custGeom>
            <a:avLst/>
            <a:gdLst/>
            <a:ahLst/>
            <a:cxnLst/>
            <a:rect l="l" t="t" r="r" b="b"/>
            <a:pathLst>
              <a:path h="310514">
                <a:moveTo>
                  <a:pt x="0" y="0"/>
                </a:moveTo>
                <a:lnTo>
                  <a:pt x="0" y="310250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195285" y="2173986"/>
            <a:ext cx="0" cy="311785"/>
          </a:xfrm>
          <a:custGeom>
            <a:avLst/>
            <a:gdLst/>
            <a:ahLst/>
            <a:cxnLst/>
            <a:rect l="l" t="t" r="r" b="b"/>
            <a:pathLst>
              <a:path h="311785">
                <a:moveTo>
                  <a:pt x="0" y="0"/>
                </a:moveTo>
                <a:lnTo>
                  <a:pt x="0" y="311706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266878" y="2168159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63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338471" y="2163790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63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410063" y="2157963"/>
            <a:ext cx="0" cy="314960"/>
          </a:xfrm>
          <a:custGeom>
            <a:avLst/>
            <a:gdLst/>
            <a:ahLst/>
            <a:cxnLst/>
            <a:rect l="l" t="t" r="r" b="b"/>
            <a:pathLst>
              <a:path h="314960">
                <a:moveTo>
                  <a:pt x="0" y="0"/>
                </a:moveTo>
                <a:lnTo>
                  <a:pt x="0" y="314619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480925" y="2152137"/>
            <a:ext cx="0" cy="316230"/>
          </a:xfrm>
          <a:custGeom>
            <a:avLst/>
            <a:gdLst/>
            <a:ahLst/>
            <a:cxnLst/>
            <a:rect l="l" t="t" r="r" b="b"/>
            <a:pathLst>
              <a:path h="316230">
                <a:moveTo>
                  <a:pt x="0" y="0"/>
                </a:moveTo>
                <a:lnTo>
                  <a:pt x="0" y="316076"/>
                </a:lnTo>
              </a:path>
            </a:pathLst>
          </a:custGeom>
          <a:ln w="40910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551787" y="2147767"/>
            <a:ext cx="0" cy="316230"/>
          </a:xfrm>
          <a:custGeom>
            <a:avLst/>
            <a:gdLst/>
            <a:ahLst/>
            <a:cxnLst/>
            <a:rect l="l" t="t" r="r" b="b"/>
            <a:pathLst>
              <a:path h="316230">
                <a:moveTo>
                  <a:pt x="0" y="0"/>
                </a:moveTo>
                <a:lnTo>
                  <a:pt x="0" y="316076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623380" y="2141941"/>
            <a:ext cx="0" cy="318135"/>
          </a:xfrm>
          <a:custGeom>
            <a:avLst/>
            <a:gdLst/>
            <a:ahLst/>
            <a:cxnLst/>
            <a:rect l="l" t="t" r="r" b="b"/>
            <a:pathLst>
              <a:path h="318135">
                <a:moveTo>
                  <a:pt x="0" y="0"/>
                </a:moveTo>
                <a:lnTo>
                  <a:pt x="0" y="317532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694972" y="2136115"/>
            <a:ext cx="0" cy="319405"/>
          </a:xfrm>
          <a:custGeom>
            <a:avLst/>
            <a:gdLst/>
            <a:ahLst/>
            <a:cxnLst/>
            <a:rect l="l" t="t" r="r" b="b"/>
            <a:pathLst>
              <a:path h="319405">
                <a:moveTo>
                  <a:pt x="0" y="0"/>
                </a:moveTo>
                <a:lnTo>
                  <a:pt x="0" y="318989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5766565" y="2131745"/>
            <a:ext cx="0" cy="319405"/>
          </a:xfrm>
          <a:custGeom>
            <a:avLst/>
            <a:gdLst/>
            <a:ahLst/>
            <a:cxnLst/>
            <a:rect l="l" t="t" r="r" b="b"/>
            <a:pathLst>
              <a:path h="319405">
                <a:moveTo>
                  <a:pt x="0" y="0"/>
                </a:moveTo>
                <a:lnTo>
                  <a:pt x="0" y="318989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5838157" y="2125919"/>
            <a:ext cx="0" cy="320675"/>
          </a:xfrm>
          <a:custGeom>
            <a:avLst/>
            <a:gdLst/>
            <a:ahLst/>
            <a:cxnLst/>
            <a:rect l="l" t="t" r="r" b="b"/>
            <a:pathLst>
              <a:path h="320675">
                <a:moveTo>
                  <a:pt x="0" y="0"/>
                </a:moveTo>
                <a:lnTo>
                  <a:pt x="0" y="320446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5908289" y="2120093"/>
            <a:ext cx="0" cy="321945"/>
          </a:xfrm>
          <a:custGeom>
            <a:avLst/>
            <a:gdLst/>
            <a:ahLst/>
            <a:cxnLst/>
            <a:rect l="l" t="t" r="r" b="b"/>
            <a:pathLst>
              <a:path h="321944">
                <a:moveTo>
                  <a:pt x="0" y="0"/>
                </a:moveTo>
                <a:lnTo>
                  <a:pt x="0" y="321902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5979881" y="2114266"/>
            <a:ext cx="0" cy="323850"/>
          </a:xfrm>
          <a:custGeom>
            <a:avLst/>
            <a:gdLst/>
            <a:ahLst/>
            <a:cxnLst/>
            <a:rect l="l" t="t" r="r" b="b"/>
            <a:pathLst>
              <a:path h="323850">
                <a:moveTo>
                  <a:pt x="0" y="0"/>
                </a:moveTo>
                <a:lnTo>
                  <a:pt x="0" y="323359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051474" y="2109896"/>
            <a:ext cx="0" cy="323850"/>
          </a:xfrm>
          <a:custGeom>
            <a:avLst/>
            <a:gdLst/>
            <a:ahLst/>
            <a:cxnLst/>
            <a:rect l="l" t="t" r="r" b="b"/>
            <a:pathLst>
              <a:path h="323850">
                <a:moveTo>
                  <a:pt x="0" y="0"/>
                </a:moveTo>
                <a:lnTo>
                  <a:pt x="0" y="323359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123067" y="2104070"/>
            <a:ext cx="0" cy="325120"/>
          </a:xfrm>
          <a:custGeom>
            <a:avLst/>
            <a:gdLst/>
            <a:ahLst/>
            <a:cxnLst/>
            <a:rect l="l" t="t" r="r" b="b"/>
            <a:pathLst>
              <a:path h="325119">
                <a:moveTo>
                  <a:pt x="0" y="0"/>
                </a:moveTo>
                <a:lnTo>
                  <a:pt x="0" y="324815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194659" y="2098244"/>
            <a:ext cx="0" cy="326390"/>
          </a:xfrm>
          <a:custGeom>
            <a:avLst/>
            <a:gdLst/>
            <a:ahLst/>
            <a:cxnLst/>
            <a:rect l="l" t="t" r="r" b="b"/>
            <a:pathLst>
              <a:path h="326389">
                <a:moveTo>
                  <a:pt x="0" y="0"/>
                </a:moveTo>
                <a:lnTo>
                  <a:pt x="0" y="326272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266252" y="2092418"/>
            <a:ext cx="0" cy="328295"/>
          </a:xfrm>
          <a:custGeom>
            <a:avLst/>
            <a:gdLst/>
            <a:ahLst/>
            <a:cxnLst/>
            <a:rect l="l" t="t" r="r" b="b"/>
            <a:pathLst>
              <a:path h="328294">
                <a:moveTo>
                  <a:pt x="0" y="0"/>
                </a:moveTo>
                <a:lnTo>
                  <a:pt x="0" y="327728"/>
                </a:lnTo>
              </a:path>
            </a:pathLst>
          </a:custGeom>
          <a:ln w="3944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330539" y="2086591"/>
            <a:ext cx="0" cy="329565"/>
          </a:xfrm>
          <a:custGeom>
            <a:avLst/>
            <a:gdLst/>
            <a:ahLst/>
            <a:cxnLst/>
            <a:rect l="l" t="t" r="r" b="b"/>
            <a:pathLst>
              <a:path h="329564">
                <a:moveTo>
                  <a:pt x="0" y="0"/>
                </a:moveTo>
                <a:lnTo>
                  <a:pt x="0" y="329185"/>
                </a:lnTo>
              </a:path>
            </a:pathLst>
          </a:custGeom>
          <a:ln w="27760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2361534" y="2412864"/>
            <a:ext cx="32384" cy="26670"/>
          </a:xfrm>
          <a:custGeom>
            <a:avLst/>
            <a:gdLst/>
            <a:ahLst/>
            <a:cxnLst/>
            <a:rect l="l" t="t" r="r" b="b"/>
            <a:pathLst>
              <a:path w="32385" h="26669">
                <a:moveTo>
                  <a:pt x="32143" y="0"/>
                </a:moveTo>
                <a:lnTo>
                  <a:pt x="0" y="2621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2433127" y="2386645"/>
            <a:ext cx="31115" cy="26670"/>
          </a:xfrm>
          <a:custGeom>
            <a:avLst/>
            <a:gdLst/>
            <a:ahLst/>
            <a:cxnLst/>
            <a:rect l="l" t="t" r="r" b="b"/>
            <a:pathLst>
              <a:path w="31114" h="26669">
                <a:moveTo>
                  <a:pt x="30682" y="0"/>
                </a:moveTo>
                <a:lnTo>
                  <a:pt x="0" y="2621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2504719" y="2386645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3068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2574851" y="2382276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2646444" y="2354601"/>
            <a:ext cx="32384" cy="27940"/>
          </a:xfrm>
          <a:custGeom>
            <a:avLst/>
            <a:gdLst/>
            <a:ahLst/>
            <a:cxnLst/>
            <a:rect l="l" t="t" r="r" b="b"/>
            <a:pathLst>
              <a:path w="32385" h="27939">
                <a:moveTo>
                  <a:pt x="32143" y="0"/>
                </a:moveTo>
                <a:lnTo>
                  <a:pt x="0" y="276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2718036" y="2351688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2789629" y="2348775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2861221" y="2321099"/>
            <a:ext cx="31115" cy="27940"/>
          </a:xfrm>
          <a:custGeom>
            <a:avLst/>
            <a:gdLst/>
            <a:ahLst/>
            <a:cxnLst/>
            <a:rect l="l" t="t" r="r" b="b"/>
            <a:pathLst>
              <a:path w="31114" h="27939">
                <a:moveTo>
                  <a:pt x="30682" y="0"/>
                </a:moveTo>
                <a:lnTo>
                  <a:pt x="0" y="276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2932814" y="2251184"/>
            <a:ext cx="31115" cy="70485"/>
          </a:xfrm>
          <a:custGeom>
            <a:avLst/>
            <a:gdLst/>
            <a:ahLst/>
            <a:cxnLst/>
            <a:rect l="l" t="t" r="r" b="b"/>
            <a:pathLst>
              <a:path w="31114" h="70485">
                <a:moveTo>
                  <a:pt x="30682" y="0"/>
                </a:moveTo>
                <a:lnTo>
                  <a:pt x="0" y="6991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002945" y="2207487"/>
            <a:ext cx="32384" cy="43815"/>
          </a:xfrm>
          <a:custGeom>
            <a:avLst/>
            <a:gdLst/>
            <a:ahLst/>
            <a:cxnLst/>
            <a:rect l="l" t="t" r="r" b="b"/>
            <a:pathLst>
              <a:path w="32385" h="43814">
                <a:moveTo>
                  <a:pt x="32143" y="0"/>
                </a:moveTo>
                <a:lnTo>
                  <a:pt x="0" y="436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074538" y="2207487"/>
            <a:ext cx="32384" cy="60325"/>
          </a:xfrm>
          <a:custGeom>
            <a:avLst/>
            <a:gdLst/>
            <a:ahLst/>
            <a:cxnLst/>
            <a:rect l="l" t="t" r="r" b="b"/>
            <a:pathLst>
              <a:path w="32385" h="60325">
                <a:moveTo>
                  <a:pt x="32143" y="5971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146131" y="2267206"/>
            <a:ext cx="32384" cy="57150"/>
          </a:xfrm>
          <a:custGeom>
            <a:avLst/>
            <a:gdLst/>
            <a:ahLst/>
            <a:cxnLst/>
            <a:rect l="l" t="t" r="r" b="b"/>
            <a:pathLst>
              <a:path w="32385" h="57150">
                <a:moveTo>
                  <a:pt x="32143" y="5680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217723" y="2324013"/>
            <a:ext cx="32384" cy="26670"/>
          </a:xfrm>
          <a:custGeom>
            <a:avLst/>
            <a:gdLst/>
            <a:ahLst/>
            <a:cxnLst/>
            <a:rect l="l" t="t" r="r" b="b"/>
            <a:pathLst>
              <a:path w="32385" h="26669">
                <a:moveTo>
                  <a:pt x="32143" y="2621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289316" y="2337122"/>
            <a:ext cx="31115" cy="13335"/>
          </a:xfrm>
          <a:custGeom>
            <a:avLst/>
            <a:gdLst/>
            <a:ahLst/>
            <a:cxnLst/>
            <a:rect l="l" t="t" r="r" b="b"/>
            <a:pathLst>
              <a:path w="31114" h="13335">
                <a:moveTo>
                  <a:pt x="30682" y="0"/>
                </a:moveTo>
                <a:lnTo>
                  <a:pt x="0" y="131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360908" y="2319643"/>
            <a:ext cx="31115" cy="17780"/>
          </a:xfrm>
          <a:custGeom>
            <a:avLst/>
            <a:gdLst/>
            <a:ahLst/>
            <a:cxnLst/>
            <a:rect l="l" t="t" r="r" b="b"/>
            <a:pathLst>
              <a:path w="31114" h="17780">
                <a:moveTo>
                  <a:pt x="30682" y="0"/>
                </a:moveTo>
                <a:lnTo>
                  <a:pt x="0" y="174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431040" y="2300708"/>
            <a:ext cx="32384" cy="19050"/>
          </a:xfrm>
          <a:custGeom>
            <a:avLst/>
            <a:gdLst/>
            <a:ahLst/>
            <a:cxnLst/>
            <a:rect l="l" t="t" r="r" b="b"/>
            <a:pathLst>
              <a:path w="32385" h="19050">
                <a:moveTo>
                  <a:pt x="32143" y="0"/>
                </a:moveTo>
                <a:lnTo>
                  <a:pt x="0" y="1893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502632" y="2273033"/>
            <a:ext cx="32384" cy="27940"/>
          </a:xfrm>
          <a:custGeom>
            <a:avLst/>
            <a:gdLst/>
            <a:ahLst/>
            <a:cxnLst/>
            <a:rect l="l" t="t" r="r" b="b"/>
            <a:pathLst>
              <a:path w="32385" h="27939">
                <a:moveTo>
                  <a:pt x="32143" y="0"/>
                </a:moveTo>
                <a:lnTo>
                  <a:pt x="0" y="276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574225" y="2273033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436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645818" y="2267206"/>
            <a:ext cx="32384" cy="10795"/>
          </a:xfrm>
          <a:custGeom>
            <a:avLst/>
            <a:gdLst/>
            <a:ahLst/>
            <a:cxnLst/>
            <a:rect l="l" t="t" r="r" b="b"/>
            <a:pathLst>
              <a:path w="32385" h="10794">
                <a:moveTo>
                  <a:pt x="32143" y="0"/>
                </a:moveTo>
                <a:lnTo>
                  <a:pt x="0" y="101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717410" y="2217683"/>
            <a:ext cx="31115" cy="49530"/>
          </a:xfrm>
          <a:custGeom>
            <a:avLst/>
            <a:gdLst/>
            <a:ahLst/>
            <a:cxnLst/>
            <a:rect l="l" t="t" r="r" b="b"/>
            <a:pathLst>
              <a:path w="31114" h="49530">
                <a:moveTo>
                  <a:pt x="30682" y="0"/>
                </a:moveTo>
                <a:lnTo>
                  <a:pt x="0" y="4952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789003" y="2201661"/>
            <a:ext cx="31115" cy="16510"/>
          </a:xfrm>
          <a:custGeom>
            <a:avLst/>
            <a:gdLst/>
            <a:ahLst/>
            <a:cxnLst/>
            <a:rect l="l" t="t" r="r" b="b"/>
            <a:pathLst>
              <a:path w="31114" h="16510">
                <a:moveTo>
                  <a:pt x="30682" y="0"/>
                </a:moveTo>
                <a:lnTo>
                  <a:pt x="0" y="160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859134" y="2201661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728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930727" y="2208943"/>
            <a:ext cx="32384" cy="12065"/>
          </a:xfrm>
          <a:custGeom>
            <a:avLst/>
            <a:gdLst/>
            <a:ahLst/>
            <a:cxnLst/>
            <a:rect l="l" t="t" r="r" b="b"/>
            <a:pathLst>
              <a:path w="32385" h="12064">
                <a:moveTo>
                  <a:pt x="32143" y="1165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002319" y="2214770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073912" y="2214770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29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145505" y="2217683"/>
            <a:ext cx="31115" cy="17780"/>
          </a:xfrm>
          <a:custGeom>
            <a:avLst/>
            <a:gdLst/>
            <a:ahLst/>
            <a:cxnLst/>
            <a:rect l="l" t="t" r="r" b="b"/>
            <a:pathLst>
              <a:path w="31114" h="17780">
                <a:moveTo>
                  <a:pt x="30682" y="1747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217097" y="2235162"/>
            <a:ext cx="31115" cy="3175"/>
          </a:xfrm>
          <a:custGeom>
            <a:avLst/>
            <a:gdLst/>
            <a:ahLst/>
            <a:cxnLst/>
            <a:rect l="l" t="t" r="r" b="b"/>
            <a:pathLst>
              <a:path w="31114" h="3175">
                <a:moveTo>
                  <a:pt x="30682" y="29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287229" y="2235162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358821" y="2229336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430414" y="2224966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502006" y="2219139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573599" y="2214770"/>
            <a:ext cx="31115" cy="4445"/>
          </a:xfrm>
          <a:custGeom>
            <a:avLst/>
            <a:gdLst/>
            <a:ahLst/>
            <a:cxnLst/>
            <a:rect l="l" t="t" r="r" b="b"/>
            <a:pathLst>
              <a:path w="31114" h="4444">
                <a:moveTo>
                  <a:pt x="30682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645192" y="2208944"/>
            <a:ext cx="31115" cy="6350"/>
          </a:xfrm>
          <a:custGeom>
            <a:avLst/>
            <a:gdLst/>
            <a:ahLst/>
            <a:cxnLst/>
            <a:rect l="l" t="t" r="r" b="b"/>
            <a:pathLst>
              <a:path w="31114" h="6350">
                <a:moveTo>
                  <a:pt x="30682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715323" y="2204574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786915" y="2200204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858508" y="2194378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930101" y="2188551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001693" y="2184182"/>
            <a:ext cx="31115" cy="4445"/>
          </a:xfrm>
          <a:custGeom>
            <a:avLst/>
            <a:gdLst/>
            <a:ahLst/>
            <a:cxnLst/>
            <a:rect l="l" t="t" r="r" b="b"/>
            <a:pathLst>
              <a:path w="31114" h="4444">
                <a:moveTo>
                  <a:pt x="30682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073286" y="2178355"/>
            <a:ext cx="31115" cy="6350"/>
          </a:xfrm>
          <a:custGeom>
            <a:avLst/>
            <a:gdLst/>
            <a:ahLst/>
            <a:cxnLst/>
            <a:rect l="l" t="t" r="r" b="b"/>
            <a:pathLst>
              <a:path w="31114" h="6350">
                <a:moveTo>
                  <a:pt x="30682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143417" y="2173986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215010" y="2168159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286602" y="2163790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358195" y="2157963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429787" y="2152137"/>
            <a:ext cx="31115" cy="6350"/>
          </a:xfrm>
          <a:custGeom>
            <a:avLst/>
            <a:gdLst/>
            <a:ahLst/>
            <a:cxnLst/>
            <a:rect l="l" t="t" r="r" b="b"/>
            <a:pathLst>
              <a:path w="31114" h="6350">
                <a:moveTo>
                  <a:pt x="30682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501380" y="2147767"/>
            <a:ext cx="31115" cy="4445"/>
          </a:xfrm>
          <a:custGeom>
            <a:avLst/>
            <a:gdLst/>
            <a:ahLst/>
            <a:cxnLst/>
            <a:rect l="l" t="t" r="r" b="b"/>
            <a:pathLst>
              <a:path w="31114" h="4444">
                <a:moveTo>
                  <a:pt x="30682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571512" y="2141941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643104" y="2136115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714697" y="2131745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786289" y="2125919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857882" y="2120093"/>
            <a:ext cx="31115" cy="6350"/>
          </a:xfrm>
          <a:custGeom>
            <a:avLst/>
            <a:gdLst/>
            <a:ahLst/>
            <a:cxnLst/>
            <a:rect l="l" t="t" r="r" b="b"/>
            <a:pathLst>
              <a:path w="31114" h="6350">
                <a:moveTo>
                  <a:pt x="30682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928014" y="2114266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999606" y="2109896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071199" y="2104070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142791" y="2098244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214384" y="2092418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285976" y="2086591"/>
            <a:ext cx="31115" cy="6350"/>
          </a:xfrm>
          <a:custGeom>
            <a:avLst/>
            <a:gdLst/>
            <a:ahLst/>
            <a:cxnLst/>
            <a:rect l="l" t="t" r="r" b="b"/>
            <a:pathLst>
              <a:path w="31114" h="6350">
                <a:moveTo>
                  <a:pt x="30682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351307" y="2306534"/>
            <a:ext cx="0" cy="132715"/>
          </a:xfrm>
          <a:custGeom>
            <a:avLst/>
            <a:gdLst/>
            <a:ahLst/>
            <a:cxnLst/>
            <a:rect l="l" t="t" r="r" b="b"/>
            <a:pathLst>
              <a:path h="132714">
                <a:moveTo>
                  <a:pt x="0" y="0"/>
                </a:moveTo>
                <a:lnTo>
                  <a:pt x="0" y="132548"/>
                </a:lnTo>
              </a:path>
            </a:pathLst>
          </a:custGeom>
          <a:ln w="20454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413402" y="2278859"/>
            <a:ext cx="0" cy="134620"/>
          </a:xfrm>
          <a:custGeom>
            <a:avLst/>
            <a:gdLst/>
            <a:ahLst/>
            <a:cxnLst/>
            <a:rect l="l" t="t" r="r" b="b"/>
            <a:pathLst>
              <a:path h="134619">
                <a:moveTo>
                  <a:pt x="0" y="0"/>
                </a:moveTo>
                <a:lnTo>
                  <a:pt x="0" y="134004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484265" y="2251184"/>
            <a:ext cx="0" cy="135890"/>
          </a:xfrm>
          <a:custGeom>
            <a:avLst/>
            <a:gdLst/>
            <a:ahLst/>
            <a:cxnLst/>
            <a:rect l="l" t="t" r="r" b="b"/>
            <a:pathLst>
              <a:path h="135889">
                <a:moveTo>
                  <a:pt x="0" y="0"/>
                </a:moveTo>
                <a:lnTo>
                  <a:pt x="0" y="135461"/>
                </a:lnTo>
              </a:path>
            </a:pathLst>
          </a:custGeom>
          <a:ln w="40910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555126" y="2249727"/>
            <a:ext cx="0" cy="137160"/>
          </a:xfrm>
          <a:custGeom>
            <a:avLst/>
            <a:gdLst/>
            <a:ahLst/>
            <a:cxnLst/>
            <a:rect l="l" t="t" r="r" b="b"/>
            <a:pathLst>
              <a:path h="137160">
                <a:moveTo>
                  <a:pt x="0" y="0"/>
                </a:moveTo>
                <a:lnTo>
                  <a:pt x="0" y="136917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626719" y="2243901"/>
            <a:ext cx="0" cy="138430"/>
          </a:xfrm>
          <a:custGeom>
            <a:avLst/>
            <a:gdLst/>
            <a:ahLst/>
            <a:cxnLst/>
            <a:rect l="l" t="t" r="r" b="b"/>
            <a:pathLst>
              <a:path h="138430">
                <a:moveTo>
                  <a:pt x="0" y="0"/>
                </a:moveTo>
                <a:lnTo>
                  <a:pt x="0" y="138374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698312" y="2216226"/>
            <a:ext cx="0" cy="138430"/>
          </a:xfrm>
          <a:custGeom>
            <a:avLst/>
            <a:gdLst/>
            <a:ahLst/>
            <a:cxnLst/>
            <a:rect l="l" t="t" r="r" b="b"/>
            <a:pathLst>
              <a:path h="138430">
                <a:moveTo>
                  <a:pt x="0" y="0"/>
                </a:moveTo>
                <a:lnTo>
                  <a:pt x="0" y="138374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769904" y="2211857"/>
            <a:ext cx="0" cy="140335"/>
          </a:xfrm>
          <a:custGeom>
            <a:avLst/>
            <a:gdLst/>
            <a:ahLst/>
            <a:cxnLst/>
            <a:rect l="l" t="t" r="r" b="b"/>
            <a:pathLst>
              <a:path h="140335">
                <a:moveTo>
                  <a:pt x="0" y="0"/>
                </a:moveTo>
                <a:lnTo>
                  <a:pt x="0" y="139831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841497" y="2207487"/>
            <a:ext cx="0" cy="141605"/>
          </a:xfrm>
          <a:custGeom>
            <a:avLst/>
            <a:gdLst/>
            <a:ahLst/>
            <a:cxnLst/>
            <a:rect l="l" t="t" r="r" b="b"/>
            <a:pathLst>
              <a:path h="141605">
                <a:moveTo>
                  <a:pt x="0" y="0"/>
                </a:moveTo>
                <a:lnTo>
                  <a:pt x="0" y="141287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2912359" y="2178355"/>
            <a:ext cx="0" cy="142875"/>
          </a:xfrm>
          <a:custGeom>
            <a:avLst/>
            <a:gdLst/>
            <a:ahLst/>
            <a:cxnLst/>
            <a:rect l="l" t="t" r="r" b="b"/>
            <a:pathLst>
              <a:path h="142875">
                <a:moveTo>
                  <a:pt x="0" y="0"/>
                </a:moveTo>
                <a:lnTo>
                  <a:pt x="0" y="142744"/>
                </a:lnTo>
              </a:path>
            </a:pathLst>
          </a:custGeom>
          <a:ln w="40910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983221" y="2106983"/>
            <a:ext cx="0" cy="144780"/>
          </a:xfrm>
          <a:custGeom>
            <a:avLst/>
            <a:gdLst/>
            <a:ahLst/>
            <a:cxnLst/>
            <a:rect l="l" t="t" r="r" b="b"/>
            <a:pathLst>
              <a:path h="144780">
                <a:moveTo>
                  <a:pt x="0" y="0"/>
                </a:moveTo>
                <a:lnTo>
                  <a:pt x="0" y="144200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3054813" y="2061829"/>
            <a:ext cx="0" cy="146050"/>
          </a:xfrm>
          <a:custGeom>
            <a:avLst/>
            <a:gdLst/>
            <a:ahLst/>
            <a:cxnLst/>
            <a:rect l="l" t="t" r="r" b="b"/>
            <a:pathLst>
              <a:path h="146050">
                <a:moveTo>
                  <a:pt x="0" y="0"/>
                </a:moveTo>
                <a:lnTo>
                  <a:pt x="0" y="145657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126406" y="2121549"/>
            <a:ext cx="0" cy="146050"/>
          </a:xfrm>
          <a:custGeom>
            <a:avLst/>
            <a:gdLst/>
            <a:ahLst/>
            <a:cxnLst/>
            <a:rect l="l" t="t" r="r" b="b"/>
            <a:pathLst>
              <a:path h="146050">
                <a:moveTo>
                  <a:pt x="0" y="0"/>
                </a:moveTo>
                <a:lnTo>
                  <a:pt x="0" y="145657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197999" y="2176899"/>
            <a:ext cx="0" cy="147320"/>
          </a:xfrm>
          <a:custGeom>
            <a:avLst/>
            <a:gdLst/>
            <a:ahLst/>
            <a:cxnLst/>
            <a:rect l="l" t="t" r="r" b="b"/>
            <a:pathLst>
              <a:path h="147319">
                <a:moveTo>
                  <a:pt x="0" y="0"/>
                </a:moveTo>
                <a:lnTo>
                  <a:pt x="0" y="147113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3269591" y="2203117"/>
            <a:ext cx="0" cy="147320"/>
          </a:xfrm>
          <a:custGeom>
            <a:avLst/>
            <a:gdLst/>
            <a:ahLst/>
            <a:cxnLst/>
            <a:rect l="l" t="t" r="r" b="b"/>
            <a:pathLst>
              <a:path h="147319">
                <a:moveTo>
                  <a:pt x="0" y="0"/>
                </a:moveTo>
                <a:lnTo>
                  <a:pt x="0" y="147113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340453" y="2190008"/>
            <a:ext cx="0" cy="147320"/>
          </a:xfrm>
          <a:custGeom>
            <a:avLst/>
            <a:gdLst/>
            <a:ahLst/>
            <a:cxnLst/>
            <a:rect l="l" t="t" r="r" b="b"/>
            <a:pathLst>
              <a:path h="147319">
                <a:moveTo>
                  <a:pt x="0" y="0"/>
                </a:moveTo>
                <a:lnTo>
                  <a:pt x="0" y="147113"/>
                </a:lnTo>
              </a:path>
            </a:pathLst>
          </a:custGeom>
          <a:ln w="40910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411315" y="2172529"/>
            <a:ext cx="0" cy="147320"/>
          </a:xfrm>
          <a:custGeom>
            <a:avLst/>
            <a:gdLst/>
            <a:ahLst/>
            <a:cxnLst/>
            <a:rect l="l" t="t" r="r" b="b"/>
            <a:pathLst>
              <a:path h="147319">
                <a:moveTo>
                  <a:pt x="0" y="0"/>
                </a:moveTo>
                <a:lnTo>
                  <a:pt x="0" y="147113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3482908" y="2152137"/>
            <a:ext cx="0" cy="148590"/>
          </a:xfrm>
          <a:custGeom>
            <a:avLst/>
            <a:gdLst/>
            <a:ahLst/>
            <a:cxnLst/>
            <a:rect l="l" t="t" r="r" b="b"/>
            <a:pathLst>
              <a:path h="148589">
                <a:moveTo>
                  <a:pt x="0" y="0"/>
                </a:moveTo>
                <a:lnTo>
                  <a:pt x="0" y="148570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3554500" y="2123006"/>
            <a:ext cx="0" cy="150495"/>
          </a:xfrm>
          <a:custGeom>
            <a:avLst/>
            <a:gdLst/>
            <a:ahLst/>
            <a:cxnLst/>
            <a:rect l="l" t="t" r="r" b="b"/>
            <a:pathLst>
              <a:path h="150494">
                <a:moveTo>
                  <a:pt x="0" y="0"/>
                </a:moveTo>
                <a:lnTo>
                  <a:pt x="0" y="150027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626093" y="2128832"/>
            <a:ext cx="0" cy="148590"/>
          </a:xfrm>
          <a:custGeom>
            <a:avLst/>
            <a:gdLst/>
            <a:ahLst/>
            <a:cxnLst/>
            <a:rect l="l" t="t" r="r" b="b"/>
            <a:pathLst>
              <a:path h="148589">
                <a:moveTo>
                  <a:pt x="0" y="0"/>
                </a:moveTo>
                <a:lnTo>
                  <a:pt x="0" y="148570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697685" y="2117179"/>
            <a:ext cx="0" cy="150495"/>
          </a:xfrm>
          <a:custGeom>
            <a:avLst/>
            <a:gdLst/>
            <a:ahLst/>
            <a:cxnLst/>
            <a:rect l="l" t="t" r="r" b="b"/>
            <a:pathLst>
              <a:path h="150494">
                <a:moveTo>
                  <a:pt x="0" y="0"/>
                </a:moveTo>
                <a:lnTo>
                  <a:pt x="0" y="150027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3768548" y="2067656"/>
            <a:ext cx="0" cy="150495"/>
          </a:xfrm>
          <a:custGeom>
            <a:avLst/>
            <a:gdLst/>
            <a:ahLst/>
            <a:cxnLst/>
            <a:rect l="l" t="t" r="r" b="b"/>
            <a:pathLst>
              <a:path h="150494">
                <a:moveTo>
                  <a:pt x="0" y="0"/>
                </a:moveTo>
                <a:lnTo>
                  <a:pt x="0" y="150027"/>
                </a:lnTo>
              </a:path>
            </a:pathLst>
          </a:custGeom>
          <a:ln w="40910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839410" y="2050177"/>
            <a:ext cx="0" cy="151765"/>
          </a:xfrm>
          <a:custGeom>
            <a:avLst/>
            <a:gdLst/>
            <a:ahLst/>
            <a:cxnLst/>
            <a:rect l="l" t="t" r="r" b="b"/>
            <a:pathLst>
              <a:path h="151764">
                <a:moveTo>
                  <a:pt x="0" y="0"/>
                </a:moveTo>
                <a:lnTo>
                  <a:pt x="0" y="151483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3911002" y="2056003"/>
            <a:ext cx="0" cy="153035"/>
          </a:xfrm>
          <a:custGeom>
            <a:avLst/>
            <a:gdLst/>
            <a:ahLst/>
            <a:cxnLst/>
            <a:rect l="l" t="t" r="r" b="b"/>
            <a:pathLst>
              <a:path h="153035">
                <a:moveTo>
                  <a:pt x="0" y="0"/>
                </a:moveTo>
                <a:lnTo>
                  <a:pt x="0" y="152940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982595" y="2067656"/>
            <a:ext cx="0" cy="153035"/>
          </a:xfrm>
          <a:custGeom>
            <a:avLst/>
            <a:gdLst/>
            <a:ahLst/>
            <a:cxnLst/>
            <a:rect l="l" t="t" r="r" b="b"/>
            <a:pathLst>
              <a:path h="153035">
                <a:moveTo>
                  <a:pt x="0" y="0"/>
                </a:moveTo>
                <a:lnTo>
                  <a:pt x="0" y="152940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054187" y="2060373"/>
            <a:ext cx="0" cy="154940"/>
          </a:xfrm>
          <a:custGeom>
            <a:avLst/>
            <a:gdLst/>
            <a:ahLst/>
            <a:cxnLst/>
            <a:rect l="l" t="t" r="r" b="b"/>
            <a:pathLst>
              <a:path h="154939">
                <a:moveTo>
                  <a:pt x="0" y="0"/>
                </a:moveTo>
                <a:lnTo>
                  <a:pt x="0" y="154396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125780" y="2063286"/>
            <a:ext cx="0" cy="154940"/>
          </a:xfrm>
          <a:custGeom>
            <a:avLst/>
            <a:gdLst/>
            <a:ahLst/>
            <a:cxnLst/>
            <a:rect l="l" t="t" r="r" b="b"/>
            <a:pathLst>
              <a:path h="154939">
                <a:moveTo>
                  <a:pt x="0" y="0"/>
                </a:moveTo>
                <a:lnTo>
                  <a:pt x="0" y="154396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196642" y="2080765"/>
            <a:ext cx="0" cy="154940"/>
          </a:xfrm>
          <a:custGeom>
            <a:avLst/>
            <a:gdLst/>
            <a:ahLst/>
            <a:cxnLst/>
            <a:rect l="l" t="t" r="r" b="b"/>
            <a:pathLst>
              <a:path h="154939">
                <a:moveTo>
                  <a:pt x="0" y="0"/>
                </a:moveTo>
                <a:lnTo>
                  <a:pt x="0" y="154396"/>
                </a:lnTo>
              </a:path>
            </a:pathLst>
          </a:custGeom>
          <a:ln w="40910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267504" y="2082222"/>
            <a:ext cx="0" cy="156210"/>
          </a:xfrm>
          <a:custGeom>
            <a:avLst/>
            <a:gdLst/>
            <a:ahLst/>
            <a:cxnLst/>
            <a:rect l="l" t="t" r="r" b="b"/>
            <a:pathLst>
              <a:path h="156210">
                <a:moveTo>
                  <a:pt x="0" y="0"/>
                </a:moveTo>
                <a:lnTo>
                  <a:pt x="0" y="155853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339097" y="2077852"/>
            <a:ext cx="0" cy="157480"/>
          </a:xfrm>
          <a:custGeom>
            <a:avLst/>
            <a:gdLst/>
            <a:ahLst/>
            <a:cxnLst/>
            <a:rect l="l" t="t" r="r" b="b"/>
            <a:pathLst>
              <a:path h="157480">
                <a:moveTo>
                  <a:pt x="0" y="0"/>
                </a:moveTo>
                <a:lnTo>
                  <a:pt x="0" y="157309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410689" y="2072026"/>
            <a:ext cx="0" cy="157480"/>
          </a:xfrm>
          <a:custGeom>
            <a:avLst/>
            <a:gdLst/>
            <a:ahLst/>
            <a:cxnLst/>
            <a:rect l="l" t="t" r="r" b="b"/>
            <a:pathLst>
              <a:path h="157480">
                <a:moveTo>
                  <a:pt x="0" y="0"/>
                </a:moveTo>
                <a:lnTo>
                  <a:pt x="0" y="157309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482282" y="2067656"/>
            <a:ext cx="0" cy="157480"/>
          </a:xfrm>
          <a:custGeom>
            <a:avLst/>
            <a:gdLst/>
            <a:ahLst/>
            <a:cxnLst/>
            <a:rect l="l" t="t" r="r" b="b"/>
            <a:pathLst>
              <a:path h="157480">
                <a:moveTo>
                  <a:pt x="0" y="0"/>
                </a:moveTo>
                <a:lnTo>
                  <a:pt x="0" y="157309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553874" y="2061830"/>
            <a:ext cx="0" cy="157480"/>
          </a:xfrm>
          <a:custGeom>
            <a:avLst/>
            <a:gdLst/>
            <a:ahLst/>
            <a:cxnLst/>
            <a:rect l="l" t="t" r="r" b="b"/>
            <a:pathLst>
              <a:path h="157480">
                <a:moveTo>
                  <a:pt x="0" y="0"/>
                </a:moveTo>
                <a:lnTo>
                  <a:pt x="0" y="157309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624736" y="2056003"/>
            <a:ext cx="0" cy="159385"/>
          </a:xfrm>
          <a:custGeom>
            <a:avLst/>
            <a:gdLst/>
            <a:ahLst/>
            <a:cxnLst/>
            <a:rect l="l" t="t" r="r" b="b"/>
            <a:pathLst>
              <a:path h="159385">
                <a:moveTo>
                  <a:pt x="0" y="0"/>
                </a:moveTo>
                <a:lnTo>
                  <a:pt x="0" y="158766"/>
                </a:lnTo>
              </a:path>
            </a:pathLst>
          </a:custGeom>
          <a:ln w="40910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695599" y="2050177"/>
            <a:ext cx="0" cy="159385"/>
          </a:xfrm>
          <a:custGeom>
            <a:avLst/>
            <a:gdLst/>
            <a:ahLst/>
            <a:cxnLst/>
            <a:rect l="l" t="t" r="r" b="b"/>
            <a:pathLst>
              <a:path h="159385">
                <a:moveTo>
                  <a:pt x="0" y="0"/>
                </a:moveTo>
                <a:lnTo>
                  <a:pt x="0" y="158766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767191" y="2044351"/>
            <a:ext cx="0" cy="160655"/>
          </a:xfrm>
          <a:custGeom>
            <a:avLst/>
            <a:gdLst/>
            <a:ahLst/>
            <a:cxnLst/>
            <a:rect l="l" t="t" r="r" b="b"/>
            <a:pathLst>
              <a:path h="160655">
                <a:moveTo>
                  <a:pt x="0" y="0"/>
                </a:moveTo>
                <a:lnTo>
                  <a:pt x="0" y="160223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838784" y="2038524"/>
            <a:ext cx="0" cy="161925"/>
          </a:xfrm>
          <a:custGeom>
            <a:avLst/>
            <a:gdLst/>
            <a:ahLst/>
            <a:cxnLst/>
            <a:rect l="l" t="t" r="r" b="b"/>
            <a:pathLst>
              <a:path h="161925">
                <a:moveTo>
                  <a:pt x="0" y="0"/>
                </a:moveTo>
                <a:lnTo>
                  <a:pt x="0" y="161679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910376" y="2032698"/>
            <a:ext cx="0" cy="161925"/>
          </a:xfrm>
          <a:custGeom>
            <a:avLst/>
            <a:gdLst/>
            <a:ahLst/>
            <a:cxnLst/>
            <a:rect l="l" t="t" r="r" b="b"/>
            <a:pathLst>
              <a:path h="161925">
                <a:moveTo>
                  <a:pt x="0" y="0"/>
                </a:moveTo>
                <a:lnTo>
                  <a:pt x="0" y="161679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981969" y="2025415"/>
            <a:ext cx="0" cy="163195"/>
          </a:xfrm>
          <a:custGeom>
            <a:avLst/>
            <a:gdLst/>
            <a:ahLst/>
            <a:cxnLst/>
            <a:rect l="l" t="t" r="r" b="b"/>
            <a:pathLst>
              <a:path h="163194">
                <a:moveTo>
                  <a:pt x="0" y="0"/>
                </a:moveTo>
                <a:lnTo>
                  <a:pt x="0" y="163136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5052831" y="2019589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4592"/>
                </a:lnTo>
              </a:path>
            </a:pathLst>
          </a:custGeom>
          <a:ln w="40910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5123693" y="2013763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4592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5195285" y="2007936"/>
            <a:ext cx="0" cy="166370"/>
          </a:xfrm>
          <a:custGeom>
            <a:avLst/>
            <a:gdLst/>
            <a:ahLst/>
            <a:cxnLst/>
            <a:rect l="l" t="t" r="r" b="b"/>
            <a:pathLst>
              <a:path h="166369">
                <a:moveTo>
                  <a:pt x="0" y="0"/>
                </a:moveTo>
                <a:lnTo>
                  <a:pt x="0" y="166049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266878" y="2002110"/>
            <a:ext cx="0" cy="166370"/>
          </a:xfrm>
          <a:custGeom>
            <a:avLst/>
            <a:gdLst/>
            <a:ahLst/>
            <a:cxnLst/>
            <a:rect l="l" t="t" r="r" b="b"/>
            <a:pathLst>
              <a:path h="166369">
                <a:moveTo>
                  <a:pt x="0" y="0"/>
                </a:moveTo>
                <a:lnTo>
                  <a:pt x="0" y="166049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5338471" y="1996284"/>
            <a:ext cx="0" cy="167640"/>
          </a:xfrm>
          <a:custGeom>
            <a:avLst/>
            <a:gdLst/>
            <a:ahLst/>
            <a:cxnLst/>
            <a:rect l="l" t="t" r="r" b="b"/>
            <a:pathLst>
              <a:path h="167639">
                <a:moveTo>
                  <a:pt x="0" y="0"/>
                </a:moveTo>
                <a:lnTo>
                  <a:pt x="0" y="167505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410063" y="1990457"/>
            <a:ext cx="0" cy="167640"/>
          </a:xfrm>
          <a:custGeom>
            <a:avLst/>
            <a:gdLst/>
            <a:ahLst/>
            <a:cxnLst/>
            <a:rect l="l" t="t" r="r" b="b"/>
            <a:pathLst>
              <a:path h="167639">
                <a:moveTo>
                  <a:pt x="0" y="0"/>
                </a:moveTo>
                <a:lnTo>
                  <a:pt x="0" y="167505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480925" y="1984631"/>
            <a:ext cx="0" cy="167640"/>
          </a:xfrm>
          <a:custGeom>
            <a:avLst/>
            <a:gdLst/>
            <a:ahLst/>
            <a:cxnLst/>
            <a:rect l="l" t="t" r="r" b="b"/>
            <a:pathLst>
              <a:path h="167639">
                <a:moveTo>
                  <a:pt x="0" y="0"/>
                </a:moveTo>
                <a:lnTo>
                  <a:pt x="0" y="167505"/>
                </a:lnTo>
              </a:path>
            </a:pathLst>
          </a:custGeom>
          <a:ln w="40910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551787" y="1977348"/>
            <a:ext cx="0" cy="170815"/>
          </a:xfrm>
          <a:custGeom>
            <a:avLst/>
            <a:gdLst/>
            <a:ahLst/>
            <a:cxnLst/>
            <a:rect l="l" t="t" r="r" b="b"/>
            <a:pathLst>
              <a:path h="170814">
                <a:moveTo>
                  <a:pt x="0" y="0"/>
                </a:moveTo>
                <a:lnTo>
                  <a:pt x="0" y="170419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623380" y="1971522"/>
            <a:ext cx="0" cy="170815"/>
          </a:xfrm>
          <a:custGeom>
            <a:avLst/>
            <a:gdLst/>
            <a:ahLst/>
            <a:cxnLst/>
            <a:rect l="l" t="t" r="r" b="b"/>
            <a:pathLst>
              <a:path h="170814">
                <a:moveTo>
                  <a:pt x="0" y="0"/>
                </a:moveTo>
                <a:lnTo>
                  <a:pt x="0" y="170419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694972" y="1965696"/>
            <a:ext cx="0" cy="170815"/>
          </a:xfrm>
          <a:custGeom>
            <a:avLst/>
            <a:gdLst/>
            <a:ahLst/>
            <a:cxnLst/>
            <a:rect l="l" t="t" r="r" b="b"/>
            <a:pathLst>
              <a:path h="170814">
                <a:moveTo>
                  <a:pt x="0" y="0"/>
                </a:moveTo>
                <a:lnTo>
                  <a:pt x="0" y="170419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766565" y="1959869"/>
            <a:ext cx="0" cy="172085"/>
          </a:xfrm>
          <a:custGeom>
            <a:avLst/>
            <a:gdLst/>
            <a:ahLst/>
            <a:cxnLst/>
            <a:rect l="l" t="t" r="r" b="b"/>
            <a:pathLst>
              <a:path h="172085">
                <a:moveTo>
                  <a:pt x="0" y="0"/>
                </a:moveTo>
                <a:lnTo>
                  <a:pt x="0" y="171875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838157" y="1952587"/>
            <a:ext cx="0" cy="173355"/>
          </a:xfrm>
          <a:custGeom>
            <a:avLst/>
            <a:gdLst/>
            <a:ahLst/>
            <a:cxnLst/>
            <a:rect l="l" t="t" r="r" b="b"/>
            <a:pathLst>
              <a:path h="173355">
                <a:moveTo>
                  <a:pt x="0" y="0"/>
                </a:moveTo>
                <a:lnTo>
                  <a:pt x="0" y="173332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908289" y="1946760"/>
            <a:ext cx="0" cy="173355"/>
          </a:xfrm>
          <a:custGeom>
            <a:avLst/>
            <a:gdLst/>
            <a:ahLst/>
            <a:cxnLst/>
            <a:rect l="l" t="t" r="r" b="b"/>
            <a:pathLst>
              <a:path h="173355">
                <a:moveTo>
                  <a:pt x="0" y="0"/>
                </a:moveTo>
                <a:lnTo>
                  <a:pt x="0" y="173332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979881" y="1940934"/>
            <a:ext cx="0" cy="173355"/>
          </a:xfrm>
          <a:custGeom>
            <a:avLst/>
            <a:gdLst/>
            <a:ahLst/>
            <a:cxnLst/>
            <a:rect l="l" t="t" r="r" b="b"/>
            <a:pathLst>
              <a:path h="173355">
                <a:moveTo>
                  <a:pt x="0" y="0"/>
                </a:moveTo>
                <a:lnTo>
                  <a:pt x="0" y="173332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6051474" y="1933651"/>
            <a:ext cx="0" cy="176530"/>
          </a:xfrm>
          <a:custGeom>
            <a:avLst/>
            <a:gdLst/>
            <a:ahLst/>
            <a:cxnLst/>
            <a:rect l="l" t="t" r="r" b="b"/>
            <a:pathLst>
              <a:path h="176530">
                <a:moveTo>
                  <a:pt x="0" y="0"/>
                </a:moveTo>
                <a:lnTo>
                  <a:pt x="0" y="176245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6123067" y="1927825"/>
            <a:ext cx="0" cy="176530"/>
          </a:xfrm>
          <a:custGeom>
            <a:avLst/>
            <a:gdLst/>
            <a:ahLst/>
            <a:cxnLst/>
            <a:rect l="l" t="t" r="r" b="b"/>
            <a:pathLst>
              <a:path h="176530">
                <a:moveTo>
                  <a:pt x="0" y="0"/>
                </a:moveTo>
                <a:lnTo>
                  <a:pt x="0" y="176245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6194659" y="1920542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701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6266252" y="1914716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701"/>
                </a:lnTo>
              </a:path>
            </a:pathLst>
          </a:custGeom>
          <a:ln w="3944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6330539" y="1908889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701"/>
                </a:lnTo>
              </a:path>
            </a:pathLst>
          </a:custGeom>
          <a:ln w="27760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2361534" y="2278859"/>
            <a:ext cx="32384" cy="27940"/>
          </a:xfrm>
          <a:custGeom>
            <a:avLst/>
            <a:gdLst/>
            <a:ahLst/>
            <a:cxnLst/>
            <a:rect l="l" t="t" r="r" b="b"/>
            <a:pathLst>
              <a:path w="32385" h="27939">
                <a:moveTo>
                  <a:pt x="32143" y="0"/>
                </a:moveTo>
                <a:lnTo>
                  <a:pt x="0" y="276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2433127" y="2251184"/>
            <a:ext cx="31115" cy="27940"/>
          </a:xfrm>
          <a:custGeom>
            <a:avLst/>
            <a:gdLst/>
            <a:ahLst/>
            <a:cxnLst/>
            <a:rect l="l" t="t" r="r" b="b"/>
            <a:pathLst>
              <a:path w="31114" h="27939">
                <a:moveTo>
                  <a:pt x="30682" y="0"/>
                </a:moveTo>
                <a:lnTo>
                  <a:pt x="0" y="276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2504719" y="2249727"/>
            <a:ext cx="31115" cy="1905"/>
          </a:xfrm>
          <a:custGeom>
            <a:avLst/>
            <a:gdLst/>
            <a:ahLst/>
            <a:cxnLst/>
            <a:rect l="l" t="t" r="r" b="b"/>
            <a:pathLst>
              <a:path w="31114" h="1905">
                <a:moveTo>
                  <a:pt x="30682" y="0"/>
                </a:moveTo>
                <a:lnTo>
                  <a:pt x="0" y="145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2574851" y="2243901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2646444" y="2216226"/>
            <a:ext cx="32384" cy="27940"/>
          </a:xfrm>
          <a:custGeom>
            <a:avLst/>
            <a:gdLst/>
            <a:ahLst/>
            <a:cxnLst/>
            <a:rect l="l" t="t" r="r" b="b"/>
            <a:pathLst>
              <a:path w="32385" h="27939">
                <a:moveTo>
                  <a:pt x="32143" y="0"/>
                </a:moveTo>
                <a:lnTo>
                  <a:pt x="0" y="276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2718036" y="2211857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2789629" y="2207487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2861221" y="2178355"/>
            <a:ext cx="31115" cy="29209"/>
          </a:xfrm>
          <a:custGeom>
            <a:avLst/>
            <a:gdLst/>
            <a:ahLst/>
            <a:cxnLst/>
            <a:rect l="l" t="t" r="r" b="b"/>
            <a:pathLst>
              <a:path w="31114" h="29210">
                <a:moveTo>
                  <a:pt x="30682" y="0"/>
                </a:moveTo>
                <a:lnTo>
                  <a:pt x="0" y="291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2932814" y="2106983"/>
            <a:ext cx="31115" cy="71755"/>
          </a:xfrm>
          <a:custGeom>
            <a:avLst/>
            <a:gdLst/>
            <a:ahLst/>
            <a:cxnLst/>
            <a:rect l="l" t="t" r="r" b="b"/>
            <a:pathLst>
              <a:path w="31114" h="71755">
                <a:moveTo>
                  <a:pt x="30682" y="0"/>
                </a:moveTo>
                <a:lnTo>
                  <a:pt x="0" y="7137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002945" y="2061829"/>
            <a:ext cx="32384" cy="45720"/>
          </a:xfrm>
          <a:custGeom>
            <a:avLst/>
            <a:gdLst/>
            <a:ahLst/>
            <a:cxnLst/>
            <a:rect l="l" t="t" r="r" b="b"/>
            <a:pathLst>
              <a:path w="32385" h="45719">
                <a:moveTo>
                  <a:pt x="32143" y="0"/>
                </a:moveTo>
                <a:lnTo>
                  <a:pt x="0" y="451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074538" y="2061829"/>
            <a:ext cx="32384" cy="60325"/>
          </a:xfrm>
          <a:custGeom>
            <a:avLst/>
            <a:gdLst/>
            <a:ahLst/>
            <a:cxnLst/>
            <a:rect l="l" t="t" r="r" b="b"/>
            <a:pathLst>
              <a:path w="32385" h="60325">
                <a:moveTo>
                  <a:pt x="32143" y="5971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146131" y="2121549"/>
            <a:ext cx="32384" cy="55880"/>
          </a:xfrm>
          <a:custGeom>
            <a:avLst/>
            <a:gdLst/>
            <a:ahLst/>
            <a:cxnLst/>
            <a:rect l="l" t="t" r="r" b="b"/>
            <a:pathLst>
              <a:path w="32385" h="55880">
                <a:moveTo>
                  <a:pt x="32143" y="5534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217723" y="2176899"/>
            <a:ext cx="32384" cy="26670"/>
          </a:xfrm>
          <a:custGeom>
            <a:avLst/>
            <a:gdLst/>
            <a:ahLst/>
            <a:cxnLst/>
            <a:rect l="l" t="t" r="r" b="b"/>
            <a:pathLst>
              <a:path w="32385" h="26669">
                <a:moveTo>
                  <a:pt x="32143" y="2621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289316" y="2190008"/>
            <a:ext cx="31115" cy="13335"/>
          </a:xfrm>
          <a:custGeom>
            <a:avLst/>
            <a:gdLst/>
            <a:ahLst/>
            <a:cxnLst/>
            <a:rect l="l" t="t" r="r" b="b"/>
            <a:pathLst>
              <a:path w="31114" h="13335">
                <a:moveTo>
                  <a:pt x="30682" y="0"/>
                </a:moveTo>
                <a:lnTo>
                  <a:pt x="0" y="131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360908" y="2172529"/>
            <a:ext cx="31115" cy="17780"/>
          </a:xfrm>
          <a:custGeom>
            <a:avLst/>
            <a:gdLst/>
            <a:ahLst/>
            <a:cxnLst/>
            <a:rect l="l" t="t" r="r" b="b"/>
            <a:pathLst>
              <a:path w="31114" h="17780">
                <a:moveTo>
                  <a:pt x="30682" y="0"/>
                </a:moveTo>
                <a:lnTo>
                  <a:pt x="0" y="174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431040" y="2152137"/>
            <a:ext cx="32384" cy="20955"/>
          </a:xfrm>
          <a:custGeom>
            <a:avLst/>
            <a:gdLst/>
            <a:ahLst/>
            <a:cxnLst/>
            <a:rect l="l" t="t" r="r" b="b"/>
            <a:pathLst>
              <a:path w="32385" h="20955">
                <a:moveTo>
                  <a:pt x="32143" y="0"/>
                </a:moveTo>
                <a:lnTo>
                  <a:pt x="0" y="203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502632" y="2123006"/>
            <a:ext cx="32384" cy="29209"/>
          </a:xfrm>
          <a:custGeom>
            <a:avLst/>
            <a:gdLst/>
            <a:ahLst/>
            <a:cxnLst/>
            <a:rect l="l" t="t" r="r" b="b"/>
            <a:pathLst>
              <a:path w="32385" h="29210">
                <a:moveTo>
                  <a:pt x="32143" y="0"/>
                </a:moveTo>
                <a:lnTo>
                  <a:pt x="0" y="291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574225" y="2123006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58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645818" y="2117179"/>
            <a:ext cx="32384" cy="12065"/>
          </a:xfrm>
          <a:custGeom>
            <a:avLst/>
            <a:gdLst/>
            <a:ahLst/>
            <a:cxnLst/>
            <a:rect l="l" t="t" r="r" b="b"/>
            <a:pathLst>
              <a:path w="32385" h="12064">
                <a:moveTo>
                  <a:pt x="32143" y="0"/>
                </a:moveTo>
                <a:lnTo>
                  <a:pt x="0" y="116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717410" y="2067656"/>
            <a:ext cx="31115" cy="49530"/>
          </a:xfrm>
          <a:custGeom>
            <a:avLst/>
            <a:gdLst/>
            <a:ahLst/>
            <a:cxnLst/>
            <a:rect l="l" t="t" r="r" b="b"/>
            <a:pathLst>
              <a:path w="31114" h="49530">
                <a:moveTo>
                  <a:pt x="30682" y="0"/>
                </a:moveTo>
                <a:lnTo>
                  <a:pt x="0" y="4952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789003" y="2050177"/>
            <a:ext cx="31115" cy="17780"/>
          </a:xfrm>
          <a:custGeom>
            <a:avLst/>
            <a:gdLst/>
            <a:ahLst/>
            <a:cxnLst/>
            <a:rect l="l" t="t" r="r" b="b"/>
            <a:pathLst>
              <a:path w="31114" h="17780">
                <a:moveTo>
                  <a:pt x="30682" y="0"/>
                </a:moveTo>
                <a:lnTo>
                  <a:pt x="0" y="174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859134" y="2050177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58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930727" y="2056003"/>
            <a:ext cx="32384" cy="12065"/>
          </a:xfrm>
          <a:custGeom>
            <a:avLst/>
            <a:gdLst/>
            <a:ahLst/>
            <a:cxnLst/>
            <a:rect l="l" t="t" r="r" b="b"/>
            <a:pathLst>
              <a:path w="32385" h="12064">
                <a:moveTo>
                  <a:pt x="32143" y="1165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002319" y="2060373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073912" y="2060373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29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145505" y="2063286"/>
            <a:ext cx="31115" cy="17780"/>
          </a:xfrm>
          <a:custGeom>
            <a:avLst/>
            <a:gdLst/>
            <a:ahLst/>
            <a:cxnLst/>
            <a:rect l="l" t="t" r="r" b="b"/>
            <a:pathLst>
              <a:path w="31114" h="17780">
                <a:moveTo>
                  <a:pt x="30682" y="1747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217097" y="2080765"/>
            <a:ext cx="31115" cy="1905"/>
          </a:xfrm>
          <a:custGeom>
            <a:avLst/>
            <a:gdLst/>
            <a:ahLst/>
            <a:cxnLst/>
            <a:rect l="l" t="t" r="r" b="b"/>
            <a:pathLst>
              <a:path w="31114" h="1905">
                <a:moveTo>
                  <a:pt x="30682" y="145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287229" y="2077852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358821" y="2072026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430414" y="2067656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502006" y="2061830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573599" y="2056003"/>
            <a:ext cx="31115" cy="6350"/>
          </a:xfrm>
          <a:custGeom>
            <a:avLst/>
            <a:gdLst/>
            <a:ahLst/>
            <a:cxnLst/>
            <a:rect l="l" t="t" r="r" b="b"/>
            <a:pathLst>
              <a:path w="31114" h="6350">
                <a:moveTo>
                  <a:pt x="30682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645192" y="2050177"/>
            <a:ext cx="31115" cy="6350"/>
          </a:xfrm>
          <a:custGeom>
            <a:avLst/>
            <a:gdLst/>
            <a:ahLst/>
            <a:cxnLst/>
            <a:rect l="l" t="t" r="r" b="b"/>
            <a:pathLst>
              <a:path w="31114" h="6350">
                <a:moveTo>
                  <a:pt x="30682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715323" y="2044351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786915" y="2038524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858508" y="2032698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930101" y="2025415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001693" y="2019589"/>
            <a:ext cx="31115" cy="6350"/>
          </a:xfrm>
          <a:custGeom>
            <a:avLst/>
            <a:gdLst/>
            <a:ahLst/>
            <a:cxnLst/>
            <a:rect l="l" t="t" r="r" b="b"/>
            <a:pathLst>
              <a:path w="31114" h="6350">
                <a:moveTo>
                  <a:pt x="30682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073286" y="2013763"/>
            <a:ext cx="31115" cy="6350"/>
          </a:xfrm>
          <a:custGeom>
            <a:avLst/>
            <a:gdLst/>
            <a:ahLst/>
            <a:cxnLst/>
            <a:rect l="l" t="t" r="r" b="b"/>
            <a:pathLst>
              <a:path w="31114" h="6350">
                <a:moveTo>
                  <a:pt x="30682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143417" y="2007936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215010" y="2002110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286602" y="1996284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358195" y="1990457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429787" y="1984631"/>
            <a:ext cx="31115" cy="6350"/>
          </a:xfrm>
          <a:custGeom>
            <a:avLst/>
            <a:gdLst/>
            <a:ahLst/>
            <a:cxnLst/>
            <a:rect l="l" t="t" r="r" b="b"/>
            <a:pathLst>
              <a:path w="31114" h="6350">
                <a:moveTo>
                  <a:pt x="30682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501380" y="1977348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571512" y="1971522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643104" y="1965696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714697" y="1959869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786289" y="1952587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857882" y="1946760"/>
            <a:ext cx="31115" cy="6350"/>
          </a:xfrm>
          <a:custGeom>
            <a:avLst/>
            <a:gdLst/>
            <a:ahLst/>
            <a:cxnLst/>
            <a:rect l="l" t="t" r="r" b="b"/>
            <a:pathLst>
              <a:path w="31114" h="6350">
                <a:moveTo>
                  <a:pt x="30682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928014" y="1940934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999606" y="1933651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6071199" y="1927825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6142791" y="1920542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6214384" y="1914716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6285976" y="1908889"/>
            <a:ext cx="31115" cy="6350"/>
          </a:xfrm>
          <a:custGeom>
            <a:avLst/>
            <a:gdLst/>
            <a:ahLst/>
            <a:cxnLst/>
            <a:rect l="l" t="t" r="r" b="b"/>
            <a:pathLst>
              <a:path w="31114" h="6350">
                <a:moveTo>
                  <a:pt x="30682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2351307" y="2243901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632"/>
                </a:lnTo>
              </a:path>
            </a:pathLst>
          </a:custGeom>
          <a:ln w="20454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2413402" y="2216226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632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2484265" y="2187095"/>
            <a:ext cx="0" cy="64135"/>
          </a:xfrm>
          <a:custGeom>
            <a:avLst/>
            <a:gdLst/>
            <a:ahLst/>
            <a:cxnLst/>
            <a:rect l="l" t="t" r="r" b="b"/>
            <a:pathLst>
              <a:path h="64135">
                <a:moveTo>
                  <a:pt x="0" y="0"/>
                </a:moveTo>
                <a:lnTo>
                  <a:pt x="0" y="64089"/>
                </a:lnTo>
              </a:path>
            </a:pathLst>
          </a:custGeom>
          <a:ln w="40910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2555126" y="2187095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632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2626719" y="2179812"/>
            <a:ext cx="0" cy="64135"/>
          </a:xfrm>
          <a:custGeom>
            <a:avLst/>
            <a:gdLst/>
            <a:ahLst/>
            <a:cxnLst/>
            <a:rect l="l" t="t" r="r" b="b"/>
            <a:pathLst>
              <a:path h="64135">
                <a:moveTo>
                  <a:pt x="0" y="0"/>
                </a:moveTo>
                <a:lnTo>
                  <a:pt x="0" y="64089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2698312" y="2152137"/>
            <a:ext cx="0" cy="64135"/>
          </a:xfrm>
          <a:custGeom>
            <a:avLst/>
            <a:gdLst/>
            <a:ahLst/>
            <a:cxnLst/>
            <a:rect l="l" t="t" r="r" b="b"/>
            <a:pathLst>
              <a:path h="64135">
                <a:moveTo>
                  <a:pt x="0" y="0"/>
                </a:moveTo>
                <a:lnTo>
                  <a:pt x="0" y="64089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2769904" y="2146311"/>
            <a:ext cx="0" cy="66040"/>
          </a:xfrm>
          <a:custGeom>
            <a:avLst/>
            <a:gdLst/>
            <a:ahLst/>
            <a:cxnLst/>
            <a:rect l="l" t="t" r="r" b="b"/>
            <a:pathLst>
              <a:path h="66039">
                <a:moveTo>
                  <a:pt x="0" y="0"/>
                </a:moveTo>
                <a:lnTo>
                  <a:pt x="0" y="65545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2841497" y="2143398"/>
            <a:ext cx="0" cy="64135"/>
          </a:xfrm>
          <a:custGeom>
            <a:avLst/>
            <a:gdLst/>
            <a:ahLst/>
            <a:cxnLst/>
            <a:rect l="l" t="t" r="r" b="b"/>
            <a:pathLst>
              <a:path h="64135">
                <a:moveTo>
                  <a:pt x="0" y="0"/>
                </a:moveTo>
                <a:lnTo>
                  <a:pt x="0" y="64089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2912359" y="2112810"/>
            <a:ext cx="0" cy="66040"/>
          </a:xfrm>
          <a:custGeom>
            <a:avLst/>
            <a:gdLst/>
            <a:ahLst/>
            <a:cxnLst/>
            <a:rect l="l" t="t" r="r" b="b"/>
            <a:pathLst>
              <a:path h="66039">
                <a:moveTo>
                  <a:pt x="0" y="0"/>
                </a:moveTo>
                <a:lnTo>
                  <a:pt x="0" y="65545"/>
                </a:lnTo>
              </a:path>
            </a:pathLst>
          </a:custGeom>
          <a:ln w="40910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2983221" y="2041437"/>
            <a:ext cx="0" cy="66040"/>
          </a:xfrm>
          <a:custGeom>
            <a:avLst/>
            <a:gdLst/>
            <a:ahLst/>
            <a:cxnLst/>
            <a:rect l="l" t="t" r="r" b="b"/>
            <a:pathLst>
              <a:path h="66039">
                <a:moveTo>
                  <a:pt x="0" y="0"/>
                </a:moveTo>
                <a:lnTo>
                  <a:pt x="0" y="65545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3054813" y="1996284"/>
            <a:ext cx="0" cy="66040"/>
          </a:xfrm>
          <a:custGeom>
            <a:avLst/>
            <a:gdLst/>
            <a:ahLst/>
            <a:cxnLst/>
            <a:rect l="l" t="t" r="r" b="b"/>
            <a:pathLst>
              <a:path h="66039">
                <a:moveTo>
                  <a:pt x="0" y="0"/>
                </a:moveTo>
                <a:lnTo>
                  <a:pt x="0" y="65545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3126406" y="2054547"/>
            <a:ext cx="0" cy="67310"/>
          </a:xfrm>
          <a:custGeom>
            <a:avLst/>
            <a:gdLst/>
            <a:ahLst/>
            <a:cxnLst/>
            <a:rect l="l" t="t" r="r" b="b"/>
            <a:pathLst>
              <a:path h="67310">
                <a:moveTo>
                  <a:pt x="0" y="0"/>
                </a:moveTo>
                <a:lnTo>
                  <a:pt x="0" y="67002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3197999" y="2109896"/>
            <a:ext cx="0" cy="67310"/>
          </a:xfrm>
          <a:custGeom>
            <a:avLst/>
            <a:gdLst/>
            <a:ahLst/>
            <a:cxnLst/>
            <a:rect l="l" t="t" r="r" b="b"/>
            <a:pathLst>
              <a:path h="67310">
                <a:moveTo>
                  <a:pt x="0" y="0"/>
                </a:moveTo>
                <a:lnTo>
                  <a:pt x="0" y="67002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3269591" y="2137571"/>
            <a:ext cx="0" cy="66040"/>
          </a:xfrm>
          <a:custGeom>
            <a:avLst/>
            <a:gdLst/>
            <a:ahLst/>
            <a:cxnLst/>
            <a:rect l="l" t="t" r="r" b="b"/>
            <a:pathLst>
              <a:path h="66039">
                <a:moveTo>
                  <a:pt x="0" y="0"/>
                </a:moveTo>
                <a:lnTo>
                  <a:pt x="0" y="65545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3340453" y="2123006"/>
            <a:ext cx="0" cy="67310"/>
          </a:xfrm>
          <a:custGeom>
            <a:avLst/>
            <a:gdLst/>
            <a:ahLst/>
            <a:cxnLst/>
            <a:rect l="l" t="t" r="r" b="b"/>
            <a:pathLst>
              <a:path h="67310">
                <a:moveTo>
                  <a:pt x="0" y="0"/>
                </a:moveTo>
                <a:lnTo>
                  <a:pt x="0" y="67002"/>
                </a:lnTo>
              </a:path>
            </a:pathLst>
          </a:custGeom>
          <a:ln w="40910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3411315" y="2106983"/>
            <a:ext cx="0" cy="66040"/>
          </a:xfrm>
          <a:custGeom>
            <a:avLst/>
            <a:gdLst/>
            <a:ahLst/>
            <a:cxnLst/>
            <a:rect l="l" t="t" r="r" b="b"/>
            <a:pathLst>
              <a:path h="66039">
                <a:moveTo>
                  <a:pt x="0" y="0"/>
                </a:moveTo>
                <a:lnTo>
                  <a:pt x="0" y="65545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3482908" y="2083678"/>
            <a:ext cx="0" cy="68580"/>
          </a:xfrm>
          <a:custGeom>
            <a:avLst/>
            <a:gdLst/>
            <a:ahLst/>
            <a:cxnLst/>
            <a:rect l="l" t="t" r="r" b="b"/>
            <a:pathLst>
              <a:path h="68580">
                <a:moveTo>
                  <a:pt x="0" y="0"/>
                </a:moveTo>
                <a:lnTo>
                  <a:pt x="0" y="68458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3554500" y="2056003"/>
            <a:ext cx="0" cy="67310"/>
          </a:xfrm>
          <a:custGeom>
            <a:avLst/>
            <a:gdLst/>
            <a:ahLst/>
            <a:cxnLst/>
            <a:rect l="l" t="t" r="r" b="b"/>
            <a:pathLst>
              <a:path h="67310">
                <a:moveTo>
                  <a:pt x="0" y="0"/>
                </a:moveTo>
                <a:lnTo>
                  <a:pt x="0" y="67002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3626093" y="2060373"/>
            <a:ext cx="0" cy="68580"/>
          </a:xfrm>
          <a:custGeom>
            <a:avLst/>
            <a:gdLst/>
            <a:ahLst/>
            <a:cxnLst/>
            <a:rect l="l" t="t" r="r" b="b"/>
            <a:pathLst>
              <a:path h="68580">
                <a:moveTo>
                  <a:pt x="0" y="0"/>
                </a:moveTo>
                <a:lnTo>
                  <a:pt x="0" y="68458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3697685" y="2048720"/>
            <a:ext cx="0" cy="68580"/>
          </a:xfrm>
          <a:custGeom>
            <a:avLst/>
            <a:gdLst/>
            <a:ahLst/>
            <a:cxnLst/>
            <a:rect l="l" t="t" r="r" b="b"/>
            <a:pathLst>
              <a:path h="68580">
                <a:moveTo>
                  <a:pt x="0" y="0"/>
                </a:moveTo>
                <a:lnTo>
                  <a:pt x="0" y="68458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3768548" y="1997740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0"/>
                </a:moveTo>
                <a:lnTo>
                  <a:pt x="0" y="69915"/>
                </a:lnTo>
              </a:path>
            </a:pathLst>
          </a:custGeom>
          <a:ln w="40910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3839410" y="1980261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0"/>
                </a:moveTo>
                <a:lnTo>
                  <a:pt x="0" y="69915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3911002" y="1986088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0"/>
                </a:moveTo>
                <a:lnTo>
                  <a:pt x="0" y="69915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3982595" y="1996284"/>
            <a:ext cx="0" cy="71755"/>
          </a:xfrm>
          <a:custGeom>
            <a:avLst/>
            <a:gdLst/>
            <a:ahLst/>
            <a:cxnLst/>
            <a:rect l="l" t="t" r="r" b="b"/>
            <a:pathLst>
              <a:path h="71755">
                <a:moveTo>
                  <a:pt x="0" y="0"/>
                </a:moveTo>
                <a:lnTo>
                  <a:pt x="0" y="71372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054187" y="1989001"/>
            <a:ext cx="0" cy="71755"/>
          </a:xfrm>
          <a:custGeom>
            <a:avLst/>
            <a:gdLst/>
            <a:ahLst/>
            <a:cxnLst/>
            <a:rect l="l" t="t" r="r" b="b"/>
            <a:pathLst>
              <a:path h="71755">
                <a:moveTo>
                  <a:pt x="0" y="0"/>
                </a:moveTo>
                <a:lnTo>
                  <a:pt x="0" y="71372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125780" y="1991914"/>
            <a:ext cx="0" cy="71755"/>
          </a:xfrm>
          <a:custGeom>
            <a:avLst/>
            <a:gdLst/>
            <a:ahLst/>
            <a:cxnLst/>
            <a:rect l="l" t="t" r="r" b="b"/>
            <a:pathLst>
              <a:path h="71755">
                <a:moveTo>
                  <a:pt x="0" y="0"/>
                </a:moveTo>
                <a:lnTo>
                  <a:pt x="0" y="71372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196642" y="2007936"/>
            <a:ext cx="0" cy="73025"/>
          </a:xfrm>
          <a:custGeom>
            <a:avLst/>
            <a:gdLst/>
            <a:ahLst/>
            <a:cxnLst/>
            <a:rect l="l" t="t" r="r" b="b"/>
            <a:pathLst>
              <a:path h="73025">
                <a:moveTo>
                  <a:pt x="0" y="0"/>
                </a:moveTo>
                <a:lnTo>
                  <a:pt x="0" y="72828"/>
                </a:lnTo>
              </a:path>
            </a:pathLst>
          </a:custGeom>
          <a:ln w="40910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267504" y="2009393"/>
            <a:ext cx="0" cy="73025"/>
          </a:xfrm>
          <a:custGeom>
            <a:avLst/>
            <a:gdLst/>
            <a:ahLst/>
            <a:cxnLst/>
            <a:rect l="l" t="t" r="r" b="b"/>
            <a:pathLst>
              <a:path h="73025">
                <a:moveTo>
                  <a:pt x="0" y="0"/>
                </a:moveTo>
                <a:lnTo>
                  <a:pt x="0" y="72828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339097" y="2005023"/>
            <a:ext cx="0" cy="73025"/>
          </a:xfrm>
          <a:custGeom>
            <a:avLst/>
            <a:gdLst/>
            <a:ahLst/>
            <a:cxnLst/>
            <a:rect l="l" t="t" r="r" b="b"/>
            <a:pathLst>
              <a:path h="73025">
                <a:moveTo>
                  <a:pt x="0" y="0"/>
                </a:moveTo>
                <a:lnTo>
                  <a:pt x="0" y="72828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4410689" y="1999197"/>
            <a:ext cx="0" cy="73025"/>
          </a:xfrm>
          <a:custGeom>
            <a:avLst/>
            <a:gdLst/>
            <a:ahLst/>
            <a:cxnLst/>
            <a:rect l="l" t="t" r="r" b="b"/>
            <a:pathLst>
              <a:path h="73025">
                <a:moveTo>
                  <a:pt x="0" y="0"/>
                </a:moveTo>
                <a:lnTo>
                  <a:pt x="0" y="72828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482282" y="1993371"/>
            <a:ext cx="0" cy="74295"/>
          </a:xfrm>
          <a:custGeom>
            <a:avLst/>
            <a:gdLst/>
            <a:ahLst/>
            <a:cxnLst/>
            <a:rect l="l" t="t" r="r" b="b"/>
            <a:pathLst>
              <a:path h="74294">
                <a:moveTo>
                  <a:pt x="0" y="0"/>
                </a:moveTo>
                <a:lnTo>
                  <a:pt x="0" y="74285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4553874" y="1987544"/>
            <a:ext cx="0" cy="74295"/>
          </a:xfrm>
          <a:custGeom>
            <a:avLst/>
            <a:gdLst/>
            <a:ahLst/>
            <a:cxnLst/>
            <a:rect l="l" t="t" r="r" b="b"/>
            <a:pathLst>
              <a:path h="74294">
                <a:moveTo>
                  <a:pt x="0" y="0"/>
                </a:moveTo>
                <a:lnTo>
                  <a:pt x="0" y="74285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4624736" y="1981718"/>
            <a:ext cx="0" cy="74295"/>
          </a:xfrm>
          <a:custGeom>
            <a:avLst/>
            <a:gdLst/>
            <a:ahLst/>
            <a:cxnLst/>
            <a:rect l="l" t="t" r="r" b="b"/>
            <a:pathLst>
              <a:path h="74294">
                <a:moveTo>
                  <a:pt x="0" y="0"/>
                </a:moveTo>
                <a:lnTo>
                  <a:pt x="0" y="74285"/>
                </a:lnTo>
              </a:path>
            </a:pathLst>
          </a:custGeom>
          <a:ln w="40910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4695599" y="1974435"/>
            <a:ext cx="0" cy="76200"/>
          </a:xfrm>
          <a:custGeom>
            <a:avLst/>
            <a:gdLst/>
            <a:ahLst/>
            <a:cxnLst/>
            <a:rect l="l" t="t" r="r" b="b"/>
            <a:pathLst>
              <a:path h="76200">
                <a:moveTo>
                  <a:pt x="0" y="0"/>
                </a:moveTo>
                <a:lnTo>
                  <a:pt x="0" y="75741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4767191" y="1968609"/>
            <a:ext cx="0" cy="76200"/>
          </a:xfrm>
          <a:custGeom>
            <a:avLst/>
            <a:gdLst/>
            <a:ahLst/>
            <a:cxnLst/>
            <a:rect l="l" t="t" r="r" b="b"/>
            <a:pathLst>
              <a:path h="76200">
                <a:moveTo>
                  <a:pt x="0" y="0"/>
                </a:moveTo>
                <a:lnTo>
                  <a:pt x="0" y="75741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4838784" y="1962783"/>
            <a:ext cx="0" cy="76200"/>
          </a:xfrm>
          <a:custGeom>
            <a:avLst/>
            <a:gdLst/>
            <a:ahLst/>
            <a:cxnLst/>
            <a:rect l="l" t="t" r="r" b="b"/>
            <a:pathLst>
              <a:path h="76200">
                <a:moveTo>
                  <a:pt x="0" y="0"/>
                </a:moveTo>
                <a:lnTo>
                  <a:pt x="0" y="75741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4910376" y="1956956"/>
            <a:ext cx="0" cy="76200"/>
          </a:xfrm>
          <a:custGeom>
            <a:avLst/>
            <a:gdLst/>
            <a:ahLst/>
            <a:cxnLst/>
            <a:rect l="l" t="t" r="r" b="b"/>
            <a:pathLst>
              <a:path h="76200">
                <a:moveTo>
                  <a:pt x="0" y="0"/>
                </a:moveTo>
                <a:lnTo>
                  <a:pt x="0" y="75741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4981969" y="1949674"/>
            <a:ext cx="0" cy="76200"/>
          </a:xfrm>
          <a:custGeom>
            <a:avLst/>
            <a:gdLst/>
            <a:ahLst/>
            <a:cxnLst/>
            <a:rect l="l" t="t" r="r" b="b"/>
            <a:pathLst>
              <a:path h="76200">
                <a:moveTo>
                  <a:pt x="0" y="0"/>
                </a:moveTo>
                <a:lnTo>
                  <a:pt x="0" y="75741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052831" y="1943847"/>
            <a:ext cx="0" cy="76200"/>
          </a:xfrm>
          <a:custGeom>
            <a:avLst/>
            <a:gdLst/>
            <a:ahLst/>
            <a:cxnLst/>
            <a:rect l="l" t="t" r="r" b="b"/>
            <a:pathLst>
              <a:path h="76200">
                <a:moveTo>
                  <a:pt x="0" y="0"/>
                </a:moveTo>
                <a:lnTo>
                  <a:pt x="0" y="75741"/>
                </a:lnTo>
              </a:path>
            </a:pathLst>
          </a:custGeom>
          <a:ln w="40910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123693" y="1936564"/>
            <a:ext cx="0" cy="77470"/>
          </a:xfrm>
          <a:custGeom>
            <a:avLst/>
            <a:gdLst/>
            <a:ahLst/>
            <a:cxnLst/>
            <a:rect l="l" t="t" r="r" b="b"/>
            <a:pathLst>
              <a:path h="77469">
                <a:moveTo>
                  <a:pt x="0" y="0"/>
                </a:moveTo>
                <a:lnTo>
                  <a:pt x="0" y="77198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195285" y="1930738"/>
            <a:ext cx="0" cy="77470"/>
          </a:xfrm>
          <a:custGeom>
            <a:avLst/>
            <a:gdLst/>
            <a:ahLst/>
            <a:cxnLst/>
            <a:rect l="l" t="t" r="r" b="b"/>
            <a:pathLst>
              <a:path h="77469">
                <a:moveTo>
                  <a:pt x="0" y="0"/>
                </a:moveTo>
                <a:lnTo>
                  <a:pt x="0" y="77198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266878" y="1923455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654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338471" y="1917629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654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410063" y="191180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654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480925" y="1904520"/>
            <a:ext cx="0" cy="80645"/>
          </a:xfrm>
          <a:custGeom>
            <a:avLst/>
            <a:gdLst/>
            <a:ahLst/>
            <a:cxnLst/>
            <a:rect l="l" t="t" r="r" b="b"/>
            <a:pathLst>
              <a:path h="80644">
                <a:moveTo>
                  <a:pt x="0" y="0"/>
                </a:moveTo>
                <a:lnTo>
                  <a:pt x="0" y="80111"/>
                </a:lnTo>
              </a:path>
            </a:pathLst>
          </a:custGeom>
          <a:ln w="40910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551787" y="189869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654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623380" y="1891411"/>
            <a:ext cx="0" cy="80645"/>
          </a:xfrm>
          <a:custGeom>
            <a:avLst/>
            <a:gdLst/>
            <a:ahLst/>
            <a:cxnLst/>
            <a:rect l="l" t="t" r="r" b="b"/>
            <a:pathLst>
              <a:path h="80644">
                <a:moveTo>
                  <a:pt x="0" y="0"/>
                </a:moveTo>
                <a:lnTo>
                  <a:pt x="0" y="80111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694972" y="1885584"/>
            <a:ext cx="0" cy="80645"/>
          </a:xfrm>
          <a:custGeom>
            <a:avLst/>
            <a:gdLst/>
            <a:ahLst/>
            <a:cxnLst/>
            <a:rect l="l" t="t" r="r" b="b"/>
            <a:pathLst>
              <a:path h="80644">
                <a:moveTo>
                  <a:pt x="0" y="0"/>
                </a:moveTo>
                <a:lnTo>
                  <a:pt x="0" y="80111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766565" y="1878301"/>
            <a:ext cx="0" cy="81915"/>
          </a:xfrm>
          <a:custGeom>
            <a:avLst/>
            <a:gdLst/>
            <a:ahLst/>
            <a:cxnLst/>
            <a:rect l="l" t="t" r="r" b="b"/>
            <a:pathLst>
              <a:path h="81914">
                <a:moveTo>
                  <a:pt x="0" y="0"/>
                </a:moveTo>
                <a:lnTo>
                  <a:pt x="0" y="81568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838157" y="1871018"/>
            <a:ext cx="0" cy="81915"/>
          </a:xfrm>
          <a:custGeom>
            <a:avLst/>
            <a:gdLst/>
            <a:ahLst/>
            <a:cxnLst/>
            <a:rect l="l" t="t" r="r" b="b"/>
            <a:pathLst>
              <a:path h="81914">
                <a:moveTo>
                  <a:pt x="0" y="0"/>
                </a:moveTo>
                <a:lnTo>
                  <a:pt x="0" y="81568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5908289" y="1865192"/>
            <a:ext cx="0" cy="81915"/>
          </a:xfrm>
          <a:custGeom>
            <a:avLst/>
            <a:gdLst/>
            <a:ahLst/>
            <a:cxnLst/>
            <a:rect l="l" t="t" r="r" b="b"/>
            <a:pathLst>
              <a:path h="81914">
                <a:moveTo>
                  <a:pt x="0" y="0"/>
                </a:moveTo>
                <a:lnTo>
                  <a:pt x="0" y="81568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979881" y="1857909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0"/>
                </a:moveTo>
                <a:lnTo>
                  <a:pt x="0" y="83024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051474" y="1850626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0"/>
                </a:moveTo>
                <a:lnTo>
                  <a:pt x="0" y="83024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123067" y="1844800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0"/>
                </a:moveTo>
                <a:lnTo>
                  <a:pt x="0" y="83024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194659" y="1837517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0"/>
                </a:moveTo>
                <a:lnTo>
                  <a:pt x="0" y="83024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266252" y="1830234"/>
            <a:ext cx="0" cy="85090"/>
          </a:xfrm>
          <a:custGeom>
            <a:avLst/>
            <a:gdLst/>
            <a:ahLst/>
            <a:cxnLst/>
            <a:rect l="l" t="t" r="r" b="b"/>
            <a:pathLst>
              <a:path h="85089">
                <a:moveTo>
                  <a:pt x="0" y="0"/>
                </a:moveTo>
                <a:lnTo>
                  <a:pt x="0" y="84481"/>
                </a:lnTo>
              </a:path>
            </a:pathLst>
          </a:custGeom>
          <a:ln w="3944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6330539" y="1822952"/>
            <a:ext cx="0" cy="86360"/>
          </a:xfrm>
          <a:custGeom>
            <a:avLst/>
            <a:gdLst/>
            <a:ahLst/>
            <a:cxnLst/>
            <a:rect l="l" t="t" r="r" b="b"/>
            <a:pathLst>
              <a:path h="86360">
                <a:moveTo>
                  <a:pt x="0" y="0"/>
                </a:moveTo>
                <a:lnTo>
                  <a:pt x="0" y="85937"/>
                </a:lnTo>
              </a:path>
            </a:pathLst>
          </a:custGeom>
          <a:ln w="27760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2361534" y="2216226"/>
            <a:ext cx="32384" cy="27940"/>
          </a:xfrm>
          <a:custGeom>
            <a:avLst/>
            <a:gdLst/>
            <a:ahLst/>
            <a:cxnLst/>
            <a:rect l="l" t="t" r="r" b="b"/>
            <a:pathLst>
              <a:path w="32385" h="27939">
                <a:moveTo>
                  <a:pt x="32143" y="0"/>
                </a:moveTo>
                <a:lnTo>
                  <a:pt x="0" y="276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2433127" y="2187095"/>
            <a:ext cx="31115" cy="29209"/>
          </a:xfrm>
          <a:custGeom>
            <a:avLst/>
            <a:gdLst/>
            <a:ahLst/>
            <a:cxnLst/>
            <a:rect l="l" t="t" r="r" b="b"/>
            <a:pathLst>
              <a:path w="31114" h="29210">
                <a:moveTo>
                  <a:pt x="30682" y="0"/>
                </a:moveTo>
                <a:lnTo>
                  <a:pt x="0" y="291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2504719" y="2187095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3068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2574851" y="2179812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2646444" y="2152137"/>
            <a:ext cx="32384" cy="27940"/>
          </a:xfrm>
          <a:custGeom>
            <a:avLst/>
            <a:gdLst/>
            <a:ahLst/>
            <a:cxnLst/>
            <a:rect l="l" t="t" r="r" b="b"/>
            <a:pathLst>
              <a:path w="32385" h="27939">
                <a:moveTo>
                  <a:pt x="32143" y="0"/>
                </a:moveTo>
                <a:lnTo>
                  <a:pt x="0" y="276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2718036" y="2146311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2789629" y="2143398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2861221" y="2112810"/>
            <a:ext cx="31115" cy="31115"/>
          </a:xfrm>
          <a:custGeom>
            <a:avLst/>
            <a:gdLst/>
            <a:ahLst/>
            <a:cxnLst/>
            <a:rect l="l" t="t" r="r" b="b"/>
            <a:pathLst>
              <a:path w="31114" h="31114">
                <a:moveTo>
                  <a:pt x="30682" y="0"/>
                </a:moveTo>
                <a:lnTo>
                  <a:pt x="0" y="3058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2932814" y="2041437"/>
            <a:ext cx="31115" cy="71755"/>
          </a:xfrm>
          <a:custGeom>
            <a:avLst/>
            <a:gdLst/>
            <a:ahLst/>
            <a:cxnLst/>
            <a:rect l="l" t="t" r="r" b="b"/>
            <a:pathLst>
              <a:path w="31114" h="71755">
                <a:moveTo>
                  <a:pt x="30682" y="0"/>
                </a:moveTo>
                <a:lnTo>
                  <a:pt x="0" y="7137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3002945" y="1996284"/>
            <a:ext cx="32384" cy="45720"/>
          </a:xfrm>
          <a:custGeom>
            <a:avLst/>
            <a:gdLst/>
            <a:ahLst/>
            <a:cxnLst/>
            <a:rect l="l" t="t" r="r" b="b"/>
            <a:pathLst>
              <a:path w="32385" h="45719">
                <a:moveTo>
                  <a:pt x="32143" y="0"/>
                </a:moveTo>
                <a:lnTo>
                  <a:pt x="0" y="451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3074538" y="1996284"/>
            <a:ext cx="32384" cy="58419"/>
          </a:xfrm>
          <a:custGeom>
            <a:avLst/>
            <a:gdLst/>
            <a:ahLst/>
            <a:cxnLst/>
            <a:rect l="l" t="t" r="r" b="b"/>
            <a:pathLst>
              <a:path w="32385" h="58419">
                <a:moveTo>
                  <a:pt x="32143" y="5826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3146131" y="2054547"/>
            <a:ext cx="32384" cy="55880"/>
          </a:xfrm>
          <a:custGeom>
            <a:avLst/>
            <a:gdLst/>
            <a:ahLst/>
            <a:cxnLst/>
            <a:rect l="l" t="t" r="r" b="b"/>
            <a:pathLst>
              <a:path w="32385" h="55880">
                <a:moveTo>
                  <a:pt x="32143" y="5534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3217723" y="2109896"/>
            <a:ext cx="32384" cy="27940"/>
          </a:xfrm>
          <a:custGeom>
            <a:avLst/>
            <a:gdLst/>
            <a:ahLst/>
            <a:cxnLst/>
            <a:rect l="l" t="t" r="r" b="b"/>
            <a:pathLst>
              <a:path w="32385" h="27939">
                <a:moveTo>
                  <a:pt x="32143" y="2767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3289316" y="2123006"/>
            <a:ext cx="31115" cy="14604"/>
          </a:xfrm>
          <a:custGeom>
            <a:avLst/>
            <a:gdLst/>
            <a:ahLst/>
            <a:cxnLst/>
            <a:rect l="l" t="t" r="r" b="b"/>
            <a:pathLst>
              <a:path w="31114" h="14605">
                <a:moveTo>
                  <a:pt x="30682" y="0"/>
                </a:moveTo>
                <a:lnTo>
                  <a:pt x="0" y="1456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3360908" y="2106983"/>
            <a:ext cx="31115" cy="16510"/>
          </a:xfrm>
          <a:custGeom>
            <a:avLst/>
            <a:gdLst/>
            <a:ahLst/>
            <a:cxnLst/>
            <a:rect l="l" t="t" r="r" b="b"/>
            <a:pathLst>
              <a:path w="31114" h="16510">
                <a:moveTo>
                  <a:pt x="30682" y="0"/>
                </a:moveTo>
                <a:lnTo>
                  <a:pt x="0" y="160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3431040" y="2083678"/>
            <a:ext cx="32384" cy="23495"/>
          </a:xfrm>
          <a:custGeom>
            <a:avLst/>
            <a:gdLst/>
            <a:ahLst/>
            <a:cxnLst/>
            <a:rect l="l" t="t" r="r" b="b"/>
            <a:pathLst>
              <a:path w="32385" h="23494">
                <a:moveTo>
                  <a:pt x="32143" y="0"/>
                </a:moveTo>
                <a:lnTo>
                  <a:pt x="0" y="233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3502632" y="2056003"/>
            <a:ext cx="32384" cy="27940"/>
          </a:xfrm>
          <a:custGeom>
            <a:avLst/>
            <a:gdLst/>
            <a:ahLst/>
            <a:cxnLst/>
            <a:rect l="l" t="t" r="r" b="b"/>
            <a:pathLst>
              <a:path w="32385" h="27939">
                <a:moveTo>
                  <a:pt x="32143" y="0"/>
                </a:moveTo>
                <a:lnTo>
                  <a:pt x="0" y="276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3574225" y="2056003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436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3645818" y="2048720"/>
            <a:ext cx="32384" cy="12065"/>
          </a:xfrm>
          <a:custGeom>
            <a:avLst/>
            <a:gdLst/>
            <a:ahLst/>
            <a:cxnLst/>
            <a:rect l="l" t="t" r="r" b="b"/>
            <a:pathLst>
              <a:path w="32385" h="12064">
                <a:moveTo>
                  <a:pt x="32143" y="0"/>
                </a:moveTo>
                <a:lnTo>
                  <a:pt x="0" y="116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3717410" y="1997740"/>
            <a:ext cx="31115" cy="51435"/>
          </a:xfrm>
          <a:custGeom>
            <a:avLst/>
            <a:gdLst/>
            <a:ahLst/>
            <a:cxnLst/>
            <a:rect l="l" t="t" r="r" b="b"/>
            <a:pathLst>
              <a:path w="31114" h="51435">
                <a:moveTo>
                  <a:pt x="30682" y="0"/>
                </a:moveTo>
                <a:lnTo>
                  <a:pt x="0" y="509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3789003" y="1980261"/>
            <a:ext cx="31115" cy="17780"/>
          </a:xfrm>
          <a:custGeom>
            <a:avLst/>
            <a:gdLst/>
            <a:ahLst/>
            <a:cxnLst/>
            <a:rect l="l" t="t" r="r" b="b"/>
            <a:pathLst>
              <a:path w="31114" h="17780">
                <a:moveTo>
                  <a:pt x="30682" y="0"/>
                </a:moveTo>
                <a:lnTo>
                  <a:pt x="0" y="174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3859134" y="1980261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58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3930727" y="1986088"/>
            <a:ext cx="32384" cy="10795"/>
          </a:xfrm>
          <a:custGeom>
            <a:avLst/>
            <a:gdLst/>
            <a:ahLst/>
            <a:cxnLst/>
            <a:rect l="l" t="t" r="r" b="b"/>
            <a:pathLst>
              <a:path w="32385" h="10794">
                <a:moveTo>
                  <a:pt x="32143" y="101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4002319" y="1989001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4073912" y="1989001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29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4145505" y="1991914"/>
            <a:ext cx="31115" cy="16510"/>
          </a:xfrm>
          <a:custGeom>
            <a:avLst/>
            <a:gdLst/>
            <a:ahLst/>
            <a:cxnLst/>
            <a:rect l="l" t="t" r="r" b="b"/>
            <a:pathLst>
              <a:path w="31114" h="16510">
                <a:moveTo>
                  <a:pt x="30682" y="1602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4217097" y="2007936"/>
            <a:ext cx="31115" cy="1905"/>
          </a:xfrm>
          <a:custGeom>
            <a:avLst/>
            <a:gdLst/>
            <a:ahLst/>
            <a:cxnLst/>
            <a:rect l="l" t="t" r="r" b="b"/>
            <a:pathLst>
              <a:path w="31114" h="1905">
                <a:moveTo>
                  <a:pt x="30682" y="145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4287229" y="2005023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4358821" y="1999197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4430414" y="1993371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4502006" y="1987544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4573599" y="1981718"/>
            <a:ext cx="31115" cy="6350"/>
          </a:xfrm>
          <a:custGeom>
            <a:avLst/>
            <a:gdLst/>
            <a:ahLst/>
            <a:cxnLst/>
            <a:rect l="l" t="t" r="r" b="b"/>
            <a:pathLst>
              <a:path w="31114" h="6350">
                <a:moveTo>
                  <a:pt x="30682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4645192" y="1974435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4715323" y="1968609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4786915" y="1962783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4858508" y="1956956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4930101" y="1949674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5001693" y="1943847"/>
            <a:ext cx="31115" cy="6350"/>
          </a:xfrm>
          <a:custGeom>
            <a:avLst/>
            <a:gdLst/>
            <a:ahLst/>
            <a:cxnLst/>
            <a:rect l="l" t="t" r="r" b="b"/>
            <a:pathLst>
              <a:path w="31114" h="6350">
                <a:moveTo>
                  <a:pt x="30682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5073286" y="1936564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5143417" y="1930738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5215010" y="1923455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5286602" y="1917629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358195" y="1911803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5429787" y="1904520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5501380" y="1898693"/>
            <a:ext cx="31115" cy="6350"/>
          </a:xfrm>
          <a:custGeom>
            <a:avLst/>
            <a:gdLst/>
            <a:ahLst/>
            <a:cxnLst/>
            <a:rect l="l" t="t" r="r" b="b"/>
            <a:pathLst>
              <a:path w="31114" h="6350">
                <a:moveTo>
                  <a:pt x="30682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571512" y="1891411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643104" y="1885584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5714697" y="1878301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5786289" y="1871018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5857882" y="1865192"/>
            <a:ext cx="31115" cy="6350"/>
          </a:xfrm>
          <a:custGeom>
            <a:avLst/>
            <a:gdLst/>
            <a:ahLst/>
            <a:cxnLst/>
            <a:rect l="l" t="t" r="r" b="b"/>
            <a:pathLst>
              <a:path w="31114" h="6350">
                <a:moveTo>
                  <a:pt x="30682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5928014" y="1857909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5999606" y="1850626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6071199" y="1844800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6142791" y="1837517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6214384" y="1830234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6285976" y="1822952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2341079" y="2213313"/>
            <a:ext cx="20955" cy="31115"/>
          </a:xfrm>
          <a:custGeom>
            <a:avLst/>
            <a:gdLst/>
            <a:ahLst/>
            <a:cxnLst/>
            <a:rect l="l" t="t" r="r" b="b"/>
            <a:pathLst>
              <a:path w="20955" h="31114">
                <a:moveTo>
                  <a:pt x="0" y="30588"/>
                </a:moveTo>
                <a:lnTo>
                  <a:pt x="20454" y="30588"/>
                </a:lnTo>
                <a:lnTo>
                  <a:pt x="20454" y="0"/>
                </a:lnTo>
                <a:lnTo>
                  <a:pt x="0" y="0"/>
                </a:lnTo>
                <a:lnTo>
                  <a:pt x="0" y="30588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2393678" y="2182725"/>
            <a:ext cx="40005" cy="33655"/>
          </a:xfrm>
          <a:custGeom>
            <a:avLst/>
            <a:gdLst/>
            <a:ahLst/>
            <a:cxnLst/>
            <a:rect l="l" t="t" r="r" b="b"/>
            <a:pathLst>
              <a:path w="40005" h="33655">
                <a:moveTo>
                  <a:pt x="0" y="33501"/>
                </a:moveTo>
                <a:lnTo>
                  <a:pt x="39448" y="33501"/>
                </a:lnTo>
                <a:lnTo>
                  <a:pt x="39448" y="0"/>
                </a:lnTo>
                <a:lnTo>
                  <a:pt x="0" y="0"/>
                </a:lnTo>
                <a:lnTo>
                  <a:pt x="0" y="33501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2463809" y="2153594"/>
            <a:ext cx="41275" cy="33655"/>
          </a:xfrm>
          <a:custGeom>
            <a:avLst/>
            <a:gdLst/>
            <a:ahLst/>
            <a:cxnLst/>
            <a:rect l="l" t="t" r="r" b="b"/>
            <a:pathLst>
              <a:path w="41275" h="33655">
                <a:moveTo>
                  <a:pt x="0" y="33501"/>
                </a:moveTo>
                <a:lnTo>
                  <a:pt x="40910" y="33501"/>
                </a:lnTo>
                <a:lnTo>
                  <a:pt x="40910" y="0"/>
                </a:lnTo>
                <a:lnTo>
                  <a:pt x="0" y="0"/>
                </a:lnTo>
                <a:lnTo>
                  <a:pt x="0" y="33501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2535402" y="2156507"/>
            <a:ext cx="40005" cy="31115"/>
          </a:xfrm>
          <a:custGeom>
            <a:avLst/>
            <a:gdLst/>
            <a:ahLst/>
            <a:cxnLst/>
            <a:rect l="l" t="t" r="r" b="b"/>
            <a:pathLst>
              <a:path w="40005" h="31114">
                <a:moveTo>
                  <a:pt x="0" y="30588"/>
                </a:moveTo>
                <a:lnTo>
                  <a:pt x="39448" y="30588"/>
                </a:lnTo>
                <a:lnTo>
                  <a:pt x="39448" y="0"/>
                </a:lnTo>
                <a:lnTo>
                  <a:pt x="0" y="0"/>
                </a:lnTo>
                <a:lnTo>
                  <a:pt x="0" y="30588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2606995" y="2149224"/>
            <a:ext cx="40005" cy="31115"/>
          </a:xfrm>
          <a:custGeom>
            <a:avLst/>
            <a:gdLst/>
            <a:ahLst/>
            <a:cxnLst/>
            <a:rect l="l" t="t" r="r" b="b"/>
            <a:pathLst>
              <a:path w="40005" h="31114">
                <a:moveTo>
                  <a:pt x="0" y="30588"/>
                </a:moveTo>
                <a:lnTo>
                  <a:pt x="39448" y="30588"/>
                </a:lnTo>
                <a:lnTo>
                  <a:pt x="39448" y="0"/>
                </a:lnTo>
                <a:lnTo>
                  <a:pt x="0" y="0"/>
                </a:lnTo>
                <a:lnTo>
                  <a:pt x="0" y="30588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2678587" y="2117179"/>
            <a:ext cx="40005" cy="35560"/>
          </a:xfrm>
          <a:custGeom>
            <a:avLst/>
            <a:gdLst/>
            <a:ahLst/>
            <a:cxnLst/>
            <a:rect l="l" t="t" r="r" b="b"/>
            <a:pathLst>
              <a:path w="40005" h="35560">
                <a:moveTo>
                  <a:pt x="0" y="34957"/>
                </a:moveTo>
                <a:lnTo>
                  <a:pt x="39448" y="34957"/>
                </a:lnTo>
                <a:lnTo>
                  <a:pt x="39448" y="0"/>
                </a:lnTo>
                <a:lnTo>
                  <a:pt x="0" y="0"/>
                </a:lnTo>
                <a:lnTo>
                  <a:pt x="0" y="34957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2750180" y="2111353"/>
            <a:ext cx="40005" cy="35560"/>
          </a:xfrm>
          <a:custGeom>
            <a:avLst/>
            <a:gdLst/>
            <a:ahLst/>
            <a:cxnLst/>
            <a:rect l="l" t="t" r="r" b="b"/>
            <a:pathLst>
              <a:path w="40005" h="35560">
                <a:moveTo>
                  <a:pt x="0" y="34957"/>
                </a:moveTo>
                <a:lnTo>
                  <a:pt x="39448" y="34957"/>
                </a:lnTo>
                <a:lnTo>
                  <a:pt x="39448" y="0"/>
                </a:lnTo>
                <a:lnTo>
                  <a:pt x="0" y="0"/>
                </a:lnTo>
                <a:lnTo>
                  <a:pt x="0" y="34957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2821772" y="2106983"/>
            <a:ext cx="40005" cy="36830"/>
          </a:xfrm>
          <a:custGeom>
            <a:avLst/>
            <a:gdLst/>
            <a:ahLst/>
            <a:cxnLst/>
            <a:rect l="l" t="t" r="r" b="b"/>
            <a:pathLst>
              <a:path w="40005" h="36830">
                <a:moveTo>
                  <a:pt x="0" y="36414"/>
                </a:moveTo>
                <a:lnTo>
                  <a:pt x="39448" y="36414"/>
                </a:lnTo>
                <a:lnTo>
                  <a:pt x="39448" y="0"/>
                </a:lnTo>
                <a:lnTo>
                  <a:pt x="0" y="0"/>
                </a:lnTo>
                <a:lnTo>
                  <a:pt x="0" y="36414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2891904" y="2074939"/>
            <a:ext cx="41275" cy="38100"/>
          </a:xfrm>
          <a:custGeom>
            <a:avLst/>
            <a:gdLst/>
            <a:ahLst/>
            <a:cxnLst/>
            <a:rect l="l" t="t" r="r" b="b"/>
            <a:pathLst>
              <a:path w="41275" h="38100">
                <a:moveTo>
                  <a:pt x="0" y="37870"/>
                </a:moveTo>
                <a:lnTo>
                  <a:pt x="40910" y="37870"/>
                </a:lnTo>
                <a:lnTo>
                  <a:pt x="40910" y="0"/>
                </a:lnTo>
                <a:lnTo>
                  <a:pt x="0" y="0"/>
                </a:lnTo>
                <a:lnTo>
                  <a:pt x="0" y="37870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2963496" y="1996284"/>
            <a:ext cx="40005" cy="45720"/>
          </a:xfrm>
          <a:custGeom>
            <a:avLst/>
            <a:gdLst/>
            <a:ahLst/>
            <a:cxnLst/>
            <a:rect l="l" t="t" r="r" b="b"/>
            <a:pathLst>
              <a:path w="40005" h="45719">
                <a:moveTo>
                  <a:pt x="0" y="45153"/>
                </a:moveTo>
                <a:lnTo>
                  <a:pt x="39448" y="45153"/>
                </a:lnTo>
                <a:lnTo>
                  <a:pt x="39448" y="0"/>
                </a:lnTo>
                <a:lnTo>
                  <a:pt x="0" y="0"/>
                </a:lnTo>
                <a:lnTo>
                  <a:pt x="0" y="45153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3035089" y="1951130"/>
            <a:ext cx="40005" cy="45720"/>
          </a:xfrm>
          <a:custGeom>
            <a:avLst/>
            <a:gdLst/>
            <a:ahLst/>
            <a:cxnLst/>
            <a:rect l="l" t="t" r="r" b="b"/>
            <a:pathLst>
              <a:path w="40005" h="45719">
                <a:moveTo>
                  <a:pt x="0" y="45153"/>
                </a:moveTo>
                <a:lnTo>
                  <a:pt x="39448" y="45153"/>
                </a:lnTo>
                <a:lnTo>
                  <a:pt x="39448" y="0"/>
                </a:lnTo>
                <a:lnTo>
                  <a:pt x="0" y="0"/>
                </a:lnTo>
                <a:lnTo>
                  <a:pt x="0" y="45153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3106682" y="2022502"/>
            <a:ext cx="40005" cy="32384"/>
          </a:xfrm>
          <a:custGeom>
            <a:avLst/>
            <a:gdLst/>
            <a:ahLst/>
            <a:cxnLst/>
            <a:rect l="l" t="t" r="r" b="b"/>
            <a:pathLst>
              <a:path w="40005" h="32385">
                <a:moveTo>
                  <a:pt x="0" y="32044"/>
                </a:moveTo>
                <a:lnTo>
                  <a:pt x="39448" y="32044"/>
                </a:lnTo>
                <a:lnTo>
                  <a:pt x="39448" y="0"/>
                </a:lnTo>
                <a:lnTo>
                  <a:pt x="0" y="0"/>
                </a:lnTo>
                <a:lnTo>
                  <a:pt x="0" y="32044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3178274" y="2082222"/>
            <a:ext cx="40005" cy="27940"/>
          </a:xfrm>
          <a:custGeom>
            <a:avLst/>
            <a:gdLst/>
            <a:ahLst/>
            <a:cxnLst/>
            <a:rect l="l" t="t" r="r" b="b"/>
            <a:pathLst>
              <a:path w="40005" h="27939">
                <a:moveTo>
                  <a:pt x="0" y="27674"/>
                </a:moveTo>
                <a:lnTo>
                  <a:pt x="39448" y="27674"/>
                </a:lnTo>
                <a:lnTo>
                  <a:pt x="39448" y="0"/>
                </a:lnTo>
                <a:lnTo>
                  <a:pt x="0" y="0"/>
                </a:lnTo>
                <a:lnTo>
                  <a:pt x="0" y="27674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3249867" y="2106983"/>
            <a:ext cx="40005" cy="31115"/>
          </a:xfrm>
          <a:custGeom>
            <a:avLst/>
            <a:gdLst/>
            <a:ahLst/>
            <a:cxnLst/>
            <a:rect l="l" t="t" r="r" b="b"/>
            <a:pathLst>
              <a:path w="40004" h="31114">
                <a:moveTo>
                  <a:pt x="0" y="30588"/>
                </a:moveTo>
                <a:lnTo>
                  <a:pt x="39448" y="30588"/>
                </a:lnTo>
                <a:lnTo>
                  <a:pt x="39448" y="0"/>
                </a:lnTo>
                <a:lnTo>
                  <a:pt x="0" y="0"/>
                </a:lnTo>
                <a:lnTo>
                  <a:pt x="0" y="30588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3319998" y="2089505"/>
            <a:ext cx="41275" cy="33655"/>
          </a:xfrm>
          <a:custGeom>
            <a:avLst/>
            <a:gdLst/>
            <a:ahLst/>
            <a:cxnLst/>
            <a:rect l="l" t="t" r="r" b="b"/>
            <a:pathLst>
              <a:path w="41275" h="33655">
                <a:moveTo>
                  <a:pt x="0" y="33501"/>
                </a:moveTo>
                <a:lnTo>
                  <a:pt x="40910" y="33501"/>
                </a:lnTo>
                <a:lnTo>
                  <a:pt x="40910" y="0"/>
                </a:lnTo>
                <a:lnTo>
                  <a:pt x="0" y="0"/>
                </a:lnTo>
                <a:lnTo>
                  <a:pt x="0" y="33501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3391591" y="2072026"/>
            <a:ext cx="40005" cy="35560"/>
          </a:xfrm>
          <a:custGeom>
            <a:avLst/>
            <a:gdLst/>
            <a:ahLst/>
            <a:cxnLst/>
            <a:rect l="l" t="t" r="r" b="b"/>
            <a:pathLst>
              <a:path w="40004" h="35560">
                <a:moveTo>
                  <a:pt x="0" y="34957"/>
                </a:moveTo>
                <a:lnTo>
                  <a:pt x="39448" y="34957"/>
                </a:lnTo>
                <a:lnTo>
                  <a:pt x="39448" y="0"/>
                </a:lnTo>
                <a:lnTo>
                  <a:pt x="0" y="0"/>
                </a:lnTo>
                <a:lnTo>
                  <a:pt x="0" y="34957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3463183" y="2048720"/>
            <a:ext cx="40005" cy="35560"/>
          </a:xfrm>
          <a:custGeom>
            <a:avLst/>
            <a:gdLst/>
            <a:ahLst/>
            <a:cxnLst/>
            <a:rect l="l" t="t" r="r" b="b"/>
            <a:pathLst>
              <a:path w="40004" h="35560">
                <a:moveTo>
                  <a:pt x="0" y="34957"/>
                </a:moveTo>
                <a:lnTo>
                  <a:pt x="39448" y="34957"/>
                </a:lnTo>
                <a:lnTo>
                  <a:pt x="39448" y="0"/>
                </a:lnTo>
                <a:lnTo>
                  <a:pt x="0" y="0"/>
                </a:lnTo>
                <a:lnTo>
                  <a:pt x="0" y="34957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3534776" y="2018132"/>
            <a:ext cx="40005" cy="38100"/>
          </a:xfrm>
          <a:custGeom>
            <a:avLst/>
            <a:gdLst/>
            <a:ahLst/>
            <a:cxnLst/>
            <a:rect l="l" t="t" r="r" b="b"/>
            <a:pathLst>
              <a:path w="40004" h="38100">
                <a:moveTo>
                  <a:pt x="0" y="37870"/>
                </a:moveTo>
                <a:lnTo>
                  <a:pt x="39448" y="37870"/>
                </a:lnTo>
                <a:lnTo>
                  <a:pt x="39448" y="0"/>
                </a:lnTo>
                <a:lnTo>
                  <a:pt x="0" y="0"/>
                </a:lnTo>
                <a:lnTo>
                  <a:pt x="0" y="37870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3606369" y="2022502"/>
            <a:ext cx="40005" cy="38100"/>
          </a:xfrm>
          <a:custGeom>
            <a:avLst/>
            <a:gdLst/>
            <a:ahLst/>
            <a:cxnLst/>
            <a:rect l="l" t="t" r="r" b="b"/>
            <a:pathLst>
              <a:path w="40004" h="38100">
                <a:moveTo>
                  <a:pt x="0" y="37870"/>
                </a:moveTo>
                <a:lnTo>
                  <a:pt x="39448" y="37870"/>
                </a:lnTo>
                <a:lnTo>
                  <a:pt x="39448" y="0"/>
                </a:lnTo>
                <a:lnTo>
                  <a:pt x="0" y="0"/>
                </a:lnTo>
                <a:lnTo>
                  <a:pt x="0" y="37870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3677961" y="2010849"/>
            <a:ext cx="40005" cy="38100"/>
          </a:xfrm>
          <a:custGeom>
            <a:avLst/>
            <a:gdLst/>
            <a:ahLst/>
            <a:cxnLst/>
            <a:rect l="l" t="t" r="r" b="b"/>
            <a:pathLst>
              <a:path w="40004" h="38100">
                <a:moveTo>
                  <a:pt x="0" y="37870"/>
                </a:moveTo>
                <a:lnTo>
                  <a:pt x="39448" y="37870"/>
                </a:lnTo>
                <a:lnTo>
                  <a:pt x="39448" y="0"/>
                </a:lnTo>
                <a:lnTo>
                  <a:pt x="0" y="0"/>
                </a:lnTo>
                <a:lnTo>
                  <a:pt x="0" y="37870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3748092" y="1955500"/>
            <a:ext cx="41275" cy="42545"/>
          </a:xfrm>
          <a:custGeom>
            <a:avLst/>
            <a:gdLst/>
            <a:ahLst/>
            <a:cxnLst/>
            <a:rect l="l" t="t" r="r" b="b"/>
            <a:pathLst>
              <a:path w="41275" h="42544">
                <a:moveTo>
                  <a:pt x="0" y="42240"/>
                </a:moveTo>
                <a:lnTo>
                  <a:pt x="40910" y="42240"/>
                </a:lnTo>
                <a:lnTo>
                  <a:pt x="40910" y="0"/>
                </a:lnTo>
                <a:lnTo>
                  <a:pt x="0" y="0"/>
                </a:lnTo>
                <a:lnTo>
                  <a:pt x="0" y="42240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3819685" y="1933651"/>
            <a:ext cx="40005" cy="46990"/>
          </a:xfrm>
          <a:custGeom>
            <a:avLst/>
            <a:gdLst/>
            <a:ahLst/>
            <a:cxnLst/>
            <a:rect l="l" t="t" r="r" b="b"/>
            <a:pathLst>
              <a:path w="40004" h="46989">
                <a:moveTo>
                  <a:pt x="0" y="46610"/>
                </a:moveTo>
                <a:lnTo>
                  <a:pt x="39448" y="46610"/>
                </a:lnTo>
                <a:lnTo>
                  <a:pt x="39448" y="0"/>
                </a:lnTo>
                <a:lnTo>
                  <a:pt x="0" y="0"/>
                </a:lnTo>
                <a:lnTo>
                  <a:pt x="0" y="46610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3891278" y="1940934"/>
            <a:ext cx="40005" cy="45720"/>
          </a:xfrm>
          <a:custGeom>
            <a:avLst/>
            <a:gdLst/>
            <a:ahLst/>
            <a:cxnLst/>
            <a:rect l="l" t="t" r="r" b="b"/>
            <a:pathLst>
              <a:path w="40004" h="45719">
                <a:moveTo>
                  <a:pt x="0" y="45153"/>
                </a:moveTo>
                <a:lnTo>
                  <a:pt x="39448" y="45153"/>
                </a:lnTo>
                <a:lnTo>
                  <a:pt x="39448" y="0"/>
                </a:lnTo>
                <a:lnTo>
                  <a:pt x="0" y="0"/>
                </a:lnTo>
                <a:lnTo>
                  <a:pt x="0" y="45153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3962870" y="1952587"/>
            <a:ext cx="40005" cy="43815"/>
          </a:xfrm>
          <a:custGeom>
            <a:avLst/>
            <a:gdLst/>
            <a:ahLst/>
            <a:cxnLst/>
            <a:rect l="l" t="t" r="r" b="b"/>
            <a:pathLst>
              <a:path w="40004" h="43814">
                <a:moveTo>
                  <a:pt x="0" y="43697"/>
                </a:moveTo>
                <a:lnTo>
                  <a:pt x="39448" y="43697"/>
                </a:lnTo>
                <a:lnTo>
                  <a:pt x="39448" y="0"/>
                </a:lnTo>
                <a:lnTo>
                  <a:pt x="0" y="0"/>
                </a:lnTo>
                <a:lnTo>
                  <a:pt x="0" y="43697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4034463" y="1943847"/>
            <a:ext cx="40005" cy="45720"/>
          </a:xfrm>
          <a:custGeom>
            <a:avLst/>
            <a:gdLst/>
            <a:ahLst/>
            <a:cxnLst/>
            <a:rect l="l" t="t" r="r" b="b"/>
            <a:pathLst>
              <a:path w="40004" h="45719">
                <a:moveTo>
                  <a:pt x="0" y="45153"/>
                </a:moveTo>
                <a:lnTo>
                  <a:pt x="39448" y="45153"/>
                </a:lnTo>
                <a:lnTo>
                  <a:pt x="39448" y="0"/>
                </a:lnTo>
                <a:lnTo>
                  <a:pt x="0" y="0"/>
                </a:lnTo>
                <a:lnTo>
                  <a:pt x="0" y="45153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4106055" y="1945304"/>
            <a:ext cx="40005" cy="46990"/>
          </a:xfrm>
          <a:custGeom>
            <a:avLst/>
            <a:gdLst/>
            <a:ahLst/>
            <a:cxnLst/>
            <a:rect l="l" t="t" r="r" b="b"/>
            <a:pathLst>
              <a:path w="40004" h="46989">
                <a:moveTo>
                  <a:pt x="0" y="46610"/>
                </a:moveTo>
                <a:lnTo>
                  <a:pt x="39448" y="46610"/>
                </a:lnTo>
                <a:lnTo>
                  <a:pt x="39448" y="0"/>
                </a:lnTo>
                <a:lnTo>
                  <a:pt x="0" y="0"/>
                </a:lnTo>
                <a:lnTo>
                  <a:pt x="0" y="46610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4176187" y="1962783"/>
            <a:ext cx="41275" cy="45720"/>
          </a:xfrm>
          <a:custGeom>
            <a:avLst/>
            <a:gdLst/>
            <a:ahLst/>
            <a:cxnLst/>
            <a:rect l="l" t="t" r="r" b="b"/>
            <a:pathLst>
              <a:path w="41275" h="45719">
                <a:moveTo>
                  <a:pt x="0" y="45153"/>
                </a:moveTo>
                <a:lnTo>
                  <a:pt x="40910" y="45153"/>
                </a:lnTo>
                <a:lnTo>
                  <a:pt x="40910" y="0"/>
                </a:lnTo>
                <a:lnTo>
                  <a:pt x="0" y="0"/>
                </a:lnTo>
                <a:lnTo>
                  <a:pt x="0" y="45153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4247779" y="1965696"/>
            <a:ext cx="40005" cy="43815"/>
          </a:xfrm>
          <a:custGeom>
            <a:avLst/>
            <a:gdLst/>
            <a:ahLst/>
            <a:cxnLst/>
            <a:rect l="l" t="t" r="r" b="b"/>
            <a:pathLst>
              <a:path w="40004" h="43814">
                <a:moveTo>
                  <a:pt x="0" y="43697"/>
                </a:moveTo>
                <a:lnTo>
                  <a:pt x="39448" y="43697"/>
                </a:lnTo>
                <a:lnTo>
                  <a:pt x="39448" y="0"/>
                </a:lnTo>
                <a:lnTo>
                  <a:pt x="0" y="0"/>
                </a:lnTo>
                <a:lnTo>
                  <a:pt x="0" y="43697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4319372" y="1962783"/>
            <a:ext cx="40005" cy="42545"/>
          </a:xfrm>
          <a:custGeom>
            <a:avLst/>
            <a:gdLst/>
            <a:ahLst/>
            <a:cxnLst/>
            <a:rect l="l" t="t" r="r" b="b"/>
            <a:pathLst>
              <a:path w="40004" h="42544">
                <a:moveTo>
                  <a:pt x="0" y="42240"/>
                </a:moveTo>
                <a:lnTo>
                  <a:pt x="39448" y="42240"/>
                </a:lnTo>
                <a:lnTo>
                  <a:pt x="39448" y="0"/>
                </a:lnTo>
                <a:lnTo>
                  <a:pt x="0" y="0"/>
                </a:lnTo>
                <a:lnTo>
                  <a:pt x="0" y="42240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4390965" y="1955500"/>
            <a:ext cx="40005" cy="43815"/>
          </a:xfrm>
          <a:custGeom>
            <a:avLst/>
            <a:gdLst/>
            <a:ahLst/>
            <a:cxnLst/>
            <a:rect l="l" t="t" r="r" b="b"/>
            <a:pathLst>
              <a:path w="40004" h="43814">
                <a:moveTo>
                  <a:pt x="0" y="43697"/>
                </a:moveTo>
                <a:lnTo>
                  <a:pt x="39448" y="43697"/>
                </a:lnTo>
                <a:lnTo>
                  <a:pt x="39448" y="0"/>
                </a:lnTo>
                <a:lnTo>
                  <a:pt x="0" y="0"/>
                </a:lnTo>
                <a:lnTo>
                  <a:pt x="0" y="43697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4462557" y="1949674"/>
            <a:ext cx="40005" cy="43815"/>
          </a:xfrm>
          <a:custGeom>
            <a:avLst/>
            <a:gdLst/>
            <a:ahLst/>
            <a:cxnLst/>
            <a:rect l="l" t="t" r="r" b="b"/>
            <a:pathLst>
              <a:path w="40004" h="43814">
                <a:moveTo>
                  <a:pt x="0" y="43697"/>
                </a:moveTo>
                <a:lnTo>
                  <a:pt x="39448" y="43697"/>
                </a:lnTo>
                <a:lnTo>
                  <a:pt x="39448" y="0"/>
                </a:lnTo>
                <a:lnTo>
                  <a:pt x="0" y="0"/>
                </a:lnTo>
                <a:lnTo>
                  <a:pt x="0" y="43697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4534150" y="1943847"/>
            <a:ext cx="40005" cy="43815"/>
          </a:xfrm>
          <a:custGeom>
            <a:avLst/>
            <a:gdLst/>
            <a:ahLst/>
            <a:cxnLst/>
            <a:rect l="l" t="t" r="r" b="b"/>
            <a:pathLst>
              <a:path w="40004" h="43814">
                <a:moveTo>
                  <a:pt x="0" y="43697"/>
                </a:moveTo>
                <a:lnTo>
                  <a:pt x="39448" y="43697"/>
                </a:lnTo>
                <a:lnTo>
                  <a:pt x="39448" y="0"/>
                </a:lnTo>
                <a:lnTo>
                  <a:pt x="0" y="0"/>
                </a:lnTo>
                <a:lnTo>
                  <a:pt x="0" y="43697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4604281" y="1936564"/>
            <a:ext cx="41275" cy="45720"/>
          </a:xfrm>
          <a:custGeom>
            <a:avLst/>
            <a:gdLst/>
            <a:ahLst/>
            <a:cxnLst/>
            <a:rect l="l" t="t" r="r" b="b"/>
            <a:pathLst>
              <a:path w="41275" h="45719">
                <a:moveTo>
                  <a:pt x="0" y="45153"/>
                </a:moveTo>
                <a:lnTo>
                  <a:pt x="40910" y="45153"/>
                </a:lnTo>
                <a:lnTo>
                  <a:pt x="40910" y="0"/>
                </a:lnTo>
                <a:lnTo>
                  <a:pt x="0" y="0"/>
                </a:lnTo>
                <a:lnTo>
                  <a:pt x="0" y="45153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4675874" y="1930738"/>
            <a:ext cx="40005" cy="43815"/>
          </a:xfrm>
          <a:custGeom>
            <a:avLst/>
            <a:gdLst/>
            <a:ahLst/>
            <a:cxnLst/>
            <a:rect l="l" t="t" r="r" b="b"/>
            <a:pathLst>
              <a:path w="40004" h="43814">
                <a:moveTo>
                  <a:pt x="0" y="43697"/>
                </a:moveTo>
                <a:lnTo>
                  <a:pt x="39448" y="43697"/>
                </a:lnTo>
                <a:lnTo>
                  <a:pt x="39448" y="0"/>
                </a:lnTo>
                <a:lnTo>
                  <a:pt x="0" y="0"/>
                </a:lnTo>
                <a:lnTo>
                  <a:pt x="0" y="43697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4747467" y="1923455"/>
            <a:ext cx="40005" cy="45720"/>
          </a:xfrm>
          <a:custGeom>
            <a:avLst/>
            <a:gdLst/>
            <a:ahLst/>
            <a:cxnLst/>
            <a:rect l="l" t="t" r="r" b="b"/>
            <a:pathLst>
              <a:path w="40004" h="45719">
                <a:moveTo>
                  <a:pt x="0" y="45153"/>
                </a:moveTo>
                <a:lnTo>
                  <a:pt x="39448" y="45153"/>
                </a:lnTo>
                <a:lnTo>
                  <a:pt x="39448" y="0"/>
                </a:lnTo>
                <a:lnTo>
                  <a:pt x="0" y="0"/>
                </a:lnTo>
                <a:lnTo>
                  <a:pt x="0" y="45153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4819059" y="1917629"/>
            <a:ext cx="40005" cy="45720"/>
          </a:xfrm>
          <a:custGeom>
            <a:avLst/>
            <a:gdLst/>
            <a:ahLst/>
            <a:cxnLst/>
            <a:rect l="l" t="t" r="r" b="b"/>
            <a:pathLst>
              <a:path w="40004" h="45719">
                <a:moveTo>
                  <a:pt x="0" y="45153"/>
                </a:moveTo>
                <a:lnTo>
                  <a:pt x="39448" y="45153"/>
                </a:lnTo>
                <a:lnTo>
                  <a:pt x="39448" y="0"/>
                </a:lnTo>
                <a:lnTo>
                  <a:pt x="0" y="0"/>
                </a:lnTo>
                <a:lnTo>
                  <a:pt x="0" y="45153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4890652" y="1910346"/>
            <a:ext cx="40005" cy="46990"/>
          </a:xfrm>
          <a:custGeom>
            <a:avLst/>
            <a:gdLst/>
            <a:ahLst/>
            <a:cxnLst/>
            <a:rect l="l" t="t" r="r" b="b"/>
            <a:pathLst>
              <a:path w="40004" h="46989">
                <a:moveTo>
                  <a:pt x="0" y="46610"/>
                </a:moveTo>
                <a:lnTo>
                  <a:pt x="39448" y="46610"/>
                </a:lnTo>
                <a:lnTo>
                  <a:pt x="39448" y="0"/>
                </a:lnTo>
                <a:lnTo>
                  <a:pt x="0" y="0"/>
                </a:lnTo>
                <a:lnTo>
                  <a:pt x="0" y="46610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4962244" y="1903063"/>
            <a:ext cx="40005" cy="46990"/>
          </a:xfrm>
          <a:custGeom>
            <a:avLst/>
            <a:gdLst/>
            <a:ahLst/>
            <a:cxnLst/>
            <a:rect l="l" t="t" r="r" b="b"/>
            <a:pathLst>
              <a:path w="40004" h="46989">
                <a:moveTo>
                  <a:pt x="0" y="46610"/>
                </a:moveTo>
                <a:lnTo>
                  <a:pt x="39448" y="46610"/>
                </a:lnTo>
                <a:lnTo>
                  <a:pt x="39448" y="0"/>
                </a:lnTo>
                <a:lnTo>
                  <a:pt x="0" y="0"/>
                </a:lnTo>
                <a:lnTo>
                  <a:pt x="0" y="46610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5032376" y="1897237"/>
            <a:ext cx="41275" cy="46990"/>
          </a:xfrm>
          <a:custGeom>
            <a:avLst/>
            <a:gdLst/>
            <a:ahLst/>
            <a:cxnLst/>
            <a:rect l="l" t="t" r="r" b="b"/>
            <a:pathLst>
              <a:path w="41275" h="46989">
                <a:moveTo>
                  <a:pt x="0" y="46610"/>
                </a:moveTo>
                <a:lnTo>
                  <a:pt x="40910" y="46610"/>
                </a:lnTo>
                <a:lnTo>
                  <a:pt x="40910" y="0"/>
                </a:lnTo>
                <a:lnTo>
                  <a:pt x="0" y="0"/>
                </a:lnTo>
                <a:lnTo>
                  <a:pt x="0" y="46610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5103968" y="1889954"/>
            <a:ext cx="40005" cy="46990"/>
          </a:xfrm>
          <a:custGeom>
            <a:avLst/>
            <a:gdLst/>
            <a:ahLst/>
            <a:cxnLst/>
            <a:rect l="l" t="t" r="r" b="b"/>
            <a:pathLst>
              <a:path w="40004" h="46989">
                <a:moveTo>
                  <a:pt x="0" y="46610"/>
                </a:moveTo>
                <a:lnTo>
                  <a:pt x="39448" y="46610"/>
                </a:lnTo>
                <a:lnTo>
                  <a:pt x="39448" y="0"/>
                </a:lnTo>
                <a:lnTo>
                  <a:pt x="0" y="0"/>
                </a:lnTo>
                <a:lnTo>
                  <a:pt x="0" y="46610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5175561" y="1884128"/>
            <a:ext cx="40005" cy="46990"/>
          </a:xfrm>
          <a:custGeom>
            <a:avLst/>
            <a:gdLst/>
            <a:ahLst/>
            <a:cxnLst/>
            <a:rect l="l" t="t" r="r" b="b"/>
            <a:pathLst>
              <a:path w="40004" h="46989">
                <a:moveTo>
                  <a:pt x="0" y="46610"/>
                </a:moveTo>
                <a:lnTo>
                  <a:pt x="39448" y="46610"/>
                </a:lnTo>
                <a:lnTo>
                  <a:pt x="39448" y="0"/>
                </a:lnTo>
                <a:lnTo>
                  <a:pt x="0" y="0"/>
                </a:lnTo>
                <a:lnTo>
                  <a:pt x="0" y="46610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5247154" y="1876845"/>
            <a:ext cx="40005" cy="46990"/>
          </a:xfrm>
          <a:custGeom>
            <a:avLst/>
            <a:gdLst/>
            <a:ahLst/>
            <a:cxnLst/>
            <a:rect l="l" t="t" r="r" b="b"/>
            <a:pathLst>
              <a:path w="40004" h="46989">
                <a:moveTo>
                  <a:pt x="0" y="46610"/>
                </a:moveTo>
                <a:lnTo>
                  <a:pt x="39448" y="46610"/>
                </a:lnTo>
                <a:lnTo>
                  <a:pt x="39448" y="0"/>
                </a:lnTo>
                <a:lnTo>
                  <a:pt x="0" y="0"/>
                </a:lnTo>
                <a:lnTo>
                  <a:pt x="0" y="46610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5318746" y="1869562"/>
            <a:ext cx="40005" cy="48260"/>
          </a:xfrm>
          <a:custGeom>
            <a:avLst/>
            <a:gdLst/>
            <a:ahLst/>
            <a:cxnLst/>
            <a:rect l="l" t="t" r="r" b="b"/>
            <a:pathLst>
              <a:path w="40004" h="48260">
                <a:moveTo>
                  <a:pt x="0" y="48066"/>
                </a:moveTo>
                <a:lnTo>
                  <a:pt x="39448" y="48066"/>
                </a:lnTo>
                <a:lnTo>
                  <a:pt x="39448" y="0"/>
                </a:lnTo>
                <a:lnTo>
                  <a:pt x="0" y="0"/>
                </a:lnTo>
                <a:lnTo>
                  <a:pt x="0" y="48066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5390339" y="1863736"/>
            <a:ext cx="40005" cy="48260"/>
          </a:xfrm>
          <a:custGeom>
            <a:avLst/>
            <a:gdLst/>
            <a:ahLst/>
            <a:cxnLst/>
            <a:rect l="l" t="t" r="r" b="b"/>
            <a:pathLst>
              <a:path w="40004" h="48260">
                <a:moveTo>
                  <a:pt x="0" y="48066"/>
                </a:moveTo>
                <a:lnTo>
                  <a:pt x="39448" y="48066"/>
                </a:lnTo>
                <a:lnTo>
                  <a:pt x="39448" y="0"/>
                </a:lnTo>
                <a:lnTo>
                  <a:pt x="0" y="0"/>
                </a:lnTo>
                <a:lnTo>
                  <a:pt x="0" y="48066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5460470" y="1856453"/>
            <a:ext cx="41275" cy="48260"/>
          </a:xfrm>
          <a:custGeom>
            <a:avLst/>
            <a:gdLst/>
            <a:ahLst/>
            <a:cxnLst/>
            <a:rect l="l" t="t" r="r" b="b"/>
            <a:pathLst>
              <a:path w="41275" h="48260">
                <a:moveTo>
                  <a:pt x="0" y="48066"/>
                </a:moveTo>
                <a:lnTo>
                  <a:pt x="40910" y="48066"/>
                </a:lnTo>
                <a:lnTo>
                  <a:pt x="40910" y="0"/>
                </a:lnTo>
                <a:lnTo>
                  <a:pt x="0" y="0"/>
                </a:lnTo>
                <a:lnTo>
                  <a:pt x="0" y="48066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5532063" y="1849170"/>
            <a:ext cx="40005" cy="49530"/>
          </a:xfrm>
          <a:custGeom>
            <a:avLst/>
            <a:gdLst/>
            <a:ahLst/>
            <a:cxnLst/>
            <a:rect l="l" t="t" r="r" b="b"/>
            <a:pathLst>
              <a:path w="40004" h="49530">
                <a:moveTo>
                  <a:pt x="0" y="49523"/>
                </a:moveTo>
                <a:lnTo>
                  <a:pt x="39448" y="49523"/>
                </a:lnTo>
                <a:lnTo>
                  <a:pt x="39448" y="0"/>
                </a:lnTo>
                <a:lnTo>
                  <a:pt x="0" y="0"/>
                </a:lnTo>
                <a:lnTo>
                  <a:pt x="0" y="49523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5603655" y="1841887"/>
            <a:ext cx="40005" cy="49530"/>
          </a:xfrm>
          <a:custGeom>
            <a:avLst/>
            <a:gdLst/>
            <a:ahLst/>
            <a:cxnLst/>
            <a:rect l="l" t="t" r="r" b="b"/>
            <a:pathLst>
              <a:path w="40004" h="49530">
                <a:moveTo>
                  <a:pt x="0" y="49523"/>
                </a:moveTo>
                <a:lnTo>
                  <a:pt x="39448" y="49523"/>
                </a:lnTo>
                <a:lnTo>
                  <a:pt x="39448" y="0"/>
                </a:lnTo>
                <a:lnTo>
                  <a:pt x="0" y="0"/>
                </a:lnTo>
                <a:lnTo>
                  <a:pt x="0" y="49523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5675248" y="1836061"/>
            <a:ext cx="40005" cy="49530"/>
          </a:xfrm>
          <a:custGeom>
            <a:avLst/>
            <a:gdLst/>
            <a:ahLst/>
            <a:cxnLst/>
            <a:rect l="l" t="t" r="r" b="b"/>
            <a:pathLst>
              <a:path w="40004" h="49530">
                <a:moveTo>
                  <a:pt x="0" y="49523"/>
                </a:moveTo>
                <a:lnTo>
                  <a:pt x="39448" y="49523"/>
                </a:lnTo>
                <a:lnTo>
                  <a:pt x="39448" y="0"/>
                </a:lnTo>
                <a:lnTo>
                  <a:pt x="0" y="0"/>
                </a:lnTo>
                <a:lnTo>
                  <a:pt x="0" y="49523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5746841" y="1828778"/>
            <a:ext cx="40005" cy="49530"/>
          </a:xfrm>
          <a:custGeom>
            <a:avLst/>
            <a:gdLst/>
            <a:ahLst/>
            <a:cxnLst/>
            <a:rect l="l" t="t" r="r" b="b"/>
            <a:pathLst>
              <a:path w="40004" h="49530">
                <a:moveTo>
                  <a:pt x="0" y="49523"/>
                </a:moveTo>
                <a:lnTo>
                  <a:pt x="39448" y="49523"/>
                </a:lnTo>
                <a:lnTo>
                  <a:pt x="39448" y="0"/>
                </a:lnTo>
                <a:lnTo>
                  <a:pt x="0" y="0"/>
                </a:lnTo>
                <a:lnTo>
                  <a:pt x="0" y="49523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5818433" y="1821495"/>
            <a:ext cx="40005" cy="49530"/>
          </a:xfrm>
          <a:custGeom>
            <a:avLst/>
            <a:gdLst/>
            <a:ahLst/>
            <a:cxnLst/>
            <a:rect l="l" t="t" r="r" b="b"/>
            <a:pathLst>
              <a:path w="40004" h="49530">
                <a:moveTo>
                  <a:pt x="0" y="49523"/>
                </a:moveTo>
                <a:lnTo>
                  <a:pt x="39448" y="49523"/>
                </a:lnTo>
                <a:lnTo>
                  <a:pt x="39448" y="0"/>
                </a:lnTo>
                <a:lnTo>
                  <a:pt x="0" y="0"/>
                </a:lnTo>
                <a:lnTo>
                  <a:pt x="0" y="49523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5908289" y="1814212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80"/>
                </a:lnTo>
              </a:path>
            </a:pathLst>
          </a:custGeom>
          <a:ln w="3944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5979881" y="1806929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80"/>
                </a:lnTo>
              </a:path>
            </a:pathLst>
          </a:custGeom>
          <a:ln w="3944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6051474" y="1799646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80"/>
                </a:lnTo>
              </a:path>
            </a:pathLst>
          </a:custGeom>
          <a:ln w="3944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6123067" y="1792364"/>
            <a:ext cx="0" cy="52705"/>
          </a:xfrm>
          <a:custGeom>
            <a:avLst/>
            <a:gdLst/>
            <a:ahLst/>
            <a:cxnLst/>
            <a:rect l="l" t="t" r="r" b="b"/>
            <a:pathLst>
              <a:path h="52705">
                <a:moveTo>
                  <a:pt x="0" y="0"/>
                </a:moveTo>
                <a:lnTo>
                  <a:pt x="0" y="52436"/>
                </a:lnTo>
              </a:path>
            </a:pathLst>
          </a:custGeom>
          <a:ln w="3944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6194659" y="1785081"/>
            <a:ext cx="0" cy="52705"/>
          </a:xfrm>
          <a:custGeom>
            <a:avLst/>
            <a:gdLst/>
            <a:ahLst/>
            <a:cxnLst/>
            <a:rect l="l" t="t" r="r" b="b"/>
            <a:pathLst>
              <a:path h="52705">
                <a:moveTo>
                  <a:pt x="0" y="0"/>
                </a:moveTo>
                <a:lnTo>
                  <a:pt x="0" y="52436"/>
                </a:lnTo>
              </a:path>
            </a:pathLst>
          </a:custGeom>
          <a:ln w="3944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6266252" y="1777798"/>
            <a:ext cx="0" cy="52705"/>
          </a:xfrm>
          <a:custGeom>
            <a:avLst/>
            <a:gdLst/>
            <a:ahLst/>
            <a:cxnLst/>
            <a:rect l="l" t="t" r="r" b="b"/>
            <a:pathLst>
              <a:path h="52705">
                <a:moveTo>
                  <a:pt x="0" y="0"/>
                </a:moveTo>
                <a:lnTo>
                  <a:pt x="0" y="52436"/>
                </a:lnTo>
              </a:path>
            </a:pathLst>
          </a:custGeom>
          <a:ln w="3944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6330539" y="1770515"/>
            <a:ext cx="0" cy="52705"/>
          </a:xfrm>
          <a:custGeom>
            <a:avLst/>
            <a:gdLst/>
            <a:ahLst/>
            <a:cxnLst/>
            <a:rect l="l" t="t" r="r" b="b"/>
            <a:pathLst>
              <a:path h="52705">
                <a:moveTo>
                  <a:pt x="0" y="0"/>
                </a:moveTo>
                <a:lnTo>
                  <a:pt x="0" y="52436"/>
                </a:lnTo>
              </a:path>
            </a:pathLst>
          </a:custGeom>
          <a:ln w="27760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2361534" y="2182725"/>
            <a:ext cx="32384" cy="31115"/>
          </a:xfrm>
          <a:custGeom>
            <a:avLst/>
            <a:gdLst/>
            <a:ahLst/>
            <a:cxnLst/>
            <a:rect l="l" t="t" r="r" b="b"/>
            <a:pathLst>
              <a:path w="32385" h="31114">
                <a:moveTo>
                  <a:pt x="32143" y="0"/>
                </a:moveTo>
                <a:lnTo>
                  <a:pt x="0" y="3058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2433127" y="2153594"/>
            <a:ext cx="31115" cy="29209"/>
          </a:xfrm>
          <a:custGeom>
            <a:avLst/>
            <a:gdLst/>
            <a:ahLst/>
            <a:cxnLst/>
            <a:rect l="l" t="t" r="r" b="b"/>
            <a:pathLst>
              <a:path w="31114" h="29210">
                <a:moveTo>
                  <a:pt x="30682" y="0"/>
                </a:moveTo>
                <a:lnTo>
                  <a:pt x="0" y="291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2504719" y="2153594"/>
            <a:ext cx="31115" cy="3175"/>
          </a:xfrm>
          <a:custGeom>
            <a:avLst/>
            <a:gdLst/>
            <a:ahLst/>
            <a:cxnLst/>
            <a:rect l="l" t="t" r="r" b="b"/>
            <a:pathLst>
              <a:path w="31114" h="3175">
                <a:moveTo>
                  <a:pt x="30682" y="29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2574851" y="2149224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2646444" y="2117179"/>
            <a:ext cx="32384" cy="32384"/>
          </a:xfrm>
          <a:custGeom>
            <a:avLst/>
            <a:gdLst/>
            <a:ahLst/>
            <a:cxnLst/>
            <a:rect l="l" t="t" r="r" b="b"/>
            <a:pathLst>
              <a:path w="32385" h="32385">
                <a:moveTo>
                  <a:pt x="32143" y="0"/>
                </a:moveTo>
                <a:lnTo>
                  <a:pt x="0" y="3204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2718036" y="2111353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2789629" y="2106983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2861221" y="2074939"/>
            <a:ext cx="31115" cy="32384"/>
          </a:xfrm>
          <a:custGeom>
            <a:avLst/>
            <a:gdLst/>
            <a:ahLst/>
            <a:cxnLst/>
            <a:rect l="l" t="t" r="r" b="b"/>
            <a:pathLst>
              <a:path w="31114" h="32385">
                <a:moveTo>
                  <a:pt x="30682" y="0"/>
                </a:moveTo>
                <a:lnTo>
                  <a:pt x="0" y="3204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2932814" y="1996284"/>
            <a:ext cx="31115" cy="78740"/>
          </a:xfrm>
          <a:custGeom>
            <a:avLst/>
            <a:gdLst/>
            <a:ahLst/>
            <a:cxnLst/>
            <a:rect l="l" t="t" r="r" b="b"/>
            <a:pathLst>
              <a:path w="31114" h="78739">
                <a:moveTo>
                  <a:pt x="30682" y="0"/>
                </a:moveTo>
                <a:lnTo>
                  <a:pt x="0" y="7865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3002945" y="1951130"/>
            <a:ext cx="32384" cy="45720"/>
          </a:xfrm>
          <a:custGeom>
            <a:avLst/>
            <a:gdLst/>
            <a:ahLst/>
            <a:cxnLst/>
            <a:rect l="l" t="t" r="r" b="b"/>
            <a:pathLst>
              <a:path w="32385" h="45719">
                <a:moveTo>
                  <a:pt x="32143" y="0"/>
                </a:moveTo>
                <a:lnTo>
                  <a:pt x="0" y="451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3074538" y="1951130"/>
            <a:ext cx="32384" cy="71755"/>
          </a:xfrm>
          <a:custGeom>
            <a:avLst/>
            <a:gdLst/>
            <a:ahLst/>
            <a:cxnLst/>
            <a:rect l="l" t="t" r="r" b="b"/>
            <a:pathLst>
              <a:path w="32385" h="71755">
                <a:moveTo>
                  <a:pt x="32143" y="7137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3146131" y="2022502"/>
            <a:ext cx="32384" cy="60325"/>
          </a:xfrm>
          <a:custGeom>
            <a:avLst/>
            <a:gdLst/>
            <a:ahLst/>
            <a:cxnLst/>
            <a:rect l="l" t="t" r="r" b="b"/>
            <a:pathLst>
              <a:path w="32385" h="60325">
                <a:moveTo>
                  <a:pt x="32143" y="5971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3217723" y="2082222"/>
            <a:ext cx="32384" cy="24765"/>
          </a:xfrm>
          <a:custGeom>
            <a:avLst/>
            <a:gdLst/>
            <a:ahLst/>
            <a:cxnLst/>
            <a:rect l="l" t="t" r="r" b="b"/>
            <a:pathLst>
              <a:path w="32385" h="24764">
                <a:moveTo>
                  <a:pt x="32143" y="247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3289316" y="2089505"/>
            <a:ext cx="31115" cy="17780"/>
          </a:xfrm>
          <a:custGeom>
            <a:avLst/>
            <a:gdLst/>
            <a:ahLst/>
            <a:cxnLst/>
            <a:rect l="l" t="t" r="r" b="b"/>
            <a:pathLst>
              <a:path w="31114" h="17780">
                <a:moveTo>
                  <a:pt x="30682" y="0"/>
                </a:moveTo>
                <a:lnTo>
                  <a:pt x="0" y="174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3360908" y="2072026"/>
            <a:ext cx="31115" cy="17780"/>
          </a:xfrm>
          <a:custGeom>
            <a:avLst/>
            <a:gdLst/>
            <a:ahLst/>
            <a:cxnLst/>
            <a:rect l="l" t="t" r="r" b="b"/>
            <a:pathLst>
              <a:path w="31114" h="17780">
                <a:moveTo>
                  <a:pt x="30682" y="0"/>
                </a:moveTo>
                <a:lnTo>
                  <a:pt x="0" y="174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3431040" y="2048720"/>
            <a:ext cx="32384" cy="23495"/>
          </a:xfrm>
          <a:custGeom>
            <a:avLst/>
            <a:gdLst/>
            <a:ahLst/>
            <a:cxnLst/>
            <a:rect l="l" t="t" r="r" b="b"/>
            <a:pathLst>
              <a:path w="32385" h="23494">
                <a:moveTo>
                  <a:pt x="32143" y="0"/>
                </a:moveTo>
                <a:lnTo>
                  <a:pt x="0" y="233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3502632" y="2018132"/>
            <a:ext cx="32384" cy="31115"/>
          </a:xfrm>
          <a:custGeom>
            <a:avLst/>
            <a:gdLst/>
            <a:ahLst/>
            <a:cxnLst/>
            <a:rect l="l" t="t" r="r" b="b"/>
            <a:pathLst>
              <a:path w="32385" h="31114">
                <a:moveTo>
                  <a:pt x="32143" y="0"/>
                </a:moveTo>
                <a:lnTo>
                  <a:pt x="0" y="3058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3574225" y="2018132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436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3645818" y="2010849"/>
            <a:ext cx="32384" cy="12065"/>
          </a:xfrm>
          <a:custGeom>
            <a:avLst/>
            <a:gdLst/>
            <a:ahLst/>
            <a:cxnLst/>
            <a:rect l="l" t="t" r="r" b="b"/>
            <a:pathLst>
              <a:path w="32385" h="12064">
                <a:moveTo>
                  <a:pt x="32143" y="0"/>
                </a:moveTo>
                <a:lnTo>
                  <a:pt x="0" y="116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3717410" y="1955500"/>
            <a:ext cx="31115" cy="55880"/>
          </a:xfrm>
          <a:custGeom>
            <a:avLst/>
            <a:gdLst/>
            <a:ahLst/>
            <a:cxnLst/>
            <a:rect l="l" t="t" r="r" b="b"/>
            <a:pathLst>
              <a:path w="31114" h="55880">
                <a:moveTo>
                  <a:pt x="30682" y="0"/>
                </a:moveTo>
                <a:lnTo>
                  <a:pt x="0" y="553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3789003" y="1933651"/>
            <a:ext cx="31115" cy="22225"/>
          </a:xfrm>
          <a:custGeom>
            <a:avLst/>
            <a:gdLst/>
            <a:ahLst/>
            <a:cxnLst/>
            <a:rect l="l" t="t" r="r" b="b"/>
            <a:pathLst>
              <a:path w="31114" h="22225">
                <a:moveTo>
                  <a:pt x="30682" y="0"/>
                </a:moveTo>
                <a:lnTo>
                  <a:pt x="0" y="2184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3859134" y="1933651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728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3930727" y="1940934"/>
            <a:ext cx="32384" cy="12065"/>
          </a:xfrm>
          <a:custGeom>
            <a:avLst/>
            <a:gdLst/>
            <a:ahLst/>
            <a:cxnLst/>
            <a:rect l="l" t="t" r="r" b="b"/>
            <a:pathLst>
              <a:path w="32385" h="12064">
                <a:moveTo>
                  <a:pt x="32143" y="1165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4002319" y="1943847"/>
            <a:ext cx="32384" cy="8890"/>
          </a:xfrm>
          <a:custGeom>
            <a:avLst/>
            <a:gdLst/>
            <a:ahLst/>
            <a:cxnLst/>
            <a:rect l="l" t="t" r="r" b="b"/>
            <a:pathLst>
              <a:path w="32385" h="8889">
                <a:moveTo>
                  <a:pt x="32143" y="0"/>
                </a:moveTo>
                <a:lnTo>
                  <a:pt x="0" y="87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4073912" y="1943847"/>
            <a:ext cx="32384" cy="1905"/>
          </a:xfrm>
          <a:custGeom>
            <a:avLst/>
            <a:gdLst/>
            <a:ahLst/>
            <a:cxnLst/>
            <a:rect l="l" t="t" r="r" b="b"/>
            <a:pathLst>
              <a:path w="32385" h="1905">
                <a:moveTo>
                  <a:pt x="32143" y="145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4145505" y="1945304"/>
            <a:ext cx="31115" cy="17780"/>
          </a:xfrm>
          <a:custGeom>
            <a:avLst/>
            <a:gdLst/>
            <a:ahLst/>
            <a:cxnLst/>
            <a:rect l="l" t="t" r="r" b="b"/>
            <a:pathLst>
              <a:path w="31114" h="17780">
                <a:moveTo>
                  <a:pt x="30682" y="1747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4217097" y="1962783"/>
            <a:ext cx="31115" cy="3175"/>
          </a:xfrm>
          <a:custGeom>
            <a:avLst/>
            <a:gdLst/>
            <a:ahLst/>
            <a:cxnLst/>
            <a:rect l="l" t="t" r="r" b="b"/>
            <a:pathLst>
              <a:path w="31114" h="3175">
                <a:moveTo>
                  <a:pt x="30682" y="29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4287229" y="1962783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4358821" y="1955500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4430414" y="1949674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4502006" y="1943847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4573599" y="1936564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4645192" y="1930738"/>
            <a:ext cx="31115" cy="6350"/>
          </a:xfrm>
          <a:custGeom>
            <a:avLst/>
            <a:gdLst/>
            <a:ahLst/>
            <a:cxnLst/>
            <a:rect l="l" t="t" r="r" b="b"/>
            <a:pathLst>
              <a:path w="31114" h="6350">
                <a:moveTo>
                  <a:pt x="30682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4715323" y="1923455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4786915" y="1917629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4858508" y="1910346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4930101" y="1903063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5001693" y="1897237"/>
            <a:ext cx="31115" cy="6350"/>
          </a:xfrm>
          <a:custGeom>
            <a:avLst/>
            <a:gdLst/>
            <a:ahLst/>
            <a:cxnLst/>
            <a:rect l="l" t="t" r="r" b="b"/>
            <a:pathLst>
              <a:path w="31114" h="6350">
                <a:moveTo>
                  <a:pt x="30682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5073286" y="1889954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5143417" y="1884128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5215010" y="1876845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5286602" y="1869562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5358195" y="1863736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5429787" y="1856453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5501380" y="1849170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5571512" y="1841887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5643104" y="1836061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5714697" y="1828778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5786289" y="1821495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5857882" y="1814212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5928014" y="1806929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5999606" y="1799646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6071199" y="1792364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6142791" y="1785081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6214384" y="1777798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6285976" y="1770515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2341079" y="2201661"/>
            <a:ext cx="20955" cy="12065"/>
          </a:xfrm>
          <a:custGeom>
            <a:avLst/>
            <a:gdLst/>
            <a:ahLst/>
            <a:cxnLst/>
            <a:rect l="l" t="t" r="r" b="b"/>
            <a:pathLst>
              <a:path w="20955" h="12064">
                <a:moveTo>
                  <a:pt x="0" y="11652"/>
                </a:moveTo>
                <a:lnTo>
                  <a:pt x="20454" y="11652"/>
                </a:lnTo>
                <a:lnTo>
                  <a:pt x="20454" y="0"/>
                </a:lnTo>
                <a:lnTo>
                  <a:pt x="0" y="0"/>
                </a:lnTo>
                <a:lnTo>
                  <a:pt x="0" y="1165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2393678" y="2169616"/>
            <a:ext cx="40005" cy="13335"/>
          </a:xfrm>
          <a:custGeom>
            <a:avLst/>
            <a:gdLst/>
            <a:ahLst/>
            <a:cxnLst/>
            <a:rect l="l" t="t" r="r" b="b"/>
            <a:pathLst>
              <a:path w="40005" h="13335">
                <a:moveTo>
                  <a:pt x="0" y="13109"/>
                </a:moveTo>
                <a:lnTo>
                  <a:pt x="39448" y="13109"/>
                </a:lnTo>
                <a:lnTo>
                  <a:pt x="39448" y="0"/>
                </a:lnTo>
                <a:lnTo>
                  <a:pt x="0" y="0"/>
                </a:lnTo>
                <a:lnTo>
                  <a:pt x="0" y="13109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2463809" y="2140485"/>
            <a:ext cx="41275" cy="13335"/>
          </a:xfrm>
          <a:custGeom>
            <a:avLst/>
            <a:gdLst/>
            <a:ahLst/>
            <a:cxnLst/>
            <a:rect l="l" t="t" r="r" b="b"/>
            <a:pathLst>
              <a:path w="41275" h="13335">
                <a:moveTo>
                  <a:pt x="0" y="13109"/>
                </a:moveTo>
                <a:lnTo>
                  <a:pt x="40910" y="13109"/>
                </a:lnTo>
                <a:lnTo>
                  <a:pt x="40910" y="0"/>
                </a:lnTo>
                <a:lnTo>
                  <a:pt x="0" y="0"/>
                </a:lnTo>
                <a:lnTo>
                  <a:pt x="0" y="13109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2535402" y="2143398"/>
            <a:ext cx="40005" cy="13335"/>
          </a:xfrm>
          <a:custGeom>
            <a:avLst/>
            <a:gdLst/>
            <a:ahLst/>
            <a:cxnLst/>
            <a:rect l="l" t="t" r="r" b="b"/>
            <a:pathLst>
              <a:path w="40005" h="13335">
                <a:moveTo>
                  <a:pt x="0" y="13109"/>
                </a:moveTo>
                <a:lnTo>
                  <a:pt x="39448" y="13109"/>
                </a:lnTo>
                <a:lnTo>
                  <a:pt x="39448" y="0"/>
                </a:lnTo>
                <a:lnTo>
                  <a:pt x="0" y="0"/>
                </a:lnTo>
                <a:lnTo>
                  <a:pt x="0" y="13109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2606995" y="2137571"/>
            <a:ext cx="40005" cy="12065"/>
          </a:xfrm>
          <a:custGeom>
            <a:avLst/>
            <a:gdLst/>
            <a:ahLst/>
            <a:cxnLst/>
            <a:rect l="l" t="t" r="r" b="b"/>
            <a:pathLst>
              <a:path w="40005" h="12064">
                <a:moveTo>
                  <a:pt x="0" y="11652"/>
                </a:moveTo>
                <a:lnTo>
                  <a:pt x="39448" y="11652"/>
                </a:lnTo>
                <a:lnTo>
                  <a:pt x="39448" y="0"/>
                </a:lnTo>
                <a:lnTo>
                  <a:pt x="0" y="0"/>
                </a:lnTo>
                <a:lnTo>
                  <a:pt x="0" y="1165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2678587" y="2102614"/>
            <a:ext cx="40005" cy="14604"/>
          </a:xfrm>
          <a:custGeom>
            <a:avLst/>
            <a:gdLst/>
            <a:ahLst/>
            <a:cxnLst/>
            <a:rect l="l" t="t" r="r" b="b"/>
            <a:pathLst>
              <a:path w="40005" h="14605">
                <a:moveTo>
                  <a:pt x="0" y="14565"/>
                </a:moveTo>
                <a:lnTo>
                  <a:pt x="39448" y="14565"/>
                </a:lnTo>
                <a:lnTo>
                  <a:pt x="39448" y="0"/>
                </a:lnTo>
                <a:lnTo>
                  <a:pt x="0" y="0"/>
                </a:lnTo>
                <a:lnTo>
                  <a:pt x="0" y="14565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2750180" y="2098244"/>
            <a:ext cx="40005" cy="13335"/>
          </a:xfrm>
          <a:custGeom>
            <a:avLst/>
            <a:gdLst/>
            <a:ahLst/>
            <a:cxnLst/>
            <a:rect l="l" t="t" r="r" b="b"/>
            <a:pathLst>
              <a:path w="40005" h="13335">
                <a:moveTo>
                  <a:pt x="0" y="13109"/>
                </a:moveTo>
                <a:lnTo>
                  <a:pt x="39448" y="13109"/>
                </a:lnTo>
                <a:lnTo>
                  <a:pt x="39448" y="0"/>
                </a:lnTo>
                <a:lnTo>
                  <a:pt x="0" y="0"/>
                </a:lnTo>
                <a:lnTo>
                  <a:pt x="0" y="13109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2821772" y="2092418"/>
            <a:ext cx="40005" cy="14604"/>
          </a:xfrm>
          <a:custGeom>
            <a:avLst/>
            <a:gdLst/>
            <a:ahLst/>
            <a:cxnLst/>
            <a:rect l="l" t="t" r="r" b="b"/>
            <a:pathLst>
              <a:path w="40005" h="14605">
                <a:moveTo>
                  <a:pt x="0" y="14565"/>
                </a:moveTo>
                <a:lnTo>
                  <a:pt x="39448" y="14565"/>
                </a:lnTo>
                <a:lnTo>
                  <a:pt x="39448" y="0"/>
                </a:lnTo>
                <a:lnTo>
                  <a:pt x="0" y="0"/>
                </a:lnTo>
                <a:lnTo>
                  <a:pt x="0" y="14565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2891904" y="2060373"/>
            <a:ext cx="41275" cy="14604"/>
          </a:xfrm>
          <a:custGeom>
            <a:avLst/>
            <a:gdLst/>
            <a:ahLst/>
            <a:cxnLst/>
            <a:rect l="l" t="t" r="r" b="b"/>
            <a:pathLst>
              <a:path w="41275" h="14605">
                <a:moveTo>
                  <a:pt x="0" y="14565"/>
                </a:moveTo>
                <a:lnTo>
                  <a:pt x="40910" y="14565"/>
                </a:lnTo>
                <a:lnTo>
                  <a:pt x="40910" y="0"/>
                </a:lnTo>
                <a:lnTo>
                  <a:pt x="0" y="0"/>
                </a:lnTo>
                <a:lnTo>
                  <a:pt x="0" y="14565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2963496" y="1981718"/>
            <a:ext cx="40005" cy="14604"/>
          </a:xfrm>
          <a:custGeom>
            <a:avLst/>
            <a:gdLst/>
            <a:ahLst/>
            <a:cxnLst/>
            <a:rect l="l" t="t" r="r" b="b"/>
            <a:pathLst>
              <a:path w="40005" h="14605">
                <a:moveTo>
                  <a:pt x="0" y="14565"/>
                </a:moveTo>
                <a:lnTo>
                  <a:pt x="39448" y="14565"/>
                </a:lnTo>
                <a:lnTo>
                  <a:pt x="39448" y="0"/>
                </a:lnTo>
                <a:lnTo>
                  <a:pt x="0" y="0"/>
                </a:lnTo>
                <a:lnTo>
                  <a:pt x="0" y="14565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3035089" y="1935108"/>
            <a:ext cx="40005" cy="16510"/>
          </a:xfrm>
          <a:custGeom>
            <a:avLst/>
            <a:gdLst/>
            <a:ahLst/>
            <a:cxnLst/>
            <a:rect l="l" t="t" r="r" b="b"/>
            <a:pathLst>
              <a:path w="40005" h="16510">
                <a:moveTo>
                  <a:pt x="0" y="16022"/>
                </a:moveTo>
                <a:lnTo>
                  <a:pt x="39448" y="16022"/>
                </a:lnTo>
                <a:lnTo>
                  <a:pt x="39448" y="0"/>
                </a:lnTo>
                <a:lnTo>
                  <a:pt x="0" y="0"/>
                </a:lnTo>
                <a:lnTo>
                  <a:pt x="0" y="1602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3106682" y="2009393"/>
            <a:ext cx="40005" cy="13335"/>
          </a:xfrm>
          <a:custGeom>
            <a:avLst/>
            <a:gdLst/>
            <a:ahLst/>
            <a:cxnLst/>
            <a:rect l="l" t="t" r="r" b="b"/>
            <a:pathLst>
              <a:path w="40005" h="13335">
                <a:moveTo>
                  <a:pt x="0" y="13109"/>
                </a:moveTo>
                <a:lnTo>
                  <a:pt x="39448" y="13109"/>
                </a:lnTo>
                <a:lnTo>
                  <a:pt x="39448" y="0"/>
                </a:lnTo>
                <a:lnTo>
                  <a:pt x="0" y="0"/>
                </a:lnTo>
                <a:lnTo>
                  <a:pt x="0" y="13109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3178274" y="2069112"/>
            <a:ext cx="40005" cy="13335"/>
          </a:xfrm>
          <a:custGeom>
            <a:avLst/>
            <a:gdLst/>
            <a:ahLst/>
            <a:cxnLst/>
            <a:rect l="l" t="t" r="r" b="b"/>
            <a:pathLst>
              <a:path w="40005" h="13335">
                <a:moveTo>
                  <a:pt x="0" y="13109"/>
                </a:moveTo>
                <a:lnTo>
                  <a:pt x="39448" y="13109"/>
                </a:lnTo>
                <a:lnTo>
                  <a:pt x="39448" y="0"/>
                </a:lnTo>
                <a:lnTo>
                  <a:pt x="0" y="0"/>
                </a:lnTo>
                <a:lnTo>
                  <a:pt x="0" y="13109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3249867" y="2092418"/>
            <a:ext cx="40005" cy="14604"/>
          </a:xfrm>
          <a:custGeom>
            <a:avLst/>
            <a:gdLst/>
            <a:ahLst/>
            <a:cxnLst/>
            <a:rect l="l" t="t" r="r" b="b"/>
            <a:pathLst>
              <a:path w="40004" h="14605">
                <a:moveTo>
                  <a:pt x="0" y="14565"/>
                </a:moveTo>
                <a:lnTo>
                  <a:pt x="39448" y="14565"/>
                </a:lnTo>
                <a:lnTo>
                  <a:pt x="39448" y="0"/>
                </a:lnTo>
                <a:lnTo>
                  <a:pt x="0" y="0"/>
                </a:lnTo>
                <a:lnTo>
                  <a:pt x="0" y="14565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3319998" y="2076395"/>
            <a:ext cx="41275" cy="13335"/>
          </a:xfrm>
          <a:custGeom>
            <a:avLst/>
            <a:gdLst/>
            <a:ahLst/>
            <a:cxnLst/>
            <a:rect l="l" t="t" r="r" b="b"/>
            <a:pathLst>
              <a:path w="41275" h="13335">
                <a:moveTo>
                  <a:pt x="0" y="13109"/>
                </a:moveTo>
                <a:lnTo>
                  <a:pt x="40910" y="13109"/>
                </a:lnTo>
                <a:lnTo>
                  <a:pt x="40910" y="0"/>
                </a:lnTo>
                <a:lnTo>
                  <a:pt x="0" y="0"/>
                </a:lnTo>
                <a:lnTo>
                  <a:pt x="0" y="13109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3391591" y="2058916"/>
            <a:ext cx="40005" cy="13335"/>
          </a:xfrm>
          <a:custGeom>
            <a:avLst/>
            <a:gdLst/>
            <a:ahLst/>
            <a:cxnLst/>
            <a:rect l="l" t="t" r="r" b="b"/>
            <a:pathLst>
              <a:path w="40004" h="13335">
                <a:moveTo>
                  <a:pt x="0" y="13109"/>
                </a:moveTo>
                <a:lnTo>
                  <a:pt x="39448" y="13109"/>
                </a:lnTo>
                <a:lnTo>
                  <a:pt x="39448" y="0"/>
                </a:lnTo>
                <a:lnTo>
                  <a:pt x="0" y="0"/>
                </a:lnTo>
                <a:lnTo>
                  <a:pt x="0" y="13109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3463183" y="2034155"/>
            <a:ext cx="40005" cy="14604"/>
          </a:xfrm>
          <a:custGeom>
            <a:avLst/>
            <a:gdLst/>
            <a:ahLst/>
            <a:cxnLst/>
            <a:rect l="l" t="t" r="r" b="b"/>
            <a:pathLst>
              <a:path w="40004" h="14605">
                <a:moveTo>
                  <a:pt x="0" y="14565"/>
                </a:moveTo>
                <a:lnTo>
                  <a:pt x="39448" y="14565"/>
                </a:lnTo>
                <a:lnTo>
                  <a:pt x="39448" y="0"/>
                </a:lnTo>
                <a:lnTo>
                  <a:pt x="0" y="0"/>
                </a:lnTo>
                <a:lnTo>
                  <a:pt x="0" y="14565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3534776" y="2003567"/>
            <a:ext cx="40005" cy="14604"/>
          </a:xfrm>
          <a:custGeom>
            <a:avLst/>
            <a:gdLst/>
            <a:ahLst/>
            <a:cxnLst/>
            <a:rect l="l" t="t" r="r" b="b"/>
            <a:pathLst>
              <a:path w="40004" h="14605">
                <a:moveTo>
                  <a:pt x="0" y="14565"/>
                </a:moveTo>
                <a:lnTo>
                  <a:pt x="39448" y="14565"/>
                </a:lnTo>
                <a:lnTo>
                  <a:pt x="39448" y="0"/>
                </a:lnTo>
                <a:lnTo>
                  <a:pt x="0" y="0"/>
                </a:lnTo>
                <a:lnTo>
                  <a:pt x="0" y="14565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3606369" y="2007936"/>
            <a:ext cx="40005" cy="14604"/>
          </a:xfrm>
          <a:custGeom>
            <a:avLst/>
            <a:gdLst/>
            <a:ahLst/>
            <a:cxnLst/>
            <a:rect l="l" t="t" r="r" b="b"/>
            <a:pathLst>
              <a:path w="40004" h="14605">
                <a:moveTo>
                  <a:pt x="0" y="14565"/>
                </a:moveTo>
                <a:lnTo>
                  <a:pt x="39448" y="14565"/>
                </a:lnTo>
                <a:lnTo>
                  <a:pt x="39448" y="0"/>
                </a:lnTo>
                <a:lnTo>
                  <a:pt x="0" y="0"/>
                </a:lnTo>
                <a:lnTo>
                  <a:pt x="0" y="14565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3677961" y="1996284"/>
            <a:ext cx="40005" cy="14604"/>
          </a:xfrm>
          <a:custGeom>
            <a:avLst/>
            <a:gdLst/>
            <a:ahLst/>
            <a:cxnLst/>
            <a:rect l="l" t="t" r="r" b="b"/>
            <a:pathLst>
              <a:path w="40004" h="14605">
                <a:moveTo>
                  <a:pt x="0" y="14565"/>
                </a:moveTo>
                <a:lnTo>
                  <a:pt x="39448" y="14565"/>
                </a:lnTo>
                <a:lnTo>
                  <a:pt x="39448" y="0"/>
                </a:lnTo>
                <a:lnTo>
                  <a:pt x="0" y="0"/>
                </a:lnTo>
                <a:lnTo>
                  <a:pt x="0" y="14565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3748092" y="1940934"/>
            <a:ext cx="41275" cy="14604"/>
          </a:xfrm>
          <a:custGeom>
            <a:avLst/>
            <a:gdLst/>
            <a:ahLst/>
            <a:cxnLst/>
            <a:rect l="l" t="t" r="r" b="b"/>
            <a:pathLst>
              <a:path w="41275" h="14605">
                <a:moveTo>
                  <a:pt x="0" y="14565"/>
                </a:moveTo>
                <a:lnTo>
                  <a:pt x="40910" y="14565"/>
                </a:lnTo>
                <a:lnTo>
                  <a:pt x="40910" y="0"/>
                </a:lnTo>
                <a:lnTo>
                  <a:pt x="0" y="0"/>
                </a:lnTo>
                <a:lnTo>
                  <a:pt x="0" y="14565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3819685" y="1917629"/>
            <a:ext cx="40005" cy="16510"/>
          </a:xfrm>
          <a:custGeom>
            <a:avLst/>
            <a:gdLst/>
            <a:ahLst/>
            <a:cxnLst/>
            <a:rect l="l" t="t" r="r" b="b"/>
            <a:pathLst>
              <a:path w="40004" h="16510">
                <a:moveTo>
                  <a:pt x="0" y="16022"/>
                </a:moveTo>
                <a:lnTo>
                  <a:pt x="39448" y="16022"/>
                </a:lnTo>
                <a:lnTo>
                  <a:pt x="39448" y="0"/>
                </a:lnTo>
                <a:lnTo>
                  <a:pt x="0" y="0"/>
                </a:lnTo>
                <a:lnTo>
                  <a:pt x="0" y="1602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3891278" y="1923455"/>
            <a:ext cx="40005" cy="17780"/>
          </a:xfrm>
          <a:custGeom>
            <a:avLst/>
            <a:gdLst/>
            <a:ahLst/>
            <a:cxnLst/>
            <a:rect l="l" t="t" r="r" b="b"/>
            <a:pathLst>
              <a:path w="40004" h="17780">
                <a:moveTo>
                  <a:pt x="0" y="17478"/>
                </a:moveTo>
                <a:lnTo>
                  <a:pt x="39448" y="17478"/>
                </a:lnTo>
                <a:lnTo>
                  <a:pt x="39448" y="0"/>
                </a:lnTo>
                <a:lnTo>
                  <a:pt x="0" y="0"/>
                </a:lnTo>
                <a:lnTo>
                  <a:pt x="0" y="17478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3962870" y="1936564"/>
            <a:ext cx="40005" cy="16510"/>
          </a:xfrm>
          <a:custGeom>
            <a:avLst/>
            <a:gdLst/>
            <a:ahLst/>
            <a:cxnLst/>
            <a:rect l="l" t="t" r="r" b="b"/>
            <a:pathLst>
              <a:path w="40004" h="16510">
                <a:moveTo>
                  <a:pt x="0" y="16022"/>
                </a:moveTo>
                <a:lnTo>
                  <a:pt x="39448" y="16022"/>
                </a:lnTo>
                <a:lnTo>
                  <a:pt x="39448" y="0"/>
                </a:lnTo>
                <a:lnTo>
                  <a:pt x="0" y="0"/>
                </a:lnTo>
                <a:lnTo>
                  <a:pt x="0" y="1602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4034463" y="1927825"/>
            <a:ext cx="40005" cy="16510"/>
          </a:xfrm>
          <a:custGeom>
            <a:avLst/>
            <a:gdLst/>
            <a:ahLst/>
            <a:cxnLst/>
            <a:rect l="l" t="t" r="r" b="b"/>
            <a:pathLst>
              <a:path w="40004" h="16510">
                <a:moveTo>
                  <a:pt x="0" y="16022"/>
                </a:moveTo>
                <a:lnTo>
                  <a:pt x="39448" y="16022"/>
                </a:lnTo>
                <a:lnTo>
                  <a:pt x="39448" y="0"/>
                </a:lnTo>
                <a:lnTo>
                  <a:pt x="0" y="0"/>
                </a:lnTo>
                <a:lnTo>
                  <a:pt x="0" y="1602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4106055" y="1930738"/>
            <a:ext cx="40005" cy="14604"/>
          </a:xfrm>
          <a:custGeom>
            <a:avLst/>
            <a:gdLst/>
            <a:ahLst/>
            <a:cxnLst/>
            <a:rect l="l" t="t" r="r" b="b"/>
            <a:pathLst>
              <a:path w="40004" h="14605">
                <a:moveTo>
                  <a:pt x="0" y="14565"/>
                </a:moveTo>
                <a:lnTo>
                  <a:pt x="39448" y="14565"/>
                </a:lnTo>
                <a:lnTo>
                  <a:pt x="39448" y="0"/>
                </a:lnTo>
                <a:lnTo>
                  <a:pt x="0" y="0"/>
                </a:lnTo>
                <a:lnTo>
                  <a:pt x="0" y="14565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4176187" y="1946760"/>
            <a:ext cx="41275" cy="16510"/>
          </a:xfrm>
          <a:custGeom>
            <a:avLst/>
            <a:gdLst/>
            <a:ahLst/>
            <a:cxnLst/>
            <a:rect l="l" t="t" r="r" b="b"/>
            <a:pathLst>
              <a:path w="41275" h="16510">
                <a:moveTo>
                  <a:pt x="0" y="16022"/>
                </a:moveTo>
                <a:lnTo>
                  <a:pt x="40910" y="16022"/>
                </a:lnTo>
                <a:lnTo>
                  <a:pt x="40910" y="0"/>
                </a:lnTo>
                <a:lnTo>
                  <a:pt x="0" y="0"/>
                </a:lnTo>
                <a:lnTo>
                  <a:pt x="0" y="1602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4247779" y="1949674"/>
            <a:ext cx="40005" cy="16510"/>
          </a:xfrm>
          <a:custGeom>
            <a:avLst/>
            <a:gdLst/>
            <a:ahLst/>
            <a:cxnLst/>
            <a:rect l="l" t="t" r="r" b="b"/>
            <a:pathLst>
              <a:path w="40004" h="16510">
                <a:moveTo>
                  <a:pt x="0" y="16022"/>
                </a:moveTo>
                <a:lnTo>
                  <a:pt x="39448" y="16022"/>
                </a:lnTo>
                <a:lnTo>
                  <a:pt x="39448" y="0"/>
                </a:lnTo>
                <a:lnTo>
                  <a:pt x="0" y="0"/>
                </a:lnTo>
                <a:lnTo>
                  <a:pt x="0" y="1602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4319372" y="1946760"/>
            <a:ext cx="40005" cy="16510"/>
          </a:xfrm>
          <a:custGeom>
            <a:avLst/>
            <a:gdLst/>
            <a:ahLst/>
            <a:cxnLst/>
            <a:rect l="l" t="t" r="r" b="b"/>
            <a:pathLst>
              <a:path w="40004" h="16510">
                <a:moveTo>
                  <a:pt x="0" y="16022"/>
                </a:moveTo>
                <a:lnTo>
                  <a:pt x="39448" y="16022"/>
                </a:lnTo>
                <a:lnTo>
                  <a:pt x="39448" y="0"/>
                </a:lnTo>
                <a:lnTo>
                  <a:pt x="0" y="0"/>
                </a:lnTo>
                <a:lnTo>
                  <a:pt x="0" y="1602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4390965" y="1940934"/>
            <a:ext cx="40005" cy="14604"/>
          </a:xfrm>
          <a:custGeom>
            <a:avLst/>
            <a:gdLst/>
            <a:ahLst/>
            <a:cxnLst/>
            <a:rect l="l" t="t" r="r" b="b"/>
            <a:pathLst>
              <a:path w="40004" h="14605">
                <a:moveTo>
                  <a:pt x="0" y="14565"/>
                </a:moveTo>
                <a:lnTo>
                  <a:pt x="39448" y="14565"/>
                </a:lnTo>
                <a:lnTo>
                  <a:pt x="39448" y="0"/>
                </a:lnTo>
                <a:lnTo>
                  <a:pt x="0" y="0"/>
                </a:lnTo>
                <a:lnTo>
                  <a:pt x="0" y="14565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4462557" y="1935108"/>
            <a:ext cx="40005" cy="14604"/>
          </a:xfrm>
          <a:custGeom>
            <a:avLst/>
            <a:gdLst/>
            <a:ahLst/>
            <a:cxnLst/>
            <a:rect l="l" t="t" r="r" b="b"/>
            <a:pathLst>
              <a:path w="40004" h="14605">
                <a:moveTo>
                  <a:pt x="0" y="14565"/>
                </a:moveTo>
                <a:lnTo>
                  <a:pt x="39448" y="14565"/>
                </a:lnTo>
                <a:lnTo>
                  <a:pt x="39448" y="0"/>
                </a:lnTo>
                <a:lnTo>
                  <a:pt x="0" y="0"/>
                </a:lnTo>
                <a:lnTo>
                  <a:pt x="0" y="14565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4534150" y="1927825"/>
            <a:ext cx="40005" cy="16510"/>
          </a:xfrm>
          <a:custGeom>
            <a:avLst/>
            <a:gdLst/>
            <a:ahLst/>
            <a:cxnLst/>
            <a:rect l="l" t="t" r="r" b="b"/>
            <a:pathLst>
              <a:path w="40004" h="16510">
                <a:moveTo>
                  <a:pt x="0" y="16022"/>
                </a:moveTo>
                <a:lnTo>
                  <a:pt x="39448" y="16022"/>
                </a:lnTo>
                <a:lnTo>
                  <a:pt x="39448" y="0"/>
                </a:lnTo>
                <a:lnTo>
                  <a:pt x="0" y="0"/>
                </a:lnTo>
                <a:lnTo>
                  <a:pt x="0" y="1602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4604281" y="1921998"/>
            <a:ext cx="41275" cy="14604"/>
          </a:xfrm>
          <a:custGeom>
            <a:avLst/>
            <a:gdLst/>
            <a:ahLst/>
            <a:cxnLst/>
            <a:rect l="l" t="t" r="r" b="b"/>
            <a:pathLst>
              <a:path w="41275" h="14605">
                <a:moveTo>
                  <a:pt x="0" y="14565"/>
                </a:moveTo>
                <a:lnTo>
                  <a:pt x="40910" y="14565"/>
                </a:lnTo>
                <a:lnTo>
                  <a:pt x="40910" y="0"/>
                </a:lnTo>
                <a:lnTo>
                  <a:pt x="0" y="0"/>
                </a:lnTo>
                <a:lnTo>
                  <a:pt x="0" y="14565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4675874" y="1914716"/>
            <a:ext cx="40005" cy="16510"/>
          </a:xfrm>
          <a:custGeom>
            <a:avLst/>
            <a:gdLst/>
            <a:ahLst/>
            <a:cxnLst/>
            <a:rect l="l" t="t" r="r" b="b"/>
            <a:pathLst>
              <a:path w="40004" h="16510">
                <a:moveTo>
                  <a:pt x="0" y="16022"/>
                </a:moveTo>
                <a:lnTo>
                  <a:pt x="39448" y="16022"/>
                </a:lnTo>
                <a:lnTo>
                  <a:pt x="39448" y="0"/>
                </a:lnTo>
                <a:lnTo>
                  <a:pt x="0" y="0"/>
                </a:lnTo>
                <a:lnTo>
                  <a:pt x="0" y="1602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4747467" y="1908889"/>
            <a:ext cx="40005" cy="14604"/>
          </a:xfrm>
          <a:custGeom>
            <a:avLst/>
            <a:gdLst/>
            <a:ahLst/>
            <a:cxnLst/>
            <a:rect l="l" t="t" r="r" b="b"/>
            <a:pathLst>
              <a:path w="40004" h="14605">
                <a:moveTo>
                  <a:pt x="0" y="14565"/>
                </a:moveTo>
                <a:lnTo>
                  <a:pt x="39448" y="14565"/>
                </a:lnTo>
                <a:lnTo>
                  <a:pt x="39448" y="0"/>
                </a:lnTo>
                <a:lnTo>
                  <a:pt x="0" y="0"/>
                </a:lnTo>
                <a:lnTo>
                  <a:pt x="0" y="14565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4819059" y="1901606"/>
            <a:ext cx="40005" cy="16510"/>
          </a:xfrm>
          <a:custGeom>
            <a:avLst/>
            <a:gdLst/>
            <a:ahLst/>
            <a:cxnLst/>
            <a:rect l="l" t="t" r="r" b="b"/>
            <a:pathLst>
              <a:path w="40004" h="16510">
                <a:moveTo>
                  <a:pt x="0" y="16022"/>
                </a:moveTo>
                <a:lnTo>
                  <a:pt x="39448" y="16022"/>
                </a:lnTo>
                <a:lnTo>
                  <a:pt x="39448" y="0"/>
                </a:lnTo>
                <a:lnTo>
                  <a:pt x="0" y="0"/>
                </a:lnTo>
                <a:lnTo>
                  <a:pt x="0" y="1602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4890652" y="1894324"/>
            <a:ext cx="40005" cy="16510"/>
          </a:xfrm>
          <a:custGeom>
            <a:avLst/>
            <a:gdLst/>
            <a:ahLst/>
            <a:cxnLst/>
            <a:rect l="l" t="t" r="r" b="b"/>
            <a:pathLst>
              <a:path w="40004" h="16510">
                <a:moveTo>
                  <a:pt x="0" y="16022"/>
                </a:moveTo>
                <a:lnTo>
                  <a:pt x="39448" y="16022"/>
                </a:lnTo>
                <a:lnTo>
                  <a:pt x="39448" y="0"/>
                </a:lnTo>
                <a:lnTo>
                  <a:pt x="0" y="0"/>
                </a:lnTo>
                <a:lnTo>
                  <a:pt x="0" y="1602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4962244" y="1887041"/>
            <a:ext cx="40005" cy="16510"/>
          </a:xfrm>
          <a:custGeom>
            <a:avLst/>
            <a:gdLst/>
            <a:ahLst/>
            <a:cxnLst/>
            <a:rect l="l" t="t" r="r" b="b"/>
            <a:pathLst>
              <a:path w="40004" h="16510">
                <a:moveTo>
                  <a:pt x="0" y="16022"/>
                </a:moveTo>
                <a:lnTo>
                  <a:pt x="39448" y="16022"/>
                </a:lnTo>
                <a:lnTo>
                  <a:pt x="39448" y="0"/>
                </a:lnTo>
                <a:lnTo>
                  <a:pt x="0" y="0"/>
                </a:lnTo>
                <a:lnTo>
                  <a:pt x="0" y="1602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5032376" y="1881215"/>
            <a:ext cx="41275" cy="16510"/>
          </a:xfrm>
          <a:custGeom>
            <a:avLst/>
            <a:gdLst/>
            <a:ahLst/>
            <a:cxnLst/>
            <a:rect l="l" t="t" r="r" b="b"/>
            <a:pathLst>
              <a:path w="41275" h="16510">
                <a:moveTo>
                  <a:pt x="0" y="16022"/>
                </a:moveTo>
                <a:lnTo>
                  <a:pt x="40910" y="16022"/>
                </a:lnTo>
                <a:lnTo>
                  <a:pt x="40910" y="0"/>
                </a:lnTo>
                <a:lnTo>
                  <a:pt x="0" y="0"/>
                </a:lnTo>
                <a:lnTo>
                  <a:pt x="0" y="1602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5103968" y="1873932"/>
            <a:ext cx="40005" cy="16510"/>
          </a:xfrm>
          <a:custGeom>
            <a:avLst/>
            <a:gdLst/>
            <a:ahLst/>
            <a:cxnLst/>
            <a:rect l="l" t="t" r="r" b="b"/>
            <a:pathLst>
              <a:path w="40004" h="16510">
                <a:moveTo>
                  <a:pt x="0" y="16022"/>
                </a:moveTo>
                <a:lnTo>
                  <a:pt x="39448" y="16022"/>
                </a:lnTo>
                <a:lnTo>
                  <a:pt x="39448" y="0"/>
                </a:lnTo>
                <a:lnTo>
                  <a:pt x="0" y="0"/>
                </a:lnTo>
                <a:lnTo>
                  <a:pt x="0" y="1602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5175561" y="1868105"/>
            <a:ext cx="40005" cy="16510"/>
          </a:xfrm>
          <a:custGeom>
            <a:avLst/>
            <a:gdLst/>
            <a:ahLst/>
            <a:cxnLst/>
            <a:rect l="l" t="t" r="r" b="b"/>
            <a:pathLst>
              <a:path w="40004" h="16510">
                <a:moveTo>
                  <a:pt x="0" y="16022"/>
                </a:moveTo>
                <a:lnTo>
                  <a:pt x="39448" y="16022"/>
                </a:lnTo>
                <a:lnTo>
                  <a:pt x="39448" y="0"/>
                </a:lnTo>
                <a:lnTo>
                  <a:pt x="0" y="0"/>
                </a:lnTo>
                <a:lnTo>
                  <a:pt x="0" y="1602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5247154" y="1860823"/>
            <a:ext cx="40005" cy="16510"/>
          </a:xfrm>
          <a:custGeom>
            <a:avLst/>
            <a:gdLst/>
            <a:ahLst/>
            <a:cxnLst/>
            <a:rect l="l" t="t" r="r" b="b"/>
            <a:pathLst>
              <a:path w="40004" h="16510">
                <a:moveTo>
                  <a:pt x="0" y="16022"/>
                </a:moveTo>
                <a:lnTo>
                  <a:pt x="39448" y="16022"/>
                </a:lnTo>
                <a:lnTo>
                  <a:pt x="39448" y="0"/>
                </a:lnTo>
                <a:lnTo>
                  <a:pt x="0" y="0"/>
                </a:lnTo>
                <a:lnTo>
                  <a:pt x="0" y="1602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5318746" y="1853540"/>
            <a:ext cx="40005" cy="16510"/>
          </a:xfrm>
          <a:custGeom>
            <a:avLst/>
            <a:gdLst/>
            <a:ahLst/>
            <a:cxnLst/>
            <a:rect l="l" t="t" r="r" b="b"/>
            <a:pathLst>
              <a:path w="40004" h="16510">
                <a:moveTo>
                  <a:pt x="0" y="16022"/>
                </a:moveTo>
                <a:lnTo>
                  <a:pt x="39448" y="16022"/>
                </a:lnTo>
                <a:lnTo>
                  <a:pt x="39448" y="0"/>
                </a:lnTo>
                <a:lnTo>
                  <a:pt x="0" y="0"/>
                </a:lnTo>
                <a:lnTo>
                  <a:pt x="0" y="1602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5390339" y="1846257"/>
            <a:ext cx="40005" cy="17780"/>
          </a:xfrm>
          <a:custGeom>
            <a:avLst/>
            <a:gdLst/>
            <a:ahLst/>
            <a:cxnLst/>
            <a:rect l="l" t="t" r="r" b="b"/>
            <a:pathLst>
              <a:path w="40004" h="17780">
                <a:moveTo>
                  <a:pt x="0" y="17478"/>
                </a:moveTo>
                <a:lnTo>
                  <a:pt x="39448" y="17478"/>
                </a:lnTo>
                <a:lnTo>
                  <a:pt x="39448" y="0"/>
                </a:lnTo>
                <a:lnTo>
                  <a:pt x="0" y="0"/>
                </a:lnTo>
                <a:lnTo>
                  <a:pt x="0" y="17478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5460470" y="1840430"/>
            <a:ext cx="41275" cy="16510"/>
          </a:xfrm>
          <a:custGeom>
            <a:avLst/>
            <a:gdLst/>
            <a:ahLst/>
            <a:cxnLst/>
            <a:rect l="l" t="t" r="r" b="b"/>
            <a:pathLst>
              <a:path w="41275" h="16510">
                <a:moveTo>
                  <a:pt x="0" y="16022"/>
                </a:moveTo>
                <a:lnTo>
                  <a:pt x="40910" y="16022"/>
                </a:lnTo>
                <a:lnTo>
                  <a:pt x="40910" y="0"/>
                </a:lnTo>
                <a:lnTo>
                  <a:pt x="0" y="0"/>
                </a:lnTo>
                <a:lnTo>
                  <a:pt x="0" y="1602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5532063" y="1833148"/>
            <a:ext cx="40005" cy="16510"/>
          </a:xfrm>
          <a:custGeom>
            <a:avLst/>
            <a:gdLst/>
            <a:ahLst/>
            <a:cxnLst/>
            <a:rect l="l" t="t" r="r" b="b"/>
            <a:pathLst>
              <a:path w="40004" h="16510">
                <a:moveTo>
                  <a:pt x="0" y="16022"/>
                </a:moveTo>
                <a:lnTo>
                  <a:pt x="39448" y="16022"/>
                </a:lnTo>
                <a:lnTo>
                  <a:pt x="39448" y="0"/>
                </a:lnTo>
                <a:lnTo>
                  <a:pt x="0" y="0"/>
                </a:lnTo>
                <a:lnTo>
                  <a:pt x="0" y="1602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5603655" y="1825865"/>
            <a:ext cx="40005" cy="16510"/>
          </a:xfrm>
          <a:custGeom>
            <a:avLst/>
            <a:gdLst/>
            <a:ahLst/>
            <a:cxnLst/>
            <a:rect l="l" t="t" r="r" b="b"/>
            <a:pathLst>
              <a:path w="40004" h="16510">
                <a:moveTo>
                  <a:pt x="0" y="16022"/>
                </a:moveTo>
                <a:lnTo>
                  <a:pt x="39448" y="16022"/>
                </a:lnTo>
                <a:lnTo>
                  <a:pt x="39448" y="0"/>
                </a:lnTo>
                <a:lnTo>
                  <a:pt x="0" y="0"/>
                </a:lnTo>
                <a:lnTo>
                  <a:pt x="0" y="1602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5675248" y="1818582"/>
            <a:ext cx="40005" cy="17780"/>
          </a:xfrm>
          <a:custGeom>
            <a:avLst/>
            <a:gdLst/>
            <a:ahLst/>
            <a:cxnLst/>
            <a:rect l="l" t="t" r="r" b="b"/>
            <a:pathLst>
              <a:path w="40004" h="17780">
                <a:moveTo>
                  <a:pt x="0" y="17478"/>
                </a:moveTo>
                <a:lnTo>
                  <a:pt x="39448" y="17478"/>
                </a:lnTo>
                <a:lnTo>
                  <a:pt x="39448" y="0"/>
                </a:lnTo>
                <a:lnTo>
                  <a:pt x="0" y="0"/>
                </a:lnTo>
                <a:lnTo>
                  <a:pt x="0" y="17478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5746841" y="1811299"/>
            <a:ext cx="40005" cy="17780"/>
          </a:xfrm>
          <a:custGeom>
            <a:avLst/>
            <a:gdLst/>
            <a:ahLst/>
            <a:cxnLst/>
            <a:rect l="l" t="t" r="r" b="b"/>
            <a:pathLst>
              <a:path w="40004" h="17780">
                <a:moveTo>
                  <a:pt x="0" y="17478"/>
                </a:moveTo>
                <a:lnTo>
                  <a:pt x="39448" y="17478"/>
                </a:lnTo>
                <a:lnTo>
                  <a:pt x="39448" y="0"/>
                </a:lnTo>
                <a:lnTo>
                  <a:pt x="0" y="0"/>
                </a:lnTo>
                <a:lnTo>
                  <a:pt x="0" y="17478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5818433" y="1804016"/>
            <a:ext cx="40005" cy="17780"/>
          </a:xfrm>
          <a:custGeom>
            <a:avLst/>
            <a:gdLst/>
            <a:ahLst/>
            <a:cxnLst/>
            <a:rect l="l" t="t" r="r" b="b"/>
            <a:pathLst>
              <a:path w="40004" h="17780">
                <a:moveTo>
                  <a:pt x="0" y="17478"/>
                </a:moveTo>
                <a:lnTo>
                  <a:pt x="39448" y="17478"/>
                </a:lnTo>
                <a:lnTo>
                  <a:pt x="39448" y="0"/>
                </a:lnTo>
                <a:lnTo>
                  <a:pt x="0" y="0"/>
                </a:lnTo>
                <a:lnTo>
                  <a:pt x="0" y="17478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5888564" y="1796733"/>
            <a:ext cx="40005" cy="17780"/>
          </a:xfrm>
          <a:custGeom>
            <a:avLst/>
            <a:gdLst/>
            <a:ahLst/>
            <a:cxnLst/>
            <a:rect l="l" t="t" r="r" b="b"/>
            <a:pathLst>
              <a:path w="40004" h="17780">
                <a:moveTo>
                  <a:pt x="0" y="17478"/>
                </a:moveTo>
                <a:lnTo>
                  <a:pt x="39448" y="17478"/>
                </a:lnTo>
                <a:lnTo>
                  <a:pt x="39448" y="0"/>
                </a:lnTo>
                <a:lnTo>
                  <a:pt x="0" y="0"/>
                </a:lnTo>
                <a:lnTo>
                  <a:pt x="0" y="17478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5960157" y="1789450"/>
            <a:ext cx="40005" cy="17780"/>
          </a:xfrm>
          <a:custGeom>
            <a:avLst/>
            <a:gdLst/>
            <a:ahLst/>
            <a:cxnLst/>
            <a:rect l="l" t="t" r="r" b="b"/>
            <a:pathLst>
              <a:path w="40004" h="17780">
                <a:moveTo>
                  <a:pt x="0" y="17478"/>
                </a:moveTo>
                <a:lnTo>
                  <a:pt x="39448" y="17478"/>
                </a:lnTo>
                <a:lnTo>
                  <a:pt x="39448" y="0"/>
                </a:lnTo>
                <a:lnTo>
                  <a:pt x="0" y="0"/>
                </a:lnTo>
                <a:lnTo>
                  <a:pt x="0" y="17478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6031750" y="1782167"/>
            <a:ext cx="40005" cy="17780"/>
          </a:xfrm>
          <a:custGeom>
            <a:avLst/>
            <a:gdLst/>
            <a:ahLst/>
            <a:cxnLst/>
            <a:rect l="l" t="t" r="r" b="b"/>
            <a:pathLst>
              <a:path w="40004" h="17780">
                <a:moveTo>
                  <a:pt x="0" y="17478"/>
                </a:moveTo>
                <a:lnTo>
                  <a:pt x="39448" y="17478"/>
                </a:lnTo>
                <a:lnTo>
                  <a:pt x="39448" y="0"/>
                </a:lnTo>
                <a:lnTo>
                  <a:pt x="0" y="0"/>
                </a:lnTo>
                <a:lnTo>
                  <a:pt x="0" y="17478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6103342" y="1774885"/>
            <a:ext cx="40005" cy="17780"/>
          </a:xfrm>
          <a:custGeom>
            <a:avLst/>
            <a:gdLst/>
            <a:ahLst/>
            <a:cxnLst/>
            <a:rect l="l" t="t" r="r" b="b"/>
            <a:pathLst>
              <a:path w="40004" h="17780">
                <a:moveTo>
                  <a:pt x="0" y="17478"/>
                </a:moveTo>
                <a:lnTo>
                  <a:pt x="39448" y="17478"/>
                </a:lnTo>
                <a:lnTo>
                  <a:pt x="39448" y="0"/>
                </a:lnTo>
                <a:lnTo>
                  <a:pt x="0" y="0"/>
                </a:lnTo>
                <a:lnTo>
                  <a:pt x="0" y="17478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6174935" y="1767602"/>
            <a:ext cx="40005" cy="17780"/>
          </a:xfrm>
          <a:custGeom>
            <a:avLst/>
            <a:gdLst/>
            <a:ahLst/>
            <a:cxnLst/>
            <a:rect l="l" t="t" r="r" b="b"/>
            <a:pathLst>
              <a:path w="40004" h="17780">
                <a:moveTo>
                  <a:pt x="0" y="17478"/>
                </a:moveTo>
                <a:lnTo>
                  <a:pt x="39448" y="17478"/>
                </a:lnTo>
                <a:lnTo>
                  <a:pt x="39448" y="0"/>
                </a:lnTo>
                <a:lnTo>
                  <a:pt x="0" y="0"/>
                </a:lnTo>
                <a:lnTo>
                  <a:pt x="0" y="17478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6246528" y="1760319"/>
            <a:ext cx="40005" cy="17780"/>
          </a:xfrm>
          <a:custGeom>
            <a:avLst/>
            <a:gdLst/>
            <a:ahLst/>
            <a:cxnLst/>
            <a:rect l="l" t="t" r="r" b="b"/>
            <a:pathLst>
              <a:path w="40004" h="17780">
                <a:moveTo>
                  <a:pt x="0" y="17478"/>
                </a:moveTo>
                <a:lnTo>
                  <a:pt x="39448" y="17478"/>
                </a:lnTo>
                <a:lnTo>
                  <a:pt x="39448" y="0"/>
                </a:lnTo>
                <a:lnTo>
                  <a:pt x="0" y="0"/>
                </a:lnTo>
                <a:lnTo>
                  <a:pt x="0" y="17478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6316659" y="1753036"/>
            <a:ext cx="27940" cy="17780"/>
          </a:xfrm>
          <a:custGeom>
            <a:avLst/>
            <a:gdLst/>
            <a:ahLst/>
            <a:cxnLst/>
            <a:rect l="l" t="t" r="r" b="b"/>
            <a:pathLst>
              <a:path w="27939" h="17780">
                <a:moveTo>
                  <a:pt x="0" y="17478"/>
                </a:moveTo>
                <a:lnTo>
                  <a:pt x="27760" y="17478"/>
                </a:lnTo>
                <a:lnTo>
                  <a:pt x="27760" y="0"/>
                </a:lnTo>
                <a:lnTo>
                  <a:pt x="0" y="0"/>
                </a:lnTo>
                <a:lnTo>
                  <a:pt x="0" y="17478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2361534" y="2169616"/>
            <a:ext cx="32384" cy="32384"/>
          </a:xfrm>
          <a:custGeom>
            <a:avLst/>
            <a:gdLst/>
            <a:ahLst/>
            <a:cxnLst/>
            <a:rect l="l" t="t" r="r" b="b"/>
            <a:pathLst>
              <a:path w="32385" h="32385">
                <a:moveTo>
                  <a:pt x="32143" y="0"/>
                </a:moveTo>
                <a:lnTo>
                  <a:pt x="0" y="3204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2433127" y="2140485"/>
            <a:ext cx="31115" cy="29209"/>
          </a:xfrm>
          <a:custGeom>
            <a:avLst/>
            <a:gdLst/>
            <a:ahLst/>
            <a:cxnLst/>
            <a:rect l="l" t="t" r="r" b="b"/>
            <a:pathLst>
              <a:path w="31114" h="29210">
                <a:moveTo>
                  <a:pt x="30682" y="0"/>
                </a:moveTo>
                <a:lnTo>
                  <a:pt x="0" y="291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2504719" y="2140485"/>
            <a:ext cx="31115" cy="3175"/>
          </a:xfrm>
          <a:custGeom>
            <a:avLst/>
            <a:gdLst/>
            <a:ahLst/>
            <a:cxnLst/>
            <a:rect l="l" t="t" r="r" b="b"/>
            <a:pathLst>
              <a:path w="31114" h="3175">
                <a:moveTo>
                  <a:pt x="30682" y="29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2574851" y="2137571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2646444" y="2102614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5" h="35560">
                <a:moveTo>
                  <a:pt x="32143" y="0"/>
                </a:moveTo>
                <a:lnTo>
                  <a:pt x="0" y="3495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2718036" y="2098244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2789629" y="2092418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2861221" y="2060373"/>
            <a:ext cx="31115" cy="32384"/>
          </a:xfrm>
          <a:custGeom>
            <a:avLst/>
            <a:gdLst/>
            <a:ahLst/>
            <a:cxnLst/>
            <a:rect l="l" t="t" r="r" b="b"/>
            <a:pathLst>
              <a:path w="31114" h="32385">
                <a:moveTo>
                  <a:pt x="30682" y="0"/>
                </a:moveTo>
                <a:lnTo>
                  <a:pt x="0" y="3204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2932814" y="1981718"/>
            <a:ext cx="31115" cy="78740"/>
          </a:xfrm>
          <a:custGeom>
            <a:avLst/>
            <a:gdLst/>
            <a:ahLst/>
            <a:cxnLst/>
            <a:rect l="l" t="t" r="r" b="b"/>
            <a:pathLst>
              <a:path w="31114" h="78739">
                <a:moveTo>
                  <a:pt x="30682" y="0"/>
                </a:moveTo>
                <a:lnTo>
                  <a:pt x="0" y="7865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3002945" y="1935108"/>
            <a:ext cx="32384" cy="46990"/>
          </a:xfrm>
          <a:custGeom>
            <a:avLst/>
            <a:gdLst/>
            <a:ahLst/>
            <a:cxnLst/>
            <a:rect l="l" t="t" r="r" b="b"/>
            <a:pathLst>
              <a:path w="32385" h="46989">
                <a:moveTo>
                  <a:pt x="32143" y="0"/>
                </a:moveTo>
                <a:lnTo>
                  <a:pt x="0" y="4661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3074538" y="1935108"/>
            <a:ext cx="32384" cy="74295"/>
          </a:xfrm>
          <a:custGeom>
            <a:avLst/>
            <a:gdLst/>
            <a:ahLst/>
            <a:cxnLst/>
            <a:rect l="l" t="t" r="r" b="b"/>
            <a:pathLst>
              <a:path w="32385" h="74294">
                <a:moveTo>
                  <a:pt x="32143" y="7428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3146131" y="2009393"/>
            <a:ext cx="32384" cy="60325"/>
          </a:xfrm>
          <a:custGeom>
            <a:avLst/>
            <a:gdLst/>
            <a:ahLst/>
            <a:cxnLst/>
            <a:rect l="l" t="t" r="r" b="b"/>
            <a:pathLst>
              <a:path w="32385" h="60325">
                <a:moveTo>
                  <a:pt x="32143" y="5971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3217723" y="2069112"/>
            <a:ext cx="32384" cy="23495"/>
          </a:xfrm>
          <a:custGeom>
            <a:avLst/>
            <a:gdLst/>
            <a:ahLst/>
            <a:cxnLst/>
            <a:rect l="l" t="t" r="r" b="b"/>
            <a:pathLst>
              <a:path w="32385" h="23494">
                <a:moveTo>
                  <a:pt x="32143" y="23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3289316" y="2076395"/>
            <a:ext cx="31115" cy="16510"/>
          </a:xfrm>
          <a:custGeom>
            <a:avLst/>
            <a:gdLst/>
            <a:ahLst/>
            <a:cxnLst/>
            <a:rect l="l" t="t" r="r" b="b"/>
            <a:pathLst>
              <a:path w="31114" h="16510">
                <a:moveTo>
                  <a:pt x="30682" y="0"/>
                </a:moveTo>
                <a:lnTo>
                  <a:pt x="0" y="160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3360908" y="2058916"/>
            <a:ext cx="31115" cy="17780"/>
          </a:xfrm>
          <a:custGeom>
            <a:avLst/>
            <a:gdLst/>
            <a:ahLst/>
            <a:cxnLst/>
            <a:rect l="l" t="t" r="r" b="b"/>
            <a:pathLst>
              <a:path w="31114" h="17780">
                <a:moveTo>
                  <a:pt x="30682" y="0"/>
                </a:moveTo>
                <a:lnTo>
                  <a:pt x="0" y="174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3431040" y="2034155"/>
            <a:ext cx="32384" cy="24765"/>
          </a:xfrm>
          <a:custGeom>
            <a:avLst/>
            <a:gdLst/>
            <a:ahLst/>
            <a:cxnLst/>
            <a:rect l="l" t="t" r="r" b="b"/>
            <a:pathLst>
              <a:path w="32385" h="24764">
                <a:moveTo>
                  <a:pt x="32143" y="0"/>
                </a:moveTo>
                <a:lnTo>
                  <a:pt x="0" y="247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3502632" y="2003567"/>
            <a:ext cx="32384" cy="31115"/>
          </a:xfrm>
          <a:custGeom>
            <a:avLst/>
            <a:gdLst/>
            <a:ahLst/>
            <a:cxnLst/>
            <a:rect l="l" t="t" r="r" b="b"/>
            <a:pathLst>
              <a:path w="32385" h="31114">
                <a:moveTo>
                  <a:pt x="32143" y="0"/>
                </a:moveTo>
                <a:lnTo>
                  <a:pt x="0" y="3058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3574225" y="2003567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436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3645818" y="1996284"/>
            <a:ext cx="32384" cy="12065"/>
          </a:xfrm>
          <a:custGeom>
            <a:avLst/>
            <a:gdLst/>
            <a:ahLst/>
            <a:cxnLst/>
            <a:rect l="l" t="t" r="r" b="b"/>
            <a:pathLst>
              <a:path w="32385" h="12064">
                <a:moveTo>
                  <a:pt x="32143" y="0"/>
                </a:moveTo>
                <a:lnTo>
                  <a:pt x="0" y="116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3717410" y="1940934"/>
            <a:ext cx="31115" cy="55880"/>
          </a:xfrm>
          <a:custGeom>
            <a:avLst/>
            <a:gdLst/>
            <a:ahLst/>
            <a:cxnLst/>
            <a:rect l="l" t="t" r="r" b="b"/>
            <a:pathLst>
              <a:path w="31114" h="55880">
                <a:moveTo>
                  <a:pt x="30682" y="0"/>
                </a:moveTo>
                <a:lnTo>
                  <a:pt x="0" y="553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3789003" y="1917629"/>
            <a:ext cx="31115" cy="23495"/>
          </a:xfrm>
          <a:custGeom>
            <a:avLst/>
            <a:gdLst/>
            <a:ahLst/>
            <a:cxnLst/>
            <a:rect l="l" t="t" r="r" b="b"/>
            <a:pathLst>
              <a:path w="31114" h="23494">
                <a:moveTo>
                  <a:pt x="30682" y="0"/>
                </a:moveTo>
                <a:lnTo>
                  <a:pt x="0" y="233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3859134" y="1917629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58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3930727" y="1923455"/>
            <a:ext cx="32384" cy="13335"/>
          </a:xfrm>
          <a:custGeom>
            <a:avLst/>
            <a:gdLst/>
            <a:ahLst/>
            <a:cxnLst/>
            <a:rect l="l" t="t" r="r" b="b"/>
            <a:pathLst>
              <a:path w="32385" h="13335">
                <a:moveTo>
                  <a:pt x="32143" y="1310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4002319" y="1927825"/>
            <a:ext cx="32384" cy="8890"/>
          </a:xfrm>
          <a:custGeom>
            <a:avLst/>
            <a:gdLst/>
            <a:ahLst/>
            <a:cxnLst/>
            <a:rect l="l" t="t" r="r" b="b"/>
            <a:pathLst>
              <a:path w="32385" h="8889">
                <a:moveTo>
                  <a:pt x="32143" y="0"/>
                </a:moveTo>
                <a:lnTo>
                  <a:pt x="0" y="87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4073912" y="1927825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29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4145505" y="1930738"/>
            <a:ext cx="31115" cy="16510"/>
          </a:xfrm>
          <a:custGeom>
            <a:avLst/>
            <a:gdLst/>
            <a:ahLst/>
            <a:cxnLst/>
            <a:rect l="l" t="t" r="r" b="b"/>
            <a:pathLst>
              <a:path w="31114" h="16510">
                <a:moveTo>
                  <a:pt x="30682" y="1602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4217097" y="1946760"/>
            <a:ext cx="31115" cy="3175"/>
          </a:xfrm>
          <a:custGeom>
            <a:avLst/>
            <a:gdLst/>
            <a:ahLst/>
            <a:cxnLst/>
            <a:rect l="l" t="t" r="r" b="b"/>
            <a:pathLst>
              <a:path w="31114" h="3175">
                <a:moveTo>
                  <a:pt x="30682" y="29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4287229" y="1946760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4358821" y="1940934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4430414" y="1935108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4502006" y="1927825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4573599" y="1921998"/>
            <a:ext cx="31115" cy="6350"/>
          </a:xfrm>
          <a:custGeom>
            <a:avLst/>
            <a:gdLst/>
            <a:ahLst/>
            <a:cxnLst/>
            <a:rect l="l" t="t" r="r" b="b"/>
            <a:pathLst>
              <a:path w="31114" h="6350">
                <a:moveTo>
                  <a:pt x="30682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4645192" y="1914716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4715323" y="1908889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4786915" y="1901606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4858508" y="1894324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4930101" y="1887041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5001693" y="1881215"/>
            <a:ext cx="31115" cy="6350"/>
          </a:xfrm>
          <a:custGeom>
            <a:avLst/>
            <a:gdLst/>
            <a:ahLst/>
            <a:cxnLst/>
            <a:rect l="l" t="t" r="r" b="b"/>
            <a:pathLst>
              <a:path w="31114" h="6350">
                <a:moveTo>
                  <a:pt x="30682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5073286" y="1873932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5143417" y="1868105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5215010" y="1860823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5286602" y="1853540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5358195" y="1846257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5429787" y="1840430"/>
            <a:ext cx="31115" cy="6350"/>
          </a:xfrm>
          <a:custGeom>
            <a:avLst/>
            <a:gdLst/>
            <a:ahLst/>
            <a:cxnLst/>
            <a:rect l="l" t="t" r="r" b="b"/>
            <a:pathLst>
              <a:path w="31114" h="6350">
                <a:moveTo>
                  <a:pt x="30682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5501380" y="1833148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5571512" y="1825865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5643104" y="1818582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5714697" y="1811299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5786289" y="1804016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5857882" y="1796733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5928014" y="1789450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5999606" y="1782167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6071199" y="1774885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6142791" y="1767602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6214384" y="1760319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6285976" y="1753036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2341079" y="2197291"/>
            <a:ext cx="20955" cy="0"/>
          </a:xfrm>
          <a:custGeom>
            <a:avLst/>
            <a:gdLst/>
            <a:ahLst/>
            <a:cxnLst/>
            <a:rect l="l" t="t" r="r" b="b"/>
            <a:pathLst>
              <a:path w="20955">
                <a:moveTo>
                  <a:pt x="0" y="0"/>
                </a:moveTo>
                <a:lnTo>
                  <a:pt x="20454" y="0"/>
                </a:lnTo>
              </a:path>
            </a:pathLst>
          </a:custGeom>
          <a:ln w="8739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2393678" y="2164518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2463809" y="2136115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0910" y="0"/>
                </a:lnTo>
              </a:path>
            </a:pathLst>
          </a:custGeom>
          <a:ln w="8739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2535402" y="2139028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8739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2606995" y="2132473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2678587" y="2098244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8739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2750180" y="2093146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2821772" y="2088048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8739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2891904" y="2055275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0910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2963496" y="1976620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3035089" y="1930010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3106682" y="2004295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3178274" y="2064014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3249867" y="2088048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8739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3319998" y="2071297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0910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3391591" y="2053818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3463183" y="2029057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3534776" y="1998469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3606369" y="2002838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3677961" y="1991186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3748092" y="1935836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0910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3819685" y="1912531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3891278" y="1918357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3962870" y="1931466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4034463" y="1922727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4106055" y="1919085"/>
            <a:ext cx="40005" cy="12065"/>
          </a:xfrm>
          <a:custGeom>
            <a:avLst/>
            <a:gdLst/>
            <a:ahLst/>
            <a:cxnLst/>
            <a:rect l="l" t="t" r="r" b="b"/>
            <a:pathLst>
              <a:path w="40004" h="12064">
                <a:moveTo>
                  <a:pt x="0" y="11652"/>
                </a:moveTo>
                <a:lnTo>
                  <a:pt x="39448" y="11652"/>
                </a:lnTo>
                <a:lnTo>
                  <a:pt x="39448" y="0"/>
                </a:lnTo>
                <a:lnTo>
                  <a:pt x="0" y="0"/>
                </a:lnTo>
                <a:lnTo>
                  <a:pt x="0" y="11652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4176187" y="1941662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0910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4247779" y="1944575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4319372" y="1941662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4390965" y="1935836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4462557" y="1923455"/>
            <a:ext cx="40005" cy="12065"/>
          </a:xfrm>
          <a:custGeom>
            <a:avLst/>
            <a:gdLst/>
            <a:ahLst/>
            <a:cxnLst/>
            <a:rect l="l" t="t" r="r" b="b"/>
            <a:pathLst>
              <a:path w="40004" h="12064">
                <a:moveTo>
                  <a:pt x="0" y="11652"/>
                </a:moveTo>
                <a:lnTo>
                  <a:pt x="39448" y="11652"/>
                </a:lnTo>
                <a:lnTo>
                  <a:pt x="39448" y="0"/>
                </a:lnTo>
                <a:lnTo>
                  <a:pt x="0" y="0"/>
                </a:lnTo>
                <a:lnTo>
                  <a:pt x="0" y="11652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4534150" y="1922727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4604281" y="1910346"/>
            <a:ext cx="41275" cy="12065"/>
          </a:xfrm>
          <a:custGeom>
            <a:avLst/>
            <a:gdLst/>
            <a:ahLst/>
            <a:cxnLst/>
            <a:rect l="l" t="t" r="r" b="b"/>
            <a:pathLst>
              <a:path w="41275" h="12064">
                <a:moveTo>
                  <a:pt x="0" y="11652"/>
                </a:moveTo>
                <a:lnTo>
                  <a:pt x="40910" y="11652"/>
                </a:lnTo>
                <a:lnTo>
                  <a:pt x="40910" y="0"/>
                </a:lnTo>
                <a:lnTo>
                  <a:pt x="0" y="0"/>
                </a:lnTo>
                <a:lnTo>
                  <a:pt x="0" y="11652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4675874" y="1909618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4747467" y="1897237"/>
            <a:ext cx="40005" cy="12065"/>
          </a:xfrm>
          <a:custGeom>
            <a:avLst/>
            <a:gdLst/>
            <a:ahLst/>
            <a:cxnLst/>
            <a:rect l="l" t="t" r="r" b="b"/>
            <a:pathLst>
              <a:path w="40004" h="12064">
                <a:moveTo>
                  <a:pt x="0" y="11652"/>
                </a:moveTo>
                <a:lnTo>
                  <a:pt x="39448" y="11652"/>
                </a:lnTo>
                <a:lnTo>
                  <a:pt x="39448" y="0"/>
                </a:lnTo>
                <a:lnTo>
                  <a:pt x="0" y="0"/>
                </a:lnTo>
                <a:lnTo>
                  <a:pt x="0" y="11652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4819059" y="1896509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4890652" y="1889226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4962244" y="1881943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5032376" y="1869562"/>
            <a:ext cx="41275" cy="12065"/>
          </a:xfrm>
          <a:custGeom>
            <a:avLst/>
            <a:gdLst/>
            <a:ahLst/>
            <a:cxnLst/>
            <a:rect l="l" t="t" r="r" b="b"/>
            <a:pathLst>
              <a:path w="41275" h="12064">
                <a:moveTo>
                  <a:pt x="0" y="11652"/>
                </a:moveTo>
                <a:lnTo>
                  <a:pt x="40910" y="11652"/>
                </a:lnTo>
                <a:lnTo>
                  <a:pt x="40910" y="0"/>
                </a:lnTo>
                <a:lnTo>
                  <a:pt x="0" y="0"/>
                </a:lnTo>
                <a:lnTo>
                  <a:pt x="0" y="11652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5103968" y="1868834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5175561" y="1856453"/>
            <a:ext cx="40005" cy="12065"/>
          </a:xfrm>
          <a:custGeom>
            <a:avLst/>
            <a:gdLst/>
            <a:ahLst/>
            <a:cxnLst/>
            <a:rect l="l" t="t" r="r" b="b"/>
            <a:pathLst>
              <a:path w="40004" h="12064">
                <a:moveTo>
                  <a:pt x="0" y="11652"/>
                </a:moveTo>
                <a:lnTo>
                  <a:pt x="39448" y="11652"/>
                </a:lnTo>
                <a:lnTo>
                  <a:pt x="39448" y="0"/>
                </a:lnTo>
                <a:lnTo>
                  <a:pt x="0" y="0"/>
                </a:lnTo>
                <a:lnTo>
                  <a:pt x="0" y="11652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5247154" y="1849170"/>
            <a:ext cx="40005" cy="12065"/>
          </a:xfrm>
          <a:custGeom>
            <a:avLst/>
            <a:gdLst/>
            <a:ahLst/>
            <a:cxnLst/>
            <a:rect l="l" t="t" r="r" b="b"/>
            <a:pathLst>
              <a:path w="40004" h="12064">
                <a:moveTo>
                  <a:pt x="0" y="11652"/>
                </a:moveTo>
                <a:lnTo>
                  <a:pt x="39448" y="11652"/>
                </a:lnTo>
                <a:lnTo>
                  <a:pt x="39448" y="0"/>
                </a:lnTo>
                <a:lnTo>
                  <a:pt x="0" y="0"/>
                </a:lnTo>
                <a:lnTo>
                  <a:pt x="0" y="11652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5318746" y="1841887"/>
            <a:ext cx="40005" cy="12065"/>
          </a:xfrm>
          <a:custGeom>
            <a:avLst/>
            <a:gdLst/>
            <a:ahLst/>
            <a:cxnLst/>
            <a:rect l="l" t="t" r="r" b="b"/>
            <a:pathLst>
              <a:path w="40004" h="12064">
                <a:moveTo>
                  <a:pt x="0" y="11652"/>
                </a:moveTo>
                <a:lnTo>
                  <a:pt x="39448" y="11652"/>
                </a:lnTo>
                <a:lnTo>
                  <a:pt x="39448" y="0"/>
                </a:lnTo>
                <a:lnTo>
                  <a:pt x="0" y="0"/>
                </a:lnTo>
                <a:lnTo>
                  <a:pt x="0" y="11652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5390339" y="1841159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1019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5460470" y="1828778"/>
            <a:ext cx="41275" cy="12065"/>
          </a:xfrm>
          <a:custGeom>
            <a:avLst/>
            <a:gdLst/>
            <a:ahLst/>
            <a:cxnLst/>
            <a:rect l="l" t="t" r="r" b="b"/>
            <a:pathLst>
              <a:path w="41275" h="12064">
                <a:moveTo>
                  <a:pt x="0" y="11652"/>
                </a:moveTo>
                <a:lnTo>
                  <a:pt x="40910" y="11652"/>
                </a:lnTo>
                <a:lnTo>
                  <a:pt x="40910" y="0"/>
                </a:lnTo>
                <a:lnTo>
                  <a:pt x="0" y="0"/>
                </a:lnTo>
                <a:lnTo>
                  <a:pt x="0" y="11652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5532063" y="1821495"/>
            <a:ext cx="40005" cy="12065"/>
          </a:xfrm>
          <a:custGeom>
            <a:avLst/>
            <a:gdLst/>
            <a:ahLst/>
            <a:cxnLst/>
            <a:rect l="l" t="t" r="r" b="b"/>
            <a:pathLst>
              <a:path w="40004" h="12064">
                <a:moveTo>
                  <a:pt x="0" y="11652"/>
                </a:moveTo>
                <a:lnTo>
                  <a:pt x="39448" y="11652"/>
                </a:lnTo>
                <a:lnTo>
                  <a:pt x="39448" y="0"/>
                </a:lnTo>
                <a:lnTo>
                  <a:pt x="0" y="0"/>
                </a:lnTo>
                <a:lnTo>
                  <a:pt x="0" y="11652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5603655" y="1814212"/>
            <a:ext cx="40005" cy="12065"/>
          </a:xfrm>
          <a:custGeom>
            <a:avLst/>
            <a:gdLst/>
            <a:ahLst/>
            <a:cxnLst/>
            <a:rect l="l" t="t" r="r" b="b"/>
            <a:pathLst>
              <a:path w="40004" h="12064">
                <a:moveTo>
                  <a:pt x="0" y="11652"/>
                </a:moveTo>
                <a:lnTo>
                  <a:pt x="39448" y="11652"/>
                </a:lnTo>
                <a:lnTo>
                  <a:pt x="39448" y="0"/>
                </a:lnTo>
                <a:lnTo>
                  <a:pt x="0" y="0"/>
                </a:lnTo>
                <a:lnTo>
                  <a:pt x="0" y="11652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5675248" y="1806929"/>
            <a:ext cx="40005" cy="12065"/>
          </a:xfrm>
          <a:custGeom>
            <a:avLst/>
            <a:gdLst/>
            <a:ahLst/>
            <a:cxnLst/>
            <a:rect l="l" t="t" r="r" b="b"/>
            <a:pathLst>
              <a:path w="40004" h="12064">
                <a:moveTo>
                  <a:pt x="0" y="11652"/>
                </a:moveTo>
                <a:lnTo>
                  <a:pt x="39448" y="11652"/>
                </a:lnTo>
                <a:lnTo>
                  <a:pt x="39448" y="0"/>
                </a:lnTo>
                <a:lnTo>
                  <a:pt x="0" y="0"/>
                </a:lnTo>
                <a:lnTo>
                  <a:pt x="0" y="11652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5746841" y="1799646"/>
            <a:ext cx="40005" cy="12065"/>
          </a:xfrm>
          <a:custGeom>
            <a:avLst/>
            <a:gdLst/>
            <a:ahLst/>
            <a:cxnLst/>
            <a:rect l="l" t="t" r="r" b="b"/>
            <a:pathLst>
              <a:path w="40004" h="12064">
                <a:moveTo>
                  <a:pt x="0" y="11652"/>
                </a:moveTo>
                <a:lnTo>
                  <a:pt x="39448" y="11652"/>
                </a:lnTo>
                <a:lnTo>
                  <a:pt x="39448" y="0"/>
                </a:lnTo>
                <a:lnTo>
                  <a:pt x="0" y="0"/>
                </a:lnTo>
                <a:lnTo>
                  <a:pt x="0" y="11652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5818433" y="1792364"/>
            <a:ext cx="40005" cy="12065"/>
          </a:xfrm>
          <a:custGeom>
            <a:avLst/>
            <a:gdLst/>
            <a:ahLst/>
            <a:cxnLst/>
            <a:rect l="l" t="t" r="r" b="b"/>
            <a:pathLst>
              <a:path w="40004" h="12064">
                <a:moveTo>
                  <a:pt x="0" y="11652"/>
                </a:moveTo>
                <a:lnTo>
                  <a:pt x="39448" y="11652"/>
                </a:lnTo>
                <a:lnTo>
                  <a:pt x="39448" y="0"/>
                </a:lnTo>
                <a:lnTo>
                  <a:pt x="0" y="0"/>
                </a:lnTo>
                <a:lnTo>
                  <a:pt x="0" y="11652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5888564" y="1785081"/>
            <a:ext cx="40005" cy="12065"/>
          </a:xfrm>
          <a:custGeom>
            <a:avLst/>
            <a:gdLst/>
            <a:ahLst/>
            <a:cxnLst/>
            <a:rect l="l" t="t" r="r" b="b"/>
            <a:pathLst>
              <a:path w="40004" h="12064">
                <a:moveTo>
                  <a:pt x="0" y="11652"/>
                </a:moveTo>
                <a:lnTo>
                  <a:pt x="39448" y="11652"/>
                </a:lnTo>
                <a:lnTo>
                  <a:pt x="39448" y="0"/>
                </a:lnTo>
                <a:lnTo>
                  <a:pt x="0" y="0"/>
                </a:lnTo>
                <a:lnTo>
                  <a:pt x="0" y="11652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5960157" y="1777798"/>
            <a:ext cx="40005" cy="12065"/>
          </a:xfrm>
          <a:custGeom>
            <a:avLst/>
            <a:gdLst/>
            <a:ahLst/>
            <a:cxnLst/>
            <a:rect l="l" t="t" r="r" b="b"/>
            <a:pathLst>
              <a:path w="40004" h="12064">
                <a:moveTo>
                  <a:pt x="0" y="11652"/>
                </a:moveTo>
                <a:lnTo>
                  <a:pt x="39448" y="11652"/>
                </a:lnTo>
                <a:lnTo>
                  <a:pt x="39448" y="0"/>
                </a:lnTo>
                <a:lnTo>
                  <a:pt x="0" y="0"/>
                </a:lnTo>
                <a:lnTo>
                  <a:pt x="0" y="11652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6031750" y="1770515"/>
            <a:ext cx="40005" cy="12065"/>
          </a:xfrm>
          <a:custGeom>
            <a:avLst/>
            <a:gdLst/>
            <a:ahLst/>
            <a:cxnLst/>
            <a:rect l="l" t="t" r="r" b="b"/>
            <a:pathLst>
              <a:path w="40004" h="12064">
                <a:moveTo>
                  <a:pt x="0" y="11652"/>
                </a:moveTo>
                <a:lnTo>
                  <a:pt x="39448" y="11652"/>
                </a:lnTo>
                <a:lnTo>
                  <a:pt x="39448" y="0"/>
                </a:lnTo>
                <a:lnTo>
                  <a:pt x="0" y="0"/>
                </a:lnTo>
                <a:lnTo>
                  <a:pt x="0" y="11652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6103342" y="1763232"/>
            <a:ext cx="40005" cy="12065"/>
          </a:xfrm>
          <a:custGeom>
            <a:avLst/>
            <a:gdLst/>
            <a:ahLst/>
            <a:cxnLst/>
            <a:rect l="l" t="t" r="r" b="b"/>
            <a:pathLst>
              <a:path w="40004" h="12064">
                <a:moveTo>
                  <a:pt x="0" y="11652"/>
                </a:moveTo>
                <a:lnTo>
                  <a:pt x="39448" y="11652"/>
                </a:lnTo>
                <a:lnTo>
                  <a:pt x="39448" y="0"/>
                </a:lnTo>
                <a:lnTo>
                  <a:pt x="0" y="0"/>
                </a:lnTo>
                <a:lnTo>
                  <a:pt x="0" y="11652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6174935" y="1755949"/>
            <a:ext cx="40005" cy="12065"/>
          </a:xfrm>
          <a:custGeom>
            <a:avLst/>
            <a:gdLst/>
            <a:ahLst/>
            <a:cxnLst/>
            <a:rect l="l" t="t" r="r" b="b"/>
            <a:pathLst>
              <a:path w="40004" h="12064">
                <a:moveTo>
                  <a:pt x="0" y="11652"/>
                </a:moveTo>
                <a:lnTo>
                  <a:pt x="39448" y="11652"/>
                </a:lnTo>
                <a:lnTo>
                  <a:pt x="39448" y="0"/>
                </a:lnTo>
                <a:lnTo>
                  <a:pt x="0" y="0"/>
                </a:lnTo>
                <a:lnTo>
                  <a:pt x="0" y="11652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6246528" y="1748666"/>
            <a:ext cx="40005" cy="12065"/>
          </a:xfrm>
          <a:custGeom>
            <a:avLst/>
            <a:gdLst/>
            <a:ahLst/>
            <a:cxnLst/>
            <a:rect l="l" t="t" r="r" b="b"/>
            <a:pathLst>
              <a:path w="40004" h="12064">
                <a:moveTo>
                  <a:pt x="0" y="11652"/>
                </a:moveTo>
                <a:lnTo>
                  <a:pt x="39448" y="11652"/>
                </a:lnTo>
                <a:lnTo>
                  <a:pt x="39448" y="0"/>
                </a:lnTo>
                <a:lnTo>
                  <a:pt x="0" y="0"/>
                </a:lnTo>
                <a:lnTo>
                  <a:pt x="0" y="11652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6316659" y="1741384"/>
            <a:ext cx="27940" cy="12065"/>
          </a:xfrm>
          <a:custGeom>
            <a:avLst/>
            <a:gdLst/>
            <a:ahLst/>
            <a:cxnLst/>
            <a:rect l="l" t="t" r="r" b="b"/>
            <a:pathLst>
              <a:path w="27939" h="12064">
                <a:moveTo>
                  <a:pt x="0" y="11652"/>
                </a:moveTo>
                <a:lnTo>
                  <a:pt x="27760" y="11652"/>
                </a:lnTo>
                <a:lnTo>
                  <a:pt x="27760" y="0"/>
                </a:lnTo>
                <a:lnTo>
                  <a:pt x="0" y="0"/>
                </a:lnTo>
                <a:lnTo>
                  <a:pt x="0" y="11652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2361534" y="2159420"/>
            <a:ext cx="32384" cy="33655"/>
          </a:xfrm>
          <a:custGeom>
            <a:avLst/>
            <a:gdLst/>
            <a:ahLst/>
            <a:cxnLst/>
            <a:rect l="l" t="t" r="r" b="b"/>
            <a:pathLst>
              <a:path w="32385" h="33655">
                <a:moveTo>
                  <a:pt x="32143" y="0"/>
                </a:moveTo>
                <a:lnTo>
                  <a:pt x="0" y="3350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2433127" y="2131745"/>
            <a:ext cx="31115" cy="27940"/>
          </a:xfrm>
          <a:custGeom>
            <a:avLst/>
            <a:gdLst/>
            <a:ahLst/>
            <a:cxnLst/>
            <a:rect l="l" t="t" r="r" b="b"/>
            <a:pathLst>
              <a:path w="31114" h="27939">
                <a:moveTo>
                  <a:pt x="30682" y="0"/>
                </a:moveTo>
                <a:lnTo>
                  <a:pt x="0" y="276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2504719" y="2131745"/>
            <a:ext cx="31115" cy="3175"/>
          </a:xfrm>
          <a:custGeom>
            <a:avLst/>
            <a:gdLst/>
            <a:ahLst/>
            <a:cxnLst/>
            <a:rect l="l" t="t" r="r" b="b"/>
            <a:pathLst>
              <a:path w="31114" h="3175">
                <a:moveTo>
                  <a:pt x="30682" y="29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2574851" y="2127375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2646444" y="2093874"/>
            <a:ext cx="32384" cy="33655"/>
          </a:xfrm>
          <a:custGeom>
            <a:avLst/>
            <a:gdLst/>
            <a:ahLst/>
            <a:cxnLst/>
            <a:rect l="l" t="t" r="r" b="b"/>
            <a:pathLst>
              <a:path w="32385" h="33655">
                <a:moveTo>
                  <a:pt x="32143" y="0"/>
                </a:moveTo>
                <a:lnTo>
                  <a:pt x="0" y="3350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2718036" y="2088048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2789629" y="2083678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0"/>
                </a:moveTo>
                <a:lnTo>
                  <a:pt x="0" y="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2861221" y="2050177"/>
            <a:ext cx="31115" cy="33655"/>
          </a:xfrm>
          <a:custGeom>
            <a:avLst/>
            <a:gdLst/>
            <a:ahLst/>
            <a:cxnLst/>
            <a:rect l="l" t="t" r="r" b="b"/>
            <a:pathLst>
              <a:path w="31114" h="33655">
                <a:moveTo>
                  <a:pt x="30682" y="0"/>
                </a:moveTo>
                <a:lnTo>
                  <a:pt x="0" y="3350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2932814" y="1971522"/>
            <a:ext cx="31115" cy="78740"/>
          </a:xfrm>
          <a:custGeom>
            <a:avLst/>
            <a:gdLst/>
            <a:ahLst/>
            <a:cxnLst/>
            <a:rect l="l" t="t" r="r" b="b"/>
            <a:pathLst>
              <a:path w="31114" h="78739">
                <a:moveTo>
                  <a:pt x="30682" y="0"/>
                </a:moveTo>
                <a:lnTo>
                  <a:pt x="0" y="7865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3002945" y="1924912"/>
            <a:ext cx="32384" cy="46990"/>
          </a:xfrm>
          <a:custGeom>
            <a:avLst/>
            <a:gdLst/>
            <a:ahLst/>
            <a:cxnLst/>
            <a:rect l="l" t="t" r="r" b="b"/>
            <a:pathLst>
              <a:path w="32385" h="46989">
                <a:moveTo>
                  <a:pt x="32143" y="0"/>
                </a:moveTo>
                <a:lnTo>
                  <a:pt x="0" y="4661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3074538" y="1924912"/>
            <a:ext cx="32384" cy="74295"/>
          </a:xfrm>
          <a:custGeom>
            <a:avLst/>
            <a:gdLst/>
            <a:ahLst/>
            <a:cxnLst/>
            <a:rect l="l" t="t" r="r" b="b"/>
            <a:pathLst>
              <a:path w="32385" h="74294">
                <a:moveTo>
                  <a:pt x="32143" y="7428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3146131" y="1999197"/>
            <a:ext cx="32384" cy="60325"/>
          </a:xfrm>
          <a:custGeom>
            <a:avLst/>
            <a:gdLst/>
            <a:ahLst/>
            <a:cxnLst/>
            <a:rect l="l" t="t" r="r" b="b"/>
            <a:pathLst>
              <a:path w="32385" h="60325">
                <a:moveTo>
                  <a:pt x="32143" y="5971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3217723" y="2058916"/>
            <a:ext cx="32384" cy="24765"/>
          </a:xfrm>
          <a:custGeom>
            <a:avLst/>
            <a:gdLst/>
            <a:ahLst/>
            <a:cxnLst/>
            <a:rect l="l" t="t" r="r" b="b"/>
            <a:pathLst>
              <a:path w="32385" h="24764">
                <a:moveTo>
                  <a:pt x="32143" y="247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3289316" y="2066199"/>
            <a:ext cx="31115" cy="17780"/>
          </a:xfrm>
          <a:custGeom>
            <a:avLst/>
            <a:gdLst/>
            <a:ahLst/>
            <a:cxnLst/>
            <a:rect l="l" t="t" r="r" b="b"/>
            <a:pathLst>
              <a:path w="31114" h="17780">
                <a:moveTo>
                  <a:pt x="30682" y="0"/>
                </a:moveTo>
                <a:lnTo>
                  <a:pt x="0" y="174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3360908" y="2048720"/>
            <a:ext cx="31115" cy="17780"/>
          </a:xfrm>
          <a:custGeom>
            <a:avLst/>
            <a:gdLst/>
            <a:ahLst/>
            <a:cxnLst/>
            <a:rect l="l" t="t" r="r" b="b"/>
            <a:pathLst>
              <a:path w="31114" h="17780">
                <a:moveTo>
                  <a:pt x="30682" y="0"/>
                </a:moveTo>
                <a:lnTo>
                  <a:pt x="0" y="174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3431040" y="2023959"/>
            <a:ext cx="32384" cy="24765"/>
          </a:xfrm>
          <a:custGeom>
            <a:avLst/>
            <a:gdLst/>
            <a:ahLst/>
            <a:cxnLst/>
            <a:rect l="l" t="t" r="r" b="b"/>
            <a:pathLst>
              <a:path w="32385" h="24764">
                <a:moveTo>
                  <a:pt x="32143" y="0"/>
                </a:moveTo>
                <a:lnTo>
                  <a:pt x="0" y="247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3502632" y="1993371"/>
            <a:ext cx="32384" cy="31115"/>
          </a:xfrm>
          <a:custGeom>
            <a:avLst/>
            <a:gdLst/>
            <a:ahLst/>
            <a:cxnLst/>
            <a:rect l="l" t="t" r="r" b="b"/>
            <a:pathLst>
              <a:path w="32385" h="31114">
                <a:moveTo>
                  <a:pt x="32143" y="0"/>
                </a:moveTo>
                <a:lnTo>
                  <a:pt x="0" y="3058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3574225" y="1993371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436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3645818" y="1986088"/>
            <a:ext cx="32384" cy="12065"/>
          </a:xfrm>
          <a:custGeom>
            <a:avLst/>
            <a:gdLst/>
            <a:ahLst/>
            <a:cxnLst/>
            <a:rect l="l" t="t" r="r" b="b"/>
            <a:pathLst>
              <a:path w="32385" h="12064">
                <a:moveTo>
                  <a:pt x="32143" y="0"/>
                </a:moveTo>
                <a:lnTo>
                  <a:pt x="0" y="116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3717410" y="1930738"/>
            <a:ext cx="31115" cy="55880"/>
          </a:xfrm>
          <a:custGeom>
            <a:avLst/>
            <a:gdLst/>
            <a:ahLst/>
            <a:cxnLst/>
            <a:rect l="l" t="t" r="r" b="b"/>
            <a:pathLst>
              <a:path w="31114" h="55880">
                <a:moveTo>
                  <a:pt x="30682" y="0"/>
                </a:moveTo>
                <a:lnTo>
                  <a:pt x="0" y="553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3789003" y="1907433"/>
            <a:ext cx="31115" cy="23495"/>
          </a:xfrm>
          <a:custGeom>
            <a:avLst/>
            <a:gdLst/>
            <a:ahLst/>
            <a:cxnLst/>
            <a:rect l="l" t="t" r="r" b="b"/>
            <a:pathLst>
              <a:path w="31114" h="23494">
                <a:moveTo>
                  <a:pt x="30682" y="0"/>
                </a:moveTo>
                <a:lnTo>
                  <a:pt x="0" y="233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3859134" y="1907433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58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3930727" y="1913259"/>
            <a:ext cx="32384" cy="13335"/>
          </a:xfrm>
          <a:custGeom>
            <a:avLst/>
            <a:gdLst/>
            <a:ahLst/>
            <a:cxnLst/>
            <a:rect l="l" t="t" r="r" b="b"/>
            <a:pathLst>
              <a:path w="32385" h="13335">
                <a:moveTo>
                  <a:pt x="32143" y="1310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4002319" y="1917629"/>
            <a:ext cx="32384" cy="8890"/>
          </a:xfrm>
          <a:custGeom>
            <a:avLst/>
            <a:gdLst/>
            <a:ahLst/>
            <a:cxnLst/>
            <a:rect l="l" t="t" r="r" b="b"/>
            <a:pathLst>
              <a:path w="32385" h="8889">
                <a:moveTo>
                  <a:pt x="32143" y="0"/>
                </a:moveTo>
                <a:lnTo>
                  <a:pt x="0" y="87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4073912" y="1917629"/>
            <a:ext cx="32384" cy="1905"/>
          </a:xfrm>
          <a:custGeom>
            <a:avLst/>
            <a:gdLst/>
            <a:ahLst/>
            <a:cxnLst/>
            <a:rect l="l" t="t" r="r" b="b"/>
            <a:pathLst>
              <a:path w="32385" h="1905">
                <a:moveTo>
                  <a:pt x="32143" y="145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4145505" y="1919085"/>
            <a:ext cx="31115" cy="17780"/>
          </a:xfrm>
          <a:custGeom>
            <a:avLst/>
            <a:gdLst/>
            <a:ahLst/>
            <a:cxnLst/>
            <a:rect l="l" t="t" r="r" b="b"/>
            <a:pathLst>
              <a:path w="31114" h="17780">
                <a:moveTo>
                  <a:pt x="30682" y="1747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4217097" y="1936564"/>
            <a:ext cx="31115" cy="3175"/>
          </a:xfrm>
          <a:custGeom>
            <a:avLst/>
            <a:gdLst/>
            <a:ahLst/>
            <a:cxnLst/>
            <a:rect l="l" t="t" r="r" b="b"/>
            <a:pathLst>
              <a:path w="31114" h="3175">
                <a:moveTo>
                  <a:pt x="30682" y="29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4287229" y="1936564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4358821" y="1930738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4430414" y="1923455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4502006" y="1917629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4573599" y="1910346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4645192" y="1904520"/>
            <a:ext cx="31115" cy="6350"/>
          </a:xfrm>
          <a:custGeom>
            <a:avLst/>
            <a:gdLst/>
            <a:ahLst/>
            <a:cxnLst/>
            <a:rect l="l" t="t" r="r" b="b"/>
            <a:pathLst>
              <a:path w="31114" h="6350">
                <a:moveTo>
                  <a:pt x="30682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4715323" y="1897237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4786915" y="1891411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4858508" y="1884128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4930101" y="1876845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5001693" y="1869562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5073286" y="1863736"/>
            <a:ext cx="31115" cy="6350"/>
          </a:xfrm>
          <a:custGeom>
            <a:avLst/>
            <a:gdLst/>
            <a:ahLst/>
            <a:cxnLst/>
            <a:rect l="l" t="t" r="r" b="b"/>
            <a:pathLst>
              <a:path w="31114" h="6350">
                <a:moveTo>
                  <a:pt x="30682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5143417" y="1856453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5215010" y="1849170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5286602" y="1841887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5358195" y="1836061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5429787" y="1828778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5501380" y="1821495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5571512" y="1814212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5643104" y="1806929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5714697" y="1799646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5786289" y="1792364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5857882" y="1785081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5928014" y="1777798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5999606" y="1770515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6071199" y="1763232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6142791" y="1755949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6214384" y="1748666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6285976" y="1741384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2678587" y="2092418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3175">
            <a:solidFill>
              <a:srgbClr val="00AF5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2341079" y="2190736"/>
            <a:ext cx="20955" cy="0"/>
          </a:xfrm>
          <a:custGeom>
            <a:avLst/>
            <a:gdLst/>
            <a:ahLst/>
            <a:cxnLst/>
            <a:rect l="l" t="t" r="r" b="b"/>
            <a:pathLst>
              <a:path w="20955">
                <a:moveTo>
                  <a:pt x="0" y="0"/>
                </a:moveTo>
                <a:lnTo>
                  <a:pt x="20454" y="0"/>
                </a:lnTo>
              </a:path>
            </a:pathLst>
          </a:custGeom>
          <a:ln w="436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2393678" y="2157963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2463809" y="2129560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0910" y="0"/>
                </a:lnTo>
              </a:path>
            </a:pathLst>
          </a:custGeom>
          <a:ln w="436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2535402" y="2132473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436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2606995" y="2125919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2750180" y="2086591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2821772" y="2081493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436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2891904" y="2048720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0910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2963496" y="1970065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3035089" y="1922727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436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3106682" y="1997012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436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3178274" y="2057460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3249867" y="2081493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436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3319998" y="2064014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0910" y="0"/>
                </a:lnTo>
              </a:path>
            </a:pathLst>
          </a:custGeom>
          <a:ln w="436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3391591" y="2046536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436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3463183" y="2022502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3534776" y="1991914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3606369" y="1996284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3677961" y="1983903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436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3748092" y="1928553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0910" y="0"/>
                </a:lnTo>
              </a:path>
            </a:pathLst>
          </a:custGeom>
          <a:ln w="436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3819685" y="1905248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436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3891278" y="1911074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436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3962870" y="1924183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436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4034463" y="1915444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436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4106055" y="1917629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4176187" y="1934379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0910" y="0"/>
                </a:lnTo>
              </a:path>
            </a:pathLst>
          </a:custGeom>
          <a:ln w="436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4247779" y="1937292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436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4319372" y="1934379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436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4390965" y="1928553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436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4462557" y="1921998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4534150" y="1915444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436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4604281" y="1908889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0910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4675874" y="1902335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436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4747467" y="1895780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4819059" y="1889226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436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4890652" y="1881943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436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4962244" y="1874660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436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5032376" y="1868105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0910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5103968" y="1861551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436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5175561" y="1854996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5247154" y="1847713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5318746" y="1840430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5390339" y="1833876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436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5460470" y="1826593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0910" y="0"/>
                </a:lnTo>
              </a:path>
            </a:pathLst>
          </a:custGeom>
          <a:ln w="436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5532063" y="1819310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436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5603655" y="1812756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5675248" y="1805473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5746841" y="1798190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5818433" y="1790907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5888564" y="1783624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5960157" y="1776341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6031750" y="1769058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6103342" y="1761775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6174935" y="1754493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6246528" y="1747210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44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6316659" y="1739199"/>
            <a:ext cx="27940" cy="0"/>
          </a:xfrm>
          <a:custGeom>
            <a:avLst/>
            <a:gdLst/>
            <a:ahLst/>
            <a:cxnLst/>
            <a:rect l="l" t="t" r="r" b="b"/>
            <a:pathLst>
              <a:path w="27939">
                <a:moveTo>
                  <a:pt x="0" y="0"/>
                </a:moveTo>
                <a:lnTo>
                  <a:pt x="27760" y="0"/>
                </a:lnTo>
              </a:path>
            </a:pathLst>
          </a:custGeom>
          <a:ln w="436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2361534" y="2156507"/>
            <a:ext cx="32384" cy="32384"/>
          </a:xfrm>
          <a:custGeom>
            <a:avLst/>
            <a:gdLst/>
            <a:ahLst/>
            <a:cxnLst/>
            <a:rect l="l" t="t" r="r" b="b"/>
            <a:pathLst>
              <a:path w="32385" h="32385">
                <a:moveTo>
                  <a:pt x="32143" y="0"/>
                </a:moveTo>
                <a:lnTo>
                  <a:pt x="0" y="3204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2433127" y="2127375"/>
            <a:ext cx="31115" cy="29209"/>
          </a:xfrm>
          <a:custGeom>
            <a:avLst/>
            <a:gdLst/>
            <a:ahLst/>
            <a:cxnLst/>
            <a:rect l="l" t="t" r="r" b="b"/>
            <a:pathLst>
              <a:path w="31114" h="29210">
                <a:moveTo>
                  <a:pt x="30682" y="0"/>
                </a:moveTo>
                <a:lnTo>
                  <a:pt x="0" y="291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2504719" y="2127375"/>
            <a:ext cx="31115" cy="3175"/>
          </a:xfrm>
          <a:custGeom>
            <a:avLst/>
            <a:gdLst/>
            <a:ahLst/>
            <a:cxnLst/>
            <a:rect l="l" t="t" r="r" b="b"/>
            <a:pathLst>
              <a:path w="31114" h="3175">
                <a:moveTo>
                  <a:pt x="30682" y="29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2574851" y="2124462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2646444" y="2090961"/>
            <a:ext cx="32384" cy="33655"/>
          </a:xfrm>
          <a:custGeom>
            <a:avLst/>
            <a:gdLst/>
            <a:ahLst/>
            <a:cxnLst/>
            <a:rect l="l" t="t" r="r" b="b"/>
            <a:pathLst>
              <a:path w="32385" h="33655">
                <a:moveTo>
                  <a:pt x="32143" y="0"/>
                </a:moveTo>
                <a:lnTo>
                  <a:pt x="0" y="3350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2718036" y="2085135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2789629" y="2079308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2861221" y="2047264"/>
            <a:ext cx="31115" cy="32384"/>
          </a:xfrm>
          <a:custGeom>
            <a:avLst/>
            <a:gdLst/>
            <a:ahLst/>
            <a:cxnLst/>
            <a:rect l="l" t="t" r="r" b="b"/>
            <a:pathLst>
              <a:path w="31114" h="32385">
                <a:moveTo>
                  <a:pt x="30682" y="0"/>
                </a:moveTo>
                <a:lnTo>
                  <a:pt x="0" y="3204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2932814" y="1968609"/>
            <a:ext cx="31115" cy="78740"/>
          </a:xfrm>
          <a:custGeom>
            <a:avLst/>
            <a:gdLst/>
            <a:ahLst/>
            <a:cxnLst/>
            <a:rect l="l" t="t" r="r" b="b"/>
            <a:pathLst>
              <a:path w="31114" h="78739">
                <a:moveTo>
                  <a:pt x="30682" y="0"/>
                </a:moveTo>
                <a:lnTo>
                  <a:pt x="0" y="7865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3002945" y="1920542"/>
            <a:ext cx="32384" cy="48260"/>
          </a:xfrm>
          <a:custGeom>
            <a:avLst/>
            <a:gdLst/>
            <a:ahLst/>
            <a:cxnLst/>
            <a:rect l="l" t="t" r="r" b="b"/>
            <a:pathLst>
              <a:path w="32385" h="48260">
                <a:moveTo>
                  <a:pt x="32143" y="0"/>
                </a:moveTo>
                <a:lnTo>
                  <a:pt x="0" y="480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3074538" y="1920542"/>
            <a:ext cx="32384" cy="74295"/>
          </a:xfrm>
          <a:custGeom>
            <a:avLst/>
            <a:gdLst/>
            <a:ahLst/>
            <a:cxnLst/>
            <a:rect l="l" t="t" r="r" b="b"/>
            <a:pathLst>
              <a:path w="32385" h="74294">
                <a:moveTo>
                  <a:pt x="32143" y="7428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3146131" y="1994827"/>
            <a:ext cx="32384" cy="61594"/>
          </a:xfrm>
          <a:custGeom>
            <a:avLst/>
            <a:gdLst/>
            <a:ahLst/>
            <a:cxnLst/>
            <a:rect l="l" t="t" r="r" b="b"/>
            <a:pathLst>
              <a:path w="32385" h="61594">
                <a:moveTo>
                  <a:pt x="32143" y="6117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3217723" y="2056003"/>
            <a:ext cx="32384" cy="23495"/>
          </a:xfrm>
          <a:custGeom>
            <a:avLst/>
            <a:gdLst/>
            <a:ahLst/>
            <a:cxnLst/>
            <a:rect l="l" t="t" r="r" b="b"/>
            <a:pathLst>
              <a:path w="32385" h="23494">
                <a:moveTo>
                  <a:pt x="32143" y="23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3289316" y="2061829"/>
            <a:ext cx="31115" cy="17780"/>
          </a:xfrm>
          <a:custGeom>
            <a:avLst/>
            <a:gdLst/>
            <a:ahLst/>
            <a:cxnLst/>
            <a:rect l="l" t="t" r="r" b="b"/>
            <a:pathLst>
              <a:path w="31114" h="17780">
                <a:moveTo>
                  <a:pt x="30682" y="0"/>
                </a:moveTo>
                <a:lnTo>
                  <a:pt x="0" y="174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3360908" y="2044351"/>
            <a:ext cx="31115" cy="17780"/>
          </a:xfrm>
          <a:custGeom>
            <a:avLst/>
            <a:gdLst/>
            <a:ahLst/>
            <a:cxnLst/>
            <a:rect l="l" t="t" r="r" b="b"/>
            <a:pathLst>
              <a:path w="31114" h="17780">
                <a:moveTo>
                  <a:pt x="30682" y="0"/>
                </a:moveTo>
                <a:lnTo>
                  <a:pt x="0" y="174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3431040" y="2021046"/>
            <a:ext cx="32384" cy="23495"/>
          </a:xfrm>
          <a:custGeom>
            <a:avLst/>
            <a:gdLst/>
            <a:ahLst/>
            <a:cxnLst/>
            <a:rect l="l" t="t" r="r" b="b"/>
            <a:pathLst>
              <a:path w="32385" h="23494">
                <a:moveTo>
                  <a:pt x="32143" y="0"/>
                </a:moveTo>
                <a:lnTo>
                  <a:pt x="0" y="233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3502632" y="1990457"/>
            <a:ext cx="32384" cy="31115"/>
          </a:xfrm>
          <a:custGeom>
            <a:avLst/>
            <a:gdLst/>
            <a:ahLst/>
            <a:cxnLst/>
            <a:rect l="l" t="t" r="r" b="b"/>
            <a:pathLst>
              <a:path w="32385" h="31114">
                <a:moveTo>
                  <a:pt x="32143" y="0"/>
                </a:moveTo>
                <a:lnTo>
                  <a:pt x="0" y="3058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3574225" y="1990457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4">
                <a:moveTo>
                  <a:pt x="32143" y="436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3645818" y="1981718"/>
            <a:ext cx="32384" cy="13335"/>
          </a:xfrm>
          <a:custGeom>
            <a:avLst/>
            <a:gdLst/>
            <a:ahLst/>
            <a:cxnLst/>
            <a:rect l="l" t="t" r="r" b="b"/>
            <a:pathLst>
              <a:path w="32385" h="13335">
                <a:moveTo>
                  <a:pt x="32143" y="0"/>
                </a:moveTo>
                <a:lnTo>
                  <a:pt x="0" y="131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3717410" y="1926368"/>
            <a:ext cx="31115" cy="55880"/>
          </a:xfrm>
          <a:custGeom>
            <a:avLst/>
            <a:gdLst/>
            <a:ahLst/>
            <a:cxnLst/>
            <a:rect l="l" t="t" r="r" b="b"/>
            <a:pathLst>
              <a:path w="31114" h="55880">
                <a:moveTo>
                  <a:pt x="30682" y="0"/>
                </a:moveTo>
                <a:lnTo>
                  <a:pt x="0" y="553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3789003" y="1903063"/>
            <a:ext cx="31115" cy="23495"/>
          </a:xfrm>
          <a:custGeom>
            <a:avLst/>
            <a:gdLst/>
            <a:ahLst/>
            <a:cxnLst/>
            <a:rect l="l" t="t" r="r" b="b"/>
            <a:pathLst>
              <a:path w="31114" h="23494">
                <a:moveTo>
                  <a:pt x="30682" y="0"/>
                </a:moveTo>
                <a:lnTo>
                  <a:pt x="0" y="233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3859134" y="1903063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58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3930727" y="1908889"/>
            <a:ext cx="32384" cy="13335"/>
          </a:xfrm>
          <a:custGeom>
            <a:avLst/>
            <a:gdLst/>
            <a:ahLst/>
            <a:cxnLst/>
            <a:rect l="l" t="t" r="r" b="b"/>
            <a:pathLst>
              <a:path w="32385" h="13335">
                <a:moveTo>
                  <a:pt x="32143" y="1310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4002319" y="1913259"/>
            <a:ext cx="32384" cy="8890"/>
          </a:xfrm>
          <a:custGeom>
            <a:avLst/>
            <a:gdLst/>
            <a:ahLst/>
            <a:cxnLst/>
            <a:rect l="l" t="t" r="r" b="b"/>
            <a:pathLst>
              <a:path w="32385" h="8889">
                <a:moveTo>
                  <a:pt x="32143" y="0"/>
                </a:moveTo>
                <a:lnTo>
                  <a:pt x="0" y="87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4073912" y="1913259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29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4145505" y="1916172"/>
            <a:ext cx="31115" cy="16510"/>
          </a:xfrm>
          <a:custGeom>
            <a:avLst/>
            <a:gdLst/>
            <a:ahLst/>
            <a:cxnLst/>
            <a:rect l="l" t="t" r="r" b="b"/>
            <a:pathLst>
              <a:path w="31114" h="16510">
                <a:moveTo>
                  <a:pt x="30682" y="1602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4217097" y="1932195"/>
            <a:ext cx="31115" cy="3175"/>
          </a:xfrm>
          <a:custGeom>
            <a:avLst/>
            <a:gdLst/>
            <a:ahLst/>
            <a:cxnLst/>
            <a:rect l="l" t="t" r="r" b="b"/>
            <a:pathLst>
              <a:path w="31114" h="3175">
                <a:moveTo>
                  <a:pt x="30682" y="29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4287229" y="1932195"/>
            <a:ext cx="32384" cy="3175"/>
          </a:xfrm>
          <a:custGeom>
            <a:avLst/>
            <a:gdLst/>
            <a:ahLst/>
            <a:cxnLst/>
            <a:rect l="l" t="t" r="r" b="b"/>
            <a:pathLst>
              <a:path w="32385" h="3175">
                <a:moveTo>
                  <a:pt x="32143" y="0"/>
                </a:moveTo>
                <a:lnTo>
                  <a:pt x="0" y="29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4358821" y="1926368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4430414" y="1920542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4502006" y="1913259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4573599" y="1907433"/>
            <a:ext cx="31115" cy="6350"/>
          </a:xfrm>
          <a:custGeom>
            <a:avLst/>
            <a:gdLst/>
            <a:ahLst/>
            <a:cxnLst/>
            <a:rect l="l" t="t" r="r" b="b"/>
            <a:pathLst>
              <a:path w="31114" h="6350">
                <a:moveTo>
                  <a:pt x="30682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4645192" y="1900150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4715323" y="1894324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4786915" y="1887041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4858508" y="1879758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4930101" y="1872475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5001693" y="1866649"/>
            <a:ext cx="31115" cy="6350"/>
          </a:xfrm>
          <a:custGeom>
            <a:avLst/>
            <a:gdLst/>
            <a:ahLst/>
            <a:cxnLst/>
            <a:rect l="l" t="t" r="r" b="b"/>
            <a:pathLst>
              <a:path w="31114" h="6350">
                <a:moveTo>
                  <a:pt x="30682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5073286" y="1859366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5143417" y="1853540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5215010" y="1846257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5286602" y="1838974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5358195" y="1831691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5429787" y="1824408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5501380" y="1817125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5571512" y="1811299"/>
            <a:ext cx="32384" cy="6350"/>
          </a:xfrm>
          <a:custGeom>
            <a:avLst/>
            <a:gdLst/>
            <a:ahLst/>
            <a:cxnLst/>
            <a:rect l="l" t="t" r="r" b="b"/>
            <a:pathLst>
              <a:path w="32385" h="6350">
                <a:moveTo>
                  <a:pt x="32143" y="0"/>
                </a:moveTo>
                <a:lnTo>
                  <a:pt x="0" y="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5643104" y="1804016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5714697" y="1796733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5786289" y="1789450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5857882" y="1782167"/>
            <a:ext cx="31115" cy="7620"/>
          </a:xfrm>
          <a:custGeom>
            <a:avLst/>
            <a:gdLst/>
            <a:ahLst/>
            <a:cxnLst/>
            <a:rect l="l" t="t" r="r" b="b"/>
            <a:pathLst>
              <a:path w="31114" h="7619">
                <a:moveTo>
                  <a:pt x="30682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5928014" y="1774885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5999606" y="1767602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6071199" y="1760319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6142791" y="1753036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6214384" y="1745753"/>
            <a:ext cx="32384" cy="7620"/>
          </a:xfrm>
          <a:custGeom>
            <a:avLst/>
            <a:gdLst/>
            <a:ahLst/>
            <a:cxnLst/>
            <a:rect l="l" t="t" r="r" b="b"/>
            <a:pathLst>
              <a:path w="32385" h="7619">
                <a:moveTo>
                  <a:pt x="32143" y="0"/>
                </a:moveTo>
                <a:lnTo>
                  <a:pt x="0" y="72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6285976" y="1737014"/>
            <a:ext cx="31115" cy="8890"/>
          </a:xfrm>
          <a:custGeom>
            <a:avLst/>
            <a:gdLst/>
            <a:ahLst/>
            <a:cxnLst/>
            <a:rect l="l" t="t" r="r" b="b"/>
            <a:pathLst>
              <a:path w="31114" h="8889">
                <a:moveTo>
                  <a:pt x="30682" y="0"/>
                </a:moveTo>
                <a:lnTo>
                  <a:pt x="0" y="87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2341079" y="1428220"/>
            <a:ext cx="0" cy="2027555"/>
          </a:xfrm>
          <a:custGeom>
            <a:avLst/>
            <a:gdLst/>
            <a:ahLst/>
            <a:cxnLst/>
            <a:rect l="l" t="t" r="r" b="b"/>
            <a:pathLst>
              <a:path h="2027554">
                <a:moveTo>
                  <a:pt x="0" y="2027561"/>
                </a:moveTo>
                <a:lnTo>
                  <a:pt x="0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2311858" y="3455782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>
                <a:moveTo>
                  <a:pt x="0" y="0"/>
                </a:moveTo>
                <a:lnTo>
                  <a:pt x="2922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2311858" y="3202339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>
                <a:moveTo>
                  <a:pt x="0" y="0"/>
                </a:moveTo>
                <a:lnTo>
                  <a:pt x="2922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2311858" y="2948883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>
                <a:moveTo>
                  <a:pt x="0" y="0"/>
                </a:moveTo>
                <a:lnTo>
                  <a:pt x="2922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2311858" y="2695439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>
                <a:moveTo>
                  <a:pt x="0" y="0"/>
                </a:moveTo>
                <a:lnTo>
                  <a:pt x="2922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2311858" y="2441995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>
                <a:moveTo>
                  <a:pt x="0" y="0"/>
                </a:moveTo>
                <a:lnTo>
                  <a:pt x="2922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2311858" y="2188551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>
                <a:moveTo>
                  <a:pt x="0" y="0"/>
                </a:moveTo>
                <a:lnTo>
                  <a:pt x="2922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2311858" y="1935108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>
                <a:moveTo>
                  <a:pt x="0" y="0"/>
                </a:moveTo>
                <a:lnTo>
                  <a:pt x="2922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2311858" y="1681664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>
                <a:moveTo>
                  <a:pt x="0" y="0"/>
                </a:moveTo>
                <a:lnTo>
                  <a:pt x="2922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2311858" y="1428220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>
                <a:moveTo>
                  <a:pt x="0" y="0"/>
                </a:moveTo>
                <a:lnTo>
                  <a:pt x="2922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2341079" y="3455782"/>
            <a:ext cx="3996054" cy="0"/>
          </a:xfrm>
          <a:custGeom>
            <a:avLst/>
            <a:gdLst/>
            <a:ahLst/>
            <a:cxnLst/>
            <a:rect l="l" t="t" r="r" b="b"/>
            <a:pathLst>
              <a:path w="3996054">
                <a:moveTo>
                  <a:pt x="0" y="0"/>
                </a:moveTo>
                <a:lnTo>
                  <a:pt x="3996034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2341079" y="3455782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0"/>
                </a:moveTo>
                <a:lnTo>
                  <a:pt x="0" y="2913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2627450" y="3455782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0"/>
                </a:moveTo>
                <a:lnTo>
                  <a:pt x="0" y="2913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2912359" y="3455782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0"/>
                </a:moveTo>
                <a:lnTo>
                  <a:pt x="0" y="2913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3197268" y="3455782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0"/>
                </a:moveTo>
                <a:lnTo>
                  <a:pt x="0" y="2913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3483638" y="3455782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0"/>
                </a:moveTo>
                <a:lnTo>
                  <a:pt x="0" y="2913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3768548" y="3455782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0"/>
                </a:moveTo>
                <a:lnTo>
                  <a:pt x="0" y="2913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4053457" y="3455782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0"/>
                </a:moveTo>
                <a:lnTo>
                  <a:pt x="0" y="2913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4339827" y="3455782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0"/>
                </a:moveTo>
                <a:lnTo>
                  <a:pt x="0" y="2913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4624736" y="3455782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0"/>
                </a:moveTo>
                <a:lnTo>
                  <a:pt x="0" y="2913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4909646" y="3455782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0"/>
                </a:moveTo>
                <a:lnTo>
                  <a:pt x="0" y="2913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5196016" y="3455782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0"/>
                </a:moveTo>
                <a:lnTo>
                  <a:pt x="0" y="2913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5480925" y="3455782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0"/>
                </a:moveTo>
                <a:lnTo>
                  <a:pt x="0" y="2913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5765834" y="3455782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0"/>
                </a:moveTo>
                <a:lnTo>
                  <a:pt x="0" y="2913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6052204" y="3455782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0"/>
                </a:moveTo>
                <a:lnTo>
                  <a:pt x="0" y="2913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6337114" y="3455782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0"/>
                </a:moveTo>
                <a:lnTo>
                  <a:pt x="0" y="29131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7" name="object 1147"/>
          <p:cNvSpPr txBox="1"/>
          <p:nvPr/>
        </p:nvSpPr>
        <p:spPr>
          <a:xfrm>
            <a:off x="2136687" y="2885434"/>
            <a:ext cx="133985" cy="636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50" b="1" spc="5" dirty="0">
                <a:solidFill>
                  <a:srgbClr val="404040"/>
                </a:solidFill>
                <a:latin typeface="Arial"/>
                <a:cs typeface="Arial"/>
              </a:rPr>
              <a:t>40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750" b="1" spc="5" dirty="0">
                <a:solidFill>
                  <a:srgbClr val="404040"/>
                </a:solidFill>
                <a:latin typeface="Arial"/>
                <a:cs typeface="Arial"/>
              </a:rPr>
              <a:t>20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50">
              <a:latin typeface="Times New Roman"/>
              <a:cs typeface="Times New Roman"/>
            </a:endParaRPr>
          </a:p>
          <a:p>
            <a:pPr marL="66675">
              <a:lnSpc>
                <a:spcPct val="100000"/>
              </a:lnSpc>
            </a:pPr>
            <a:r>
              <a:rPr sz="750" b="1" spc="1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750">
              <a:latin typeface="Arial"/>
              <a:cs typeface="Arial"/>
            </a:endParaRPr>
          </a:p>
        </p:txBody>
      </p:sp>
      <p:sp>
        <p:nvSpPr>
          <p:cNvPr id="1148" name="object 1148"/>
          <p:cNvSpPr txBox="1"/>
          <p:nvPr/>
        </p:nvSpPr>
        <p:spPr>
          <a:xfrm>
            <a:off x="2136687" y="2631626"/>
            <a:ext cx="133985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50" b="1" spc="5" dirty="0">
                <a:solidFill>
                  <a:srgbClr val="404040"/>
                </a:solidFill>
                <a:latin typeface="Arial"/>
                <a:cs typeface="Arial"/>
              </a:rPr>
              <a:t>60</a:t>
            </a:r>
            <a:endParaRPr sz="750">
              <a:latin typeface="Arial"/>
              <a:cs typeface="Arial"/>
            </a:endParaRPr>
          </a:p>
        </p:txBody>
      </p:sp>
      <p:sp>
        <p:nvSpPr>
          <p:cNvPr id="1149" name="object 1149"/>
          <p:cNvSpPr txBox="1"/>
          <p:nvPr/>
        </p:nvSpPr>
        <p:spPr>
          <a:xfrm>
            <a:off x="2136687" y="2378183"/>
            <a:ext cx="133985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50" b="1" spc="5" dirty="0">
                <a:solidFill>
                  <a:srgbClr val="404040"/>
                </a:solidFill>
                <a:latin typeface="Arial"/>
                <a:cs typeface="Arial"/>
              </a:rPr>
              <a:t>80</a:t>
            </a:r>
            <a:endParaRPr sz="750">
              <a:latin typeface="Arial"/>
              <a:cs typeface="Arial"/>
            </a:endParaRPr>
          </a:p>
        </p:txBody>
      </p:sp>
      <p:sp>
        <p:nvSpPr>
          <p:cNvPr id="1150" name="object 1150"/>
          <p:cNvSpPr txBox="1"/>
          <p:nvPr/>
        </p:nvSpPr>
        <p:spPr>
          <a:xfrm>
            <a:off x="2082335" y="1363558"/>
            <a:ext cx="187960" cy="889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50" b="1" spc="5" dirty="0">
                <a:solidFill>
                  <a:srgbClr val="404040"/>
                </a:solidFill>
                <a:latin typeface="Arial"/>
                <a:cs typeface="Arial"/>
              </a:rPr>
              <a:t>160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750" b="1" spc="5" dirty="0">
                <a:solidFill>
                  <a:srgbClr val="404040"/>
                </a:solidFill>
                <a:latin typeface="Arial"/>
                <a:cs typeface="Arial"/>
              </a:rPr>
              <a:t>140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750" b="1" spc="5" dirty="0">
                <a:solidFill>
                  <a:srgbClr val="404040"/>
                </a:solidFill>
                <a:latin typeface="Arial"/>
                <a:cs typeface="Arial"/>
              </a:rPr>
              <a:t>120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750" b="1" spc="5" dirty="0">
                <a:solidFill>
                  <a:srgbClr val="404040"/>
                </a:solidFill>
                <a:latin typeface="Arial"/>
                <a:cs typeface="Arial"/>
              </a:rPr>
              <a:t>100</a:t>
            </a:r>
            <a:endParaRPr sz="750">
              <a:latin typeface="Arial"/>
              <a:cs typeface="Arial"/>
            </a:endParaRPr>
          </a:p>
        </p:txBody>
      </p:sp>
      <p:sp>
        <p:nvSpPr>
          <p:cNvPr id="1151" name="object 1151"/>
          <p:cNvSpPr txBox="1"/>
          <p:nvPr/>
        </p:nvSpPr>
        <p:spPr>
          <a:xfrm>
            <a:off x="2209740" y="3508229"/>
            <a:ext cx="483870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50" b="1" spc="10" dirty="0">
                <a:solidFill>
                  <a:srgbClr val="404040"/>
                </a:solidFill>
                <a:latin typeface="Arial"/>
                <a:cs typeface="Arial"/>
              </a:rPr>
              <a:t>06Q1  </a:t>
            </a:r>
            <a:r>
              <a:rPr sz="750" b="1" spc="13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750" b="1" spc="5" dirty="0">
                <a:solidFill>
                  <a:srgbClr val="404040"/>
                </a:solidFill>
                <a:latin typeface="Arial"/>
                <a:cs typeface="Arial"/>
              </a:rPr>
              <a:t>07</a:t>
            </a:r>
            <a:endParaRPr sz="750">
              <a:latin typeface="Arial"/>
              <a:cs typeface="Arial"/>
            </a:endParaRPr>
          </a:p>
        </p:txBody>
      </p:sp>
      <p:sp>
        <p:nvSpPr>
          <p:cNvPr id="1152" name="object 1152"/>
          <p:cNvSpPr txBox="1"/>
          <p:nvPr/>
        </p:nvSpPr>
        <p:spPr>
          <a:xfrm>
            <a:off x="4558220" y="3508229"/>
            <a:ext cx="1846580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97815" algn="l"/>
                <a:tab pos="583565" algn="l"/>
                <a:tab pos="868680" algn="l"/>
                <a:tab pos="1154430" algn="l"/>
                <a:tab pos="1439545" algn="l"/>
                <a:tab pos="1725295" algn="l"/>
              </a:tabLst>
            </a:pPr>
            <a:r>
              <a:rPr sz="750" b="1" spc="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50" b="1" spc="10" dirty="0">
                <a:solidFill>
                  <a:srgbClr val="404040"/>
                </a:solidFill>
                <a:latin typeface="Arial"/>
                <a:cs typeface="Arial"/>
              </a:rPr>
              <a:t>4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750" b="1" spc="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50" b="1" spc="10" dirty="0">
                <a:solidFill>
                  <a:srgbClr val="404040"/>
                </a:solidFill>
                <a:latin typeface="Arial"/>
                <a:cs typeface="Arial"/>
              </a:rPr>
              <a:t>5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750" b="1" spc="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50" b="1" spc="10" dirty="0">
                <a:solidFill>
                  <a:srgbClr val="404040"/>
                </a:solidFill>
                <a:latin typeface="Arial"/>
                <a:cs typeface="Arial"/>
              </a:rPr>
              <a:t>6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750" b="1" spc="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50" b="1" spc="10" dirty="0">
                <a:solidFill>
                  <a:srgbClr val="404040"/>
                </a:solidFill>
                <a:latin typeface="Arial"/>
                <a:cs typeface="Arial"/>
              </a:rPr>
              <a:t>7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750" b="1" spc="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50" b="1" spc="10" dirty="0">
                <a:solidFill>
                  <a:srgbClr val="404040"/>
                </a:solidFill>
                <a:latin typeface="Arial"/>
                <a:cs typeface="Arial"/>
              </a:rPr>
              <a:t>8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750" b="1" spc="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50" b="1" spc="10" dirty="0">
                <a:solidFill>
                  <a:srgbClr val="404040"/>
                </a:solidFill>
                <a:latin typeface="Arial"/>
                <a:cs typeface="Arial"/>
              </a:rPr>
              <a:t>9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750" b="1" spc="5" dirty="0">
                <a:solidFill>
                  <a:srgbClr val="404040"/>
                </a:solidFill>
                <a:latin typeface="Arial"/>
                <a:cs typeface="Arial"/>
              </a:rPr>
              <a:t>20</a:t>
            </a:r>
            <a:endParaRPr sz="750">
              <a:latin typeface="Arial"/>
              <a:cs typeface="Arial"/>
            </a:endParaRPr>
          </a:p>
        </p:txBody>
      </p:sp>
      <p:sp>
        <p:nvSpPr>
          <p:cNvPr id="1153" name="object 1153"/>
          <p:cNvSpPr txBox="1"/>
          <p:nvPr/>
        </p:nvSpPr>
        <p:spPr>
          <a:xfrm>
            <a:off x="1327837" y="2228086"/>
            <a:ext cx="700405" cy="459740"/>
          </a:xfrm>
          <a:prstGeom prst="rect">
            <a:avLst/>
          </a:prstGeom>
        </p:spPr>
        <p:txBody>
          <a:bodyPr vert="horz" wrap="square" lIns="0" tIns="3810" rIns="0" bIns="0" rtlCol="0">
            <a:spAutoFit/>
          </a:bodyPr>
          <a:lstStyle/>
          <a:p>
            <a:pPr marL="12700" marR="5080" algn="ctr">
              <a:lnSpc>
                <a:spcPts val="869"/>
              </a:lnSpc>
              <a:spcBef>
                <a:spcPts val="30"/>
              </a:spcBef>
            </a:pPr>
            <a:r>
              <a:rPr sz="750" b="1" spc="25" dirty="0">
                <a:solidFill>
                  <a:srgbClr val="404040"/>
                </a:solidFill>
                <a:latin typeface="Arial"/>
                <a:cs typeface="Arial"/>
              </a:rPr>
              <a:t>M</a:t>
            </a:r>
            <a:r>
              <a:rPr sz="750" b="1" spc="5" dirty="0">
                <a:solidFill>
                  <a:srgbClr val="404040"/>
                </a:solidFill>
                <a:latin typeface="Arial"/>
                <a:cs typeface="Arial"/>
              </a:rPr>
              <a:t>a</a:t>
            </a:r>
            <a:r>
              <a:rPr sz="750" b="1" spc="10" dirty="0">
                <a:solidFill>
                  <a:srgbClr val="404040"/>
                </a:solidFill>
                <a:latin typeface="Arial"/>
                <a:cs typeface="Arial"/>
              </a:rPr>
              <a:t>nuf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a</a:t>
            </a:r>
            <a:r>
              <a:rPr sz="750" b="1" spc="5" dirty="0">
                <a:solidFill>
                  <a:srgbClr val="404040"/>
                </a:solidFill>
                <a:latin typeface="Arial"/>
                <a:cs typeface="Arial"/>
              </a:rPr>
              <a:t>c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t</a:t>
            </a:r>
            <a:r>
              <a:rPr sz="750" b="1" spc="5" dirty="0">
                <a:solidFill>
                  <a:srgbClr val="404040"/>
                </a:solidFill>
                <a:latin typeface="Arial"/>
                <a:cs typeface="Arial"/>
              </a:rPr>
              <a:t>uring  </a:t>
            </a:r>
            <a:r>
              <a:rPr sz="750" b="1" spc="10" dirty="0">
                <a:solidFill>
                  <a:srgbClr val="404040"/>
                </a:solidFill>
                <a:latin typeface="Arial"/>
                <a:cs typeface="Arial"/>
              </a:rPr>
              <a:t>Cost</a:t>
            </a:r>
            <a:endParaRPr sz="750">
              <a:latin typeface="Arial"/>
              <a:cs typeface="Arial"/>
            </a:endParaRPr>
          </a:p>
          <a:p>
            <a:pPr marL="20955" marR="12700" indent="635" algn="ctr">
              <a:lnSpc>
                <a:spcPts val="869"/>
              </a:lnSpc>
              <a:spcBef>
                <a:spcPts val="15"/>
              </a:spcBef>
            </a:pPr>
            <a:r>
              <a:rPr sz="750" b="1" spc="10" dirty="0">
                <a:solidFill>
                  <a:srgbClr val="404040"/>
                </a:solidFill>
                <a:latin typeface="Arial"/>
                <a:cs typeface="Arial"/>
              </a:rPr>
              <a:t>Breakdown  </a:t>
            </a:r>
            <a:r>
              <a:rPr sz="750" b="1" spc="5" dirty="0">
                <a:solidFill>
                  <a:srgbClr val="404040"/>
                </a:solidFill>
                <a:latin typeface="Arial"/>
                <a:cs typeface="Arial"/>
              </a:rPr>
              <a:t>(2006</a:t>
            </a:r>
            <a:r>
              <a:rPr sz="750" b="1" spc="-6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750" b="1" spc="5" dirty="0">
                <a:solidFill>
                  <a:srgbClr val="404040"/>
                </a:solidFill>
                <a:latin typeface="Arial"/>
                <a:cs typeface="Arial"/>
              </a:rPr>
              <a:t>Q1=100)</a:t>
            </a:r>
            <a:endParaRPr sz="750">
              <a:latin typeface="Arial"/>
              <a:cs typeface="Arial"/>
            </a:endParaRPr>
          </a:p>
        </p:txBody>
      </p:sp>
      <p:sp>
        <p:nvSpPr>
          <p:cNvPr id="1154" name="object 1154"/>
          <p:cNvSpPr/>
          <p:nvPr/>
        </p:nvSpPr>
        <p:spPr>
          <a:xfrm>
            <a:off x="1144461" y="3856340"/>
            <a:ext cx="5575935" cy="434340"/>
          </a:xfrm>
          <a:custGeom>
            <a:avLst/>
            <a:gdLst/>
            <a:ahLst/>
            <a:cxnLst/>
            <a:rect l="l" t="t" r="r" b="b"/>
            <a:pathLst>
              <a:path w="5575934" h="434339">
                <a:moveTo>
                  <a:pt x="0" y="434058"/>
                </a:moveTo>
                <a:lnTo>
                  <a:pt x="5575454" y="434058"/>
                </a:lnTo>
                <a:lnTo>
                  <a:pt x="5575454" y="0"/>
                </a:lnTo>
                <a:lnTo>
                  <a:pt x="0" y="0"/>
                </a:lnTo>
                <a:lnTo>
                  <a:pt x="0" y="43405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1496579" y="3897124"/>
            <a:ext cx="0" cy="61594"/>
          </a:xfrm>
          <a:custGeom>
            <a:avLst/>
            <a:gdLst/>
            <a:ahLst/>
            <a:cxnLst/>
            <a:rect l="l" t="t" r="r" b="b"/>
            <a:pathLst>
              <a:path h="61595">
                <a:moveTo>
                  <a:pt x="0" y="0"/>
                </a:moveTo>
                <a:lnTo>
                  <a:pt x="0" y="61176"/>
                </a:lnTo>
              </a:path>
            </a:pathLst>
          </a:custGeom>
          <a:ln w="6136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3355064" y="3897124"/>
            <a:ext cx="0" cy="61594"/>
          </a:xfrm>
          <a:custGeom>
            <a:avLst/>
            <a:gdLst/>
            <a:ahLst/>
            <a:cxnLst/>
            <a:rect l="l" t="t" r="r" b="b"/>
            <a:pathLst>
              <a:path h="61595">
                <a:moveTo>
                  <a:pt x="0" y="0"/>
                </a:moveTo>
                <a:lnTo>
                  <a:pt x="0" y="61176"/>
                </a:lnTo>
              </a:path>
            </a:pathLst>
          </a:custGeom>
          <a:ln w="61365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5213549" y="3897124"/>
            <a:ext cx="0" cy="61594"/>
          </a:xfrm>
          <a:custGeom>
            <a:avLst/>
            <a:gdLst/>
            <a:ahLst/>
            <a:cxnLst/>
            <a:rect l="l" t="t" r="r" b="b"/>
            <a:pathLst>
              <a:path h="61595">
                <a:moveTo>
                  <a:pt x="0" y="0"/>
                </a:moveTo>
                <a:lnTo>
                  <a:pt x="0" y="61176"/>
                </a:lnTo>
              </a:path>
            </a:pathLst>
          </a:custGeom>
          <a:ln w="61365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1496579" y="4042781"/>
            <a:ext cx="0" cy="61594"/>
          </a:xfrm>
          <a:custGeom>
            <a:avLst/>
            <a:gdLst/>
            <a:ahLst/>
            <a:cxnLst/>
            <a:rect l="l" t="t" r="r" b="b"/>
            <a:pathLst>
              <a:path h="61595">
                <a:moveTo>
                  <a:pt x="0" y="0"/>
                </a:moveTo>
                <a:lnTo>
                  <a:pt x="0" y="61176"/>
                </a:lnTo>
              </a:path>
            </a:pathLst>
          </a:custGeom>
          <a:ln w="61365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3355064" y="4042781"/>
            <a:ext cx="0" cy="61594"/>
          </a:xfrm>
          <a:custGeom>
            <a:avLst/>
            <a:gdLst/>
            <a:ahLst/>
            <a:cxnLst/>
            <a:rect l="l" t="t" r="r" b="b"/>
            <a:pathLst>
              <a:path h="61595">
                <a:moveTo>
                  <a:pt x="0" y="0"/>
                </a:moveTo>
                <a:lnTo>
                  <a:pt x="0" y="61176"/>
                </a:lnTo>
              </a:path>
            </a:pathLst>
          </a:custGeom>
          <a:ln w="61365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5213549" y="4042781"/>
            <a:ext cx="0" cy="61594"/>
          </a:xfrm>
          <a:custGeom>
            <a:avLst/>
            <a:gdLst/>
            <a:ahLst/>
            <a:cxnLst/>
            <a:rect l="l" t="t" r="r" b="b"/>
            <a:pathLst>
              <a:path h="61595">
                <a:moveTo>
                  <a:pt x="0" y="0"/>
                </a:moveTo>
                <a:lnTo>
                  <a:pt x="0" y="61176"/>
                </a:lnTo>
              </a:path>
            </a:pathLst>
          </a:custGeom>
          <a:ln w="61365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1496579" y="4186982"/>
            <a:ext cx="0" cy="61594"/>
          </a:xfrm>
          <a:custGeom>
            <a:avLst/>
            <a:gdLst/>
            <a:ahLst/>
            <a:cxnLst/>
            <a:rect l="l" t="t" r="r" b="b"/>
            <a:pathLst>
              <a:path h="61595">
                <a:moveTo>
                  <a:pt x="0" y="0"/>
                </a:moveTo>
                <a:lnTo>
                  <a:pt x="0" y="61176"/>
                </a:lnTo>
              </a:path>
            </a:pathLst>
          </a:custGeom>
          <a:ln w="61365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2" name="object 1162"/>
          <p:cNvSpPr txBox="1"/>
          <p:nvPr/>
        </p:nvSpPr>
        <p:spPr>
          <a:xfrm>
            <a:off x="1539984" y="3846972"/>
            <a:ext cx="1160780" cy="4489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sz="950" dirty="0">
                <a:solidFill>
                  <a:srgbClr val="404040"/>
                </a:solidFill>
                <a:latin typeface="Arial"/>
                <a:cs typeface="Arial"/>
              </a:rPr>
              <a:t>Electronics  Chemicals &amp;</a:t>
            </a:r>
            <a:r>
              <a:rPr sz="950" spc="-6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950" dirty="0">
                <a:solidFill>
                  <a:srgbClr val="404040"/>
                </a:solidFill>
                <a:latin typeface="Arial"/>
                <a:cs typeface="Arial"/>
              </a:rPr>
              <a:t>Plastics  Metals</a:t>
            </a:r>
            <a:endParaRPr sz="950">
              <a:latin typeface="Arial"/>
              <a:cs typeface="Arial"/>
            </a:endParaRPr>
          </a:p>
        </p:txBody>
      </p:sp>
      <p:sp>
        <p:nvSpPr>
          <p:cNvPr id="1163" name="object 1163"/>
          <p:cNvSpPr/>
          <p:nvPr/>
        </p:nvSpPr>
        <p:spPr>
          <a:xfrm>
            <a:off x="3355064" y="4186982"/>
            <a:ext cx="0" cy="61594"/>
          </a:xfrm>
          <a:custGeom>
            <a:avLst/>
            <a:gdLst/>
            <a:ahLst/>
            <a:cxnLst/>
            <a:rect l="l" t="t" r="r" b="b"/>
            <a:pathLst>
              <a:path h="61595">
                <a:moveTo>
                  <a:pt x="0" y="0"/>
                </a:moveTo>
                <a:lnTo>
                  <a:pt x="0" y="61176"/>
                </a:lnTo>
              </a:path>
            </a:pathLst>
          </a:custGeom>
          <a:ln w="61365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4" name="object 1164"/>
          <p:cNvSpPr txBox="1"/>
          <p:nvPr/>
        </p:nvSpPr>
        <p:spPr>
          <a:xfrm>
            <a:off x="2845599" y="3508229"/>
            <a:ext cx="1694814" cy="787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97815" algn="l"/>
                <a:tab pos="583565" algn="l"/>
                <a:tab pos="868680" algn="l"/>
                <a:tab pos="1153795" algn="l"/>
                <a:tab pos="1439545" algn="l"/>
              </a:tabLst>
            </a:pPr>
            <a:r>
              <a:rPr sz="750" b="1" spc="5" dirty="0">
                <a:solidFill>
                  <a:srgbClr val="404040"/>
                </a:solidFill>
                <a:latin typeface="Arial"/>
                <a:cs typeface="Arial"/>
              </a:rPr>
              <a:t>08	09	10	11	12	13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700">
              <a:latin typeface="Times New Roman"/>
              <a:cs typeface="Times New Roman"/>
            </a:endParaRPr>
          </a:p>
          <a:p>
            <a:pPr marL="565785" marR="289560">
              <a:lnSpc>
                <a:spcPct val="100000"/>
              </a:lnSpc>
            </a:pPr>
            <a:r>
              <a:rPr sz="950" dirty="0">
                <a:solidFill>
                  <a:srgbClr val="404040"/>
                </a:solidFill>
                <a:latin typeface="Arial"/>
                <a:cs typeface="Arial"/>
              </a:rPr>
              <a:t>Other</a:t>
            </a:r>
            <a:r>
              <a:rPr sz="950" spc="-6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950" dirty="0">
                <a:solidFill>
                  <a:srgbClr val="404040"/>
                </a:solidFill>
                <a:latin typeface="Arial"/>
                <a:cs typeface="Arial"/>
              </a:rPr>
              <a:t>Materials  Benefits</a:t>
            </a:r>
            <a:endParaRPr sz="950">
              <a:latin typeface="Arial"/>
              <a:cs typeface="Arial"/>
            </a:endParaRPr>
          </a:p>
          <a:p>
            <a:pPr marL="565785">
              <a:lnSpc>
                <a:spcPct val="100000"/>
              </a:lnSpc>
            </a:pPr>
            <a:r>
              <a:rPr sz="950" dirty="0">
                <a:solidFill>
                  <a:srgbClr val="404040"/>
                </a:solidFill>
                <a:latin typeface="Arial"/>
                <a:cs typeface="Arial"/>
              </a:rPr>
              <a:t>Machinery and</a:t>
            </a:r>
            <a:r>
              <a:rPr sz="950" spc="-5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950" dirty="0">
                <a:solidFill>
                  <a:srgbClr val="404040"/>
                </a:solidFill>
                <a:latin typeface="Arial"/>
                <a:cs typeface="Arial"/>
              </a:rPr>
              <a:t>Parts</a:t>
            </a:r>
            <a:endParaRPr sz="950">
              <a:latin typeface="Arial"/>
              <a:cs typeface="Arial"/>
            </a:endParaRPr>
          </a:p>
        </p:txBody>
      </p:sp>
      <p:sp>
        <p:nvSpPr>
          <p:cNvPr id="1165" name="object 1165"/>
          <p:cNvSpPr/>
          <p:nvPr/>
        </p:nvSpPr>
        <p:spPr>
          <a:xfrm>
            <a:off x="5213549" y="4186982"/>
            <a:ext cx="0" cy="61594"/>
          </a:xfrm>
          <a:custGeom>
            <a:avLst/>
            <a:gdLst/>
            <a:ahLst/>
            <a:cxnLst/>
            <a:rect l="l" t="t" r="r" b="b"/>
            <a:pathLst>
              <a:path h="61595">
                <a:moveTo>
                  <a:pt x="0" y="0"/>
                </a:moveTo>
                <a:lnTo>
                  <a:pt x="0" y="61176"/>
                </a:lnTo>
              </a:path>
            </a:pathLst>
          </a:custGeom>
          <a:ln w="61365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6" name="object 1166"/>
          <p:cNvSpPr txBox="1"/>
          <p:nvPr/>
        </p:nvSpPr>
        <p:spPr>
          <a:xfrm>
            <a:off x="5257831" y="3846972"/>
            <a:ext cx="1040130" cy="4489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sz="950" dirty="0">
                <a:solidFill>
                  <a:srgbClr val="404040"/>
                </a:solidFill>
                <a:latin typeface="Arial"/>
                <a:cs typeface="Arial"/>
              </a:rPr>
              <a:t>Energy  Professional</a:t>
            </a:r>
            <a:r>
              <a:rPr sz="950" spc="-5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950" dirty="0">
                <a:solidFill>
                  <a:srgbClr val="404040"/>
                </a:solidFill>
                <a:latin typeface="Arial"/>
                <a:cs typeface="Arial"/>
              </a:rPr>
              <a:t>Labor  Production</a:t>
            </a:r>
            <a:r>
              <a:rPr sz="950" spc="-7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950" dirty="0">
                <a:solidFill>
                  <a:srgbClr val="404040"/>
                </a:solidFill>
                <a:latin typeface="Arial"/>
                <a:cs typeface="Arial"/>
              </a:rPr>
              <a:t>Labor</a:t>
            </a:r>
            <a:endParaRPr sz="950">
              <a:latin typeface="Arial"/>
              <a:cs typeface="Arial"/>
            </a:endParaRPr>
          </a:p>
        </p:txBody>
      </p:sp>
      <p:sp>
        <p:nvSpPr>
          <p:cNvPr id="1167" name="object 1167"/>
          <p:cNvSpPr/>
          <p:nvPr/>
        </p:nvSpPr>
        <p:spPr>
          <a:xfrm>
            <a:off x="1144461" y="1211203"/>
            <a:ext cx="5575935" cy="3079750"/>
          </a:xfrm>
          <a:custGeom>
            <a:avLst/>
            <a:gdLst/>
            <a:ahLst/>
            <a:cxnLst/>
            <a:rect l="l" t="t" r="r" b="b"/>
            <a:pathLst>
              <a:path w="5575934" h="3079750">
                <a:moveTo>
                  <a:pt x="0" y="3079195"/>
                </a:moveTo>
                <a:lnTo>
                  <a:pt x="5575454" y="3079195"/>
                </a:lnTo>
                <a:lnTo>
                  <a:pt x="5575454" y="0"/>
                </a:lnTo>
                <a:lnTo>
                  <a:pt x="0" y="0"/>
                </a:lnTo>
                <a:lnTo>
                  <a:pt x="0" y="307919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8" name="object 116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169" name="object 116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22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016304" y="837387"/>
            <a:ext cx="5492115" cy="23164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19685">
              <a:lnSpc>
                <a:spcPct val="144200"/>
              </a:lnSpc>
            </a:pPr>
            <a:r>
              <a:rPr sz="1000" spc="15" dirty="0">
                <a:latin typeface="Arial"/>
                <a:cs typeface="Arial"/>
              </a:rPr>
              <a:t>high </a:t>
            </a:r>
            <a:r>
              <a:rPr sz="1000" spc="20" dirty="0">
                <a:latin typeface="Arial"/>
                <a:cs typeface="Arial"/>
              </a:rPr>
              <a:t>volumes. The average operating margin </a:t>
            </a:r>
            <a:r>
              <a:rPr sz="1000" spc="5" dirty="0">
                <a:latin typeface="Arial"/>
                <a:cs typeface="Arial"/>
              </a:rPr>
              <a:t>of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spc="20" dirty="0">
                <a:latin typeface="Arial"/>
                <a:cs typeface="Arial"/>
              </a:rPr>
              <a:t>benchmark </a:t>
            </a:r>
            <a:r>
              <a:rPr sz="1000" spc="5" dirty="0">
                <a:latin typeface="Arial"/>
                <a:cs typeface="Arial"/>
              </a:rPr>
              <a:t>of </a:t>
            </a:r>
            <a:r>
              <a:rPr sz="1000" spc="15" dirty="0">
                <a:latin typeface="Arial"/>
                <a:cs typeface="Arial"/>
              </a:rPr>
              <a:t>Gate valve </a:t>
            </a:r>
            <a:r>
              <a:rPr sz="1000" spc="25" dirty="0">
                <a:latin typeface="Arial"/>
                <a:cs typeface="Arial"/>
              </a:rPr>
              <a:t>manufacturer </a:t>
            </a:r>
            <a:r>
              <a:rPr sz="1000" spc="5" dirty="0">
                <a:latin typeface="Arial"/>
                <a:cs typeface="Arial"/>
              </a:rPr>
              <a:t>is  </a:t>
            </a:r>
            <a:r>
              <a:rPr sz="1000" spc="20" dirty="0">
                <a:latin typeface="Arial"/>
                <a:cs typeface="Arial"/>
              </a:rPr>
              <a:t>9.1%, </a:t>
            </a:r>
            <a:r>
              <a:rPr sz="1000" spc="15" dirty="0">
                <a:latin typeface="Arial"/>
                <a:cs typeface="Arial"/>
              </a:rPr>
              <a:t>and their </a:t>
            </a:r>
            <a:r>
              <a:rPr sz="1000" spc="10" dirty="0">
                <a:latin typeface="Arial"/>
                <a:cs typeface="Arial"/>
              </a:rPr>
              <a:t>net </a:t>
            </a:r>
            <a:r>
              <a:rPr sz="1000" spc="20" dirty="0">
                <a:latin typeface="Arial"/>
                <a:cs typeface="Arial"/>
              </a:rPr>
              <a:t>margin </a:t>
            </a:r>
            <a:r>
              <a:rPr sz="1000" spc="10" dirty="0">
                <a:latin typeface="Arial"/>
                <a:cs typeface="Arial"/>
              </a:rPr>
              <a:t>is</a:t>
            </a:r>
            <a:r>
              <a:rPr sz="1000" spc="250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6.4%.</a:t>
            </a:r>
            <a:endParaRPr sz="1000">
              <a:latin typeface="Arial"/>
              <a:cs typeface="Arial"/>
            </a:endParaRPr>
          </a:p>
          <a:p>
            <a:pPr marL="469265" marR="299720" indent="-227965">
              <a:lnSpc>
                <a:spcPct val="144000"/>
              </a:lnSpc>
              <a:spcBef>
                <a:spcPts val="66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20" dirty="0">
                <a:latin typeface="Arial"/>
                <a:cs typeface="Arial"/>
              </a:rPr>
              <a:t>Flowserve, </a:t>
            </a:r>
            <a:r>
              <a:rPr sz="1000" spc="15" dirty="0">
                <a:latin typeface="Arial"/>
                <a:cs typeface="Arial"/>
              </a:rPr>
              <a:t>which </a:t>
            </a:r>
            <a:r>
              <a:rPr sz="1000" spc="20" dirty="0">
                <a:latin typeface="Arial"/>
                <a:cs typeface="Arial"/>
              </a:rPr>
              <a:t>sells </a:t>
            </a:r>
            <a:r>
              <a:rPr sz="1000" spc="15" dirty="0">
                <a:latin typeface="Arial"/>
                <a:cs typeface="Arial"/>
              </a:rPr>
              <a:t>about </a:t>
            </a:r>
            <a:r>
              <a:rPr sz="1000" spc="10" dirty="0">
                <a:latin typeface="Arial"/>
                <a:cs typeface="Arial"/>
              </a:rPr>
              <a:t>10 </a:t>
            </a:r>
            <a:r>
              <a:rPr sz="1000" spc="20" dirty="0">
                <a:latin typeface="Arial"/>
                <a:cs typeface="Arial"/>
              </a:rPr>
              <a:t>times more Gate </a:t>
            </a:r>
            <a:r>
              <a:rPr sz="1000" spc="15" dirty="0">
                <a:latin typeface="Arial"/>
                <a:cs typeface="Arial"/>
              </a:rPr>
              <a:t>valves </a:t>
            </a:r>
            <a:r>
              <a:rPr sz="1000" spc="20" dirty="0">
                <a:latin typeface="Arial"/>
                <a:cs typeface="Arial"/>
              </a:rPr>
              <a:t>than </a:t>
            </a:r>
            <a:r>
              <a:rPr sz="1000" spc="15" dirty="0">
                <a:latin typeface="Arial"/>
                <a:cs typeface="Arial"/>
              </a:rPr>
              <a:t>any </a:t>
            </a:r>
            <a:r>
              <a:rPr sz="1000" spc="20" dirty="0">
                <a:latin typeface="Arial"/>
                <a:cs typeface="Arial"/>
              </a:rPr>
              <a:t>other </a:t>
            </a:r>
            <a:r>
              <a:rPr sz="1000" spc="10" dirty="0">
                <a:latin typeface="Arial"/>
                <a:cs typeface="Arial"/>
              </a:rPr>
              <a:t>type of  </a:t>
            </a:r>
            <a:r>
              <a:rPr sz="1000" spc="20" dirty="0">
                <a:latin typeface="Arial"/>
                <a:cs typeface="Arial"/>
              </a:rPr>
              <a:t>valves, earned </a:t>
            </a:r>
            <a:r>
              <a:rPr sz="1000" spc="15" dirty="0">
                <a:latin typeface="Arial"/>
                <a:cs typeface="Arial"/>
              </a:rPr>
              <a:t>13.3% </a:t>
            </a:r>
            <a:r>
              <a:rPr sz="1000" spc="20" dirty="0">
                <a:latin typeface="Arial"/>
                <a:cs typeface="Arial"/>
              </a:rPr>
              <a:t>operating margin </a:t>
            </a:r>
            <a:r>
              <a:rPr sz="1000" spc="15" dirty="0">
                <a:latin typeface="Arial"/>
                <a:cs typeface="Arial"/>
              </a:rPr>
              <a:t>and </a:t>
            </a:r>
            <a:r>
              <a:rPr sz="1000" spc="20" dirty="0">
                <a:latin typeface="Arial"/>
                <a:cs typeface="Arial"/>
              </a:rPr>
              <a:t>9.5% </a:t>
            </a:r>
            <a:r>
              <a:rPr sz="1000" spc="15" dirty="0">
                <a:latin typeface="Arial"/>
                <a:cs typeface="Arial"/>
              </a:rPr>
              <a:t>net 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30" dirty="0">
                <a:latin typeface="Arial"/>
                <a:cs typeface="Arial"/>
              </a:rPr>
              <a:t>margin.</a:t>
            </a:r>
            <a:endParaRPr sz="1000">
              <a:latin typeface="Arial"/>
              <a:cs typeface="Arial"/>
            </a:endParaRPr>
          </a:p>
          <a:p>
            <a:pPr marL="469265" marR="5715" indent="-227965">
              <a:lnSpc>
                <a:spcPct val="143000"/>
              </a:lnSpc>
              <a:spcBef>
                <a:spcPts val="8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20" dirty="0">
                <a:latin typeface="Arial"/>
                <a:cs typeface="Arial"/>
              </a:rPr>
              <a:t>Velan, which </a:t>
            </a:r>
            <a:r>
              <a:rPr sz="1000" spc="5" dirty="0">
                <a:latin typeface="Arial"/>
                <a:cs typeface="Arial"/>
              </a:rPr>
              <a:t>is </a:t>
            </a:r>
            <a:r>
              <a:rPr sz="1000" spc="20" dirty="0">
                <a:latin typeface="Arial"/>
                <a:cs typeface="Arial"/>
              </a:rPr>
              <a:t>similarly skewed toward Gate valves, earned 7.6% operating margin  </a:t>
            </a:r>
            <a:r>
              <a:rPr sz="1000" spc="15" dirty="0">
                <a:latin typeface="Arial"/>
                <a:cs typeface="Arial"/>
              </a:rPr>
              <a:t>and 5.6% </a:t>
            </a:r>
            <a:r>
              <a:rPr sz="1000" spc="10" dirty="0">
                <a:latin typeface="Arial"/>
                <a:cs typeface="Arial"/>
              </a:rPr>
              <a:t>net</a:t>
            </a:r>
            <a:r>
              <a:rPr sz="1000" spc="90" dirty="0">
                <a:latin typeface="Arial"/>
                <a:cs typeface="Arial"/>
              </a:rPr>
              <a:t> </a:t>
            </a:r>
            <a:r>
              <a:rPr sz="1000" spc="25" dirty="0">
                <a:latin typeface="Arial"/>
                <a:cs typeface="Arial"/>
              </a:rPr>
              <a:t>margin.</a:t>
            </a:r>
            <a:endParaRPr sz="1000">
              <a:latin typeface="Arial"/>
              <a:cs typeface="Arial"/>
            </a:endParaRPr>
          </a:p>
          <a:p>
            <a:pPr marL="469265" marR="201930" indent="-227965">
              <a:lnSpc>
                <a:spcPct val="143000"/>
              </a:lnSpc>
              <a:spcBef>
                <a:spcPts val="8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20" dirty="0">
                <a:latin typeface="Arial"/>
                <a:cs typeface="Arial"/>
              </a:rPr>
              <a:t>Cameron, </a:t>
            </a:r>
            <a:r>
              <a:rPr sz="1000" spc="15" dirty="0">
                <a:latin typeface="Arial"/>
                <a:cs typeface="Arial"/>
              </a:rPr>
              <a:t>whose Gate valve </a:t>
            </a:r>
            <a:r>
              <a:rPr sz="1000" spc="20" dirty="0">
                <a:latin typeface="Arial"/>
                <a:cs typeface="Arial"/>
              </a:rPr>
              <a:t>sales form </a:t>
            </a:r>
            <a:r>
              <a:rPr sz="1000" spc="15" dirty="0">
                <a:latin typeface="Arial"/>
                <a:cs typeface="Arial"/>
              </a:rPr>
              <a:t>the </a:t>
            </a:r>
            <a:r>
              <a:rPr sz="1000" spc="20" dirty="0">
                <a:latin typeface="Arial"/>
                <a:cs typeface="Arial"/>
              </a:rPr>
              <a:t>largest share </a:t>
            </a:r>
            <a:r>
              <a:rPr sz="1000" spc="5" dirty="0">
                <a:latin typeface="Arial"/>
                <a:cs typeface="Arial"/>
              </a:rPr>
              <a:t>of </a:t>
            </a:r>
            <a:r>
              <a:rPr sz="1000" spc="15" dirty="0">
                <a:latin typeface="Arial"/>
                <a:cs typeface="Arial"/>
              </a:rPr>
              <a:t>the </a:t>
            </a:r>
            <a:r>
              <a:rPr sz="1000" spc="20" dirty="0">
                <a:latin typeface="Arial"/>
                <a:cs typeface="Arial"/>
              </a:rPr>
              <a:t>company’s </a:t>
            </a:r>
            <a:r>
              <a:rPr sz="1000" spc="15" dirty="0">
                <a:latin typeface="Arial"/>
                <a:cs typeface="Arial"/>
              </a:rPr>
              <a:t>valve  </a:t>
            </a:r>
            <a:r>
              <a:rPr sz="1000" spc="20" dirty="0">
                <a:latin typeface="Arial"/>
                <a:cs typeface="Arial"/>
              </a:rPr>
              <a:t>revenues, earned </a:t>
            </a:r>
            <a:r>
              <a:rPr sz="1000" spc="15" dirty="0">
                <a:latin typeface="Arial"/>
                <a:cs typeface="Arial"/>
              </a:rPr>
              <a:t>10.7% </a:t>
            </a:r>
            <a:r>
              <a:rPr sz="1000" spc="20" dirty="0">
                <a:latin typeface="Arial"/>
                <a:cs typeface="Arial"/>
              </a:rPr>
              <a:t>operating margin </a:t>
            </a:r>
            <a:r>
              <a:rPr sz="1000" spc="15" dirty="0">
                <a:latin typeface="Arial"/>
                <a:cs typeface="Arial"/>
              </a:rPr>
              <a:t>and 7.5% net </a:t>
            </a:r>
            <a:r>
              <a:rPr sz="1000" spc="70" dirty="0">
                <a:latin typeface="Arial"/>
                <a:cs typeface="Arial"/>
              </a:rPr>
              <a:t> </a:t>
            </a:r>
            <a:r>
              <a:rPr sz="1000" spc="35" dirty="0">
                <a:latin typeface="Arial"/>
                <a:cs typeface="Arial"/>
              </a:rPr>
              <a:t>margin.</a:t>
            </a:r>
            <a:endParaRPr sz="1000">
              <a:latin typeface="Arial"/>
              <a:cs typeface="Arial"/>
            </a:endParaRPr>
          </a:p>
          <a:p>
            <a:pPr marL="469265" marR="240029" indent="-227965">
              <a:lnSpc>
                <a:spcPct val="143000"/>
              </a:lnSpc>
              <a:spcBef>
                <a:spcPts val="8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20" dirty="0">
                <a:latin typeface="Arial"/>
                <a:cs typeface="Arial"/>
              </a:rPr>
              <a:t>Crane, </a:t>
            </a:r>
            <a:r>
              <a:rPr sz="1000" spc="15" dirty="0">
                <a:latin typeface="Arial"/>
                <a:cs typeface="Arial"/>
              </a:rPr>
              <a:t>whose </a:t>
            </a:r>
            <a:r>
              <a:rPr sz="1000" spc="20" dirty="0">
                <a:latin typeface="Arial"/>
                <a:cs typeface="Arial"/>
              </a:rPr>
              <a:t>sales </a:t>
            </a:r>
            <a:r>
              <a:rPr sz="1000" spc="15" dirty="0">
                <a:latin typeface="Arial"/>
                <a:cs typeface="Arial"/>
              </a:rPr>
              <a:t>are also </a:t>
            </a:r>
            <a:r>
              <a:rPr sz="1000" spc="20" dirty="0">
                <a:latin typeface="Arial"/>
                <a:cs typeface="Arial"/>
              </a:rPr>
              <a:t>heavily weighted toward </a:t>
            </a:r>
            <a:r>
              <a:rPr sz="1000" spc="15" dirty="0">
                <a:latin typeface="Arial"/>
                <a:cs typeface="Arial"/>
              </a:rPr>
              <a:t>Gate </a:t>
            </a:r>
            <a:r>
              <a:rPr sz="1000" spc="20" dirty="0">
                <a:latin typeface="Arial"/>
                <a:cs typeface="Arial"/>
              </a:rPr>
              <a:t>valves, earned </a:t>
            </a:r>
            <a:r>
              <a:rPr sz="1000" spc="15" dirty="0">
                <a:latin typeface="Arial"/>
                <a:cs typeface="Arial"/>
              </a:rPr>
              <a:t>1.7%  </a:t>
            </a:r>
            <a:r>
              <a:rPr sz="1000" spc="20" dirty="0">
                <a:latin typeface="Arial"/>
                <a:cs typeface="Arial"/>
              </a:rPr>
              <a:t>operating margin </a:t>
            </a:r>
            <a:r>
              <a:rPr sz="1000" spc="15" dirty="0">
                <a:latin typeface="Arial"/>
                <a:cs typeface="Arial"/>
              </a:rPr>
              <a:t>and 1.0% net</a:t>
            </a:r>
            <a:r>
              <a:rPr sz="1000" spc="220" dirty="0">
                <a:latin typeface="Arial"/>
                <a:cs typeface="Arial"/>
              </a:rPr>
              <a:t> </a:t>
            </a:r>
            <a:r>
              <a:rPr sz="1000" spc="25" dirty="0">
                <a:latin typeface="Arial"/>
                <a:cs typeface="Arial"/>
              </a:rPr>
              <a:t>margin.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8" name="object 98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23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94" name="object 94"/>
          <p:cNvSpPr txBox="1"/>
          <p:nvPr/>
        </p:nvSpPr>
        <p:spPr>
          <a:xfrm>
            <a:off x="1016304" y="3512032"/>
            <a:ext cx="5587365" cy="19843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36830">
              <a:lnSpc>
                <a:spcPct val="143500"/>
              </a:lnSpc>
            </a:pPr>
            <a:r>
              <a:rPr sz="1000" spc="25" dirty="0">
                <a:latin typeface="Arial"/>
                <a:cs typeface="Arial"/>
              </a:rPr>
              <a:t>Higher-priced </a:t>
            </a:r>
            <a:r>
              <a:rPr sz="1000" spc="15" dirty="0">
                <a:latin typeface="Arial"/>
                <a:cs typeface="Arial"/>
              </a:rPr>
              <a:t>Gate valves earn </a:t>
            </a:r>
            <a:r>
              <a:rPr sz="1000" spc="20" dirty="0">
                <a:latin typeface="Arial"/>
                <a:cs typeface="Arial"/>
              </a:rPr>
              <a:t>higher margins. </a:t>
            </a:r>
            <a:r>
              <a:rPr sz="1000" spc="15" dirty="0">
                <a:latin typeface="Arial"/>
                <a:cs typeface="Arial"/>
              </a:rPr>
              <a:t>For </a:t>
            </a:r>
            <a:r>
              <a:rPr sz="1000" spc="20" dirty="0">
                <a:latin typeface="Arial"/>
                <a:cs typeface="Arial"/>
              </a:rPr>
              <a:t>example, </a:t>
            </a:r>
            <a:r>
              <a:rPr sz="1000" spc="15" dirty="0">
                <a:latin typeface="Arial"/>
                <a:cs typeface="Arial"/>
              </a:rPr>
              <a:t>the </a:t>
            </a:r>
            <a:r>
              <a:rPr sz="1000" spc="20" dirty="0">
                <a:latin typeface="Arial"/>
                <a:cs typeface="Arial"/>
              </a:rPr>
              <a:t>price </a:t>
            </a:r>
            <a:r>
              <a:rPr sz="1000" spc="5" dirty="0">
                <a:latin typeface="Arial"/>
                <a:cs typeface="Arial"/>
              </a:rPr>
              <a:t>of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spc="20" dirty="0">
                <a:latin typeface="Arial"/>
                <a:cs typeface="Arial"/>
              </a:rPr>
              <a:t>Gate </a:t>
            </a:r>
            <a:r>
              <a:rPr sz="1000" spc="15" dirty="0">
                <a:latin typeface="Arial"/>
                <a:cs typeface="Arial"/>
              </a:rPr>
              <a:t>valve </a:t>
            </a:r>
            <a:r>
              <a:rPr sz="1000" spc="20" dirty="0">
                <a:latin typeface="Arial"/>
                <a:cs typeface="Arial"/>
              </a:rPr>
              <a:t>can  approach </a:t>
            </a:r>
            <a:r>
              <a:rPr sz="1000" spc="15" dirty="0">
                <a:latin typeface="Arial"/>
                <a:cs typeface="Arial"/>
              </a:rPr>
              <a:t>$100k for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spc="10" dirty="0">
                <a:latin typeface="Arial"/>
                <a:cs typeface="Arial"/>
              </a:rPr>
              <a:t>12” </a:t>
            </a:r>
            <a:r>
              <a:rPr sz="1000" spc="20" dirty="0">
                <a:latin typeface="Arial"/>
                <a:cs typeface="Arial"/>
              </a:rPr>
              <a:t>diameter, 1500 pressure class, </a:t>
            </a:r>
            <a:r>
              <a:rPr sz="1000" spc="15" dirty="0">
                <a:latin typeface="Arial"/>
                <a:cs typeface="Arial"/>
              </a:rPr>
              <a:t>317L </a:t>
            </a:r>
            <a:r>
              <a:rPr sz="1000" spc="20" dirty="0">
                <a:latin typeface="Arial"/>
                <a:cs typeface="Arial"/>
              </a:rPr>
              <a:t>stainless steel unit. Suppliers  earn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spc="20" dirty="0">
                <a:latin typeface="Arial"/>
                <a:cs typeface="Arial"/>
              </a:rPr>
              <a:t>higher profit margin </a:t>
            </a:r>
            <a:r>
              <a:rPr sz="1000" spc="10" dirty="0">
                <a:latin typeface="Arial"/>
                <a:cs typeface="Arial"/>
              </a:rPr>
              <a:t>on </a:t>
            </a:r>
            <a:r>
              <a:rPr sz="1000" spc="20" dirty="0">
                <a:latin typeface="Arial"/>
                <a:cs typeface="Arial"/>
              </a:rPr>
              <a:t>sales </a:t>
            </a:r>
            <a:r>
              <a:rPr sz="1000" spc="5" dirty="0">
                <a:latin typeface="Arial"/>
                <a:cs typeface="Arial"/>
              </a:rPr>
              <a:t>of </a:t>
            </a:r>
            <a:r>
              <a:rPr sz="1000" spc="15" dirty="0">
                <a:latin typeface="Arial"/>
                <a:cs typeface="Arial"/>
              </a:rPr>
              <a:t>this </a:t>
            </a:r>
            <a:r>
              <a:rPr sz="1000" spc="10" dirty="0">
                <a:latin typeface="Arial"/>
                <a:cs typeface="Arial"/>
              </a:rPr>
              <a:t>type   </a:t>
            </a:r>
            <a:r>
              <a:rPr sz="1000" spc="10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of </a:t>
            </a:r>
            <a:r>
              <a:rPr sz="1000" spc="15" dirty="0">
                <a:latin typeface="Arial"/>
                <a:cs typeface="Arial"/>
              </a:rPr>
              <a:t>unit than they </a:t>
            </a:r>
            <a:r>
              <a:rPr sz="1000" spc="10" dirty="0">
                <a:latin typeface="Arial"/>
                <a:cs typeface="Arial"/>
              </a:rPr>
              <a:t>do on </a:t>
            </a:r>
            <a:r>
              <a:rPr sz="1000" spc="15" dirty="0">
                <a:latin typeface="Arial"/>
                <a:cs typeface="Arial"/>
              </a:rPr>
              <a:t>the </a:t>
            </a:r>
            <a:r>
              <a:rPr sz="1000" spc="25" dirty="0">
                <a:latin typeface="Arial"/>
                <a:cs typeface="Arial"/>
              </a:rPr>
              <a:t>low-end, </a:t>
            </a:r>
            <a:r>
              <a:rPr sz="1000" spc="15" dirty="0">
                <a:latin typeface="Arial"/>
                <a:cs typeface="Arial"/>
              </a:rPr>
              <a:t>high</a:t>
            </a:r>
            <a:endParaRPr sz="1000">
              <a:latin typeface="Arial"/>
              <a:cs typeface="Arial"/>
            </a:endParaRPr>
          </a:p>
          <a:p>
            <a:pPr marL="12700" marR="5080">
              <a:lnSpc>
                <a:spcPct val="143600"/>
              </a:lnSpc>
            </a:pPr>
            <a:r>
              <a:rPr sz="1000" spc="20" dirty="0">
                <a:latin typeface="Arial"/>
                <a:cs typeface="Arial"/>
              </a:rPr>
              <a:t>volume, simple </a:t>
            </a:r>
            <a:r>
              <a:rPr sz="1000" spc="15" dirty="0">
                <a:latin typeface="Arial"/>
                <a:cs typeface="Arial"/>
              </a:rPr>
              <a:t>Gate valve. </a:t>
            </a:r>
            <a:r>
              <a:rPr sz="1000" spc="20" dirty="0">
                <a:latin typeface="Arial"/>
                <a:cs typeface="Arial"/>
              </a:rPr>
              <a:t>However, </a:t>
            </a:r>
            <a:r>
              <a:rPr sz="1000" spc="15" dirty="0">
                <a:latin typeface="Arial"/>
                <a:cs typeface="Arial"/>
              </a:rPr>
              <a:t>few </a:t>
            </a:r>
            <a:r>
              <a:rPr sz="1000" spc="5" dirty="0">
                <a:latin typeface="Arial"/>
                <a:cs typeface="Arial"/>
              </a:rPr>
              <a:t>of </a:t>
            </a:r>
            <a:r>
              <a:rPr sz="1000" spc="20" dirty="0">
                <a:latin typeface="Arial"/>
                <a:cs typeface="Arial"/>
              </a:rPr>
              <a:t>these </a:t>
            </a:r>
            <a:r>
              <a:rPr sz="1000" spc="15" dirty="0">
                <a:latin typeface="Arial"/>
                <a:cs typeface="Arial"/>
              </a:rPr>
              <a:t>are </a:t>
            </a:r>
            <a:r>
              <a:rPr sz="1000" spc="20" dirty="0">
                <a:latin typeface="Arial"/>
                <a:cs typeface="Arial"/>
              </a:rPr>
              <a:t>sold, </a:t>
            </a:r>
            <a:r>
              <a:rPr sz="1000" spc="15" dirty="0">
                <a:latin typeface="Arial"/>
                <a:cs typeface="Arial"/>
              </a:rPr>
              <a:t>so </a:t>
            </a:r>
            <a:r>
              <a:rPr sz="1000" spc="10" dirty="0">
                <a:latin typeface="Arial"/>
                <a:cs typeface="Arial"/>
              </a:rPr>
              <a:t>it </a:t>
            </a:r>
            <a:r>
              <a:rPr sz="1000" spc="20" dirty="0">
                <a:latin typeface="Arial"/>
                <a:cs typeface="Arial"/>
              </a:rPr>
              <a:t>doesn’t visibly </a:t>
            </a:r>
            <a:r>
              <a:rPr sz="1000" spc="25" dirty="0">
                <a:latin typeface="Arial"/>
                <a:cs typeface="Arial"/>
              </a:rPr>
              <a:t>affect </a:t>
            </a:r>
            <a:r>
              <a:rPr sz="1000" spc="15" dirty="0">
                <a:latin typeface="Arial"/>
                <a:cs typeface="Arial"/>
              </a:rPr>
              <a:t>their  </a:t>
            </a:r>
            <a:r>
              <a:rPr sz="1000" spc="20" dirty="0">
                <a:latin typeface="Arial"/>
                <a:cs typeface="Arial"/>
              </a:rPr>
              <a:t>bottom </a:t>
            </a:r>
            <a:r>
              <a:rPr sz="1000" spc="15" dirty="0">
                <a:latin typeface="Arial"/>
                <a:cs typeface="Arial"/>
              </a:rPr>
              <a:t>line </a:t>
            </a:r>
            <a:r>
              <a:rPr sz="1000" spc="20" dirty="0">
                <a:latin typeface="Arial"/>
                <a:cs typeface="Arial"/>
              </a:rPr>
              <a:t>results. </a:t>
            </a:r>
            <a:r>
              <a:rPr sz="1000" spc="15" dirty="0">
                <a:latin typeface="Arial"/>
                <a:cs typeface="Arial"/>
              </a:rPr>
              <a:t>Based </a:t>
            </a:r>
            <a:r>
              <a:rPr sz="1000" spc="10" dirty="0">
                <a:latin typeface="Arial"/>
                <a:cs typeface="Arial"/>
              </a:rPr>
              <a:t>on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spc="15" dirty="0">
                <a:latin typeface="Arial"/>
                <a:cs typeface="Arial"/>
              </a:rPr>
              <a:t>cost </a:t>
            </a:r>
            <a:r>
              <a:rPr sz="1000" spc="25" dirty="0">
                <a:latin typeface="Arial"/>
                <a:cs typeface="Arial"/>
              </a:rPr>
              <a:t>structure </a:t>
            </a:r>
            <a:r>
              <a:rPr sz="1000" spc="20" dirty="0">
                <a:latin typeface="Arial"/>
                <a:cs typeface="Arial"/>
              </a:rPr>
              <a:t>consisting </a:t>
            </a:r>
            <a:r>
              <a:rPr sz="1000" spc="5" dirty="0">
                <a:latin typeface="Arial"/>
                <a:cs typeface="Arial"/>
              </a:rPr>
              <a:t>of </a:t>
            </a:r>
            <a:r>
              <a:rPr sz="1000" spc="15" dirty="0">
                <a:latin typeface="Arial"/>
                <a:cs typeface="Arial"/>
              </a:rPr>
              <a:t>40% labor </a:t>
            </a:r>
            <a:r>
              <a:rPr sz="1000" spc="10" dirty="0">
                <a:latin typeface="Arial"/>
                <a:cs typeface="Arial"/>
              </a:rPr>
              <a:t>and 40% </a:t>
            </a:r>
            <a:r>
              <a:rPr sz="1000" spc="20" dirty="0">
                <a:latin typeface="Arial"/>
                <a:cs typeface="Arial"/>
              </a:rPr>
              <a:t>materials </a:t>
            </a:r>
            <a:r>
              <a:rPr sz="1000" spc="15" dirty="0">
                <a:latin typeface="Arial"/>
                <a:cs typeface="Arial"/>
              </a:rPr>
              <a:t>and  20% </a:t>
            </a:r>
            <a:r>
              <a:rPr sz="1000" spc="20" dirty="0">
                <a:latin typeface="Arial"/>
                <a:cs typeface="Arial"/>
              </a:rPr>
              <a:t>overhead, </a:t>
            </a:r>
            <a:r>
              <a:rPr sz="1000" spc="10" dirty="0">
                <a:latin typeface="Arial"/>
                <a:cs typeface="Arial"/>
              </a:rPr>
              <a:t>and </a:t>
            </a:r>
            <a:r>
              <a:rPr sz="1000" spc="20" dirty="0">
                <a:latin typeface="Arial"/>
                <a:cs typeface="Arial"/>
              </a:rPr>
              <a:t>assuming </a:t>
            </a:r>
            <a:r>
              <a:rPr sz="1000" spc="10" dirty="0">
                <a:latin typeface="Arial"/>
                <a:cs typeface="Arial"/>
              </a:rPr>
              <a:t>it </a:t>
            </a:r>
            <a:r>
              <a:rPr sz="1000" spc="20" dirty="0">
                <a:latin typeface="Arial"/>
                <a:cs typeface="Arial"/>
              </a:rPr>
              <a:t>takes </a:t>
            </a:r>
            <a:r>
              <a:rPr sz="1000" spc="15" dirty="0">
                <a:latin typeface="Arial"/>
                <a:cs typeface="Arial"/>
              </a:rPr>
              <a:t>half </a:t>
            </a:r>
            <a:r>
              <a:rPr sz="1000" spc="5" dirty="0">
                <a:latin typeface="Arial"/>
                <a:cs typeface="Arial"/>
              </a:rPr>
              <a:t>as </a:t>
            </a:r>
            <a:r>
              <a:rPr sz="1000" spc="20" dirty="0">
                <a:latin typeface="Arial"/>
                <a:cs typeface="Arial"/>
              </a:rPr>
              <a:t>much </a:t>
            </a:r>
            <a:r>
              <a:rPr sz="1000" spc="25" dirty="0">
                <a:latin typeface="Arial"/>
                <a:cs typeface="Arial"/>
              </a:rPr>
              <a:t>material </a:t>
            </a:r>
            <a:r>
              <a:rPr sz="1000" spc="10" dirty="0">
                <a:latin typeface="Arial"/>
                <a:cs typeface="Arial"/>
              </a:rPr>
              <a:t>to </a:t>
            </a:r>
            <a:r>
              <a:rPr sz="1000" spc="20" dirty="0">
                <a:latin typeface="Arial"/>
                <a:cs typeface="Arial"/>
              </a:rPr>
              <a:t>make </a:t>
            </a:r>
            <a:r>
              <a:rPr sz="1000" spc="15" dirty="0">
                <a:latin typeface="Arial"/>
                <a:cs typeface="Arial"/>
              </a:rPr>
              <a:t>one </a:t>
            </a:r>
            <a:r>
              <a:rPr sz="1000" spc="20" dirty="0">
                <a:latin typeface="Arial"/>
                <a:cs typeface="Arial"/>
              </a:rPr>
              <a:t>large </a:t>
            </a:r>
            <a:r>
              <a:rPr sz="1000" spc="15" dirty="0">
                <a:latin typeface="Arial"/>
                <a:cs typeface="Arial"/>
              </a:rPr>
              <a:t>unit </a:t>
            </a:r>
            <a:r>
              <a:rPr sz="1000" spc="10" dirty="0">
                <a:latin typeface="Arial"/>
                <a:cs typeface="Arial"/>
              </a:rPr>
              <a:t>as </a:t>
            </a:r>
            <a:r>
              <a:rPr sz="1000" spc="20" dirty="0">
                <a:latin typeface="Arial"/>
                <a:cs typeface="Arial"/>
              </a:rPr>
              <a:t>many  small units, gross margin </a:t>
            </a:r>
            <a:r>
              <a:rPr sz="1000" spc="15" dirty="0">
                <a:latin typeface="Arial"/>
                <a:cs typeface="Arial"/>
              </a:rPr>
              <a:t>would </a:t>
            </a:r>
            <a:r>
              <a:rPr sz="1000" spc="10" dirty="0">
                <a:latin typeface="Arial"/>
                <a:cs typeface="Arial"/>
              </a:rPr>
              <a:t>be </a:t>
            </a:r>
            <a:r>
              <a:rPr sz="1000" spc="15" dirty="0">
                <a:latin typeface="Arial"/>
                <a:cs typeface="Arial"/>
              </a:rPr>
              <a:t>20% </a:t>
            </a:r>
            <a:r>
              <a:rPr sz="1000" spc="20" dirty="0">
                <a:latin typeface="Arial"/>
                <a:cs typeface="Arial"/>
              </a:rPr>
              <a:t>higher </a:t>
            </a:r>
            <a:r>
              <a:rPr sz="1000" spc="15" dirty="0">
                <a:latin typeface="Arial"/>
                <a:cs typeface="Arial"/>
              </a:rPr>
              <a:t>for </a:t>
            </a:r>
            <a:r>
              <a:rPr sz="1000" spc="10" dirty="0">
                <a:latin typeface="Arial"/>
                <a:cs typeface="Arial"/>
              </a:rPr>
              <a:t>the </a:t>
            </a:r>
            <a:r>
              <a:rPr sz="1000" spc="15" dirty="0">
                <a:latin typeface="Arial"/>
                <a:cs typeface="Arial"/>
              </a:rPr>
              <a:t>larger unit. </a:t>
            </a:r>
            <a:r>
              <a:rPr sz="1000" spc="20" dirty="0">
                <a:latin typeface="Arial"/>
                <a:cs typeface="Arial"/>
              </a:rPr>
              <a:t>Further assuming </a:t>
            </a:r>
            <a:r>
              <a:rPr sz="1000" spc="15" dirty="0">
                <a:latin typeface="Arial"/>
                <a:cs typeface="Arial"/>
              </a:rPr>
              <a:t>that  </a:t>
            </a:r>
            <a:r>
              <a:rPr sz="1000" spc="20" dirty="0">
                <a:latin typeface="Arial"/>
                <a:cs typeface="Arial"/>
              </a:rPr>
              <a:t>operating margin </a:t>
            </a:r>
            <a:r>
              <a:rPr sz="1000" spc="5" dirty="0">
                <a:latin typeface="Arial"/>
                <a:cs typeface="Arial"/>
              </a:rPr>
              <a:t>is </a:t>
            </a:r>
            <a:r>
              <a:rPr sz="1000" spc="15" dirty="0">
                <a:latin typeface="Arial"/>
                <a:cs typeface="Arial"/>
              </a:rPr>
              <a:t>half </a:t>
            </a:r>
            <a:r>
              <a:rPr sz="1000" spc="5" dirty="0">
                <a:latin typeface="Arial"/>
                <a:cs typeface="Arial"/>
              </a:rPr>
              <a:t>of </a:t>
            </a:r>
            <a:r>
              <a:rPr sz="1000" spc="20" dirty="0">
                <a:latin typeface="Arial"/>
                <a:cs typeface="Arial"/>
              </a:rPr>
              <a:t>gross margin, operating margin </a:t>
            </a:r>
            <a:r>
              <a:rPr sz="1000" spc="15" dirty="0">
                <a:latin typeface="Arial"/>
                <a:cs typeface="Arial"/>
              </a:rPr>
              <a:t>would </a:t>
            </a:r>
            <a:r>
              <a:rPr sz="1000" spc="10" dirty="0">
                <a:latin typeface="Arial"/>
                <a:cs typeface="Arial"/>
              </a:rPr>
              <a:t>be 10% </a:t>
            </a:r>
            <a:r>
              <a:rPr sz="1000" spc="20" dirty="0">
                <a:latin typeface="Arial"/>
                <a:cs typeface="Arial"/>
              </a:rPr>
              <a:t>higher </a:t>
            </a:r>
            <a:r>
              <a:rPr sz="1000" spc="15" dirty="0">
                <a:latin typeface="Arial"/>
                <a:cs typeface="Arial"/>
              </a:rPr>
              <a:t>for </a:t>
            </a:r>
            <a:r>
              <a:rPr sz="1000" spc="10" dirty="0">
                <a:latin typeface="Arial"/>
                <a:cs typeface="Arial"/>
              </a:rPr>
              <a:t>the  </a:t>
            </a:r>
            <a:r>
              <a:rPr sz="1000" spc="20" dirty="0">
                <a:latin typeface="Arial"/>
                <a:cs typeface="Arial"/>
              </a:rPr>
              <a:t>higher-end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products.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016304" y="5854369"/>
            <a:ext cx="5563235" cy="11099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800"/>
              </a:lnSpc>
            </a:pPr>
            <a:r>
              <a:rPr sz="1000" spc="15" dirty="0">
                <a:latin typeface="Arial"/>
                <a:cs typeface="Arial"/>
              </a:rPr>
              <a:t>The </a:t>
            </a:r>
            <a:r>
              <a:rPr sz="1000" spc="20" dirty="0">
                <a:latin typeface="Arial"/>
                <a:cs typeface="Arial"/>
              </a:rPr>
              <a:t>Gate </a:t>
            </a:r>
            <a:r>
              <a:rPr sz="1000" spc="15" dirty="0">
                <a:latin typeface="Arial"/>
                <a:cs typeface="Arial"/>
              </a:rPr>
              <a:t>valve </a:t>
            </a:r>
            <a:r>
              <a:rPr sz="1000" spc="20" dirty="0">
                <a:latin typeface="Arial"/>
                <a:cs typeface="Arial"/>
              </a:rPr>
              <a:t>market </a:t>
            </a:r>
            <a:r>
              <a:rPr sz="1000" spc="5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spc="20" dirty="0">
                <a:latin typeface="Arial"/>
                <a:cs typeface="Arial"/>
              </a:rPr>
              <a:t>stable one. While </a:t>
            </a:r>
            <a:r>
              <a:rPr sz="1000" spc="15" dirty="0">
                <a:latin typeface="Arial"/>
                <a:cs typeface="Arial"/>
              </a:rPr>
              <a:t>prices </a:t>
            </a:r>
            <a:r>
              <a:rPr sz="1000" spc="20" dirty="0">
                <a:latin typeface="Arial"/>
                <a:cs typeface="Arial"/>
              </a:rPr>
              <a:t>vary </a:t>
            </a:r>
            <a:r>
              <a:rPr sz="1000" spc="25" dirty="0">
                <a:latin typeface="Arial"/>
                <a:cs typeface="Arial"/>
              </a:rPr>
              <a:t>somewhat </a:t>
            </a:r>
            <a:r>
              <a:rPr sz="1000" spc="15" dirty="0">
                <a:latin typeface="Arial"/>
                <a:cs typeface="Arial"/>
              </a:rPr>
              <a:t>from </a:t>
            </a:r>
            <a:r>
              <a:rPr sz="1000" spc="20" dirty="0">
                <a:latin typeface="Arial"/>
                <a:cs typeface="Arial"/>
              </a:rPr>
              <a:t>quarter </a:t>
            </a:r>
            <a:r>
              <a:rPr sz="1000" spc="10" dirty="0">
                <a:latin typeface="Arial"/>
                <a:cs typeface="Arial"/>
              </a:rPr>
              <a:t>to </a:t>
            </a:r>
            <a:r>
              <a:rPr sz="1000" spc="20" dirty="0">
                <a:latin typeface="Arial"/>
                <a:cs typeface="Arial"/>
              </a:rPr>
              <a:t>quarter  </a:t>
            </a:r>
            <a:r>
              <a:rPr sz="1000" spc="15" dirty="0">
                <a:latin typeface="Arial"/>
                <a:cs typeface="Arial"/>
              </a:rPr>
              <a:t>and </a:t>
            </a:r>
            <a:r>
              <a:rPr sz="1000" spc="20" dirty="0">
                <a:latin typeface="Arial"/>
                <a:cs typeface="Arial"/>
              </a:rPr>
              <a:t>move </a:t>
            </a:r>
            <a:r>
              <a:rPr sz="1000" spc="10" dirty="0">
                <a:latin typeface="Arial"/>
                <a:cs typeface="Arial"/>
              </a:rPr>
              <a:t>by </a:t>
            </a:r>
            <a:r>
              <a:rPr sz="1000" spc="20" dirty="0">
                <a:latin typeface="Arial"/>
                <a:cs typeface="Arial"/>
              </a:rPr>
              <a:t>fractions </a:t>
            </a:r>
            <a:r>
              <a:rPr sz="1000" spc="5" dirty="0">
                <a:latin typeface="Arial"/>
                <a:cs typeface="Arial"/>
              </a:rPr>
              <a:t>of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spc="20" dirty="0">
                <a:latin typeface="Arial"/>
                <a:cs typeface="Arial"/>
              </a:rPr>
              <a:t>percent, </a:t>
            </a:r>
            <a:r>
              <a:rPr sz="1000" spc="25" dirty="0">
                <a:latin typeface="Arial"/>
                <a:cs typeface="Arial"/>
              </a:rPr>
              <a:t>capacity </a:t>
            </a:r>
            <a:r>
              <a:rPr sz="1000" spc="20" dirty="0">
                <a:latin typeface="Arial"/>
                <a:cs typeface="Arial"/>
              </a:rPr>
              <a:t>utilization moves </a:t>
            </a:r>
            <a:r>
              <a:rPr sz="1000" spc="15" dirty="0">
                <a:latin typeface="Arial"/>
                <a:cs typeface="Arial"/>
              </a:rPr>
              <a:t>within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spc="20" dirty="0">
                <a:latin typeface="Arial"/>
                <a:cs typeface="Arial"/>
              </a:rPr>
              <a:t>similarly narrow band,  </a:t>
            </a:r>
            <a:r>
              <a:rPr sz="1000" spc="15" dirty="0">
                <a:latin typeface="Arial"/>
                <a:cs typeface="Arial"/>
              </a:rPr>
              <a:t>and so does lead </a:t>
            </a:r>
            <a:r>
              <a:rPr sz="1000" spc="20" dirty="0">
                <a:latin typeface="Arial"/>
                <a:cs typeface="Arial"/>
              </a:rPr>
              <a:t>time, which </a:t>
            </a:r>
            <a:r>
              <a:rPr sz="1000" spc="5" dirty="0">
                <a:latin typeface="Arial"/>
                <a:cs typeface="Arial"/>
              </a:rPr>
              <a:t>is </a:t>
            </a:r>
            <a:r>
              <a:rPr sz="1000" spc="20" dirty="0">
                <a:latin typeface="Arial"/>
                <a:cs typeface="Arial"/>
              </a:rPr>
              <a:t>correlated </a:t>
            </a:r>
            <a:r>
              <a:rPr sz="1000" spc="15" dirty="0">
                <a:latin typeface="Arial"/>
                <a:cs typeface="Arial"/>
              </a:rPr>
              <a:t>with </a:t>
            </a:r>
            <a:r>
              <a:rPr sz="1000" spc="20" dirty="0">
                <a:latin typeface="Arial"/>
                <a:cs typeface="Arial"/>
              </a:rPr>
              <a:t>backlog. </a:t>
            </a:r>
            <a:r>
              <a:rPr sz="1000" spc="-5" dirty="0">
                <a:latin typeface="Arial"/>
                <a:cs typeface="Arial"/>
              </a:rPr>
              <a:t>Order </a:t>
            </a:r>
            <a:r>
              <a:rPr sz="1000" spc="-10" dirty="0">
                <a:latin typeface="Arial"/>
                <a:cs typeface="Arial"/>
              </a:rPr>
              <a:t>lead </a:t>
            </a:r>
            <a:r>
              <a:rPr sz="1000" dirty="0">
                <a:latin typeface="Arial"/>
                <a:cs typeface="Arial"/>
              </a:rPr>
              <a:t>time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12.6 weeks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a  </a:t>
            </a:r>
            <a:r>
              <a:rPr sz="1000" dirty="0">
                <a:latin typeface="Arial"/>
                <a:cs typeface="Arial"/>
              </a:rPr>
              <a:t>normal </a:t>
            </a:r>
            <a:r>
              <a:rPr sz="1000" spc="-5" dirty="0">
                <a:latin typeface="Arial"/>
                <a:cs typeface="Arial"/>
              </a:rPr>
              <a:t>order. This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spc="-5" dirty="0">
                <a:latin typeface="Arial"/>
                <a:cs typeface="Arial"/>
              </a:rPr>
              <a:t>increase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dirty="0">
                <a:latin typeface="Arial"/>
                <a:cs typeface="Arial"/>
              </a:rPr>
              <a:t>3-6% </a:t>
            </a:r>
            <a:r>
              <a:rPr sz="1000" spc="-5" dirty="0">
                <a:latin typeface="Arial"/>
                <a:cs typeface="Arial"/>
              </a:rPr>
              <a:t>over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next 2-5 years as demand growth outpaces  supply, but this will occur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a stable and progressive</a:t>
            </a:r>
            <a:r>
              <a:rPr sz="1000" spc="9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fashion.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16304" y="7320153"/>
            <a:ext cx="5426075" cy="453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20" dirty="0">
                <a:latin typeface="Arial"/>
                <a:cs typeface="Arial"/>
              </a:rPr>
              <a:t>Therefore, </a:t>
            </a:r>
            <a:r>
              <a:rPr sz="1000" spc="5" dirty="0">
                <a:latin typeface="Arial"/>
                <a:cs typeface="Arial"/>
              </a:rPr>
              <a:t>we </a:t>
            </a:r>
            <a:r>
              <a:rPr sz="1000" spc="20" dirty="0">
                <a:latin typeface="Arial"/>
                <a:cs typeface="Arial"/>
              </a:rPr>
              <a:t>see </a:t>
            </a:r>
            <a:r>
              <a:rPr sz="1000" spc="10" dirty="0">
                <a:latin typeface="Arial"/>
                <a:cs typeface="Arial"/>
              </a:rPr>
              <a:t>no </a:t>
            </a:r>
            <a:r>
              <a:rPr sz="1000" spc="20" dirty="0">
                <a:latin typeface="Arial"/>
                <a:cs typeface="Arial"/>
              </a:rPr>
              <a:t>current market anomalies </a:t>
            </a:r>
            <a:r>
              <a:rPr sz="1000" spc="15" dirty="0">
                <a:latin typeface="Arial"/>
                <a:cs typeface="Arial"/>
              </a:rPr>
              <a:t>that would </a:t>
            </a:r>
            <a:r>
              <a:rPr sz="1000" spc="20" dirty="0">
                <a:latin typeface="Arial"/>
                <a:cs typeface="Arial"/>
              </a:rPr>
              <a:t>create unique buying </a:t>
            </a:r>
            <a:r>
              <a:rPr sz="1000" spc="15" dirty="0">
                <a:latin typeface="Arial"/>
                <a:cs typeface="Arial"/>
              </a:rPr>
              <a:t>thre </a:t>
            </a:r>
            <a:r>
              <a:rPr sz="1000" spc="10" dirty="0">
                <a:latin typeface="Arial"/>
                <a:cs typeface="Arial"/>
              </a:rPr>
              <a:t>ats </a:t>
            </a:r>
            <a:r>
              <a:rPr sz="1000" spc="5" dirty="0">
                <a:latin typeface="Arial"/>
                <a:cs typeface="Arial"/>
              </a:rPr>
              <a:t>or  </a:t>
            </a:r>
            <a:r>
              <a:rPr sz="1000" spc="20" dirty="0">
                <a:latin typeface="Arial"/>
                <a:cs typeface="Arial"/>
              </a:rPr>
              <a:t>opportunities.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903223"/>
            <a:ext cx="30607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Arial"/>
                <a:cs typeface="Arial"/>
              </a:rPr>
              <a:t>7.2.3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1" name="object 10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02" name="object 10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24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94" name="object 94"/>
          <p:cNvSpPr txBox="1"/>
          <p:nvPr/>
        </p:nvSpPr>
        <p:spPr>
          <a:xfrm>
            <a:off x="1359153" y="903223"/>
            <a:ext cx="40513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Arial"/>
                <a:cs typeface="Arial"/>
              </a:rPr>
              <a:t>Pr</a:t>
            </a:r>
            <a:r>
              <a:rPr sz="1000" b="1" spc="0" dirty="0">
                <a:latin typeface="Arial"/>
                <a:cs typeface="Arial"/>
              </a:rPr>
              <a:t>i</a:t>
            </a:r>
            <a:r>
              <a:rPr sz="1000" b="1" spc="-5" dirty="0">
                <a:latin typeface="Arial"/>
                <a:cs typeface="Arial"/>
              </a:rPr>
              <a:t>c</a:t>
            </a:r>
            <a:r>
              <a:rPr sz="1000" b="1" spc="-10" dirty="0">
                <a:latin typeface="Arial"/>
                <a:cs typeface="Arial"/>
              </a:rPr>
              <a:t>e</a:t>
            </a:r>
            <a:r>
              <a:rPr sz="1000" b="1" spc="-5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902004" y="1493266"/>
            <a:ext cx="474980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Prices, </a:t>
            </a:r>
            <a:r>
              <a:rPr sz="1000" b="1" dirty="0">
                <a:latin typeface="Arial"/>
                <a:cs typeface="Arial"/>
              </a:rPr>
              <a:t>which </a:t>
            </a:r>
            <a:r>
              <a:rPr sz="1000" b="1" spc="-5" dirty="0">
                <a:latin typeface="Arial"/>
                <a:cs typeface="Arial"/>
              </a:rPr>
              <a:t>are often </a:t>
            </a:r>
            <a:r>
              <a:rPr sz="1000" b="1" dirty="0">
                <a:latin typeface="Arial"/>
                <a:cs typeface="Arial"/>
              </a:rPr>
              <a:t>quoted </a:t>
            </a:r>
            <a:r>
              <a:rPr sz="1000" b="1" spc="-5" dirty="0">
                <a:latin typeface="Arial"/>
                <a:cs typeface="Arial"/>
              </a:rPr>
              <a:t>as a discount </a:t>
            </a:r>
            <a:r>
              <a:rPr sz="1000" b="1" dirty="0">
                <a:latin typeface="Arial"/>
                <a:cs typeface="Arial"/>
              </a:rPr>
              <a:t>off </a:t>
            </a:r>
            <a:r>
              <a:rPr sz="1000" b="1" spc="-5" dirty="0">
                <a:latin typeface="Arial"/>
                <a:cs typeface="Arial"/>
              </a:rPr>
              <a:t>‘list,’ have risen </a:t>
            </a:r>
            <a:r>
              <a:rPr sz="1000" b="1" dirty="0">
                <a:latin typeface="Arial"/>
                <a:cs typeface="Arial"/>
              </a:rPr>
              <a:t>with</a:t>
            </a:r>
            <a:r>
              <a:rPr sz="1000" b="1" spc="9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inflation.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16304" y="2019350"/>
            <a:ext cx="5617210" cy="11099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800"/>
              </a:lnSpc>
            </a:pPr>
            <a:r>
              <a:rPr sz="1000" spc="-5" dirty="0">
                <a:latin typeface="Arial"/>
                <a:cs typeface="Arial"/>
              </a:rPr>
              <a:t>Because of the vast </a:t>
            </a:r>
            <a:r>
              <a:rPr sz="1000" dirty="0">
                <a:latin typeface="Arial"/>
                <a:cs typeface="Arial"/>
              </a:rPr>
              <a:t>number </a:t>
            </a:r>
            <a:r>
              <a:rPr sz="1000" spc="-5" dirty="0">
                <a:latin typeface="Arial"/>
                <a:cs typeface="Arial"/>
              </a:rPr>
              <a:t>of combinations of </a:t>
            </a:r>
            <a:r>
              <a:rPr sz="1000" dirty="0">
                <a:latin typeface="Arial"/>
                <a:cs typeface="Arial"/>
              </a:rPr>
              <a:t>size, </a:t>
            </a:r>
            <a:r>
              <a:rPr sz="1000" spc="-5" dirty="0">
                <a:latin typeface="Arial"/>
                <a:cs typeface="Arial"/>
              </a:rPr>
              <a:t>pressure class, and materials, prices are often  negotiated as a percent </a:t>
            </a:r>
            <a:r>
              <a:rPr sz="1000" dirty="0">
                <a:latin typeface="Arial"/>
                <a:cs typeface="Arial"/>
              </a:rPr>
              <a:t>off </a:t>
            </a:r>
            <a:r>
              <a:rPr sz="1000" spc="-5" dirty="0">
                <a:latin typeface="Arial"/>
                <a:cs typeface="Arial"/>
              </a:rPr>
              <a:t>list </a:t>
            </a:r>
            <a:r>
              <a:rPr sz="1000" dirty="0">
                <a:latin typeface="Arial"/>
                <a:cs typeface="Arial"/>
              </a:rPr>
              <a:t>price </a:t>
            </a:r>
            <a:r>
              <a:rPr sz="1000" spc="-5" dirty="0">
                <a:latin typeface="Arial"/>
                <a:cs typeface="Arial"/>
              </a:rPr>
              <a:t>rather </a:t>
            </a:r>
            <a:r>
              <a:rPr sz="1000" dirty="0">
                <a:latin typeface="Arial"/>
                <a:cs typeface="Arial"/>
              </a:rPr>
              <a:t>than </a:t>
            </a:r>
            <a:r>
              <a:rPr sz="1000" spc="-5" dirty="0">
                <a:latin typeface="Arial"/>
                <a:cs typeface="Arial"/>
              </a:rPr>
              <a:t>as individual prices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each valve. Discounts </a:t>
            </a:r>
            <a:r>
              <a:rPr sz="1000" dirty="0">
                <a:latin typeface="Arial"/>
                <a:cs typeface="Arial"/>
              </a:rPr>
              <a:t>for  </a:t>
            </a:r>
            <a:r>
              <a:rPr sz="1000" spc="-5" dirty="0">
                <a:latin typeface="Arial"/>
                <a:cs typeface="Arial"/>
              </a:rPr>
              <a:t>Gate </a:t>
            </a:r>
            <a:r>
              <a:rPr sz="1000" spc="-10" dirty="0">
                <a:latin typeface="Arial"/>
                <a:cs typeface="Arial"/>
              </a:rPr>
              <a:t>valve </a:t>
            </a:r>
            <a:r>
              <a:rPr sz="1000" spc="-5" dirty="0">
                <a:latin typeface="Arial"/>
                <a:cs typeface="Arial"/>
              </a:rPr>
              <a:t>contracts are </a:t>
            </a:r>
            <a:r>
              <a:rPr sz="1000" dirty="0">
                <a:latin typeface="Arial"/>
                <a:cs typeface="Arial"/>
              </a:rPr>
              <a:t>likely </a:t>
            </a:r>
            <a:r>
              <a:rPr sz="1000" spc="-5" dirty="0">
                <a:latin typeface="Arial"/>
                <a:cs typeface="Arial"/>
              </a:rPr>
              <a:t>to range from 10% to 25% </a:t>
            </a:r>
            <a:r>
              <a:rPr sz="1000" dirty="0">
                <a:latin typeface="Arial"/>
                <a:cs typeface="Arial"/>
              </a:rPr>
              <a:t>off </a:t>
            </a:r>
            <a:r>
              <a:rPr sz="1000" spc="-10" dirty="0">
                <a:latin typeface="Arial"/>
                <a:cs typeface="Arial"/>
              </a:rPr>
              <a:t>what </a:t>
            </a:r>
            <a:r>
              <a:rPr sz="1000" spc="-5" dirty="0">
                <a:latin typeface="Arial"/>
                <a:cs typeface="Arial"/>
              </a:rPr>
              <a:t>insiders refer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as the “published  price.” Small contracts are often discounted at 10-15% </a:t>
            </a:r>
            <a:r>
              <a:rPr sz="1000" dirty="0">
                <a:latin typeface="Arial"/>
                <a:cs typeface="Arial"/>
              </a:rPr>
              <a:t>off </a:t>
            </a:r>
            <a:r>
              <a:rPr sz="1000" spc="-5" dirty="0">
                <a:latin typeface="Arial"/>
                <a:cs typeface="Arial"/>
              </a:rPr>
              <a:t>list, while medium contracts sell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10" dirty="0">
                <a:latin typeface="Arial"/>
                <a:cs typeface="Arial"/>
              </a:rPr>
              <a:t>15-  </a:t>
            </a:r>
            <a:r>
              <a:rPr sz="1000" spc="-5" dirty="0">
                <a:latin typeface="Arial"/>
                <a:cs typeface="Arial"/>
              </a:rPr>
              <a:t>20% </a:t>
            </a:r>
            <a:r>
              <a:rPr sz="1000" dirty="0">
                <a:latin typeface="Arial"/>
                <a:cs typeface="Arial"/>
              </a:rPr>
              <a:t>off, </a:t>
            </a:r>
            <a:r>
              <a:rPr sz="1000" spc="-5" dirty="0">
                <a:latin typeface="Arial"/>
                <a:cs typeface="Arial"/>
              </a:rPr>
              <a:t>and large contracts sell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20-25% </a:t>
            </a:r>
            <a:r>
              <a:rPr sz="1000" dirty="0">
                <a:latin typeface="Arial"/>
                <a:cs typeface="Arial"/>
              </a:rPr>
              <a:t>off </a:t>
            </a:r>
            <a:r>
              <a:rPr sz="1000" spc="-5" dirty="0">
                <a:latin typeface="Arial"/>
                <a:cs typeface="Arial"/>
              </a:rPr>
              <a:t>list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price.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016304" y="3552570"/>
            <a:ext cx="5566410" cy="15843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Here are </a:t>
            </a:r>
            <a:r>
              <a:rPr sz="1000" dirty="0">
                <a:latin typeface="Arial"/>
                <a:cs typeface="Arial"/>
              </a:rPr>
              <a:t>some </a:t>
            </a:r>
            <a:r>
              <a:rPr sz="1000" spc="-5" dirty="0">
                <a:latin typeface="Arial"/>
                <a:cs typeface="Arial"/>
              </a:rPr>
              <a:t>examples </a:t>
            </a:r>
            <a:r>
              <a:rPr sz="1000" dirty="0">
                <a:latin typeface="Arial"/>
                <a:cs typeface="Arial"/>
              </a:rPr>
              <a:t>of </a:t>
            </a:r>
            <a:r>
              <a:rPr sz="1000" spc="-5" dirty="0">
                <a:latin typeface="Arial"/>
                <a:cs typeface="Arial"/>
              </a:rPr>
              <a:t>how the pricing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works:</a:t>
            </a:r>
            <a:endParaRPr sz="1000">
              <a:latin typeface="Arial"/>
              <a:cs typeface="Arial"/>
            </a:endParaRPr>
          </a:p>
          <a:p>
            <a:pPr marL="469265" marR="224154" indent="-227965">
              <a:lnSpc>
                <a:spcPct val="143000"/>
              </a:lnSpc>
              <a:spcBef>
                <a:spcPts val="6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China Nuclear Power Engineering </a:t>
            </a:r>
            <a:r>
              <a:rPr sz="1000" dirty="0">
                <a:latin typeface="Arial"/>
                <a:cs typeface="Arial"/>
              </a:rPr>
              <a:t>Co., </a:t>
            </a:r>
            <a:r>
              <a:rPr sz="1000" spc="-10" dirty="0">
                <a:latin typeface="Arial"/>
                <a:cs typeface="Arial"/>
              </a:rPr>
              <a:t>Ltd </a:t>
            </a:r>
            <a:r>
              <a:rPr sz="1000" spc="-5" dirty="0">
                <a:latin typeface="Arial"/>
                <a:cs typeface="Arial"/>
              </a:rPr>
              <a:t>signed a $2m contract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Gate, Globe, and  Check </a:t>
            </a:r>
            <a:r>
              <a:rPr sz="1000" spc="-10" dirty="0">
                <a:latin typeface="Arial"/>
                <a:cs typeface="Arial"/>
              </a:rPr>
              <a:t>valves </a:t>
            </a:r>
            <a:r>
              <a:rPr sz="1000" spc="-5" dirty="0">
                <a:latin typeface="Arial"/>
                <a:cs typeface="Arial"/>
              </a:rPr>
              <a:t>(with Velan) at what is likely to be a </a:t>
            </a:r>
            <a:r>
              <a:rPr sz="1000" dirty="0">
                <a:latin typeface="Arial"/>
                <a:cs typeface="Arial"/>
              </a:rPr>
              <a:t>15-20% </a:t>
            </a:r>
            <a:r>
              <a:rPr sz="1000" spc="-5" dirty="0">
                <a:latin typeface="Arial"/>
                <a:cs typeface="Arial"/>
              </a:rPr>
              <a:t>discount </a:t>
            </a:r>
            <a:r>
              <a:rPr sz="1000" dirty="0">
                <a:latin typeface="Arial"/>
                <a:cs typeface="Arial"/>
              </a:rPr>
              <a:t>off </a:t>
            </a:r>
            <a:r>
              <a:rPr sz="1000" spc="-5" dirty="0">
                <a:latin typeface="Arial"/>
                <a:cs typeface="Arial"/>
              </a:rPr>
              <a:t>of list</a:t>
            </a:r>
            <a:r>
              <a:rPr sz="1000" spc="20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price.</a:t>
            </a:r>
            <a:endParaRPr sz="1000">
              <a:latin typeface="Arial"/>
              <a:cs typeface="Arial"/>
            </a:endParaRPr>
          </a:p>
          <a:p>
            <a:pPr marL="469265" marR="5080" indent="-227965">
              <a:lnSpc>
                <a:spcPct val="144000"/>
              </a:lnSpc>
              <a:spcBef>
                <a:spcPts val="7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Shell negotiated a global </a:t>
            </a:r>
            <a:r>
              <a:rPr sz="1000" dirty="0">
                <a:latin typeface="Arial"/>
                <a:cs typeface="Arial"/>
              </a:rPr>
              <a:t>five </a:t>
            </a:r>
            <a:r>
              <a:rPr sz="1000" spc="-10" dirty="0">
                <a:latin typeface="Arial"/>
                <a:cs typeface="Arial"/>
              </a:rPr>
              <a:t>year </a:t>
            </a:r>
            <a:r>
              <a:rPr sz="1000" dirty="0">
                <a:latin typeface="Arial"/>
                <a:cs typeface="Arial"/>
              </a:rPr>
              <a:t>supply agreement </a:t>
            </a:r>
            <a:r>
              <a:rPr sz="1000" spc="-5" dirty="0">
                <a:latin typeface="Arial"/>
                <a:cs typeface="Arial"/>
              </a:rPr>
              <a:t>with Flowserve that probably enabled  it to achieve a 25% discount </a:t>
            </a:r>
            <a:r>
              <a:rPr sz="1000" dirty="0">
                <a:latin typeface="Arial"/>
                <a:cs typeface="Arial"/>
              </a:rPr>
              <a:t>off </a:t>
            </a:r>
            <a:r>
              <a:rPr sz="1000" spc="-5" dirty="0">
                <a:latin typeface="Arial"/>
                <a:cs typeface="Arial"/>
              </a:rPr>
              <a:t>of list price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Gate </a:t>
            </a:r>
            <a:r>
              <a:rPr sz="1000" dirty="0">
                <a:latin typeface="Arial"/>
                <a:cs typeface="Arial"/>
              </a:rPr>
              <a:t>and </a:t>
            </a:r>
            <a:r>
              <a:rPr sz="1000" spc="-5" dirty="0">
                <a:latin typeface="Arial"/>
                <a:cs typeface="Arial"/>
              </a:rPr>
              <a:t>check</a:t>
            </a:r>
            <a:r>
              <a:rPr sz="1000" spc="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valves.</a:t>
            </a:r>
            <a:endParaRPr sz="1000">
              <a:latin typeface="Arial"/>
              <a:cs typeface="Arial"/>
            </a:endParaRPr>
          </a:p>
          <a:p>
            <a:pPr marL="469265" marR="219710" indent="-227965">
              <a:lnSpc>
                <a:spcPct val="144000"/>
              </a:lnSpc>
              <a:spcBef>
                <a:spcPts val="5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Shell also contracted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2500 </a:t>
            </a:r>
            <a:r>
              <a:rPr sz="1000" dirty="0">
                <a:latin typeface="Arial"/>
                <a:cs typeface="Arial"/>
              </a:rPr>
              <a:t>butterfly Gate </a:t>
            </a:r>
            <a:r>
              <a:rPr sz="1000" spc="-5" dirty="0">
                <a:latin typeface="Arial"/>
                <a:cs typeface="Arial"/>
              </a:rPr>
              <a:t>valves at a 22-25% discount </a:t>
            </a:r>
            <a:r>
              <a:rPr sz="1000" dirty="0">
                <a:latin typeface="Arial"/>
                <a:cs typeface="Arial"/>
              </a:rPr>
              <a:t>off </a:t>
            </a:r>
            <a:r>
              <a:rPr sz="1000" spc="-5" dirty="0">
                <a:latin typeface="Arial"/>
                <a:cs typeface="Arial"/>
              </a:rPr>
              <a:t>Tyco’s list  price.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016304" y="5492470"/>
            <a:ext cx="5540375" cy="673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100"/>
              </a:lnSpc>
            </a:pPr>
            <a:r>
              <a:rPr sz="1000" spc="-5" dirty="0">
                <a:latin typeface="Arial"/>
                <a:cs typeface="Arial"/>
              </a:rPr>
              <a:t>Since 2005, prices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Gate valves have </a:t>
            </a:r>
            <a:r>
              <a:rPr sz="1000" dirty="0">
                <a:latin typeface="Arial"/>
                <a:cs typeface="Arial"/>
              </a:rPr>
              <a:t>risen approximately </a:t>
            </a:r>
            <a:r>
              <a:rPr sz="1000" spc="-5" dirty="0">
                <a:latin typeface="Arial"/>
                <a:cs typeface="Arial"/>
              </a:rPr>
              <a:t>23% (in Europe) to </a:t>
            </a:r>
            <a:r>
              <a:rPr sz="1000" spc="-10" dirty="0">
                <a:latin typeface="Arial"/>
                <a:cs typeface="Arial"/>
              </a:rPr>
              <a:t>32% </a:t>
            </a:r>
            <a:r>
              <a:rPr sz="1000" dirty="0">
                <a:latin typeface="Arial"/>
                <a:cs typeface="Arial"/>
              </a:rPr>
              <a:t>(in </a:t>
            </a:r>
            <a:r>
              <a:rPr sz="1000" spc="-5" dirty="0">
                <a:latin typeface="Arial"/>
                <a:cs typeface="Arial"/>
              </a:rPr>
              <a:t>Asia), net  of volatility throughout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2008-2009 boom and bust. EMEA prices rose the least, while Asian  prices rose the </a:t>
            </a:r>
            <a:r>
              <a:rPr sz="1000" dirty="0">
                <a:latin typeface="Arial"/>
                <a:cs typeface="Arial"/>
              </a:rPr>
              <a:t>most </a:t>
            </a:r>
            <a:r>
              <a:rPr sz="1000" spc="-5" dirty="0">
                <a:latin typeface="Arial"/>
                <a:cs typeface="Arial"/>
              </a:rPr>
              <a:t>– at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32%.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1016304" y="6521576"/>
            <a:ext cx="5577205" cy="6724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More recently, </a:t>
            </a:r>
            <a:r>
              <a:rPr sz="1000" dirty="0">
                <a:latin typeface="Arial"/>
                <a:cs typeface="Arial"/>
              </a:rPr>
              <a:t>aggregate </a:t>
            </a:r>
            <a:r>
              <a:rPr sz="1000" spc="-5" dirty="0">
                <a:latin typeface="Arial"/>
                <a:cs typeface="Arial"/>
              </a:rPr>
              <a:t>prices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Gate valves rose 1% in Q1 and will rise 0.2%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Q2. </a:t>
            </a:r>
            <a:r>
              <a:rPr sz="1000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the end  of 2015, </a:t>
            </a:r>
            <a:r>
              <a:rPr sz="1000" dirty="0">
                <a:latin typeface="Arial"/>
                <a:cs typeface="Arial"/>
              </a:rPr>
              <a:t>they </a:t>
            </a:r>
            <a:r>
              <a:rPr sz="1000" spc="-5" dirty="0">
                <a:latin typeface="Arial"/>
                <a:cs typeface="Arial"/>
              </a:rPr>
              <a:t>will rise 13.6%, reflecting </a:t>
            </a:r>
            <a:r>
              <a:rPr sz="1000" dirty="0">
                <a:latin typeface="Arial"/>
                <a:cs typeface="Arial"/>
              </a:rPr>
              <a:t>some </a:t>
            </a:r>
            <a:r>
              <a:rPr sz="1000" spc="-5" dirty="0">
                <a:latin typeface="Arial"/>
                <a:cs typeface="Arial"/>
              </a:rPr>
              <a:t>of the </a:t>
            </a:r>
            <a:r>
              <a:rPr sz="1000" dirty="0">
                <a:latin typeface="Arial"/>
                <a:cs typeface="Arial"/>
              </a:rPr>
              <a:t>price </a:t>
            </a:r>
            <a:r>
              <a:rPr sz="1000" spc="-5" dirty="0">
                <a:latin typeface="Arial"/>
                <a:cs typeface="Arial"/>
              </a:rPr>
              <a:t>inflation we predicted earlier, as suppliers  </a:t>
            </a:r>
            <a:r>
              <a:rPr sz="1000" dirty="0">
                <a:latin typeface="Arial"/>
                <a:cs typeface="Arial"/>
              </a:rPr>
              <a:t>take </a:t>
            </a:r>
            <a:r>
              <a:rPr sz="1000" spc="-5" dirty="0">
                <a:latin typeface="Arial"/>
                <a:cs typeface="Arial"/>
              </a:rPr>
              <a:t>advantage of </a:t>
            </a:r>
            <a:r>
              <a:rPr sz="1000" dirty="0">
                <a:latin typeface="Arial"/>
                <a:cs typeface="Arial"/>
              </a:rPr>
              <a:t>economic </a:t>
            </a:r>
            <a:r>
              <a:rPr sz="1000" spc="-5" dirty="0">
                <a:latin typeface="Arial"/>
                <a:cs typeface="Arial"/>
              </a:rPr>
              <a:t>growth </a:t>
            </a:r>
            <a:r>
              <a:rPr sz="1000" spc="5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push through </a:t>
            </a:r>
            <a:r>
              <a:rPr sz="1000" dirty="0">
                <a:latin typeface="Arial"/>
                <a:cs typeface="Arial"/>
              </a:rPr>
              <a:t>price </a:t>
            </a:r>
            <a:r>
              <a:rPr sz="1000" spc="-5" dirty="0">
                <a:latin typeface="Arial"/>
                <a:cs typeface="Arial"/>
              </a:rPr>
              <a:t>increases that boost their profit</a:t>
            </a:r>
            <a:r>
              <a:rPr sz="1000" spc="13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margins.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1016304" y="7550124"/>
            <a:ext cx="5588635" cy="17189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75565">
              <a:lnSpc>
                <a:spcPct val="144100"/>
              </a:lnSpc>
            </a:pPr>
            <a:r>
              <a:rPr sz="1000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2020, Asian prices will grow 15%, </a:t>
            </a:r>
            <a:r>
              <a:rPr sz="1000" spc="-10" dirty="0">
                <a:latin typeface="Arial"/>
                <a:cs typeface="Arial"/>
              </a:rPr>
              <a:t>while </a:t>
            </a:r>
            <a:r>
              <a:rPr sz="1000" spc="-5" dirty="0">
                <a:latin typeface="Arial"/>
                <a:cs typeface="Arial"/>
              </a:rPr>
              <a:t>American prices will </a:t>
            </a:r>
            <a:r>
              <a:rPr sz="1000" dirty="0">
                <a:latin typeface="Arial"/>
                <a:cs typeface="Arial"/>
              </a:rPr>
              <a:t>grow </a:t>
            </a:r>
            <a:r>
              <a:rPr sz="1000" spc="-5" dirty="0">
                <a:latin typeface="Arial"/>
                <a:cs typeface="Arial"/>
              </a:rPr>
              <a:t>13% and EMEA prices 12%.  This reflects a substantial leveling of the </a:t>
            </a:r>
            <a:r>
              <a:rPr sz="1000" dirty="0">
                <a:latin typeface="Arial"/>
                <a:cs typeface="Arial"/>
              </a:rPr>
              <a:t>price </a:t>
            </a:r>
            <a:r>
              <a:rPr sz="1000" spc="-5" dirty="0">
                <a:latin typeface="Arial"/>
                <a:cs typeface="Arial"/>
              </a:rPr>
              <a:t>field </a:t>
            </a:r>
            <a:r>
              <a:rPr sz="1000" dirty="0">
                <a:latin typeface="Arial"/>
                <a:cs typeface="Arial"/>
              </a:rPr>
              <a:t>compared </a:t>
            </a:r>
            <a:r>
              <a:rPr sz="1000" spc="-5" dirty="0">
                <a:latin typeface="Arial"/>
                <a:cs typeface="Arial"/>
              </a:rPr>
              <a:t>to previous years, in which Asian  prices </a:t>
            </a:r>
            <a:r>
              <a:rPr sz="1000" dirty="0">
                <a:latin typeface="Arial"/>
                <a:cs typeface="Arial"/>
              </a:rPr>
              <a:t>grew much </a:t>
            </a:r>
            <a:r>
              <a:rPr sz="1000" spc="-5" dirty="0">
                <a:latin typeface="Arial"/>
                <a:cs typeface="Arial"/>
              </a:rPr>
              <a:t>faster </a:t>
            </a:r>
            <a:r>
              <a:rPr sz="1000" spc="-10" dirty="0">
                <a:latin typeface="Arial"/>
                <a:cs typeface="Arial"/>
              </a:rPr>
              <a:t>year </a:t>
            </a:r>
            <a:r>
              <a:rPr sz="1000" spc="-5" dirty="0">
                <a:latin typeface="Arial"/>
                <a:cs typeface="Arial"/>
              </a:rPr>
              <a:t>on </a:t>
            </a:r>
            <a:r>
              <a:rPr sz="1000" spc="-10" dirty="0">
                <a:latin typeface="Arial"/>
                <a:cs typeface="Arial"/>
              </a:rPr>
              <a:t>year </a:t>
            </a:r>
            <a:r>
              <a:rPr sz="1000" spc="-5" dirty="0">
                <a:latin typeface="Arial"/>
                <a:cs typeface="Arial"/>
              </a:rPr>
              <a:t>than their counterparts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 Americas and</a:t>
            </a:r>
            <a:r>
              <a:rPr sz="1000" spc="19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EMEA.</a:t>
            </a:r>
            <a:endParaRPr sz="1000">
              <a:latin typeface="Arial"/>
              <a:cs typeface="Arial"/>
            </a:endParaRPr>
          </a:p>
          <a:p>
            <a:pPr marL="469265" marR="5080" indent="-227965">
              <a:lnSpc>
                <a:spcPct val="144000"/>
              </a:lnSpc>
              <a:spcBef>
                <a:spcPts val="66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Price in Asia will </a:t>
            </a:r>
            <a:r>
              <a:rPr sz="1000" dirty="0">
                <a:latin typeface="Arial"/>
                <a:cs typeface="Arial"/>
              </a:rPr>
              <a:t>grow </a:t>
            </a:r>
            <a:r>
              <a:rPr sz="1000" spc="-5" dirty="0">
                <a:latin typeface="Arial"/>
                <a:cs typeface="Arial"/>
              </a:rPr>
              <a:t>slower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2014 and 2015 as China’s </a:t>
            </a:r>
            <a:r>
              <a:rPr sz="1000" dirty="0">
                <a:latin typeface="Arial"/>
                <a:cs typeface="Arial"/>
              </a:rPr>
              <a:t>economy takes </a:t>
            </a:r>
            <a:r>
              <a:rPr sz="1000" spc="-5" dirty="0">
                <a:latin typeface="Arial"/>
                <a:cs typeface="Arial"/>
              </a:rPr>
              <a:t>a pause from its  8% or </a:t>
            </a:r>
            <a:r>
              <a:rPr sz="1000" dirty="0">
                <a:latin typeface="Arial"/>
                <a:cs typeface="Arial"/>
              </a:rPr>
              <a:t>more </a:t>
            </a:r>
            <a:r>
              <a:rPr sz="1000" spc="-5" dirty="0">
                <a:latin typeface="Arial"/>
                <a:cs typeface="Arial"/>
              </a:rPr>
              <a:t>annual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growth.</a:t>
            </a:r>
            <a:endParaRPr sz="1000">
              <a:latin typeface="Arial"/>
              <a:cs typeface="Arial"/>
            </a:endParaRPr>
          </a:p>
          <a:p>
            <a:pPr marL="469265" marR="449580" indent="-227965">
              <a:lnSpc>
                <a:spcPct val="144000"/>
              </a:lnSpc>
              <a:spcBef>
                <a:spcPts val="66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Meanwhile, prices in the </a:t>
            </a:r>
            <a:r>
              <a:rPr sz="1000" dirty="0">
                <a:latin typeface="Arial"/>
                <a:cs typeface="Arial"/>
              </a:rPr>
              <a:t>Americas </a:t>
            </a:r>
            <a:r>
              <a:rPr sz="1000" spc="-5" dirty="0">
                <a:latin typeface="Arial"/>
                <a:cs typeface="Arial"/>
              </a:rPr>
              <a:t>should increase at an increasing rate, as the US  </a:t>
            </a:r>
            <a:r>
              <a:rPr sz="1000" dirty="0">
                <a:latin typeface="Arial"/>
                <a:cs typeface="Arial"/>
              </a:rPr>
              <a:t>economy comes </a:t>
            </a:r>
            <a:r>
              <a:rPr sz="1000" spc="-5" dirty="0">
                <a:latin typeface="Arial"/>
                <a:cs typeface="Arial"/>
              </a:rPr>
              <a:t>out of its </a:t>
            </a:r>
            <a:r>
              <a:rPr sz="1000" dirty="0">
                <a:latin typeface="Arial"/>
                <a:cs typeface="Arial"/>
              </a:rPr>
              <a:t>slump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2014, 2015, and 2016.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244904" y="848055"/>
            <a:ext cx="5401310" cy="9734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0665" marR="118110" indent="-227965">
              <a:lnSpc>
                <a:spcPct val="143200"/>
              </a:lnSpc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Prices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Europe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dirty="0">
                <a:latin typeface="Arial"/>
                <a:cs typeface="Arial"/>
              </a:rPr>
              <a:t>grow </a:t>
            </a:r>
            <a:r>
              <a:rPr sz="1000" spc="-5" dirty="0">
                <a:latin typeface="Arial"/>
                <a:cs typeface="Arial"/>
              </a:rPr>
              <a:t>the slowest, as a result of the European debt crisis and general  economic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malaise.</a:t>
            </a:r>
            <a:endParaRPr sz="1000">
              <a:latin typeface="Arial"/>
              <a:cs typeface="Arial"/>
            </a:endParaRPr>
          </a:p>
          <a:p>
            <a:pPr marL="240665" marR="5080" indent="-227965">
              <a:lnSpc>
                <a:spcPct val="143000"/>
              </a:lnSpc>
              <a:spcBef>
                <a:spcPts val="6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2017, Asian prices will </a:t>
            </a:r>
            <a:r>
              <a:rPr sz="1000" dirty="0">
                <a:latin typeface="Arial"/>
                <a:cs typeface="Arial"/>
              </a:rPr>
              <a:t>be </a:t>
            </a:r>
            <a:r>
              <a:rPr sz="1000" spc="-5" dirty="0">
                <a:latin typeface="Arial"/>
                <a:cs typeface="Arial"/>
              </a:rPr>
              <a:t>growing faster again, at over 2% per year, </a:t>
            </a:r>
            <a:r>
              <a:rPr sz="1000" spc="-10" dirty="0">
                <a:latin typeface="Arial"/>
                <a:cs typeface="Arial"/>
              </a:rPr>
              <a:t>while </a:t>
            </a:r>
            <a:r>
              <a:rPr sz="1000" spc="-5" dirty="0">
                <a:latin typeface="Arial"/>
                <a:cs typeface="Arial"/>
              </a:rPr>
              <a:t>American and  European prices will </a:t>
            </a:r>
            <a:r>
              <a:rPr sz="1000" dirty="0">
                <a:latin typeface="Arial"/>
                <a:cs typeface="Arial"/>
              </a:rPr>
              <a:t>slump </a:t>
            </a:r>
            <a:r>
              <a:rPr sz="1000" spc="-5" dirty="0">
                <a:latin typeface="Arial"/>
                <a:cs typeface="Arial"/>
              </a:rPr>
              <a:t>back to 1.5-2% per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year.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902004" y="2179827"/>
            <a:ext cx="5628005" cy="6705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500"/>
              </a:lnSpc>
            </a:pPr>
            <a:r>
              <a:rPr sz="1000" spc="-5" dirty="0">
                <a:latin typeface="Arial"/>
                <a:cs typeface="Arial"/>
              </a:rPr>
              <a:t>Large buyers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dirty="0">
                <a:latin typeface="Arial"/>
                <a:cs typeface="Arial"/>
              </a:rPr>
              <a:t>find </a:t>
            </a:r>
            <a:r>
              <a:rPr sz="1000" spc="-5" dirty="0">
                <a:latin typeface="Arial"/>
                <a:cs typeface="Arial"/>
              </a:rPr>
              <a:t>less opportunity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discounts </a:t>
            </a:r>
            <a:r>
              <a:rPr sz="1000" dirty="0">
                <a:latin typeface="Arial"/>
                <a:cs typeface="Arial"/>
              </a:rPr>
              <a:t>than they </a:t>
            </a:r>
            <a:r>
              <a:rPr sz="1000" spc="-5" dirty="0">
                <a:latin typeface="Arial"/>
                <a:cs typeface="Arial"/>
              </a:rPr>
              <a:t>are </a:t>
            </a:r>
            <a:r>
              <a:rPr sz="1000" dirty="0">
                <a:latin typeface="Arial"/>
                <a:cs typeface="Arial"/>
              </a:rPr>
              <a:t>used to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shopping in the  traditional Chinese </a:t>
            </a:r>
            <a:r>
              <a:rPr sz="1000" dirty="0">
                <a:latin typeface="Arial"/>
                <a:cs typeface="Arial"/>
              </a:rPr>
              <a:t>markets. </a:t>
            </a:r>
            <a:r>
              <a:rPr sz="1000" spc="-5" dirty="0">
                <a:latin typeface="Arial"/>
                <a:cs typeface="Arial"/>
              </a:rPr>
              <a:t>Instead, </a:t>
            </a:r>
            <a:r>
              <a:rPr sz="1000" dirty="0">
                <a:latin typeface="Arial"/>
                <a:cs typeface="Arial"/>
              </a:rPr>
              <a:t>they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spc="-5" dirty="0">
                <a:latin typeface="Arial"/>
                <a:cs typeface="Arial"/>
              </a:rPr>
              <a:t>need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look </a:t>
            </a:r>
            <a:r>
              <a:rPr sz="1000" dirty="0">
                <a:latin typeface="Arial"/>
                <a:cs typeface="Arial"/>
              </a:rPr>
              <a:t>more </a:t>
            </a:r>
            <a:r>
              <a:rPr sz="1000" spc="-5" dirty="0">
                <a:latin typeface="Arial"/>
                <a:cs typeface="Arial"/>
              </a:rPr>
              <a:t>carefully </a:t>
            </a:r>
            <a:r>
              <a:rPr sz="1000" dirty="0">
                <a:latin typeface="Arial"/>
                <a:cs typeface="Arial"/>
              </a:rPr>
              <a:t>at </a:t>
            </a:r>
            <a:r>
              <a:rPr sz="1000" spc="-5" dirty="0">
                <a:latin typeface="Arial"/>
                <a:cs typeface="Arial"/>
              </a:rPr>
              <a:t>emerging </a:t>
            </a:r>
            <a:r>
              <a:rPr sz="1000" dirty="0">
                <a:latin typeface="Arial"/>
                <a:cs typeface="Arial"/>
              </a:rPr>
              <a:t>markets </a:t>
            </a:r>
            <a:r>
              <a:rPr sz="1000" spc="-5" dirty="0">
                <a:latin typeface="Arial"/>
                <a:cs typeface="Arial"/>
              </a:rPr>
              <a:t>such  as </a:t>
            </a:r>
            <a:r>
              <a:rPr sz="1000" dirty="0">
                <a:latin typeface="Arial"/>
                <a:cs typeface="Arial"/>
              </a:rPr>
              <a:t>Turkey </a:t>
            </a:r>
            <a:r>
              <a:rPr sz="1000" spc="-5" dirty="0">
                <a:latin typeface="Arial"/>
                <a:cs typeface="Arial"/>
              </a:rPr>
              <a:t>and</a:t>
            </a:r>
            <a:r>
              <a:rPr sz="1000" spc="-7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Korea.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016304" y="6855790"/>
            <a:ext cx="5588635" cy="20821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700"/>
              </a:lnSpc>
            </a:pPr>
            <a:r>
              <a:rPr sz="1000" spc="-5" dirty="0">
                <a:latin typeface="Arial"/>
                <a:cs typeface="Arial"/>
              </a:rPr>
              <a:t>Japan, Europe, and the United States have the highest Gate valve prices.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baseline cost of a </a:t>
            </a:r>
            <a:r>
              <a:rPr sz="1000" spc="-10" dirty="0">
                <a:latin typeface="Arial"/>
                <a:cs typeface="Arial"/>
              </a:rPr>
              <a:t>6”  </a:t>
            </a:r>
            <a:r>
              <a:rPr sz="1000" spc="-5" dirty="0">
                <a:latin typeface="Arial"/>
                <a:cs typeface="Arial"/>
              </a:rPr>
              <a:t>diameter Gate valve of carbon </a:t>
            </a:r>
            <a:r>
              <a:rPr sz="1000" dirty="0">
                <a:latin typeface="Arial"/>
                <a:cs typeface="Arial"/>
              </a:rPr>
              <a:t>steel </a:t>
            </a:r>
            <a:r>
              <a:rPr sz="1000" spc="-5" dirty="0">
                <a:latin typeface="Arial"/>
                <a:cs typeface="Arial"/>
              </a:rPr>
              <a:t>with SS 316 trim and pressure class 150 </a:t>
            </a:r>
            <a:r>
              <a:rPr sz="1000" dirty="0">
                <a:latin typeface="Arial"/>
                <a:cs typeface="Arial"/>
              </a:rPr>
              <a:t>and </a:t>
            </a:r>
            <a:r>
              <a:rPr sz="1000" spc="-5" dirty="0">
                <a:latin typeface="Arial"/>
                <a:cs typeface="Arial"/>
              </a:rPr>
              <a:t>a maximum  working temperature of </a:t>
            </a:r>
            <a:r>
              <a:rPr sz="1000" dirty="0">
                <a:latin typeface="Arial"/>
                <a:cs typeface="Arial"/>
              </a:rPr>
              <a:t>800° F, made </a:t>
            </a:r>
            <a:r>
              <a:rPr sz="1000" spc="-5" dirty="0">
                <a:latin typeface="Arial"/>
                <a:cs typeface="Arial"/>
              </a:rPr>
              <a:t>to </a:t>
            </a:r>
            <a:r>
              <a:rPr sz="1000" spc="-10" dirty="0">
                <a:latin typeface="Arial"/>
                <a:cs typeface="Arial"/>
              </a:rPr>
              <a:t>API </a:t>
            </a:r>
            <a:r>
              <a:rPr sz="1000" spc="-5" dirty="0">
                <a:latin typeface="Arial"/>
                <a:cs typeface="Arial"/>
              </a:rPr>
              <a:t>600 or </a:t>
            </a:r>
            <a:r>
              <a:rPr sz="1000" dirty="0">
                <a:latin typeface="Arial"/>
                <a:cs typeface="Arial"/>
              </a:rPr>
              <a:t>602,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$617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 United States.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US is  one of the </a:t>
            </a:r>
            <a:r>
              <a:rPr sz="1000" dirty="0">
                <a:latin typeface="Arial"/>
                <a:cs typeface="Arial"/>
              </a:rPr>
              <a:t>more </a:t>
            </a:r>
            <a:r>
              <a:rPr sz="1000" spc="-5" dirty="0">
                <a:latin typeface="Arial"/>
                <a:cs typeface="Arial"/>
              </a:rPr>
              <a:t>expensive countries based on its higher cost of professional and engineering labor  in the US, and even production labor is </a:t>
            </a:r>
            <a:r>
              <a:rPr sz="1000" dirty="0">
                <a:latin typeface="Arial"/>
                <a:cs typeface="Arial"/>
              </a:rPr>
              <a:t>more costly </a:t>
            </a:r>
            <a:r>
              <a:rPr sz="1000" spc="-5" dirty="0">
                <a:latin typeface="Arial"/>
                <a:cs typeface="Arial"/>
              </a:rPr>
              <a:t>on the global scale </a:t>
            </a:r>
            <a:r>
              <a:rPr sz="1000" dirty="0">
                <a:latin typeface="Arial"/>
                <a:cs typeface="Arial"/>
              </a:rPr>
              <a:t>($18-20 </a:t>
            </a:r>
            <a:r>
              <a:rPr sz="1000" spc="-5" dirty="0">
                <a:latin typeface="Arial"/>
                <a:cs typeface="Arial"/>
              </a:rPr>
              <a:t>per</a:t>
            </a:r>
            <a:r>
              <a:rPr sz="1000" spc="14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hour).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30"/>
              </a:spcBef>
            </a:pPr>
            <a:r>
              <a:rPr sz="1000" spc="-5" dirty="0">
                <a:latin typeface="Arial"/>
                <a:cs typeface="Arial"/>
              </a:rPr>
              <a:t>Compared to this</a:t>
            </a:r>
            <a:r>
              <a:rPr sz="1000" spc="-2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baseline:</a:t>
            </a:r>
            <a:endParaRPr sz="1000">
              <a:latin typeface="Arial"/>
              <a:cs typeface="Arial"/>
            </a:endParaRPr>
          </a:p>
          <a:p>
            <a:pPr marL="469265" marR="220345" indent="-227965">
              <a:lnSpc>
                <a:spcPct val="143000"/>
              </a:lnSpc>
              <a:spcBef>
                <a:spcPts val="68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Japan’s high cost of electricity and labor drives its costs 24% higher. Electricity is about  230% of that in other countries, and labor is 175%</a:t>
            </a:r>
            <a:r>
              <a:rPr sz="1000" spc="10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higher.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9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Europe’s cost is 2% above the </a:t>
            </a:r>
            <a:r>
              <a:rPr sz="1000" dirty="0">
                <a:latin typeface="Arial"/>
                <a:cs typeface="Arial"/>
              </a:rPr>
              <a:t>US </a:t>
            </a:r>
            <a:r>
              <a:rPr sz="1000" spc="-5" dirty="0">
                <a:latin typeface="Arial"/>
                <a:cs typeface="Arial"/>
              </a:rPr>
              <a:t>cost as a result of the high social costs of its</a:t>
            </a:r>
            <a:r>
              <a:rPr sz="1000" spc="14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workforce.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16304" y="9359595"/>
            <a:ext cx="452882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lowest-cost producers of Gate valves are India, Eastern </a:t>
            </a:r>
            <a:r>
              <a:rPr sz="1000" dirty="0">
                <a:latin typeface="Arial"/>
                <a:cs typeface="Arial"/>
              </a:rPr>
              <a:t>Europe, </a:t>
            </a:r>
            <a:r>
              <a:rPr sz="1000" spc="-5" dirty="0">
                <a:latin typeface="Arial"/>
                <a:cs typeface="Arial"/>
              </a:rPr>
              <a:t>and</a:t>
            </a:r>
            <a:r>
              <a:rPr sz="1000" spc="13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China.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/>
          <p:nvPr/>
        </p:nvSpPr>
        <p:spPr>
          <a:xfrm>
            <a:off x="2455981" y="3793919"/>
            <a:ext cx="0" cy="2136775"/>
          </a:xfrm>
          <a:custGeom>
            <a:avLst/>
            <a:gdLst/>
            <a:ahLst/>
            <a:cxnLst/>
            <a:rect l="l" t="t" r="r" b="b"/>
            <a:pathLst>
              <a:path h="2136775">
                <a:moveTo>
                  <a:pt x="0" y="2136239"/>
                </a:moveTo>
                <a:lnTo>
                  <a:pt x="0" y="0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416368" y="5930159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416368" y="5692632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416368" y="5455106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416368" y="5217580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416368" y="4980028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416368" y="4744024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416368" y="4506498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416368" y="4268972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416368" y="4031445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416368" y="3793919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455981" y="5930159"/>
            <a:ext cx="3267075" cy="0"/>
          </a:xfrm>
          <a:custGeom>
            <a:avLst/>
            <a:gdLst/>
            <a:ahLst/>
            <a:cxnLst/>
            <a:rect l="l" t="t" r="r" b="b"/>
            <a:pathLst>
              <a:path w="3267075">
                <a:moveTo>
                  <a:pt x="0" y="0"/>
                </a:moveTo>
                <a:lnTo>
                  <a:pt x="326654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455981" y="5930159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638810" y="5930159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820116" y="5930159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001421" y="5930159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182726" y="5930159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364031" y="5930159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545337" y="5930159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726642" y="5930159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907947" y="5930159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089253" y="5930159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270558" y="5930159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451863" y="5930159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633169" y="5930159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815997" y="5930159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997303" y="5930159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178608" y="5930159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359913" y="5930159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541219" y="5930159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722524" y="5930159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2910006" y="5292187"/>
            <a:ext cx="2721610" cy="207645"/>
          </a:xfrm>
          <a:custGeom>
            <a:avLst/>
            <a:gdLst/>
            <a:ahLst/>
            <a:cxnLst/>
            <a:rect l="l" t="t" r="r" b="b"/>
            <a:pathLst>
              <a:path w="2721610" h="207645">
                <a:moveTo>
                  <a:pt x="0" y="207074"/>
                </a:moveTo>
                <a:lnTo>
                  <a:pt x="181305" y="175099"/>
                </a:lnTo>
                <a:lnTo>
                  <a:pt x="362610" y="152260"/>
                </a:lnTo>
                <a:lnTo>
                  <a:pt x="543915" y="129421"/>
                </a:lnTo>
                <a:lnTo>
                  <a:pt x="725221" y="165963"/>
                </a:lnTo>
                <a:lnTo>
                  <a:pt x="908050" y="138557"/>
                </a:lnTo>
                <a:lnTo>
                  <a:pt x="1089355" y="109627"/>
                </a:lnTo>
                <a:lnTo>
                  <a:pt x="1270660" y="111150"/>
                </a:lnTo>
                <a:lnTo>
                  <a:pt x="1451965" y="95924"/>
                </a:lnTo>
                <a:lnTo>
                  <a:pt x="1633271" y="86788"/>
                </a:lnTo>
                <a:lnTo>
                  <a:pt x="1814576" y="83743"/>
                </a:lnTo>
                <a:lnTo>
                  <a:pt x="1995881" y="80698"/>
                </a:lnTo>
                <a:lnTo>
                  <a:pt x="2177187" y="60904"/>
                </a:lnTo>
                <a:lnTo>
                  <a:pt x="2358492" y="41110"/>
                </a:lnTo>
                <a:lnTo>
                  <a:pt x="2539797" y="21316"/>
                </a:lnTo>
                <a:lnTo>
                  <a:pt x="2721102" y="0"/>
                </a:lnTo>
              </a:path>
            </a:pathLst>
          </a:custGeom>
          <a:ln w="27406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2910768" y="4496601"/>
            <a:ext cx="2721610" cy="469265"/>
          </a:xfrm>
          <a:custGeom>
            <a:avLst/>
            <a:gdLst/>
            <a:ahLst/>
            <a:cxnLst/>
            <a:rect l="l" t="t" r="r" b="b"/>
            <a:pathLst>
              <a:path w="2721610" h="469264">
                <a:moveTo>
                  <a:pt x="0" y="468962"/>
                </a:moveTo>
                <a:lnTo>
                  <a:pt x="181305" y="424806"/>
                </a:lnTo>
                <a:lnTo>
                  <a:pt x="362610" y="339540"/>
                </a:lnTo>
                <a:lnTo>
                  <a:pt x="543915" y="290817"/>
                </a:lnTo>
                <a:lnTo>
                  <a:pt x="725221" y="313656"/>
                </a:lnTo>
                <a:lnTo>
                  <a:pt x="906526" y="271023"/>
                </a:lnTo>
                <a:lnTo>
                  <a:pt x="1087831" y="197938"/>
                </a:lnTo>
                <a:lnTo>
                  <a:pt x="1269137" y="185757"/>
                </a:lnTo>
                <a:lnTo>
                  <a:pt x="1450442" y="175099"/>
                </a:lnTo>
                <a:lnTo>
                  <a:pt x="1631747" y="150737"/>
                </a:lnTo>
                <a:lnTo>
                  <a:pt x="1814576" y="129421"/>
                </a:lnTo>
                <a:lnTo>
                  <a:pt x="1995881" y="111150"/>
                </a:lnTo>
                <a:lnTo>
                  <a:pt x="2177187" y="88311"/>
                </a:lnTo>
                <a:lnTo>
                  <a:pt x="2358492" y="62426"/>
                </a:lnTo>
                <a:lnTo>
                  <a:pt x="2539797" y="35019"/>
                </a:lnTo>
                <a:lnTo>
                  <a:pt x="2721102" y="0"/>
                </a:lnTo>
              </a:path>
            </a:pathLst>
          </a:custGeom>
          <a:ln w="38065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2910006" y="4083214"/>
            <a:ext cx="2721610" cy="612140"/>
          </a:xfrm>
          <a:custGeom>
            <a:avLst/>
            <a:gdLst/>
            <a:ahLst/>
            <a:cxnLst/>
            <a:rect l="l" t="t" r="r" b="b"/>
            <a:pathLst>
              <a:path w="2721610" h="612139">
                <a:moveTo>
                  <a:pt x="0" y="612087"/>
                </a:moveTo>
                <a:lnTo>
                  <a:pt x="181305" y="563363"/>
                </a:lnTo>
                <a:lnTo>
                  <a:pt x="362610" y="491801"/>
                </a:lnTo>
                <a:lnTo>
                  <a:pt x="543915" y="379128"/>
                </a:lnTo>
                <a:lnTo>
                  <a:pt x="725221" y="490278"/>
                </a:lnTo>
                <a:lnTo>
                  <a:pt x="908050" y="386741"/>
                </a:lnTo>
                <a:lnTo>
                  <a:pt x="1089355" y="222300"/>
                </a:lnTo>
                <a:lnTo>
                  <a:pt x="1270660" y="91356"/>
                </a:lnTo>
                <a:lnTo>
                  <a:pt x="1451965" y="24361"/>
                </a:lnTo>
                <a:lnTo>
                  <a:pt x="1633271" y="10658"/>
                </a:lnTo>
                <a:lnTo>
                  <a:pt x="1814576" y="35019"/>
                </a:lnTo>
                <a:lnTo>
                  <a:pt x="1995881" y="80698"/>
                </a:lnTo>
                <a:lnTo>
                  <a:pt x="2177187" y="62426"/>
                </a:lnTo>
                <a:lnTo>
                  <a:pt x="2358492" y="44155"/>
                </a:lnTo>
                <a:lnTo>
                  <a:pt x="2539797" y="22839"/>
                </a:lnTo>
                <a:lnTo>
                  <a:pt x="2721102" y="0"/>
                </a:lnTo>
              </a:path>
            </a:pathLst>
          </a:custGeom>
          <a:ln w="27407">
            <a:solidFill>
              <a:srgbClr val="5F5FFC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 txBox="1"/>
          <p:nvPr/>
        </p:nvSpPr>
        <p:spPr>
          <a:xfrm>
            <a:off x="2117075" y="4652425"/>
            <a:ext cx="205104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500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2117075" y="3273297"/>
            <a:ext cx="3112770" cy="13004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27329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5: Overall Price Forecast for Gate</a:t>
            </a:r>
            <a:r>
              <a:rPr sz="1000" b="1" spc="6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19"/>
              </a:spcBef>
            </a:pPr>
            <a:r>
              <a:rPr sz="1000" spc="-5" dirty="0">
                <a:latin typeface="Calibri"/>
                <a:cs typeface="Calibri"/>
              </a:rPr>
              <a:t>900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65"/>
              </a:spcBef>
            </a:pPr>
            <a:r>
              <a:rPr sz="1000" spc="-5" dirty="0">
                <a:latin typeface="Calibri"/>
                <a:cs typeface="Calibri"/>
              </a:rPr>
              <a:t>800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65"/>
              </a:spcBef>
            </a:pPr>
            <a:r>
              <a:rPr sz="1000" spc="-5" dirty="0">
                <a:latin typeface="Calibri"/>
                <a:cs typeface="Calibri"/>
              </a:rPr>
              <a:t>700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65"/>
              </a:spcBef>
            </a:pPr>
            <a:r>
              <a:rPr sz="1000" spc="-5" dirty="0">
                <a:latin typeface="Calibri"/>
                <a:cs typeface="Calibri"/>
              </a:rPr>
              <a:t>600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1631423" y="4700768"/>
            <a:ext cx="38036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D</a:t>
            </a:r>
            <a:r>
              <a:rPr sz="1000" b="1" spc="-5" dirty="0">
                <a:latin typeface="Calibri"/>
                <a:cs typeface="Calibri"/>
              </a:rPr>
              <a:t>o</a:t>
            </a:r>
            <a:r>
              <a:rPr sz="1000" b="1" spc="-10" dirty="0">
                <a:latin typeface="Calibri"/>
                <a:cs typeface="Calibri"/>
              </a:rPr>
              <a:t>ll</a:t>
            </a:r>
            <a:r>
              <a:rPr sz="1000" b="1" spc="-5" dirty="0">
                <a:latin typeface="Calibri"/>
                <a:cs typeface="Calibri"/>
              </a:rPr>
              <a:t>ars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34" name="object 134"/>
          <p:cNvSpPr/>
          <p:nvPr/>
        </p:nvSpPr>
        <p:spPr>
          <a:xfrm>
            <a:off x="2632716" y="6364105"/>
            <a:ext cx="320040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19950" y="0"/>
                </a:lnTo>
              </a:path>
            </a:pathLst>
          </a:custGeom>
          <a:ln w="27406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357175" y="6363344"/>
            <a:ext cx="320040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19950" y="0"/>
                </a:lnTo>
              </a:path>
            </a:pathLst>
          </a:custGeom>
          <a:ln w="38065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662116" y="6364105"/>
            <a:ext cx="320040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19950" y="0"/>
                </a:lnTo>
              </a:path>
            </a:pathLst>
          </a:custGeom>
          <a:ln w="27406">
            <a:solidFill>
              <a:srgbClr val="5F5FFC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 txBox="1"/>
          <p:nvPr/>
        </p:nvSpPr>
        <p:spPr>
          <a:xfrm>
            <a:off x="1599123" y="4856073"/>
            <a:ext cx="3994150" cy="15767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per Unit </a:t>
            </a:r>
            <a:r>
              <a:rPr sz="1000" b="1" spc="160" dirty="0">
                <a:latin typeface="Calibri"/>
                <a:cs typeface="Calibri"/>
              </a:rPr>
              <a:t> </a:t>
            </a:r>
            <a:r>
              <a:rPr sz="1500" spc="-7" baseline="-13888" dirty="0">
                <a:latin typeface="Calibri"/>
                <a:cs typeface="Calibri"/>
              </a:rPr>
              <a:t>400</a:t>
            </a:r>
            <a:endParaRPr sz="1500" baseline="-13888">
              <a:latin typeface="Calibri"/>
              <a:cs typeface="Calibri"/>
            </a:endParaRPr>
          </a:p>
          <a:p>
            <a:pPr marR="2757170" algn="ctr">
              <a:lnSpc>
                <a:spcPct val="100000"/>
              </a:lnSpc>
              <a:spcBef>
                <a:spcPts val="935"/>
              </a:spcBef>
            </a:pPr>
            <a:r>
              <a:rPr sz="1000" spc="-5" dirty="0">
                <a:latin typeface="Calibri"/>
                <a:cs typeface="Calibri"/>
              </a:rPr>
              <a:t>300</a:t>
            </a:r>
            <a:endParaRPr sz="1000">
              <a:latin typeface="Calibri"/>
              <a:cs typeface="Calibri"/>
            </a:endParaRPr>
          </a:p>
          <a:p>
            <a:pPr marR="2757170" algn="ctr">
              <a:lnSpc>
                <a:spcPct val="100000"/>
              </a:lnSpc>
              <a:spcBef>
                <a:spcPts val="670"/>
              </a:spcBef>
            </a:pPr>
            <a:r>
              <a:rPr sz="1000" spc="-5" dirty="0">
                <a:latin typeface="Calibri"/>
                <a:cs typeface="Calibri"/>
              </a:rPr>
              <a:t>200</a:t>
            </a:r>
            <a:endParaRPr sz="1000">
              <a:latin typeface="Calibri"/>
              <a:cs typeface="Calibri"/>
            </a:endParaRPr>
          </a:p>
          <a:p>
            <a:pPr marR="2757170" algn="ctr">
              <a:lnSpc>
                <a:spcPct val="100000"/>
              </a:lnSpc>
              <a:spcBef>
                <a:spcPts val="665"/>
              </a:spcBef>
            </a:pPr>
            <a:r>
              <a:rPr sz="1000" spc="-5" dirty="0">
                <a:latin typeface="Calibri"/>
                <a:cs typeface="Calibri"/>
              </a:rPr>
              <a:t>100</a:t>
            </a:r>
            <a:endParaRPr sz="1000">
              <a:latin typeface="Calibri"/>
              <a:cs typeface="Calibri"/>
            </a:endParaRPr>
          </a:p>
          <a:p>
            <a:pPr marR="2716530" algn="ctr">
              <a:lnSpc>
                <a:spcPct val="100000"/>
              </a:lnSpc>
              <a:spcBef>
                <a:spcPts val="665"/>
              </a:spcBef>
            </a:pPr>
            <a:r>
              <a:rPr sz="1000" spc="-5" dirty="0">
                <a:latin typeface="Calibri"/>
                <a:cs typeface="Calibri"/>
              </a:rPr>
              <a:t>-</a:t>
            </a:r>
            <a:endParaRPr sz="1000">
              <a:latin typeface="Calibri"/>
              <a:cs typeface="Calibri"/>
            </a:endParaRPr>
          </a:p>
          <a:p>
            <a:pPr marL="819150">
              <a:lnSpc>
                <a:spcPct val="100000"/>
              </a:lnSpc>
              <a:spcBef>
                <a:spcPts val="95"/>
              </a:spcBef>
            </a:pPr>
            <a:r>
              <a:rPr sz="1000" spc="-5" dirty="0">
                <a:latin typeface="Calibri"/>
                <a:cs typeface="Calibri"/>
              </a:rPr>
              <a:t>2003    2005    2007    2009    2011    2013    2015    2017 </a:t>
            </a:r>
            <a:r>
              <a:rPr sz="1000" spc="2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2019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50">
              <a:latin typeface="Times New Roman"/>
              <a:cs typeface="Times New Roman"/>
            </a:endParaRPr>
          </a:p>
          <a:p>
            <a:pPr marL="1388745">
              <a:lnSpc>
                <a:spcPct val="100000"/>
              </a:lnSpc>
              <a:tabLst>
                <a:tab pos="2113915" algn="l"/>
                <a:tab pos="3418204" algn="l"/>
              </a:tabLst>
            </a:pPr>
            <a:r>
              <a:rPr sz="1000" spc="-5" dirty="0">
                <a:latin typeface="Calibri"/>
                <a:cs typeface="Calibri"/>
              </a:rPr>
              <a:t>Min	Global</a:t>
            </a:r>
            <a:r>
              <a:rPr sz="1000" spc="1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Average	Max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38" name="object 138"/>
          <p:cNvSpPr/>
          <p:nvPr/>
        </p:nvSpPr>
        <p:spPr>
          <a:xfrm>
            <a:off x="1298065" y="3583828"/>
            <a:ext cx="5114925" cy="2891790"/>
          </a:xfrm>
          <a:custGeom>
            <a:avLst/>
            <a:gdLst/>
            <a:ahLst/>
            <a:cxnLst/>
            <a:rect l="l" t="t" r="r" b="b"/>
            <a:pathLst>
              <a:path w="5114925" h="2891790">
                <a:moveTo>
                  <a:pt x="0" y="2891426"/>
                </a:moveTo>
                <a:lnTo>
                  <a:pt x="5114637" y="2891426"/>
                </a:lnTo>
                <a:lnTo>
                  <a:pt x="5114637" y="0"/>
                </a:lnTo>
                <a:lnTo>
                  <a:pt x="0" y="0"/>
                </a:lnTo>
                <a:lnTo>
                  <a:pt x="0" y="2891426"/>
                </a:lnTo>
                <a:close/>
              </a:path>
            </a:pathLst>
          </a:custGeom>
          <a:ln w="913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40" name="object 14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25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244904" y="848055"/>
            <a:ext cx="5414010" cy="37630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0665" marR="207645" indent="-227965">
              <a:lnSpc>
                <a:spcPct val="143200"/>
              </a:lnSpc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India has low </a:t>
            </a:r>
            <a:r>
              <a:rPr sz="1000" dirty="0">
                <a:latin typeface="Arial"/>
                <a:cs typeface="Arial"/>
              </a:rPr>
              <a:t>costs for </a:t>
            </a:r>
            <a:r>
              <a:rPr sz="1000" spc="-5" dirty="0">
                <a:latin typeface="Arial"/>
                <a:cs typeface="Arial"/>
              </a:rPr>
              <a:t>both labor and steel, </a:t>
            </a:r>
            <a:r>
              <a:rPr sz="1000" dirty="0">
                <a:latin typeface="Arial"/>
                <a:cs typeface="Arial"/>
              </a:rPr>
              <a:t>making </a:t>
            </a:r>
            <a:r>
              <a:rPr sz="1000" spc="-10" dirty="0">
                <a:latin typeface="Arial"/>
                <a:cs typeface="Arial"/>
              </a:rPr>
              <a:t>it </a:t>
            </a:r>
            <a:r>
              <a:rPr sz="1000" dirty="0">
                <a:latin typeface="Arial"/>
                <a:cs typeface="Arial"/>
              </a:rPr>
              <a:t>far </a:t>
            </a:r>
            <a:r>
              <a:rPr sz="1000" spc="-5" dirty="0">
                <a:latin typeface="Arial"/>
                <a:cs typeface="Arial"/>
              </a:rPr>
              <a:t>less expensive than </a:t>
            </a:r>
            <a:r>
              <a:rPr sz="1000" dirty="0">
                <a:latin typeface="Arial"/>
                <a:cs typeface="Arial"/>
              </a:rPr>
              <a:t>most </a:t>
            </a:r>
            <a:r>
              <a:rPr sz="1000" spc="-5" dirty="0">
                <a:latin typeface="Arial"/>
                <a:cs typeface="Arial"/>
              </a:rPr>
              <a:t>other  countries.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cost of labor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India is approximately </a:t>
            </a:r>
            <a:r>
              <a:rPr sz="1000" spc="5" dirty="0">
                <a:latin typeface="Arial"/>
                <a:cs typeface="Arial"/>
              </a:rPr>
              <a:t>$4 </a:t>
            </a:r>
            <a:r>
              <a:rPr sz="1000" spc="-5" dirty="0">
                <a:latin typeface="Arial"/>
                <a:cs typeface="Arial"/>
              </a:rPr>
              <a:t>per</a:t>
            </a:r>
            <a:r>
              <a:rPr sz="1000" spc="12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hour.</a:t>
            </a:r>
            <a:endParaRPr sz="1000">
              <a:latin typeface="Arial"/>
              <a:cs typeface="Arial"/>
            </a:endParaRPr>
          </a:p>
          <a:p>
            <a:pPr marL="240665" marR="15240" indent="-227965">
              <a:lnSpc>
                <a:spcPct val="143800"/>
              </a:lnSpc>
              <a:spcBef>
                <a:spcPts val="7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Eastern Europe, including Turkey, which is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negotiations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join the EU27, has a </a:t>
            </a:r>
            <a:r>
              <a:rPr sz="1000" dirty="0">
                <a:latin typeface="Arial"/>
                <a:cs typeface="Arial"/>
              </a:rPr>
              <a:t>very low  </a:t>
            </a:r>
            <a:r>
              <a:rPr sz="1000" spc="-5" dirty="0">
                <a:latin typeface="Arial"/>
                <a:cs typeface="Arial"/>
              </a:rPr>
              <a:t>cost of labor, and manufacturers have used </a:t>
            </a:r>
            <a:r>
              <a:rPr sz="1000" spc="-10" dirty="0">
                <a:latin typeface="Arial"/>
                <a:cs typeface="Arial"/>
              </a:rPr>
              <a:t>it </a:t>
            </a:r>
            <a:r>
              <a:rPr sz="1000" spc="-5" dirty="0">
                <a:latin typeface="Arial"/>
                <a:cs typeface="Arial"/>
              </a:rPr>
              <a:t>as the next </a:t>
            </a:r>
            <a:r>
              <a:rPr sz="1000" dirty="0">
                <a:latin typeface="Arial"/>
                <a:cs typeface="Arial"/>
              </a:rPr>
              <a:t>low-cost </a:t>
            </a:r>
            <a:r>
              <a:rPr sz="1000" spc="-5" dirty="0">
                <a:latin typeface="Arial"/>
                <a:cs typeface="Arial"/>
              </a:rPr>
              <a:t>manufacturing and  export platform after Asia. However, price quotes </a:t>
            </a:r>
            <a:r>
              <a:rPr sz="1000" dirty="0">
                <a:latin typeface="Arial"/>
                <a:cs typeface="Arial"/>
              </a:rPr>
              <a:t>for small </a:t>
            </a:r>
            <a:r>
              <a:rPr sz="1000" spc="-5" dirty="0">
                <a:latin typeface="Arial"/>
                <a:cs typeface="Arial"/>
              </a:rPr>
              <a:t>volumes can be excessively high  and </a:t>
            </a:r>
            <a:r>
              <a:rPr sz="1000" dirty="0">
                <a:latin typeface="Arial"/>
                <a:cs typeface="Arial"/>
              </a:rPr>
              <a:t>completely </a:t>
            </a:r>
            <a:r>
              <a:rPr sz="1000" spc="-5" dirty="0">
                <a:latin typeface="Arial"/>
                <a:cs typeface="Arial"/>
              </a:rPr>
              <a:t>out of </a:t>
            </a:r>
            <a:r>
              <a:rPr sz="1000" dirty="0">
                <a:latin typeface="Arial"/>
                <a:cs typeface="Arial"/>
              </a:rPr>
              <a:t>market </a:t>
            </a:r>
            <a:r>
              <a:rPr sz="1000" spc="-5" dirty="0">
                <a:latin typeface="Arial"/>
                <a:cs typeface="Arial"/>
              </a:rPr>
              <a:t>range. Suppliers are either set up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high volume global scale  or </a:t>
            </a:r>
            <a:r>
              <a:rPr sz="1000" dirty="0">
                <a:latin typeface="Arial"/>
                <a:cs typeface="Arial"/>
              </a:rPr>
              <a:t>they </a:t>
            </a:r>
            <a:r>
              <a:rPr sz="1000" spc="-5" dirty="0">
                <a:latin typeface="Arial"/>
                <a:cs typeface="Arial"/>
              </a:rPr>
              <a:t>are not, and </a:t>
            </a:r>
            <a:r>
              <a:rPr sz="1000" spc="-10" dirty="0">
                <a:latin typeface="Arial"/>
                <a:cs typeface="Arial"/>
              </a:rPr>
              <a:t>if </a:t>
            </a:r>
            <a:r>
              <a:rPr sz="1000" dirty="0">
                <a:latin typeface="Arial"/>
                <a:cs typeface="Arial"/>
              </a:rPr>
              <a:t>they </a:t>
            </a:r>
            <a:r>
              <a:rPr sz="1000" spc="-5" dirty="0">
                <a:latin typeface="Arial"/>
                <a:cs typeface="Arial"/>
              </a:rPr>
              <a:t>are not, </a:t>
            </a:r>
            <a:r>
              <a:rPr sz="1000" dirty="0">
                <a:latin typeface="Arial"/>
                <a:cs typeface="Arial"/>
              </a:rPr>
              <a:t>they </a:t>
            </a:r>
            <a:r>
              <a:rPr sz="1000" spc="-5" dirty="0">
                <a:latin typeface="Arial"/>
                <a:cs typeface="Arial"/>
              </a:rPr>
              <a:t>will not be</a:t>
            </a:r>
            <a:r>
              <a:rPr sz="1000" spc="10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price-competitive.</a:t>
            </a:r>
            <a:endParaRPr sz="1000">
              <a:latin typeface="Arial"/>
              <a:cs typeface="Arial"/>
            </a:endParaRPr>
          </a:p>
          <a:p>
            <a:pPr marL="240665" marR="14604" indent="-227965">
              <a:lnSpc>
                <a:spcPct val="143500"/>
              </a:lnSpc>
              <a:spcBef>
                <a:spcPts val="6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China has not </a:t>
            </a:r>
            <a:r>
              <a:rPr sz="1000" dirty="0">
                <a:latin typeface="Arial"/>
                <a:cs typeface="Arial"/>
              </a:rPr>
              <a:t>only </a:t>
            </a:r>
            <a:r>
              <a:rPr sz="1000" spc="-5" dirty="0">
                <a:latin typeface="Arial"/>
                <a:cs typeface="Arial"/>
              </a:rPr>
              <a:t>a low </a:t>
            </a:r>
            <a:r>
              <a:rPr sz="1000" dirty="0">
                <a:latin typeface="Arial"/>
                <a:cs typeface="Arial"/>
              </a:rPr>
              <a:t>cost </a:t>
            </a:r>
            <a:r>
              <a:rPr sz="1000" spc="-5" dirty="0">
                <a:latin typeface="Arial"/>
                <a:cs typeface="Arial"/>
              </a:rPr>
              <a:t>of steel, but a huge number of suppliers that </a:t>
            </a:r>
            <a:r>
              <a:rPr sz="1000" dirty="0">
                <a:latin typeface="Arial"/>
                <a:cs typeface="Arial"/>
              </a:rPr>
              <a:t>are </a:t>
            </a:r>
            <a:r>
              <a:rPr sz="1000" spc="-5" dirty="0">
                <a:latin typeface="Arial"/>
                <a:cs typeface="Arial"/>
              </a:rPr>
              <a:t>all operating  in a competitive, export-driven sales stance, although </a:t>
            </a:r>
            <a:r>
              <a:rPr sz="1000" dirty="0">
                <a:latin typeface="Arial"/>
                <a:cs typeface="Arial"/>
              </a:rPr>
              <a:t>its </a:t>
            </a:r>
            <a:r>
              <a:rPr sz="1000" spc="-5" dirty="0">
                <a:latin typeface="Arial"/>
                <a:cs typeface="Arial"/>
              </a:rPr>
              <a:t>recent price inflation has stripped </a:t>
            </a:r>
            <a:r>
              <a:rPr sz="1000" spc="-10" dirty="0">
                <a:latin typeface="Arial"/>
                <a:cs typeface="Arial"/>
              </a:rPr>
              <a:t>it  </a:t>
            </a:r>
            <a:r>
              <a:rPr sz="1000" spc="-5" dirty="0">
                <a:latin typeface="Arial"/>
                <a:cs typeface="Arial"/>
              </a:rPr>
              <a:t>of its previous lowest-cost ranking. Chinese prices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our reference Gate valve</a:t>
            </a:r>
            <a:r>
              <a:rPr sz="1000" spc="22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averaged</a:t>
            </a:r>
            <a:endParaRPr sz="1000">
              <a:latin typeface="Arial"/>
              <a:cs typeface="Arial"/>
            </a:endParaRPr>
          </a:p>
          <a:p>
            <a:pPr marL="240665">
              <a:lnSpc>
                <a:spcPct val="100000"/>
              </a:lnSpc>
              <a:spcBef>
                <a:spcPts val="525"/>
              </a:spcBef>
            </a:pPr>
            <a:r>
              <a:rPr sz="1000" spc="-10" dirty="0">
                <a:latin typeface="Arial"/>
                <a:cs typeface="Arial"/>
              </a:rPr>
              <a:t>$370 </a:t>
            </a:r>
            <a:r>
              <a:rPr sz="1000" spc="-5" dirty="0">
                <a:latin typeface="Arial"/>
                <a:cs typeface="Arial"/>
              </a:rPr>
              <a:t>per unit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an </a:t>
            </a:r>
            <a:r>
              <a:rPr sz="1000" dirty="0">
                <a:latin typeface="Arial"/>
                <a:cs typeface="Arial"/>
              </a:rPr>
              <a:t>order of </a:t>
            </a:r>
            <a:r>
              <a:rPr sz="1000" spc="-5" dirty="0">
                <a:latin typeface="Arial"/>
                <a:cs typeface="Arial"/>
              </a:rPr>
              <a:t>500 pieces. Bidding in China requires </a:t>
            </a:r>
            <a:r>
              <a:rPr sz="1000" dirty="0">
                <a:latin typeface="Arial"/>
                <a:cs typeface="Arial"/>
              </a:rPr>
              <a:t>significantly more time</a:t>
            </a:r>
            <a:r>
              <a:rPr sz="1000" spc="10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to</a:t>
            </a:r>
            <a:endParaRPr sz="1000">
              <a:latin typeface="Arial"/>
              <a:cs typeface="Arial"/>
            </a:endParaRPr>
          </a:p>
          <a:p>
            <a:pPr marL="240665" marR="182245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screen out unrealistic and misunderstood quotes.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example, one RFQ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Gate valves  received quotes between $217 and </a:t>
            </a:r>
            <a:r>
              <a:rPr sz="1000" dirty="0">
                <a:latin typeface="Arial"/>
                <a:cs typeface="Arial"/>
              </a:rPr>
              <a:t>$945 for </a:t>
            </a:r>
            <a:r>
              <a:rPr sz="1000" spc="-5" dirty="0">
                <a:latin typeface="Arial"/>
                <a:cs typeface="Arial"/>
              </a:rPr>
              <a:t>the </a:t>
            </a:r>
            <a:r>
              <a:rPr sz="1000" dirty="0">
                <a:latin typeface="Arial"/>
                <a:cs typeface="Arial"/>
              </a:rPr>
              <a:t>same </a:t>
            </a:r>
            <a:r>
              <a:rPr sz="1000" spc="-5" dirty="0">
                <a:latin typeface="Arial"/>
                <a:cs typeface="Arial"/>
              </a:rPr>
              <a:t>product with </a:t>
            </a:r>
            <a:r>
              <a:rPr sz="1000" spc="5" dirty="0">
                <a:latin typeface="Arial"/>
                <a:cs typeface="Arial"/>
              </a:rPr>
              <a:t>same</a:t>
            </a:r>
            <a:r>
              <a:rPr sz="1000" spc="10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specifications.</a:t>
            </a:r>
            <a:endParaRPr sz="1000">
              <a:latin typeface="Arial"/>
              <a:cs typeface="Arial"/>
            </a:endParaRPr>
          </a:p>
          <a:p>
            <a:pPr marL="240665" marR="5080" indent="-227965">
              <a:lnSpc>
                <a:spcPct val="143700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Prices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other Asian countries, such as Korea, are higher </a:t>
            </a:r>
            <a:r>
              <a:rPr sz="1000" spc="5" dirty="0">
                <a:latin typeface="Arial"/>
                <a:cs typeface="Arial"/>
              </a:rPr>
              <a:t>than </a:t>
            </a:r>
            <a:r>
              <a:rPr sz="1000" spc="-5" dirty="0">
                <a:latin typeface="Arial"/>
                <a:cs typeface="Arial"/>
              </a:rPr>
              <a:t>China’s but lower than those  in Europe,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Middle East, </a:t>
            </a:r>
            <a:r>
              <a:rPr sz="1000" spc="-10" dirty="0">
                <a:latin typeface="Arial"/>
                <a:cs typeface="Arial"/>
              </a:rPr>
              <a:t>and </a:t>
            </a:r>
            <a:r>
              <a:rPr sz="1000" spc="-5" dirty="0">
                <a:latin typeface="Arial"/>
                <a:cs typeface="Arial"/>
              </a:rPr>
              <a:t>Russia, </a:t>
            </a:r>
            <a:r>
              <a:rPr sz="1000" dirty="0">
                <a:latin typeface="Arial"/>
                <a:cs typeface="Arial"/>
              </a:rPr>
              <a:t>making </a:t>
            </a:r>
            <a:r>
              <a:rPr sz="1000" spc="-5" dirty="0">
                <a:latin typeface="Arial"/>
                <a:cs typeface="Arial"/>
              </a:rPr>
              <a:t>those countries </a:t>
            </a:r>
            <a:r>
              <a:rPr sz="1000" dirty="0">
                <a:latin typeface="Arial"/>
                <a:cs typeface="Arial"/>
              </a:rPr>
              <a:t>ripe for </a:t>
            </a:r>
            <a:r>
              <a:rPr sz="1000" spc="-5" dirty="0">
                <a:latin typeface="Arial"/>
                <a:cs typeface="Arial"/>
              </a:rPr>
              <a:t>global sourcing  initiatives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Gate valves. African costs are lower, </a:t>
            </a:r>
            <a:r>
              <a:rPr sz="1000" dirty="0">
                <a:latin typeface="Arial"/>
                <a:cs typeface="Arial"/>
              </a:rPr>
              <a:t>too, </a:t>
            </a:r>
            <a:r>
              <a:rPr sz="1000" spc="-5" dirty="0">
                <a:latin typeface="Arial"/>
                <a:cs typeface="Arial"/>
              </a:rPr>
              <a:t>but locally manufactured product </a:t>
            </a:r>
            <a:r>
              <a:rPr sz="1000" spc="-10" dirty="0">
                <a:latin typeface="Arial"/>
                <a:cs typeface="Arial"/>
              </a:rPr>
              <a:t>is  not </a:t>
            </a:r>
            <a:r>
              <a:rPr sz="1000" spc="-5" dirty="0">
                <a:latin typeface="Arial"/>
                <a:cs typeface="Arial"/>
              </a:rPr>
              <a:t>of comparable</a:t>
            </a:r>
            <a:r>
              <a:rPr sz="1000" spc="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quality.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8" name="object 98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26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94" name="object 94"/>
          <p:cNvSpPr txBox="1"/>
          <p:nvPr/>
        </p:nvSpPr>
        <p:spPr>
          <a:xfrm>
            <a:off x="1016304" y="4969128"/>
            <a:ext cx="5554345" cy="16230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500"/>
              </a:lnSpc>
            </a:pPr>
            <a:r>
              <a:rPr sz="1000" spc="-5" dirty="0">
                <a:latin typeface="Arial"/>
                <a:cs typeface="Arial"/>
              </a:rPr>
              <a:t>Latin American is neither high priced nor low priced </a:t>
            </a:r>
            <a:r>
              <a:rPr sz="1000" dirty="0">
                <a:latin typeface="Arial"/>
                <a:cs typeface="Arial"/>
              </a:rPr>
              <a:t>on </a:t>
            </a:r>
            <a:r>
              <a:rPr sz="1000" spc="-5" dirty="0">
                <a:latin typeface="Arial"/>
                <a:cs typeface="Arial"/>
              </a:rPr>
              <a:t>the global scale ($552 per unit), but there </a:t>
            </a:r>
            <a:r>
              <a:rPr sz="1000" spc="-10" dirty="0">
                <a:latin typeface="Arial"/>
                <a:cs typeface="Arial"/>
              </a:rPr>
              <a:t>is  </a:t>
            </a:r>
            <a:r>
              <a:rPr sz="1000" spc="-5" dirty="0">
                <a:latin typeface="Arial"/>
                <a:cs typeface="Arial"/>
              </a:rPr>
              <a:t>wide price variation within Latin America. </a:t>
            </a:r>
            <a:r>
              <a:rPr sz="1000" dirty="0">
                <a:latin typeface="Arial"/>
                <a:cs typeface="Arial"/>
              </a:rPr>
              <a:t>Argentina’s </a:t>
            </a:r>
            <a:r>
              <a:rPr sz="1000" spc="-5" dirty="0">
                <a:latin typeface="Arial"/>
                <a:cs typeface="Arial"/>
              </a:rPr>
              <a:t>and Brazil’s costs are </a:t>
            </a:r>
            <a:r>
              <a:rPr sz="1000" dirty="0">
                <a:latin typeface="Arial"/>
                <a:cs typeface="Arial"/>
              </a:rPr>
              <a:t>more like </a:t>
            </a:r>
            <a:r>
              <a:rPr sz="1000" spc="-5" dirty="0">
                <a:latin typeface="Arial"/>
                <a:cs typeface="Arial"/>
              </a:rPr>
              <a:t>those of  Europe, while Mexico’s are </a:t>
            </a:r>
            <a:r>
              <a:rPr sz="1000" dirty="0">
                <a:latin typeface="Arial"/>
                <a:cs typeface="Arial"/>
              </a:rPr>
              <a:t>more </a:t>
            </a:r>
            <a:r>
              <a:rPr sz="1000" spc="-5" dirty="0">
                <a:latin typeface="Arial"/>
                <a:cs typeface="Arial"/>
              </a:rPr>
              <a:t>like those of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China.</a:t>
            </a:r>
            <a:endParaRPr sz="1000">
              <a:latin typeface="Arial"/>
              <a:cs typeface="Arial"/>
            </a:endParaRPr>
          </a:p>
          <a:p>
            <a:pPr marL="12700" marR="13335">
              <a:lnSpc>
                <a:spcPct val="143700"/>
              </a:lnSpc>
              <a:spcBef>
                <a:spcPts val="605"/>
              </a:spcBef>
            </a:pPr>
            <a:r>
              <a:rPr sz="1000" spc="-5" dirty="0">
                <a:latin typeface="Arial"/>
                <a:cs typeface="Arial"/>
              </a:rPr>
              <a:t>Although Russia has lower labor costs than </a:t>
            </a:r>
            <a:r>
              <a:rPr sz="1000" dirty="0">
                <a:latin typeface="Arial"/>
                <a:cs typeface="Arial"/>
              </a:rPr>
              <a:t>many other </a:t>
            </a:r>
            <a:r>
              <a:rPr sz="1000" spc="-5" dirty="0">
                <a:latin typeface="Arial"/>
                <a:cs typeface="Arial"/>
              </a:rPr>
              <a:t>countries </a:t>
            </a:r>
            <a:r>
              <a:rPr sz="1000" dirty="0">
                <a:latin typeface="Arial"/>
                <a:cs typeface="Arial"/>
              </a:rPr>
              <a:t>(more </a:t>
            </a:r>
            <a:r>
              <a:rPr sz="1000" spc="5" dirty="0">
                <a:latin typeface="Arial"/>
                <a:cs typeface="Arial"/>
              </a:rPr>
              <a:t>than </a:t>
            </a:r>
            <a:r>
              <a:rPr sz="1000" dirty="0">
                <a:latin typeface="Arial"/>
                <a:cs typeface="Arial"/>
              </a:rPr>
              <a:t>three times </a:t>
            </a:r>
            <a:r>
              <a:rPr sz="1000" spc="-5" dirty="0">
                <a:latin typeface="Arial"/>
                <a:cs typeface="Arial"/>
              </a:rPr>
              <a:t>that of  India, but less than half of European wages), the </a:t>
            </a:r>
            <a:r>
              <a:rPr sz="1000" dirty="0">
                <a:latin typeface="Arial"/>
                <a:cs typeface="Arial"/>
              </a:rPr>
              <a:t>country </a:t>
            </a:r>
            <a:r>
              <a:rPr sz="1000" spc="-5" dirty="0">
                <a:latin typeface="Arial"/>
                <a:cs typeface="Arial"/>
              </a:rPr>
              <a:t>has a high cost of power, especially  electricity, and a higher </a:t>
            </a:r>
            <a:r>
              <a:rPr sz="1000" dirty="0">
                <a:latin typeface="Arial"/>
                <a:cs typeface="Arial"/>
              </a:rPr>
              <a:t>cost </a:t>
            </a:r>
            <a:r>
              <a:rPr sz="1000" spc="-5" dirty="0">
                <a:latin typeface="Arial"/>
                <a:cs typeface="Arial"/>
              </a:rPr>
              <a:t>of rubber and plastics than </a:t>
            </a:r>
            <a:r>
              <a:rPr sz="1000" dirty="0">
                <a:latin typeface="Arial"/>
                <a:cs typeface="Arial"/>
              </a:rPr>
              <a:t>many </a:t>
            </a:r>
            <a:r>
              <a:rPr sz="1000" spc="-5" dirty="0">
                <a:latin typeface="Arial"/>
                <a:cs typeface="Arial"/>
              </a:rPr>
              <a:t>other countries. One Russian bid </a:t>
            </a:r>
            <a:r>
              <a:rPr sz="1000" dirty="0">
                <a:latin typeface="Arial"/>
                <a:cs typeface="Arial"/>
              </a:rPr>
              <a:t>for  </a:t>
            </a:r>
            <a:r>
              <a:rPr sz="1000" spc="-5" dirty="0">
                <a:latin typeface="Arial"/>
                <a:cs typeface="Arial"/>
              </a:rPr>
              <a:t>Gate </a:t>
            </a:r>
            <a:r>
              <a:rPr sz="1000" spc="-10" dirty="0">
                <a:latin typeface="Arial"/>
                <a:cs typeface="Arial"/>
              </a:rPr>
              <a:t>valves </a:t>
            </a:r>
            <a:r>
              <a:rPr sz="1000" dirty="0">
                <a:latin typeface="Arial"/>
                <a:cs typeface="Arial"/>
              </a:rPr>
              <a:t>came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at </a:t>
            </a:r>
            <a:r>
              <a:rPr sz="1000" dirty="0">
                <a:latin typeface="Arial"/>
                <a:cs typeface="Arial"/>
              </a:rPr>
              <a:t>$668, </a:t>
            </a:r>
            <a:r>
              <a:rPr sz="1000" spc="-5" dirty="0">
                <a:latin typeface="Arial"/>
                <a:cs typeface="Arial"/>
              </a:rPr>
              <a:t>higher than the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US.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947417" y="6971157"/>
            <a:ext cx="366712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dirty="0">
                <a:latin typeface="Arial"/>
                <a:cs typeface="Arial"/>
              </a:rPr>
              <a:t>Table </a:t>
            </a:r>
            <a:r>
              <a:rPr sz="1000" b="1" spc="-5" dirty="0">
                <a:latin typeface="Arial"/>
                <a:cs typeface="Arial"/>
              </a:rPr>
              <a:t>5: Regional Price Variations </a:t>
            </a:r>
            <a:r>
              <a:rPr sz="1000" b="1" dirty="0">
                <a:latin typeface="Arial"/>
                <a:cs typeface="Arial"/>
              </a:rPr>
              <a:t>over Time </a:t>
            </a:r>
            <a:r>
              <a:rPr sz="1000" b="1" spc="-5" dirty="0">
                <a:latin typeface="Arial"/>
                <a:cs typeface="Arial"/>
              </a:rPr>
              <a:t>for Gate</a:t>
            </a:r>
            <a:r>
              <a:rPr sz="1000" b="1" spc="5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6" name="object 96"/>
          <p:cNvGraphicFramePr>
            <a:graphicFrameLocks noGrp="1"/>
          </p:cNvGraphicFramePr>
          <p:nvPr/>
        </p:nvGraphicFramePr>
        <p:xfrm>
          <a:off x="1086916" y="7351141"/>
          <a:ext cx="5393690" cy="182181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834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710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144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583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5674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81356">
                <a:tc>
                  <a:txBody>
                    <a:bodyPr/>
                    <a:lstStyle/>
                    <a:p>
                      <a:pPr marL="316865">
                        <a:lnSpc>
                          <a:spcPts val="1345"/>
                        </a:lnSpc>
                      </a:pPr>
                      <a:r>
                        <a:rPr sz="1200" b="1" spc="-5" dirty="0">
                          <a:latin typeface="Arial"/>
                          <a:cs typeface="Arial"/>
                        </a:rPr>
                        <a:t>Region/Country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ts val="1345"/>
                        </a:lnSpc>
                      </a:pPr>
                      <a:r>
                        <a:rPr sz="1200" b="1" dirty="0">
                          <a:latin typeface="Arial"/>
                          <a:cs typeface="Arial"/>
                        </a:rPr>
                        <a:t>Today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4480">
                        <a:lnSpc>
                          <a:spcPts val="1345"/>
                        </a:lnSpc>
                      </a:pPr>
                      <a:r>
                        <a:rPr sz="1200" b="1" spc="-5" dirty="0">
                          <a:latin typeface="Arial"/>
                          <a:cs typeface="Arial"/>
                        </a:rPr>
                        <a:t>2014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5904">
                        <a:lnSpc>
                          <a:spcPts val="1345"/>
                        </a:lnSpc>
                      </a:pPr>
                      <a:r>
                        <a:rPr sz="1200" b="1" spc="-5" dirty="0">
                          <a:latin typeface="Arial"/>
                          <a:cs typeface="Arial"/>
                        </a:rPr>
                        <a:t>2015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5904">
                        <a:lnSpc>
                          <a:spcPts val="1345"/>
                        </a:lnSpc>
                      </a:pPr>
                      <a:r>
                        <a:rPr sz="1200" b="1" spc="-5" dirty="0">
                          <a:latin typeface="Arial"/>
                          <a:cs typeface="Arial"/>
                        </a:rPr>
                        <a:t>2020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1356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North</a:t>
                      </a:r>
                      <a:r>
                        <a:rPr sz="1200" spc="-8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America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1135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2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1356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Latin</a:t>
                      </a:r>
                      <a:r>
                        <a:rPr sz="1200" spc="-7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America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8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9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1135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1736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Europe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2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1135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2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9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1356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Africa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1135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1355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India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7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1135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marL="65405">
                        <a:lnSpc>
                          <a:spcPts val="135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Russia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8435" algn="r">
                        <a:lnSpc>
                          <a:spcPts val="135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6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00" algn="r">
                        <a:lnSpc>
                          <a:spcPts val="135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5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5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1356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China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1135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1356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Japan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1135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6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1356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Other</a:t>
                      </a:r>
                      <a:r>
                        <a:rPr sz="1200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Asia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7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1135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7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7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8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903223"/>
            <a:ext cx="30607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Arial"/>
                <a:cs typeface="Arial"/>
              </a:rPr>
              <a:t>7.2.4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0" name="object 10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01" name="object 10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27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94" name="object 94"/>
          <p:cNvSpPr txBox="1"/>
          <p:nvPr/>
        </p:nvSpPr>
        <p:spPr>
          <a:xfrm>
            <a:off x="1359153" y="903223"/>
            <a:ext cx="321945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Price Differences </a:t>
            </a:r>
            <a:r>
              <a:rPr sz="1000" b="1" dirty="0">
                <a:latin typeface="Arial"/>
                <a:cs typeface="Arial"/>
              </a:rPr>
              <a:t>by </a:t>
            </a:r>
            <a:r>
              <a:rPr sz="1000" b="1" spc="-5" dirty="0">
                <a:latin typeface="Arial"/>
                <a:cs typeface="Arial"/>
              </a:rPr>
              <a:t>Technology, </a:t>
            </a:r>
            <a:r>
              <a:rPr sz="1000" b="1" dirty="0">
                <a:latin typeface="Arial"/>
                <a:cs typeface="Arial"/>
              </a:rPr>
              <a:t>Model, </a:t>
            </a:r>
            <a:r>
              <a:rPr sz="1000" b="1" spc="-5" dirty="0">
                <a:latin typeface="Arial"/>
                <a:cs typeface="Arial"/>
              </a:rPr>
              <a:t>and</a:t>
            </a:r>
            <a:r>
              <a:rPr sz="1000" b="1" spc="2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Feature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902004" y="1427734"/>
            <a:ext cx="5408295" cy="453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Aside from competitive and </a:t>
            </a:r>
            <a:r>
              <a:rPr sz="1000" dirty="0">
                <a:latin typeface="Arial"/>
                <a:cs typeface="Arial"/>
              </a:rPr>
              <a:t>global economic </a:t>
            </a:r>
            <a:r>
              <a:rPr sz="1000" spc="-5" dirty="0">
                <a:latin typeface="Arial"/>
                <a:cs typeface="Arial"/>
              </a:rPr>
              <a:t>forces, and negotiating strategies, three physical  characteristics can </a:t>
            </a:r>
            <a:r>
              <a:rPr sz="1000" dirty="0">
                <a:latin typeface="Arial"/>
                <a:cs typeface="Arial"/>
              </a:rPr>
              <a:t>significantly </a:t>
            </a:r>
            <a:r>
              <a:rPr sz="1000" spc="-5" dirty="0">
                <a:latin typeface="Arial"/>
                <a:cs typeface="Arial"/>
              </a:rPr>
              <a:t>alter </a:t>
            </a:r>
            <a:r>
              <a:rPr sz="1000" dirty="0">
                <a:latin typeface="Arial"/>
                <a:cs typeface="Arial"/>
              </a:rPr>
              <a:t>the price </a:t>
            </a:r>
            <a:r>
              <a:rPr sz="1000" spc="-5" dirty="0">
                <a:latin typeface="Arial"/>
                <a:cs typeface="Arial"/>
              </a:rPr>
              <a:t>of Gate valves: size, material, and pressure</a:t>
            </a:r>
            <a:r>
              <a:rPr sz="1000" spc="1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class.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902004" y="2240025"/>
            <a:ext cx="5659755" cy="2541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182245">
              <a:lnSpc>
                <a:spcPct val="143000"/>
              </a:lnSpc>
            </a:pPr>
            <a:r>
              <a:rPr sz="1000" dirty="0">
                <a:latin typeface="Arial"/>
                <a:cs typeface="Arial"/>
              </a:rPr>
              <a:t>When </a:t>
            </a:r>
            <a:r>
              <a:rPr sz="1000" spc="-5" dirty="0">
                <a:latin typeface="Arial"/>
                <a:cs typeface="Arial"/>
              </a:rPr>
              <a:t>considering the baseline to be a simple Gate valve of carbon </a:t>
            </a:r>
            <a:r>
              <a:rPr sz="1000" dirty="0">
                <a:latin typeface="Arial"/>
                <a:cs typeface="Arial"/>
              </a:rPr>
              <a:t>steel </a:t>
            </a:r>
            <a:r>
              <a:rPr sz="1000" spc="-5" dirty="0">
                <a:latin typeface="Arial"/>
                <a:cs typeface="Arial"/>
              </a:rPr>
              <a:t>and 150 pressure </a:t>
            </a:r>
            <a:r>
              <a:rPr sz="1000" dirty="0">
                <a:latin typeface="Arial"/>
                <a:cs typeface="Arial"/>
              </a:rPr>
              <a:t>class,  </a:t>
            </a:r>
            <a:r>
              <a:rPr sz="1000" spc="-5" dirty="0">
                <a:latin typeface="Arial"/>
                <a:cs typeface="Arial"/>
              </a:rPr>
              <a:t>here are </a:t>
            </a:r>
            <a:r>
              <a:rPr sz="1000" dirty="0">
                <a:latin typeface="Arial"/>
                <a:cs typeface="Arial"/>
              </a:rPr>
              <a:t>some </a:t>
            </a:r>
            <a:r>
              <a:rPr sz="1000" spc="-5" dirty="0">
                <a:latin typeface="Arial"/>
                <a:cs typeface="Arial"/>
              </a:rPr>
              <a:t>of the relationships between these variables and the</a:t>
            </a:r>
            <a:r>
              <a:rPr sz="1000" spc="12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cost:</a:t>
            </a:r>
            <a:endParaRPr sz="1000">
              <a:latin typeface="Arial"/>
              <a:cs typeface="Arial"/>
            </a:endParaRPr>
          </a:p>
          <a:p>
            <a:pPr marL="469265" marR="141605" indent="-227965">
              <a:lnSpc>
                <a:spcPct val="144000"/>
              </a:lnSpc>
              <a:spcBef>
                <a:spcPts val="67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Change the pressure class from 150 to 300, requires </a:t>
            </a:r>
            <a:r>
              <a:rPr sz="1000" dirty="0">
                <a:latin typeface="Arial"/>
                <a:cs typeface="Arial"/>
              </a:rPr>
              <a:t>the thickness </a:t>
            </a:r>
            <a:r>
              <a:rPr sz="1000" spc="-5" dirty="0">
                <a:latin typeface="Arial"/>
                <a:cs typeface="Arial"/>
              </a:rPr>
              <a:t>of the wall to increase,  and consequently the price will increase </a:t>
            </a:r>
            <a:r>
              <a:rPr sz="1000" spc="5" dirty="0">
                <a:latin typeface="Arial"/>
                <a:cs typeface="Arial"/>
              </a:rPr>
              <a:t>by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40%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For </a:t>
            </a:r>
            <a:r>
              <a:rPr sz="1000" dirty="0">
                <a:latin typeface="Arial"/>
                <a:cs typeface="Arial"/>
              </a:rPr>
              <a:t>every </a:t>
            </a:r>
            <a:r>
              <a:rPr sz="1000" spc="-5" dirty="0">
                <a:latin typeface="Arial"/>
                <a:cs typeface="Arial"/>
              </a:rPr>
              <a:t>inch of additional diameter, the price of a carbon </a:t>
            </a:r>
            <a:r>
              <a:rPr sz="1000" dirty="0">
                <a:latin typeface="Arial"/>
                <a:cs typeface="Arial"/>
              </a:rPr>
              <a:t>steel Gate </a:t>
            </a:r>
            <a:r>
              <a:rPr sz="1000" spc="-5" dirty="0">
                <a:latin typeface="Arial"/>
                <a:cs typeface="Arial"/>
              </a:rPr>
              <a:t>valve increases</a:t>
            </a:r>
            <a:r>
              <a:rPr sz="1000" spc="15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by</a:t>
            </a:r>
            <a:endParaRPr sz="1000">
              <a:latin typeface="Arial"/>
              <a:cs typeface="Arial"/>
            </a:endParaRPr>
          </a:p>
          <a:p>
            <a:pPr marL="469265">
              <a:lnSpc>
                <a:spcPct val="100000"/>
              </a:lnSpc>
              <a:spcBef>
                <a:spcPts val="530"/>
              </a:spcBef>
            </a:pPr>
            <a:r>
              <a:rPr sz="1000" spc="-5" dirty="0">
                <a:latin typeface="Arial"/>
                <a:cs typeface="Arial"/>
              </a:rPr>
              <a:t>$1,900. Increasing the size from 6” to 12” increases the price </a:t>
            </a:r>
            <a:r>
              <a:rPr sz="1000" spc="5" dirty="0">
                <a:latin typeface="Arial"/>
                <a:cs typeface="Arial"/>
              </a:rPr>
              <a:t>by</a:t>
            </a:r>
            <a:r>
              <a:rPr sz="1000" spc="12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80%.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changing the materials from carbon </a:t>
            </a:r>
            <a:r>
              <a:rPr sz="1000" dirty="0">
                <a:latin typeface="Arial"/>
                <a:cs typeface="Arial"/>
              </a:rPr>
              <a:t>steel </a:t>
            </a:r>
            <a:r>
              <a:rPr sz="1000" spc="-5" dirty="0">
                <a:latin typeface="Arial"/>
                <a:cs typeface="Arial"/>
              </a:rPr>
              <a:t>to stainless steel, the price </a:t>
            </a:r>
            <a:r>
              <a:rPr sz="1000" dirty="0">
                <a:latin typeface="Arial"/>
                <a:cs typeface="Arial"/>
              </a:rPr>
              <a:t>increases </a:t>
            </a:r>
            <a:r>
              <a:rPr sz="1000" spc="-5" dirty="0">
                <a:latin typeface="Arial"/>
                <a:cs typeface="Arial"/>
              </a:rPr>
              <a:t>3.5</a:t>
            </a:r>
            <a:r>
              <a:rPr sz="1000" spc="15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times.</a:t>
            </a:r>
            <a:endParaRPr sz="1000">
              <a:latin typeface="Arial"/>
              <a:cs typeface="Arial"/>
            </a:endParaRPr>
          </a:p>
          <a:p>
            <a:pPr marL="469265" marR="201295" indent="-227965">
              <a:lnSpc>
                <a:spcPct val="143000"/>
              </a:lnSpc>
              <a:spcBef>
                <a:spcPts val="8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For a 6” Gate valve, moving from carbon steel to 316 stainless steel triples the </a:t>
            </a:r>
            <a:r>
              <a:rPr sz="1000" dirty="0">
                <a:latin typeface="Arial"/>
                <a:cs typeface="Arial"/>
              </a:rPr>
              <a:t>price, </a:t>
            </a:r>
            <a:r>
              <a:rPr sz="1000" spc="-5" dirty="0">
                <a:latin typeface="Arial"/>
                <a:cs typeface="Arial"/>
              </a:rPr>
              <a:t>and  moving from carbon </a:t>
            </a:r>
            <a:r>
              <a:rPr sz="1000" dirty="0">
                <a:latin typeface="Arial"/>
                <a:cs typeface="Arial"/>
              </a:rPr>
              <a:t>steel to </a:t>
            </a:r>
            <a:r>
              <a:rPr sz="1000" spc="-5" dirty="0">
                <a:latin typeface="Arial"/>
                <a:cs typeface="Arial"/>
              </a:rPr>
              <a:t>317L stainless steel almost quintuples the</a:t>
            </a:r>
            <a:r>
              <a:rPr sz="1000" spc="8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price.</a:t>
            </a:r>
            <a:endParaRPr sz="1000">
              <a:latin typeface="Arial"/>
              <a:cs typeface="Arial"/>
            </a:endParaRPr>
          </a:p>
          <a:p>
            <a:pPr marL="469265" marR="371475" indent="-227965">
              <a:lnSpc>
                <a:spcPct val="143000"/>
              </a:lnSpc>
              <a:spcBef>
                <a:spcPts val="8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For a carbon steel Gate valve, increasing the pressure class adds $13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each unit of  additional pressure </a:t>
            </a:r>
            <a:r>
              <a:rPr sz="1000" dirty="0">
                <a:latin typeface="Arial"/>
                <a:cs typeface="Arial"/>
              </a:rPr>
              <a:t>class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rating.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902004" y="5206110"/>
            <a:ext cx="5093970" cy="9779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dirty="0">
                <a:latin typeface="Arial"/>
                <a:cs typeface="Arial"/>
              </a:rPr>
              <a:t>These </a:t>
            </a:r>
            <a:r>
              <a:rPr sz="1000" spc="-5" dirty="0">
                <a:latin typeface="Arial"/>
                <a:cs typeface="Arial"/>
              </a:rPr>
              <a:t>relationships are depicted in tabular and graphic form</a:t>
            </a:r>
            <a:r>
              <a:rPr sz="1000" spc="12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below.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400">
              <a:latin typeface="Times New Roman"/>
              <a:cs typeface="Times New Roman"/>
            </a:endParaRPr>
          </a:p>
          <a:p>
            <a:pPr marL="1334135" marR="5080" indent="-657225">
              <a:lnSpc>
                <a:spcPct val="146000"/>
              </a:lnSpc>
            </a:pPr>
            <a:r>
              <a:rPr sz="1000" b="1" dirty="0">
                <a:latin typeface="Arial"/>
                <a:cs typeface="Arial"/>
              </a:rPr>
              <a:t>Table </a:t>
            </a:r>
            <a:r>
              <a:rPr sz="1000" b="1" spc="-5" dirty="0">
                <a:latin typeface="Arial"/>
                <a:cs typeface="Arial"/>
              </a:rPr>
              <a:t>6: Incremental Cost per Extra Parameter </a:t>
            </a:r>
            <a:r>
              <a:rPr sz="1000" b="1" spc="5" dirty="0">
                <a:latin typeface="Arial"/>
                <a:cs typeface="Arial"/>
              </a:rPr>
              <a:t>or </a:t>
            </a:r>
            <a:r>
              <a:rPr sz="1000" b="1" spc="-5" dirty="0">
                <a:latin typeface="Arial"/>
                <a:cs typeface="Arial"/>
              </a:rPr>
              <a:t>Feature for Gate Valves  (relative to a unit of </a:t>
            </a:r>
            <a:r>
              <a:rPr sz="1000" b="1" dirty="0">
                <a:latin typeface="Arial"/>
                <a:cs typeface="Arial"/>
              </a:rPr>
              <a:t>carbon </a:t>
            </a:r>
            <a:r>
              <a:rPr sz="1000" b="1" spc="-5" dirty="0">
                <a:latin typeface="Arial"/>
                <a:cs typeface="Arial"/>
              </a:rPr>
              <a:t>steel, 150 pressure</a:t>
            </a:r>
            <a:r>
              <a:rPr sz="1000" b="1" spc="50" dirty="0">
                <a:latin typeface="Arial"/>
                <a:cs typeface="Arial"/>
              </a:rPr>
              <a:t> </a:t>
            </a:r>
            <a:r>
              <a:rPr sz="1000" b="1" dirty="0">
                <a:latin typeface="Arial"/>
                <a:cs typeface="Arial"/>
              </a:rPr>
              <a:t>class)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8" name="object 98"/>
          <p:cNvGraphicFramePr>
            <a:graphicFrameLocks noGrp="1"/>
          </p:cNvGraphicFramePr>
          <p:nvPr/>
        </p:nvGraphicFramePr>
        <p:xfrm>
          <a:off x="836980" y="6320154"/>
          <a:ext cx="6041390" cy="172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505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814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455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567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0425">
                <a:tc>
                  <a:txBody>
                    <a:bodyPr/>
                    <a:lstStyle/>
                    <a:p>
                      <a:pPr marL="59055" marR="284480">
                        <a:lnSpc>
                          <a:spcPts val="1380"/>
                        </a:lnSpc>
                        <a:spcBef>
                          <a:spcPts val="5"/>
                        </a:spcBef>
                      </a:pPr>
                      <a:r>
                        <a:rPr sz="120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Parameter</a:t>
                      </a:r>
                      <a:r>
                        <a:rPr sz="1200" spc="-10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or  </a:t>
                      </a:r>
                      <a:r>
                        <a:rPr sz="120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Feature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18287">
                      <a:solidFill>
                        <a:srgbClr val="000000"/>
                      </a:solidFill>
                      <a:prstDash val="solid"/>
                    </a:lnL>
                    <a:lnT w="18288">
                      <a:solidFill>
                        <a:srgbClr val="000000"/>
                      </a:solidFill>
                      <a:prstDash val="solid"/>
                    </a:lnT>
                    <a:solidFill>
                      <a:srgbClr val="001F5F"/>
                    </a:solidFill>
                  </a:tcPr>
                </a:tc>
                <a:tc>
                  <a:txBody>
                    <a:bodyPr/>
                    <a:lstStyle/>
                    <a:p>
                      <a:pPr marL="313055">
                        <a:lnSpc>
                          <a:spcPts val="1350"/>
                        </a:lnSpc>
                      </a:pPr>
                      <a:r>
                        <a:rPr sz="120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Unit </a:t>
                      </a:r>
                      <a:r>
                        <a:rPr sz="12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of</a:t>
                      </a:r>
                      <a:r>
                        <a:rPr sz="1200" spc="-6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Measure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18288">
                      <a:solidFill>
                        <a:srgbClr val="000000"/>
                      </a:solidFill>
                      <a:prstDash val="solid"/>
                    </a:lnT>
                    <a:solidFill>
                      <a:srgbClr val="001F5F"/>
                    </a:solidFill>
                  </a:tcPr>
                </a:tc>
                <a:tc>
                  <a:txBody>
                    <a:bodyPr/>
                    <a:lstStyle/>
                    <a:p>
                      <a:pPr marL="556895" marR="230504" indent="-271780">
                        <a:lnSpc>
                          <a:spcPts val="1380"/>
                        </a:lnSpc>
                        <a:spcBef>
                          <a:spcPts val="5"/>
                        </a:spcBef>
                      </a:pPr>
                      <a:r>
                        <a:rPr sz="12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Indicative</a:t>
                      </a:r>
                      <a:r>
                        <a:rPr sz="1200" spc="-6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20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Cost  </a:t>
                      </a:r>
                      <a:r>
                        <a:rPr sz="12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Impact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T w="18288">
                      <a:solidFill>
                        <a:srgbClr val="000000"/>
                      </a:solidFill>
                      <a:prstDash val="solid"/>
                    </a:lnT>
                    <a:solidFill>
                      <a:srgbClr val="001F5F"/>
                    </a:solidFill>
                  </a:tcPr>
                </a:tc>
                <a:tc>
                  <a:txBody>
                    <a:bodyPr/>
                    <a:lstStyle/>
                    <a:p>
                      <a:pPr marL="260985">
                        <a:lnSpc>
                          <a:spcPts val="1350"/>
                        </a:lnSpc>
                      </a:pPr>
                      <a:r>
                        <a:rPr sz="120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Notes /</a:t>
                      </a:r>
                      <a:r>
                        <a:rPr sz="1200" spc="-9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Comments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18288">
                      <a:solidFill>
                        <a:srgbClr val="000000"/>
                      </a:solidFill>
                      <a:prstDash val="solid"/>
                    </a:lnR>
                    <a:lnT w="18288">
                      <a:solidFill>
                        <a:srgbClr val="000000"/>
                      </a:solidFill>
                      <a:prstDash val="solid"/>
                    </a:lnT>
                    <a:solidFill>
                      <a:srgbClr val="001F5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4458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Arial"/>
                          <a:cs typeface="Arial"/>
                        </a:rPr>
                        <a:t>Size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0" marB="0">
                    <a:lnL w="18287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26606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Diameter</a:t>
                      </a:r>
                      <a:r>
                        <a:rPr sz="10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(inches)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" marB="0"/>
                </a:tc>
                <a:tc>
                  <a:txBody>
                    <a:bodyPr/>
                    <a:lstStyle/>
                    <a:p>
                      <a:pPr marL="90805" marR="276860">
                        <a:lnSpc>
                          <a:spcPts val="1150"/>
                        </a:lnSpc>
                        <a:spcBef>
                          <a:spcPts val="60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$173/inch (based</a:t>
                      </a:r>
                      <a:r>
                        <a:rPr sz="10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on  carbon</a:t>
                      </a:r>
                      <a:r>
                        <a:rPr sz="1000" spc="-6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steel)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76200" marB="0"/>
                </a:tc>
                <a:tc>
                  <a:txBody>
                    <a:bodyPr/>
                    <a:lstStyle/>
                    <a:p>
                      <a:pPr marL="96520" marR="232410">
                        <a:lnSpc>
                          <a:spcPts val="1150"/>
                        </a:lnSpc>
                        <a:spcBef>
                          <a:spcPts val="60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Cost 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grows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exponentially  with</a:t>
                      </a:r>
                      <a:r>
                        <a:rPr sz="1000" spc="-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size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76200" marB="0">
                    <a:lnR w="18288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442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5905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000" b="1" spc="-5" dirty="0">
                          <a:latin typeface="Arial"/>
                          <a:cs typeface="Arial"/>
                        </a:rPr>
                        <a:t>Material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5080" marB="0">
                    <a:lnL w="18287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266065" marR="320040">
                        <a:lnSpc>
                          <a:spcPts val="1150"/>
                        </a:lnSpc>
                        <a:spcBef>
                          <a:spcPts val="59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Carbon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steel</a:t>
                      </a:r>
                      <a:r>
                        <a:rPr sz="1000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as  reference</a:t>
                      </a:r>
                      <a:r>
                        <a:rPr sz="1000" spc="-6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point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75565" marB="0"/>
                </a:tc>
                <a:tc>
                  <a:txBody>
                    <a:bodyPr/>
                    <a:lstStyle/>
                    <a:p>
                      <a:pPr marL="90805" marR="100330">
                        <a:lnSpc>
                          <a:spcPts val="1150"/>
                        </a:lnSpc>
                        <a:spcBef>
                          <a:spcPts val="595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3.29x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for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stainless steel  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316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7556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96520">
                        <a:lnSpc>
                          <a:spcPct val="100000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5.09x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for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Stainless</a:t>
                      </a:r>
                      <a:r>
                        <a:rPr sz="1000" spc="-4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317L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985" marB="0">
                    <a:lnR w="18288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403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Arial"/>
                          <a:cs typeface="Arial"/>
                        </a:rPr>
                        <a:t>Pressure</a:t>
                      </a:r>
                      <a:r>
                        <a:rPr sz="1000" b="1" spc="-7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b="1" spc="-5" dirty="0">
                          <a:latin typeface="Arial"/>
                          <a:cs typeface="Arial"/>
                        </a:rPr>
                        <a:t>Class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0" marB="0">
                    <a:lnL w="18287">
                      <a:solidFill>
                        <a:srgbClr val="000000"/>
                      </a:solidFill>
                      <a:prstDash val="solid"/>
                    </a:lnL>
                    <a:lnB w="185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6065">
                        <a:lnSpc>
                          <a:spcPts val="1175"/>
                        </a:lnSpc>
                        <a:spcBef>
                          <a:spcPts val="52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150, 300, 600,</a:t>
                      </a:r>
                      <a:r>
                        <a:rPr sz="1000" spc="-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900,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marL="266065">
                        <a:lnSpc>
                          <a:spcPts val="117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1500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6040" marB="0">
                    <a:lnB w="185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0805" marR="88900">
                        <a:lnSpc>
                          <a:spcPts val="1150"/>
                        </a:lnSpc>
                        <a:spcBef>
                          <a:spcPts val="60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+ $4.38 per incremental  pressure class</a:t>
                      </a:r>
                      <a:r>
                        <a:rPr sz="1000" spc="-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rating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76200" marB="0">
                    <a:lnB w="18594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6520" marR="232410">
                        <a:lnSpc>
                          <a:spcPts val="1150"/>
                        </a:lnSpc>
                        <a:spcBef>
                          <a:spcPts val="60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Cost 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grows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exponentially  with pressure</a:t>
                      </a:r>
                      <a:r>
                        <a:rPr sz="1000" spc="-4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class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76200" marB="0">
                    <a:lnR w="18288">
                      <a:solidFill>
                        <a:srgbClr val="000000"/>
                      </a:solidFill>
                      <a:prstDash val="solid"/>
                    </a:lnR>
                    <a:lnB w="18594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99" name="object 99"/>
          <p:cNvSpPr txBox="1"/>
          <p:nvPr/>
        </p:nvSpPr>
        <p:spPr>
          <a:xfrm>
            <a:off x="902004" y="8042402"/>
            <a:ext cx="5588000" cy="12522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130175">
              <a:lnSpc>
                <a:spcPts val="1150"/>
              </a:lnSpc>
            </a:pPr>
            <a:r>
              <a:rPr sz="1000" spc="-5" dirty="0">
                <a:latin typeface="Arial"/>
                <a:cs typeface="Arial"/>
              </a:rPr>
              <a:t>Note: Changing one parameter </a:t>
            </a:r>
            <a:r>
              <a:rPr sz="1000" dirty="0">
                <a:latin typeface="Arial"/>
                <a:cs typeface="Arial"/>
              </a:rPr>
              <a:t>usually </a:t>
            </a:r>
            <a:r>
              <a:rPr sz="1000" spc="-5" dirty="0">
                <a:latin typeface="Arial"/>
                <a:cs typeface="Arial"/>
              </a:rPr>
              <a:t>involves changing others, and the cost impact </a:t>
            </a:r>
            <a:r>
              <a:rPr sz="1000" spc="5" dirty="0">
                <a:latin typeface="Arial"/>
                <a:cs typeface="Arial"/>
              </a:rPr>
              <a:t>may </a:t>
            </a:r>
            <a:r>
              <a:rPr sz="1000" spc="-5" dirty="0">
                <a:latin typeface="Arial"/>
                <a:cs typeface="Arial"/>
              </a:rPr>
              <a:t>not </a:t>
            </a:r>
            <a:r>
              <a:rPr sz="1000" dirty="0">
                <a:latin typeface="Arial"/>
                <a:cs typeface="Arial"/>
              </a:rPr>
              <a:t>be  </a:t>
            </a:r>
            <a:r>
              <a:rPr sz="1000" spc="-5" dirty="0">
                <a:latin typeface="Arial"/>
                <a:cs typeface="Arial"/>
              </a:rPr>
              <a:t>additive or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linear.</a:t>
            </a:r>
            <a:endParaRPr sz="1000">
              <a:latin typeface="Arial"/>
              <a:cs typeface="Arial"/>
            </a:endParaRPr>
          </a:p>
          <a:p>
            <a:pPr marL="12700" marR="5080">
              <a:lnSpc>
                <a:spcPct val="143700"/>
              </a:lnSpc>
              <a:spcBef>
                <a:spcPts val="550"/>
              </a:spcBef>
            </a:pPr>
            <a:r>
              <a:rPr sz="1000" spc="-20" dirty="0">
                <a:latin typeface="Arial"/>
                <a:cs typeface="Arial"/>
              </a:rPr>
              <a:t>As </a:t>
            </a:r>
            <a:r>
              <a:rPr sz="1000" spc="-25" dirty="0">
                <a:latin typeface="Arial"/>
                <a:cs typeface="Arial"/>
              </a:rPr>
              <a:t>noted above, </a:t>
            </a:r>
            <a:r>
              <a:rPr sz="1000" spc="-20" dirty="0">
                <a:latin typeface="Arial"/>
                <a:cs typeface="Arial"/>
              </a:rPr>
              <a:t>the cost of an </a:t>
            </a:r>
            <a:r>
              <a:rPr sz="1000" spc="-25" dirty="0">
                <a:latin typeface="Arial"/>
                <a:cs typeface="Arial"/>
              </a:rPr>
              <a:t>extra inch </a:t>
            </a:r>
            <a:r>
              <a:rPr sz="1000" spc="-15" dirty="0">
                <a:latin typeface="Arial"/>
                <a:cs typeface="Arial"/>
              </a:rPr>
              <a:t>in </a:t>
            </a:r>
            <a:r>
              <a:rPr sz="1000" spc="-25" dirty="0">
                <a:latin typeface="Arial"/>
                <a:cs typeface="Arial"/>
              </a:rPr>
              <a:t>diameter </a:t>
            </a:r>
            <a:r>
              <a:rPr sz="1000" spc="-30" dirty="0">
                <a:latin typeface="Arial"/>
                <a:cs typeface="Arial"/>
              </a:rPr>
              <a:t>increases </a:t>
            </a:r>
            <a:r>
              <a:rPr sz="1000" spc="-25" dirty="0">
                <a:latin typeface="Arial"/>
                <a:cs typeface="Arial"/>
              </a:rPr>
              <a:t>the price </a:t>
            </a:r>
            <a:r>
              <a:rPr sz="1000" spc="-20" dirty="0">
                <a:latin typeface="Arial"/>
                <a:cs typeface="Arial"/>
              </a:rPr>
              <a:t>of </a:t>
            </a:r>
            <a:r>
              <a:rPr sz="1000" spc="-25" dirty="0">
                <a:latin typeface="Arial"/>
                <a:cs typeface="Arial"/>
              </a:rPr>
              <a:t>the valve </a:t>
            </a:r>
            <a:r>
              <a:rPr sz="1000" spc="-30" dirty="0">
                <a:latin typeface="Arial"/>
                <a:cs typeface="Arial"/>
              </a:rPr>
              <a:t>exponentially. </a:t>
            </a:r>
            <a:r>
              <a:rPr sz="1000" spc="-20" dirty="0">
                <a:latin typeface="Arial"/>
                <a:cs typeface="Arial"/>
              </a:rPr>
              <a:t>But  </a:t>
            </a:r>
            <a:r>
              <a:rPr sz="1000" spc="-25" dirty="0">
                <a:latin typeface="Arial"/>
                <a:cs typeface="Arial"/>
              </a:rPr>
              <a:t>starting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at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10”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diameter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and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up,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the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rate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of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increase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will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be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lower,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at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about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$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200/inch.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This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is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due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to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the  smaller difference </a:t>
            </a:r>
            <a:r>
              <a:rPr sz="1000" spc="-20" dirty="0">
                <a:latin typeface="Arial"/>
                <a:cs typeface="Arial"/>
              </a:rPr>
              <a:t>in </a:t>
            </a:r>
            <a:r>
              <a:rPr sz="1000" spc="-25" dirty="0">
                <a:latin typeface="Arial"/>
                <a:cs typeface="Arial"/>
              </a:rPr>
              <a:t>prices </a:t>
            </a:r>
            <a:r>
              <a:rPr sz="1000" spc="-30" dirty="0">
                <a:latin typeface="Arial"/>
                <a:cs typeface="Arial"/>
              </a:rPr>
              <a:t>between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spc="-25" dirty="0">
                <a:latin typeface="Arial"/>
                <a:cs typeface="Arial"/>
              </a:rPr>
              <a:t>12” diameter unit </a:t>
            </a:r>
            <a:r>
              <a:rPr sz="1000" spc="-20" dirty="0">
                <a:latin typeface="Arial"/>
                <a:cs typeface="Arial"/>
              </a:rPr>
              <a:t>and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spc="-25" dirty="0">
                <a:latin typeface="Arial"/>
                <a:cs typeface="Arial"/>
              </a:rPr>
              <a:t>10” valve compared </a:t>
            </a:r>
            <a:r>
              <a:rPr sz="1000" spc="-15" dirty="0">
                <a:latin typeface="Arial"/>
                <a:cs typeface="Arial"/>
              </a:rPr>
              <a:t>to </a:t>
            </a:r>
            <a:r>
              <a:rPr sz="1000" spc="-20" dirty="0">
                <a:latin typeface="Arial"/>
                <a:cs typeface="Arial"/>
              </a:rPr>
              <a:t>the </a:t>
            </a:r>
            <a:r>
              <a:rPr sz="1000" spc="-25" dirty="0">
                <a:latin typeface="Arial"/>
                <a:cs typeface="Arial"/>
              </a:rPr>
              <a:t>difference  between</a:t>
            </a:r>
            <a:r>
              <a:rPr sz="1000" spc="-6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</a:t>
            </a:r>
            <a:r>
              <a:rPr sz="1000" spc="-6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10”</a:t>
            </a:r>
            <a:r>
              <a:rPr sz="1000" spc="-6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diameter</a:t>
            </a:r>
            <a:r>
              <a:rPr sz="1000" spc="-6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and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an</a:t>
            </a:r>
            <a:r>
              <a:rPr sz="1000" spc="-6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8”</a:t>
            </a:r>
            <a:r>
              <a:rPr sz="1000" spc="-6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one.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3798392"/>
            <a:ext cx="5751195" cy="11842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700"/>
              </a:lnSpc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increase in size </a:t>
            </a:r>
            <a:r>
              <a:rPr sz="1000" dirty="0">
                <a:latin typeface="Arial"/>
                <a:cs typeface="Arial"/>
              </a:rPr>
              <a:t>offers </a:t>
            </a:r>
            <a:r>
              <a:rPr sz="1000" spc="-5" dirty="0">
                <a:latin typeface="Arial"/>
                <a:cs typeface="Arial"/>
              </a:rPr>
              <a:t>valuable benefits, however. For Gate valves, each inch increase in  diameter yields </a:t>
            </a:r>
            <a:r>
              <a:rPr sz="1000" dirty="0">
                <a:latin typeface="Arial"/>
                <a:cs typeface="Arial"/>
              </a:rPr>
              <a:t>more </a:t>
            </a:r>
            <a:r>
              <a:rPr sz="1000" spc="-5" dirty="0">
                <a:latin typeface="Arial"/>
                <a:cs typeface="Arial"/>
              </a:rPr>
              <a:t>flow.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cost/benefit ratio improves as the diameter increases. For example, </a:t>
            </a:r>
            <a:r>
              <a:rPr sz="1000" dirty="0">
                <a:latin typeface="Arial"/>
                <a:cs typeface="Arial"/>
              </a:rPr>
              <a:t>an  </a:t>
            </a:r>
            <a:r>
              <a:rPr sz="1000" spc="-5" dirty="0">
                <a:latin typeface="Arial"/>
                <a:cs typeface="Arial"/>
              </a:rPr>
              <a:t>investment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spc="-10" dirty="0">
                <a:latin typeface="Arial"/>
                <a:cs typeface="Arial"/>
              </a:rPr>
              <a:t>10” </a:t>
            </a:r>
            <a:r>
              <a:rPr sz="1000" spc="-5" dirty="0">
                <a:latin typeface="Arial"/>
                <a:cs typeface="Arial"/>
              </a:rPr>
              <a:t>valve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expensive, but </a:t>
            </a:r>
            <a:r>
              <a:rPr sz="1000" spc="-10" dirty="0">
                <a:latin typeface="Arial"/>
                <a:cs typeface="Arial"/>
              </a:rPr>
              <a:t>it </a:t>
            </a:r>
            <a:r>
              <a:rPr sz="1000" spc="-5" dirty="0">
                <a:latin typeface="Arial"/>
                <a:cs typeface="Arial"/>
              </a:rPr>
              <a:t>generates a </a:t>
            </a:r>
            <a:r>
              <a:rPr sz="1000" dirty="0">
                <a:latin typeface="Arial"/>
                <a:cs typeface="Arial"/>
              </a:rPr>
              <a:t>proportionally much </a:t>
            </a:r>
            <a:r>
              <a:rPr sz="1000" spc="-5" dirty="0">
                <a:latin typeface="Arial"/>
                <a:cs typeface="Arial"/>
              </a:rPr>
              <a:t>higher incremental  increase in flow than moving from a 3” to a 4” Gate</a:t>
            </a:r>
            <a:r>
              <a:rPr sz="1000" spc="8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valve.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Times New Roman"/>
              <a:cs typeface="Times New Roman"/>
            </a:endParaRPr>
          </a:p>
          <a:p>
            <a:pPr marL="827405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7: Gate Valve Size vs. Cost – </a:t>
            </a:r>
            <a:r>
              <a:rPr sz="1000" b="1" spc="5" dirty="0">
                <a:latin typeface="Arial"/>
                <a:cs typeface="Arial"/>
              </a:rPr>
              <a:t>by </a:t>
            </a:r>
            <a:r>
              <a:rPr sz="1000" b="1" spc="-5" dirty="0">
                <a:latin typeface="Arial"/>
                <a:cs typeface="Arial"/>
              </a:rPr>
              <a:t>Material </a:t>
            </a:r>
            <a:r>
              <a:rPr sz="1000" b="1" dirty="0">
                <a:latin typeface="Arial"/>
                <a:cs typeface="Arial"/>
              </a:rPr>
              <a:t>(150 </a:t>
            </a:r>
            <a:r>
              <a:rPr sz="1000" b="1" spc="-5" dirty="0">
                <a:latin typeface="Arial"/>
                <a:cs typeface="Arial"/>
              </a:rPr>
              <a:t>pressure</a:t>
            </a:r>
            <a:r>
              <a:rPr sz="1000" b="1" spc="8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class)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/>
          <p:nvPr/>
        </p:nvSpPr>
        <p:spPr>
          <a:xfrm>
            <a:off x="2118147" y="2975779"/>
            <a:ext cx="2762250" cy="0"/>
          </a:xfrm>
          <a:custGeom>
            <a:avLst/>
            <a:gdLst/>
            <a:ahLst/>
            <a:cxnLst/>
            <a:rect l="l" t="t" r="r" b="b"/>
            <a:pathLst>
              <a:path w="2762250">
                <a:moveTo>
                  <a:pt x="0" y="0"/>
                </a:moveTo>
                <a:lnTo>
                  <a:pt x="2762197" y="0"/>
                </a:lnTo>
              </a:path>
            </a:pathLst>
          </a:custGeom>
          <a:ln w="910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118147" y="2552401"/>
            <a:ext cx="2762250" cy="0"/>
          </a:xfrm>
          <a:custGeom>
            <a:avLst/>
            <a:gdLst/>
            <a:ahLst/>
            <a:cxnLst/>
            <a:rect l="l" t="t" r="r" b="b"/>
            <a:pathLst>
              <a:path w="2762250">
                <a:moveTo>
                  <a:pt x="0" y="0"/>
                </a:moveTo>
                <a:lnTo>
                  <a:pt x="2762197" y="0"/>
                </a:lnTo>
              </a:path>
            </a:pathLst>
          </a:custGeom>
          <a:ln w="910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2118147" y="2129010"/>
            <a:ext cx="2762250" cy="0"/>
          </a:xfrm>
          <a:custGeom>
            <a:avLst/>
            <a:gdLst/>
            <a:ahLst/>
            <a:cxnLst/>
            <a:rect l="l" t="t" r="r" b="b"/>
            <a:pathLst>
              <a:path w="2762250">
                <a:moveTo>
                  <a:pt x="0" y="0"/>
                </a:moveTo>
                <a:lnTo>
                  <a:pt x="2762197" y="0"/>
                </a:lnTo>
              </a:path>
            </a:pathLst>
          </a:custGeom>
          <a:ln w="910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118147" y="1705632"/>
            <a:ext cx="2762250" cy="0"/>
          </a:xfrm>
          <a:custGeom>
            <a:avLst/>
            <a:gdLst/>
            <a:ahLst/>
            <a:cxnLst/>
            <a:rect l="l" t="t" r="r" b="b"/>
            <a:pathLst>
              <a:path w="2762250">
                <a:moveTo>
                  <a:pt x="0" y="0"/>
                </a:moveTo>
                <a:lnTo>
                  <a:pt x="2762197" y="0"/>
                </a:lnTo>
              </a:path>
            </a:pathLst>
          </a:custGeom>
          <a:ln w="910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118147" y="1282254"/>
            <a:ext cx="2762250" cy="0"/>
          </a:xfrm>
          <a:custGeom>
            <a:avLst/>
            <a:gdLst/>
            <a:ahLst/>
            <a:cxnLst/>
            <a:rect l="l" t="t" r="r" b="b"/>
            <a:pathLst>
              <a:path w="2762250">
                <a:moveTo>
                  <a:pt x="0" y="0"/>
                </a:moveTo>
                <a:lnTo>
                  <a:pt x="2762197" y="0"/>
                </a:lnTo>
              </a:path>
            </a:pathLst>
          </a:custGeom>
          <a:ln w="910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118147" y="1282254"/>
            <a:ext cx="0" cy="2117090"/>
          </a:xfrm>
          <a:custGeom>
            <a:avLst/>
            <a:gdLst/>
            <a:ahLst/>
            <a:cxnLst/>
            <a:rect l="l" t="t" r="r" b="b"/>
            <a:pathLst>
              <a:path h="2117090">
                <a:moveTo>
                  <a:pt x="0" y="2116904"/>
                </a:moveTo>
                <a:lnTo>
                  <a:pt x="0" y="0"/>
                </a:lnTo>
              </a:path>
            </a:pathLst>
          </a:custGeom>
          <a:ln w="915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078491" y="3399158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56" y="0"/>
                </a:lnTo>
              </a:path>
            </a:pathLst>
          </a:custGeom>
          <a:ln w="910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078491" y="2975779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56" y="0"/>
                </a:lnTo>
              </a:path>
            </a:pathLst>
          </a:custGeom>
          <a:ln w="910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078491" y="2552401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56" y="0"/>
                </a:lnTo>
              </a:path>
            </a:pathLst>
          </a:custGeom>
          <a:ln w="910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078491" y="2129010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56" y="0"/>
                </a:lnTo>
              </a:path>
            </a:pathLst>
          </a:custGeom>
          <a:ln w="910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078491" y="1705632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56" y="0"/>
                </a:lnTo>
              </a:path>
            </a:pathLst>
          </a:custGeom>
          <a:ln w="910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078491" y="1282254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56" y="0"/>
                </a:lnTo>
              </a:path>
            </a:pathLst>
          </a:custGeom>
          <a:ln w="910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118147" y="3399158"/>
            <a:ext cx="2762250" cy="0"/>
          </a:xfrm>
          <a:custGeom>
            <a:avLst/>
            <a:gdLst/>
            <a:ahLst/>
            <a:cxnLst/>
            <a:rect l="l" t="t" r="r" b="b"/>
            <a:pathLst>
              <a:path w="2762250">
                <a:moveTo>
                  <a:pt x="0" y="0"/>
                </a:moveTo>
                <a:lnTo>
                  <a:pt x="2762197" y="0"/>
                </a:lnTo>
              </a:path>
            </a:pathLst>
          </a:custGeom>
          <a:ln w="910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118147" y="3399158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0972"/>
                </a:lnTo>
              </a:path>
            </a:pathLst>
          </a:custGeom>
          <a:ln w="915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513183" y="3399158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0972"/>
                </a:lnTo>
              </a:path>
            </a:pathLst>
          </a:custGeom>
          <a:ln w="915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908218" y="3399158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0972"/>
                </a:lnTo>
              </a:path>
            </a:pathLst>
          </a:custGeom>
          <a:ln w="915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301728" y="3399158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0972"/>
                </a:lnTo>
              </a:path>
            </a:pathLst>
          </a:custGeom>
          <a:ln w="915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696764" y="3399158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0972"/>
                </a:lnTo>
              </a:path>
            </a:pathLst>
          </a:custGeom>
          <a:ln w="915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091799" y="3399158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0972"/>
                </a:lnTo>
              </a:path>
            </a:pathLst>
          </a:custGeom>
          <a:ln w="915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485309" y="3399158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0972"/>
                </a:lnTo>
              </a:path>
            </a:pathLst>
          </a:custGeom>
          <a:ln w="915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880345" y="3399158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0972"/>
                </a:lnTo>
              </a:path>
            </a:pathLst>
          </a:custGeom>
          <a:ln w="915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2316428" y="3233752"/>
            <a:ext cx="2367280" cy="147320"/>
          </a:xfrm>
          <a:custGeom>
            <a:avLst/>
            <a:gdLst/>
            <a:ahLst/>
            <a:cxnLst/>
            <a:rect l="l" t="t" r="r" b="b"/>
            <a:pathLst>
              <a:path w="2367279" h="147320">
                <a:moveTo>
                  <a:pt x="0" y="147196"/>
                </a:moveTo>
                <a:lnTo>
                  <a:pt x="393510" y="139608"/>
                </a:lnTo>
                <a:lnTo>
                  <a:pt x="788545" y="133538"/>
                </a:lnTo>
                <a:lnTo>
                  <a:pt x="1183580" y="113811"/>
                </a:lnTo>
                <a:lnTo>
                  <a:pt x="1577090" y="81944"/>
                </a:lnTo>
                <a:lnTo>
                  <a:pt x="1972126" y="34902"/>
                </a:lnTo>
                <a:lnTo>
                  <a:pt x="2367161" y="0"/>
                </a:lnTo>
              </a:path>
            </a:pathLst>
          </a:custGeom>
          <a:ln w="27315">
            <a:solidFill>
              <a:srgbClr val="001E5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2316428" y="3138150"/>
            <a:ext cx="2367280" cy="235585"/>
          </a:xfrm>
          <a:custGeom>
            <a:avLst/>
            <a:gdLst/>
            <a:ahLst/>
            <a:cxnLst/>
            <a:rect l="l" t="t" r="r" b="b"/>
            <a:pathLst>
              <a:path w="2367279" h="235585">
                <a:moveTo>
                  <a:pt x="0" y="235210"/>
                </a:moveTo>
                <a:lnTo>
                  <a:pt x="393510" y="224587"/>
                </a:lnTo>
                <a:lnTo>
                  <a:pt x="788545" y="215482"/>
                </a:lnTo>
                <a:lnTo>
                  <a:pt x="1183580" y="185133"/>
                </a:lnTo>
                <a:lnTo>
                  <a:pt x="1577090" y="138091"/>
                </a:lnTo>
                <a:lnTo>
                  <a:pt x="1972126" y="60699"/>
                </a:lnTo>
                <a:lnTo>
                  <a:pt x="2367161" y="0"/>
                </a:lnTo>
              </a:path>
            </a:pathLst>
          </a:custGeom>
          <a:ln w="27316">
            <a:solidFill>
              <a:srgbClr val="5F5FFC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2316428" y="2789129"/>
            <a:ext cx="2367280" cy="567690"/>
          </a:xfrm>
          <a:custGeom>
            <a:avLst/>
            <a:gdLst/>
            <a:ahLst/>
            <a:cxnLst/>
            <a:rect l="l" t="t" r="r" b="b"/>
            <a:pathLst>
              <a:path w="2367279" h="567689">
                <a:moveTo>
                  <a:pt x="0" y="567539"/>
                </a:moveTo>
                <a:lnTo>
                  <a:pt x="393510" y="537189"/>
                </a:lnTo>
                <a:lnTo>
                  <a:pt x="788545" y="508357"/>
                </a:lnTo>
                <a:lnTo>
                  <a:pt x="1183580" y="426413"/>
                </a:lnTo>
                <a:lnTo>
                  <a:pt x="1577090" y="292874"/>
                </a:lnTo>
                <a:lnTo>
                  <a:pt x="1972126" y="119881"/>
                </a:lnTo>
                <a:lnTo>
                  <a:pt x="2367161" y="0"/>
                </a:lnTo>
              </a:path>
            </a:pathLst>
          </a:custGeom>
          <a:ln w="27322">
            <a:solidFill>
              <a:srgbClr val="5F5FFC"/>
            </a:solidFill>
            <a:prstDash val="lgDash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2316428" y="2204884"/>
            <a:ext cx="2367280" cy="1099185"/>
          </a:xfrm>
          <a:custGeom>
            <a:avLst/>
            <a:gdLst/>
            <a:ahLst/>
            <a:cxnLst/>
            <a:rect l="l" t="t" r="r" b="b"/>
            <a:pathLst>
              <a:path w="2367279" h="1099185">
                <a:moveTo>
                  <a:pt x="0" y="1098671"/>
                </a:moveTo>
                <a:lnTo>
                  <a:pt x="393510" y="1030384"/>
                </a:lnTo>
                <a:lnTo>
                  <a:pt x="788545" y="962098"/>
                </a:lnTo>
                <a:lnTo>
                  <a:pt x="1183580" y="798209"/>
                </a:lnTo>
                <a:lnTo>
                  <a:pt x="1577090" y="531132"/>
                </a:lnTo>
                <a:lnTo>
                  <a:pt x="1972126" y="206377"/>
                </a:lnTo>
                <a:lnTo>
                  <a:pt x="2367161" y="0"/>
                </a:lnTo>
              </a:path>
            </a:pathLst>
          </a:custGeom>
          <a:ln w="27339">
            <a:solidFill>
              <a:srgbClr val="9292FA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2316428" y="1666177"/>
            <a:ext cx="2367280" cy="1611630"/>
          </a:xfrm>
          <a:custGeom>
            <a:avLst/>
            <a:gdLst/>
            <a:ahLst/>
            <a:cxnLst/>
            <a:rect l="l" t="t" r="r" b="b"/>
            <a:pathLst>
              <a:path w="2367279" h="1611629">
                <a:moveTo>
                  <a:pt x="0" y="1611581"/>
                </a:moveTo>
                <a:lnTo>
                  <a:pt x="393510" y="1522049"/>
                </a:lnTo>
                <a:lnTo>
                  <a:pt x="788545" y="1432518"/>
                </a:lnTo>
                <a:lnTo>
                  <a:pt x="1183580" y="1180615"/>
                </a:lnTo>
                <a:lnTo>
                  <a:pt x="1577090" y="758742"/>
                </a:lnTo>
                <a:lnTo>
                  <a:pt x="1972126" y="289839"/>
                </a:lnTo>
                <a:lnTo>
                  <a:pt x="2367161" y="0"/>
                </a:lnTo>
              </a:path>
            </a:pathLst>
          </a:custGeom>
          <a:ln w="27358">
            <a:solidFill>
              <a:srgbClr val="00AE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 txBox="1"/>
          <p:nvPr/>
        </p:nvSpPr>
        <p:spPr>
          <a:xfrm>
            <a:off x="1810901" y="3310398"/>
            <a:ext cx="11620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$-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1553137" y="2038809"/>
            <a:ext cx="431165" cy="10064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5080" algn="ctr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$1</a:t>
            </a:r>
            <a:r>
              <a:rPr sz="1000" spc="0" dirty="0">
                <a:latin typeface="Calibri"/>
                <a:cs typeface="Calibri"/>
              </a:rPr>
              <a:t>5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imes New Roman"/>
              <a:cs typeface="Times New Roman"/>
            </a:endParaRPr>
          </a:p>
          <a:p>
            <a:pPr marR="5080" algn="ctr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$1</a:t>
            </a:r>
            <a:r>
              <a:rPr sz="1000" spc="0" dirty="0">
                <a:latin typeface="Calibri"/>
                <a:cs typeface="Calibri"/>
              </a:rPr>
              <a:t>0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850">
              <a:latin typeface="Times New Roman"/>
              <a:cs typeface="Times New Roman"/>
            </a:endParaRPr>
          </a:p>
          <a:p>
            <a:pPr marL="51435" algn="ctr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$5,0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1553137" y="903223"/>
            <a:ext cx="3881120" cy="8705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8674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6: Gate Valve Size vs. Cost – </a:t>
            </a:r>
            <a:r>
              <a:rPr sz="1000" b="1" spc="5" dirty="0">
                <a:latin typeface="Arial"/>
                <a:cs typeface="Arial"/>
              </a:rPr>
              <a:t>by </a:t>
            </a:r>
            <a:r>
              <a:rPr sz="1000" b="1" spc="-5" dirty="0">
                <a:latin typeface="Arial"/>
                <a:cs typeface="Arial"/>
              </a:rPr>
              <a:t>Pressure</a:t>
            </a:r>
            <a:r>
              <a:rPr sz="1000" b="1" spc="5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Class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sz="1000" dirty="0">
                <a:latin typeface="Calibri"/>
                <a:cs typeface="Calibri"/>
              </a:rPr>
              <a:t>$25,000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$20,000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2258164" y="3474897"/>
            <a:ext cx="12763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2"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2652589" y="3474897"/>
            <a:ext cx="12763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3"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3047269" y="3474897"/>
            <a:ext cx="12763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4"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3442050" y="3474897"/>
            <a:ext cx="12763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6"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3836831" y="3474897"/>
            <a:ext cx="12763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8"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4199201" y="3474897"/>
            <a:ext cx="588010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  <a:tabLst>
                <a:tab pos="394335" algn="l"/>
              </a:tabLst>
            </a:pPr>
            <a:r>
              <a:rPr sz="1000" spc="-5" dirty="0">
                <a:latin typeface="Calibri"/>
                <a:cs typeface="Calibri"/>
              </a:rPr>
              <a:t>1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"</a:t>
            </a:r>
            <a:r>
              <a:rPr sz="1000" dirty="0">
                <a:latin typeface="Calibri"/>
                <a:cs typeface="Calibri"/>
              </a:rPr>
              <a:t>	</a:t>
            </a:r>
            <a:r>
              <a:rPr sz="1000" spc="-5" dirty="0">
                <a:latin typeface="Calibri"/>
                <a:cs typeface="Calibri"/>
              </a:rPr>
              <a:t>1</a:t>
            </a:r>
            <a:r>
              <a:rPr sz="1000" dirty="0">
                <a:latin typeface="Calibri"/>
                <a:cs typeface="Calibri"/>
              </a:rPr>
              <a:t>2</a:t>
            </a:r>
            <a:r>
              <a:rPr sz="1000" spc="-5" dirty="0">
                <a:latin typeface="Calibri"/>
                <a:cs typeface="Calibri"/>
              </a:rPr>
              <a:t>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29" name="object 129"/>
          <p:cNvSpPr/>
          <p:nvPr/>
        </p:nvSpPr>
        <p:spPr>
          <a:xfrm>
            <a:off x="5089301" y="1971192"/>
            <a:ext cx="320675" cy="0"/>
          </a:xfrm>
          <a:custGeom>
            <a:avLst/>
            <a:gdLst/>
            <a:ahLst/>
            <a:cxnLst/>
            <a:rect l="l" t="t" r="r" b="b"/>
            <a:pathLst>
              <a:path w="320675">
                <a:moveTo>
                  <a:pt x="0" y="0"/>
                </a:moveTo>
                <a:lnTo>
                  <a:pt x="320298" y="0"/>
                </a:lnTo>
              </a:path>
            </a:pathLst>
          </a:custGeom>
          <a:ln w="27314">
            <a:solidFill>
              <a:srgbClr val="001E5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089301" y="2200332"/>
            <a:ext cx="320675" cy="0"/>
          </a:xfrm>
          <a:custGeom>
            <a:avLst/>
            <a:gdLst/>
            <a:ahLst/>
            <a:cxnLst/>
            <a:rect l="l" t="t" r="r" b="b"/>
            <a:pathLst>
              <a:path w="320675">
                <a:moveTo>
                  <a:pt x="0" y="0"/>
                </a:moveTo>
                <a:lnTo>
                  <a:pt x="320298" y="0"/>
                </a:lnTo>
              </a:path>
            </a:pathLst>
          </a:custGeom>
          <a:ln w="27314">
            <a:solidFill>
              <a:srgbClr val="5F5FFC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089301" y="2429472"/>
            <a:ext cx="320675" cy="0"/>
          </a:xfrm>
          <a:custGeom>
            <a:avLst/>
            <a:gdLst/>
            <a:ahLst/>
            <a:cxnLst/>
            <a:rect l="l" t="t" r="r" b="b"/>
            <a:pathLst>
              <a:path w="320675">
                <a:moveTo>
                  <a:pt x="0" y="0"/>
                </a:moveTo>
                <a:lnTo>
                  <a:pt x="320298" y="0"/>
                </a:lnTo>
              </a:path>
            </a:pathLst>
          </a:custGeom>
          <a:ln w="27314">
            <a:solidFill>
              <a:srgbClr val="5F5FFC"/>
            </a:solidFill>
            <a:prstDash val="lgDash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089301" y="2657108"/>
            <a:ext cx="320675" cy="0"/>
          </a:xfrm>
          <a:custGeom>
            <a:avLst/>
            <a:gdLst/>
            <a:ahLst/>
            <a:cxnLst/>
            <a:rect l="l" t="t" r="r" b="b"/>
            <a:pathLst>
              <a:path w="320675">
                <a:moveTo>
                  <a:pt x="0" y="0"/>
                </a:moveTo>
                <a:lnTo>
                  <a:pt x="320298" y="0"/>
                </a:lnTo>
              </a:path>
            </a:pathLst>
          </a:custGeom>
          <a:ln w="27314">
            <a:solidFill>
              <a:srgbClr val="9292FA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089301" y="2886248"/>
            <a:ext cx="320675" cy="0"/>
          </a:xfrm>
          <a:custGeom>
            <a:avLst/>
            <a:gdLst/>
            <a:ahLst/>
            <a:cxnLst/>
            <a:rect l="l" t="t" r="r" b="b"/>
            <a:pathLst>
              <a:path w="320675">
                <a:moveTo>
                  <a:pt x="0" y="0"/>
                </a:moveTo>
                <a:lnTo>
                  <a:pt x="320298" y="0"/>
                </a:lnTo>
              </a:path>
            </a:pathLst>
          </a:custGeom>
          <a:ln w="27314">
            <a:solidFill>
              <a:srgbClr val="00AE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 txBox="1"/>
          <p:nvPr/>
        </p:nvSpPr>
        <p:spPr>
          <a:xfrm>
            <a:off x="5445316" y="1881497"/>
            <a:ext cx="556260" cy="10737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Class</a:t>
            </a:r>
            <a:r>
              <a:rPr sz="1000" spc="-95" dirty="0">
                <a:latin typeface="Calibri"/>
                <a:cs typeface="Calibri"/>
              </a:rPr>
              <a:t> </a:t>
            </a:r>
            <a:r>
              <a:rPr sz="1000" dirty="0">
                <a:latin typeface="Calibri"/>
                <a:cs typeface="Calibri"/>
              </a:rPr>
              <a:t>150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0"/>
              </a:spcBef>
            </a:pPr>
            <a:r>
              <a:rPr sz="1000" spc="-5" dirty="0">
                <a:latin typeface="Calibri"/>
                <a:cs typeface="Calibri"/>
              </a:rPr>
              <a:t>Class</a:t>
            </a:r>
            <a:r>
              <a:rPr sz="1000" spc="-90" dirty="0">
                <a:latin typeface="Calibri"/>
                <a:cs typeface="Calibri"/>
              </a:rPr>
              <a:t> </a:t>
            </a:r>
            <a:r>
              <a:rPr sz="1000" dirty="0">
                <a:latin typeface="Calibri"/>
                <a:cs typeface="Calibri"/>
              </a:rPr>
              <a:t>300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0"/>
              </a:spcBef>
            </a:pPr>
            <a:r>
              <a:rPr sz="1000" spc="-5" dirty="0">
                <a:latin typeface="Calibri"/>
                <a:cs typeface="Calibri"/>
              </a:rPr>
              <a:t>Class</a:t>
            </a:r>
            <a:r>
              <a:rPr sz="1000" spc="-90" dirty="0">
                <a:latin typeface="Calibri"/>
                <a:cs typeface="Calibri"/>
              </a:rPr>
              <a:t> </a:t>
            </a:r>
            <a:r>
              <a:rPr sz="1000" dirty="0">
                <a:latin typeface="Calibri"/>
                <a:cs typeface="Calibri"/>
              </a:rPr>
              <a:t>600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0"/>
              </a:spcBef>
            </a:pPr>
            <a:r>
              <a:rPr sz="1000" spc="-5" dirty="0">
                <a:latin typeface="Calibri"/>
                <a:cs typeface="Calibri"/>
              </a:rPr>
              <a:t>Class</a:t>
            </a:r>
            <a:r>
              <a:rPr sz="1000" spc="-90" dirty="0">
                <a:latin typeface="Calibri"/>
                <a:cs typeface="Calibri"/>
              </a:rPr>
              <a:t> </a:t>
            </a:r>
            <a:r>
              <a:rPr sz="1000" dirty="0">
                <a:latin typeface="Calibri"/>
                <a:cs typeface="Calibri"/>
              </a:rPr>
              <a:t>900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0"/>
              </a:spcBef>
            </a:pPr>
            <a:r>
              <a:rPr sz="1000" spc="-5" dirty="0">
                <a:latin typeface="Calibri"/>
                <a:cs typeface="Calibri"/>
              </a:rPr>
              <a:t>Class</a:t>
            </a:r>
            <a:r>
              <a:rPr sz="1000" spc="-90" dirty="0">
                <a:latin typeface="Calibri"/>
                <a:cs typeface="Calibri"/>
              </a:rPr>
              <a:t> </a:t>
            </a:r>
            <a:r>
              <a:rPr sz="1000" dirty="0">
                <a:latin typeface="Calibri"/>
                <a:cs typeface="Calibri"/>
              </a:rPr>
              <a:t>1500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35" name="object 135"/>
          <p:cNvSpPr/>
          <p:nvPr/>
        </p:nvSpPr>
        <p:spPr>
          <a:xfrm>
            <a:off x="1442469" y="1141144"/>
            <a:ext cx="4673600" cy="2576830"/>
          </a:xfrm>
          <a:custGeom>
            <a:avLst/>
            <a:gdLst/>
            <a:ahLst/>
            <a:cxnLst/>
            <a:rect l="l" t="t" r="r" b="b"/>
            <a:pathLst>
              <a:path w="4673600" h="2576829">
                <a:moveTo>
                  <a:pt x="0" y="2576689"/>
                </a:moveTo>
                <a:lnTo>
                  <a:pt x="4673314" y="2576689"/>
                </a:lnTo>
                <a:lnTo>
                  <a:pt x="4673313" y="0"/>
                </a:lnTo>
                <a:lnTo>
                  <a:pt x="0" y="0"/>
                </a:lnTo>
                <a:lnTo>
                  <a:pt x="0" y="2576689"/>
                </a:lnTo>
                <a:close/>
              </a:path>
            </a:pathLst>
          </a:custGeom>
          <a:ln w="911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2108943" y="5194295"/>
            <a:ext cx="0" cy="2204085"/>
          </a:xfrm>
          <a:custGeom>
            <a:avLst/>
            <a:gdLst/>
            <a:ahLst/>
            <a:cxnLst/>
            <a:rect l="l" t="t" r="r" b="b"/>
            <a:pathLst>
              <a:path h="2204084">
                <a:moveTo>
                  <a:pt x="0" y="2203824"/>
                </a:moveTo>
                <a:lnTo>
                  <a:pt x="0" y="0"/>
                </a:lnTo>
              </a:path>
            </a:pathLst>
          </a:custGeom>
          <a:ln w="91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2069269" y="7398120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74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069269" y="7177428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74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2069269" y="6956736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74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069269" y="6737566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74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2069269" y="6516874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74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069269" y="6296233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74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069269" y="6075541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74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069269" y="5854849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74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069269" y="5634157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74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069269" y="5413465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74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069269" y="5194295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74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108943" y="7398120"/>
            <a:ext cx="2661285" cy="0"/>
          </a:xfrm>
          <a:custGeom>
            <a:avLst/>
            <a:gdLst/>
            <a:ahLst/>
            <a:cxnLst/>
            <a:rect l="l" t="t" r="r" b="b"/>
            <a:pathLst>
              <a:path w="2661285">
                <a:moveTo>
                  <a:pt x="0" y="0"/>
                </a:moveTo>
                <a:lnTo>
                  <a:pt x="2661260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108943" y="7398120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94"/>
                </a:lnTo>
              </a:path>
            </a:pathLst>
          </a:custGeom>
          <a:ln w="91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490431" y="7398120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94"/>
                </a:lnTo>
              </a:path>
            </a:pathLst>
          </a:custGeom>
          <a:ln w="91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2870393" y="7398120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94"/>
                </a:lnTo>
              </a:path>
            </a:pathLst>
          </a:custGeom>
          <a:ln w="91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250356" y="7398120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94"/>
                </a:lnTo>
              </a:path>
            </a:pathLst>
          </a:custGeom>
          <a:ln w="91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630317" y="7398120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94"/>
                </a:lnTo>
              </a:path>
            </a:pathLst>
          </a:custGeom>
          <a:ln w="91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010280" y="7398120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94"/>
                </a:lnTo>
              </a:path>
            </a:pathLst>
          </a:custGeom>
          <a:ln w="91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4390242" y="7398120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94"/>
                </a:lnTo>
              </a:path>
            </a:pathLst>
          </a:custGeom>
          <a:ln w="91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4770204" y="7398120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94"/>
                </a:lnTo>
              </a:path>
            </a:pathLst>
          </a:custGeom>
          <a:ln w="91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299687" y="6967390"/>
            <a:ext cx="2281555" cy="382270"/>
          </a:xfrm>
          <a:custGeom>
            <a:avLst/>
            <a:gdLst/>
            <a:ahLst/>
            <a:cxnLst/>
            <a:rect l="l" t="t" r="r" b="b"/>
            <a:pathLst>
              <a:path w="2281554" h="382270">
                <a:moveTo>
                  <a:pt x="0" y="382025"/>
                </a:moveTo>
                <a:lnTo>
                  <a:pt x="379962" y="360717"/>
                </a:lnTo>
                <a:lnTo>
                  <a:pt x="759924" y="345497"/>
                </a:lnTo>
                <a:lnTo>
                  <a:pt x="1139886" y="295270"/>
                </a:lnTo>
                <a:lnTo>
                  <a:pt x="1519848" y="214603"/>
                </a:lnTo>
                <a:lnTo>
                  <a:pt x="1899810" y="89798"/>
                </a:lnTo>
                <a:lnTo>
                  <a:pt x="2281298" y="0"/>
                </a:lnTo>
              </a:path>
            </a:pathLst>
          </a:custGeom>
          <a:ln w="27398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299687" y="6074019"/>
            <a:ext cx="2281555" cy="1176655"/>
          </a:xfrm>
          <a:custGeom>
            <a:avLst/>
            <a:gdLst/>
            <a:ahLst/>
            <a:cxnLst/>
            <a:rect l="l" t="t" r="r" b="b"/>
            <a:pathLst>
              <a:path w="2281554" h="1176654">
                <a:moveTo>
                  <a:pt x="0" y="1176465"/>
                </a:moveTo>
                <a:lnTo>
                  <a:pt x="379962" y="1117107"/>
                </a:lnTo>
                <a:lnTo>
                  <a:pt x="759924" y="1060792"/>
                </a:lnTo>
                <a:lnTo>
                  <a:pt x="1139886" y="875106"/>
                </a:lnTo>
                <a:lnTo>
                  <a:pt x="1519848" y="587446"/>
                </a:lnTo>
                <a:lnTo>
                  <a:pt x="1899810" y="272440"/>
                </a:lnTo>
                <a:lnTo>
                  <a:pt x="2281298" y="0"/>
                </a:lnTo>
              </a:path>
            </a:pathLst>
          </a:custGeom>
          <a:ln w="27411">
            <a:solidFill>
              <a:srgbClr val="0000BE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299687" y="5352584"/>
            <a:ext cx="2281555" cy="1817370"/>
          </a:xfrm>
          <a:custGeom>
            <a:avLst/>
            <a:gdLst/>
            <a:ahLst/>
            <a:cxnLst/>
            <a:rect l="l" t="t" r="r" b="b"/>
            <a:pathLst>
              <a:path w="2281554" h="1817370">
                <a:moveTo>
                  <a:pt x="0" y="1817233"/>
                </a:moveTo>
                <a:lnTo>
                  <a:pt x="379962" y="1724390"/>
                </a:lnTo>
                <a:lnTo>
                  <a:pt x="759924" y="1639157"/>
                </a:lnTo>
                <a:lnTo>
                  <a:pt x="1139886" y="1353019"/>
                </a:lnTo>
                <a:lnTo>
                  <a:pt x="1519848" y="907119"/>
                </a:lnTo>
                <a:lnTo>
                  <a:pt x="1899810" y="421597"/>
                </a:lnTo>
                <a:lnTo>
                  <a:pt x="2281298" y="0"/>
                </a:lnTo>
              </a:path>
            </a:pathLst>
          </a:custGeom>
          <a:ln w="27423">
            <a:solidFill>
              <a:srgbClr val="5F5F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 txBox="1"/>
          <p:nvPr/>
        </p:nvSpPr>
        <p:spPr>
          <a:xfrm>
            <a:off x="1544651" y="5101921"/>
            <a:ext cx="431800" cy="23653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5080" algn="ctr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$1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10" dirty="0">
                <a:latin typeface="Calibri"/>
                <a:cs typeface="Calibri"/>
              </a:rPr>
              <a:t>,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00</a:t>
            </a:r>
            <a:endParaRPr sz="1000">
              <a:latin typeface="Calibri"/>
              <a:cs typeface="Calibri"/>
            </a:endParaRPr>
          </a:p>
          <a:p>
            <a:pPr marL="50800" algn="ctr">
              <a:lnSpc>
                <a:spcPct val="100000"/>
              </a:lnSpc>
              <a:spcBef>
                <a:spcPts val="535"/>
              </a:spcBef>
            </a:pPr>
            <a:r>
              <a:rPr sz="1000" spc="-5" dirty="0">
                <a:latin typeface="Calibri"/>
                <a:cs typeface="Calibri"/>
              </a:rPr>
              <a:t>$9,000</a:t>
            </a:r>
            <a:endParaRPr sz="1000">
              <a:latin typeface="Calibri"/>
              <a:cs typeface="Calibri"/>
            </a:endParaRPr>
          </a:p>
          <a:p>
            <a:pPr marL="50800" algn="ctr">
              <a:lnSpc>
                <a:spcPct val="100000"/>
              </a:lnSpc>
              <a:spcBef>
                <a:spcPts val="535"/>
              </a:spcBef>
            </a:pPr>
            <a:r>
              <a:rPr sz="1000" spc="-5" dirty="0">
                <a:latin typeface="Calibri"/>
                <a:cs typeface="Calibri"/>
              </a:rPr>
              <a:t>$8,000</a:t>
            </a:r>
            <a:endParaRPr sz="1000">
              <a:latin typeface="Calibri"/>
              <a:cs typeface="Calibri"/>
            </a:endParaRPr>
          </a:p>
          <a:p>
            <a:pPr marL="50800" algn="ctr">
              <a:lnSpc>
                <a:spcPct val="100000"/>
              </a:lnSpc>
              <a:spcBef>
                <a:spcPts val="535"/>
              </a:spcBef>
            </a:pPr>
            <a:r>
              <a:rPr sz="1000" spc="-5" dirty="0">
                <a:latin typeface="Calibri"/>
                <a:cs typeface="Calibri"/>
              </a:rPr>
              <a:t>$7,000</a:t>
            </a:r>
            <a:endParaRPr sz="1000">
              <a:latin typeface="Calibri"/>
              <a:cs typeface="Calibri"/>
            </a:endParaRPr>
          </a:p>
          <a:p>
            <a:pPr marL="51435" algn="ctr">
              <a:lnSpc>
                <a:spcPct val="100000"/>
              </a:lnSpc>
              <a:spcBef>
                <a:spcPts val="530"/>
              </a:spcBef>
            </a:pPr>
            <a:r>
              <a:rPr sz="1000" spc="-5" dirty="0">
                <a:latin typeface="Calibri"/>
                <a:cs typeface="Calibri"/>
              </a:rPr>
              <a:t>$6,0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  <a:p>
            <a:pPr marL="50800" algn="ctr">
              <a:lnSpc>
                <a:spcPct val="100000"/>
              </a:lnSpc>
              <a:spcBef>
                <a:spcPts val="535"/>
              </a:spcBef>
            </a:pPr>
            <a:r>
              <a:rPr sz="1000" spc="-5" dirty="0">
                <a:latin typeface="Calibri"/>
                <a:cs typeface="Calibri"/>
              </a:rPr>
              <a:t>$5,000</a:t>
            </a:r>
            <a:endParaRPr sz="1000">
              <a:latin typeface="Calibri"/>
              <a:cs typeface="Calibri"/>
            </a:endParaRPr>
          </a:p>
          <a:p>
            <a:pPr marL="50800" algn="ctr">
              <a:lnSpc>
                <a:spcPct val="100000"/>
              </a:lnSpc>
              <a:spcBef>
                <a:spcPts val="535"/>
              </a:spcBef>
            </a:pPr>
            <a:r>
              <a:rPr sz="1000" spc="-5" dirty="0">
                <a:latin typeface="Calibri"/>
                <a:cs typeface="Calibri"/>
              </a:rPr>
              <a:t>$4,000</a:t>
            </a:r>
            <a:endParaRPr sz="1000">
              <a:latin typeface="Calibri"/>
              <a:cs typeface="Calibri"/>
            </a:endParaRPr>
          </a:p>
          <a:p>
            <a:pPr marL="50800" algn="ctr">
              <a:lnSpc>
                <a:spcPct val="100000"/>
              </a:lnSpc>
              <a:spcBef>
                <a:spcPts val="535"/>
              </a:spcBef>
            </a:pPr>
            <a:r>
              <a:rPr sz="1000" spc="-5" dirty="0">
                <a:latin typeface="Calibri"/>
                <a:cs typeface="Calibri"/>
              </a:rPr>
              <a:t>$3,000</a:t>
            </a:r>
            <a:endParaRPr sz="1000">
              <a:latin typeface="Calibri"/>
              <a:cs typeface="Calibri"/>
            </a:endParaRPr>
          </a:p>
          <a:p>
            <a:pPr marL="51435" algn="ctr">
              <a:lnSpc>
                <a:spcPct val="100000"/>
              </a:lnSpc>
              <a:spcBef>
                <a:spcPts val="535"/>
              </a:spcBef>
            </a:pPr>
            <a:r>
              <a:rPr sz="1000" spc="-5" dirty="0">
                <a:latin typeface="Calibri"/>
                <a:cs typeface="Calibri"/>
              </a:rPr>
              <a:t>$2,0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  <a:p>
            <a:pPr marL="50800" algn="ctr">
              <a:lnSpc>
                <a:spcPct val="100000"/>
              </a:lnSpc>
              <a:spcBef>
                <a:spcPts val="530"/>
              </a:spcBef>
            </a:pPr>
            <a:r>
              <a:rPr sz="1000" spc="-5" dirty="0">
                <a:latin typeface="Calibri"/>
                <a:cs typeface="Calibri"/>
              </a:rPr>
              <a:t>$1,000</a:t>
            </a:r>
            <a:endParaRPr sz="1000">
              <a:latin typeface="Calibri"/>
              <a:cs typeface="Calibri"/>
            </a:endParaRPr>
          </a:p>
          <a:p>
            <a:pPr marL="257810">
              <a:lnSpc>
                <a:spcPct val="100000"/>
              </a:lnSpc>
              <a:spcBef>
                <a:spcPts val="535"/>
              </a:spcBef>
            </a:pPr>
            <a:r>
              <a:rPr sz="1000" spc="-5" dirty="0">
                <a:latin typeface="Calibri"/>
                <a:cs typeface="Calibri"/>
              </a:rPr>
              <a:t>$-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2242617" y="7473246"/>
            <a:ext cx="2442210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  <a:tabLst>
                <a:tab pos="379730" algn="l"/>
                <a:tab pos="760095" algn="l"/>
                <a:tab pos="1139825" algn="l"/>
                <a:tab pos="1520190" algn="l"/>
                <a:tab pos="1868170" algn="l"/>
                <a:tab pos="2248535" algn="l"/>
              </a:tabLst>
            </a:pPr>
            <a:r>
              <a:rPr sz="1000" spc="-10" dirty="0">
                <a:latin typeface="Calibri"/>
                <a:cs typeface="Calibri"/>
              </a:rPr>
              <a:t>2</a:t>
            </a:r>
            <a:r>
              <a:rPr sz="1000" spc="-5" dirty="0">
                <a:latin typeface="Calibri"/>
                <a:cs typeface="Calibri"/>
              </a:rPr>
              <a:t>"</a:t>
            </a:r>
            <a:r>
              <a:rPr sz="1000" dirty="0">
                <a:latin typeface="Calibri"/>
                <a:cs typeface="Calibri"/>
              </a:rPr>
              <a:t>	</a:t>
            </a:r>
            <a:r>
              <a:rPr sz="1000" spc="-5" dirty="0">
                <a:latin typeface="Calibri"/>
                <a:cs typeface="Calibri"/>
              </a:rPr>
              <a:t>3"</a:t>
            </a:r>
            <a:r>
              <a:rPr sz="1000" dirty="0">
                <a:latin typeface="Calibri"/>
                <a:cs typeface="Calibri"/>
              </a:rPr>
              <a:t>	</a:t>
            </a:r>
            <a:r>
              <a:rPr sz="1000" spc="-10" dirty="0">
                <a:latin typeface="Calibri"/>
                <a:cs typeface="Calibri"/>
              </a:rPr>
              <a:t>4</a:t>
            </a:r>
            <a:r>
              <a:rPr sz="1000" spc="-5" dirty="0">
                <a:latin typeface="Calibri"/>
                <a:cs typeface="Calibri"/>
              </a:rPr>
              <a:t>"</a:t>
            </a:r>
            <a:r>
              <a:rPr sz="1000" dirty="0">
                <a:latin typeface="Calibri"/>
                <a:cs typeface="Calibri"/>
              </a:rPr>
              <a:t>	</a:t>
            </a:r>
            <a:r>
              <a:rPr sz="1000" spc="-10" dirty="0">
                <a:latin typeface="Calibri"/>
                <a:cs typeface="Calibri"/>
              </a:rPr>
              <a:t>6</a:t>
            </a:r>
            <a:r>
              <a:rPr sz="1000" spc="-5" dirty="0">
                <a:latin typeface="Calibri"/>
                <a:cs typeface="Calibri"/>
              </a:rPr>
              <a:t>"</a:t>
            </a:r>
            <a:r>
              <a:rPr sz="1000" dirty="0">
                <a:latin typeface="Calibri"/>
                <a:cs typeface="Calibri"/>
              </a:rPr>
              <a:t>	</a:t>
            </a:r>
            <a:r>
              <a:rPr sz="1000" spc="-10" dirty="0">
                <a:latin typeface="Calibri"/>
                <a:cs typeface="Calibri"/>
              </a:rPr>
              <a:t>8</a:t>
            </a:r>
            <a:r>
              <a:rPr sz="1000" spc="-5" dirty="0">
                <a:latin typeface="Calibri"/>
                <a:cs typeface="Calibri"/>
              </a:rPr>
              <a:t>"</a:t>
            </a:r>
            <a:r>
              <a:rPr sz="1000" dirty="0">
                <a:latin typeface="Calibri"/>
                <a:cs typeface="Calibri"/>
              </a:rPr>
              <a:t>	</a:t>
            </a:r>
            <a:r>
              <a:rPr sz="1000" spc="-5" dirty="0">
                <a:latin typeface="Calibri"/>
                <a:cs typeface="Calibri"/>
              </a:rPr>
              <a:t>1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"</a:t>
            </a:r>
            <a:r>
              <a:rPr sz="1000" dirty="0">
                <a:latin typeface="Calibri"/>
                <a:cs typeface="Calibri"/>
              </a:rPr>
              <a:t>	</a:t>
            </a:r>
            <a:r>
              <a:rPr sz="1000" spc="-5" dirty="0">
                <a:latin typeface="Calibri"/>
                <a:cs typeface="Calibri"/>
              </a:rPr>
              <a:t>1</a:t>
            </a:r>
            <a:r>
              <a:rPr sz="1000" dirty="0">
                <a:latin typeface="Calibri"/>
                <a:cs typeface="Calibri"/>
              </a:rPr>
              <a:t>2</a:t>
            </a:r>
            <a:r>
              <a:rPr sz="1000" spc="-5" dirty="0">
                <a:latin typeface="Calibri"/>
                <a:cs typeface="Calibri"/>
              </a:rPr>
              <a:t>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2" name="object 162"/>
          <p:cNvSpPr/>
          <p:nvPr/>
        </p:nvSpPr>
        <p:spPr>
          <a:xfrm>
            <a:off x="4979260" y="6154685"/>
            <a:ext cx="320675" cy="0"/>
          </a:xfrm>
          <a:custGeom>
            <a:avLst/>
            <a:gdLst/>
            <a:ahLst/>
            <a:cxnLst/>
            <a:rect l="l" t="t" r="r" b="b"/>
            <a:pathLst>
              <a:path w="320675">
                <a:moveTo>
                  <a:pt x="0" y="0"/>
                </a:moveTo>
                <a:lnTo>
                  <a:pt x="320449" y="0"/>
                </a:lnTo>
              </a:path>
            </a:pathLst>
          </a:custGeom>
          <a:ln w="27396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4979260" y="6384510"/>
            <a:ext cx="320675" cy="0"/>
          </a:xfrm>
          <a:custGeom>
            <a:avLst/>
            <a:gdLst/>
            <a:ahLst/>
            <a:cxnLst/>
            <a:rect l="l" t="t" r="r" b="b"/>
            <a:pathLst>
              <a:path w="320675">
                <a:moveTo>
                  <a:pt x="0" y="0"/>
                </a:moveTo>
                <a:lnTo>
                  <a:pt x="320449" y="0"/>
                </a:lnTo>
              </a:path>
            </a:pathLst>
          </a:custGeom>
          <a:ln w="27396">
            <a:solidFill>
              <a:srgbClr val="0000BE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4979260" y="6614283"/>
            <a:ext cx="320675" cy="0"/>
          </a:xfrm>
          <a:custGeom>
            <a:avLst/>
            <a:gdLst/>
            <a:ahLst/>
            <a:cxnLst/>
            <a:rect l="l" t="t" r="r" b="b"/>
            <a:pathLst>
              <a:path w="320675">
                <a:moveTo>
                  <a:pt x="0" y="0"/>
                </a:moveTo>
                <a:lnTo>
                  <a:pt x="320449" y="0"/>
                </a:lnTo>
              </a:path>
            </a:pathLst>
          </a:custGeom>
          <a:ln w="27396">
            <a:solidFill>
              <a:srgbClr val="5F5F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 txBox="1"/>
          <p:nvPr/>
        </p:nvSpPr>
        <p:spPr>
          <a:xfrm>
            <a:off x="5336332" y="5987100"/>
            <a:ext cx="671830" cy="6946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5080">
              <a:lnSpc>
                <a:spcPct val="150600"/>
              </a:lnSpc>
            </a:pPr>
            <a:r>
              <a:rPr sz="1000" spc="-5" dirty="0">
                <a:latin typeface="Calibri"/>
                <a:cs typeface="Calibri"/>
              </a:rPr>
              <a:t>Carbon</a:t>
            </a:r>
            <a:r>
              <a:rPr sz="1000" spc="-65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Steel  316LSS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5"/>
              </a:spcBef>
            </a:pPr>
            <a:r>
              <a:rPr sz="1000" spc="-5" dirty="0">
                <a:latin typeface="Calibri"/>
                <a:cs typeface="Calibri"/>
              </a:rPr>
              <a:t>317LSS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6" name="object 166"/>
          <p:cNvSpPr/>
          <p:nvPr/>
        </p:nvSpPr>
        <p:spPr>
          <a:xfrm>
            <a:off x="1432946" y="5052699"/>
            <a:ext cx="4689475" cy="2663825"/>
          </a:xfrm>
          <a:custGeom>
            <a:avLst/>
            <a:gdLst/>
            <a:ahLst/>
            <a:cxnLst/>
            <a:rect l="l" t="t" r="r" b="b"/>
            <a:pathLst>
              <a:path w="4689475" h="2663825">
                <a:moveTo>
                  <a:pt x="0" y="2663523"/>
                </a:moveTo>
                <a:lnTo>
                  <a:pt x="4689251" y="2663523"/>
                </a:lnTo>
                <a:lnTo>
                  <a:pt x="4689251" y="0"/>
                </a:lnTo>
                <a:lnTo>
                  <a:pt x="0" y="0"/>
                </a:lnTo>
                <a:lnTo>
                  <a:pt x="0" y="2663523"/>
                </a:lnTo>
                <a:close/>
              </a:path>
            </a:pathLst>
          </a:custGeom>
          <a:ln w="913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68" name="object 168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28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8288273"/>
            <a:ext cx="5614035" cy="1117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469265" algn="l"/>
              </a:tabLst>
            </a:pPr>
            <a:r>
              <a:rPr sz="1000" b="1" spc="-10" dirty="0">
                <a:latin typeface="Arial"/>
                <a:cs typeface="Arial"/>
              </a:rPr>
              <a:t>7.2.5	</a:t>
            </a:r>
            <a:r>
              <a:rPr sz="1000" b="1" spc="-5" dirty="0">
                <a:latin typeface="Arial"/>
                <a:cs typeface="Arial"/>
              </a:rPr>
              <a:t>Should-Cost</a:t>
            </a:r>
            <a:r>
              <a:rPr sz="1000" b="1" spc="-15" dirty="0">
                <a:latin typeface="Arial"/>
                <a:cs typeface="Arial"/>
              </a:rPr>
              <a:t> </a:t>
            </a:r>
            <a:r>
              <a:rPr sz="1000" b="1" spc="-10" dirty="0">
                <a:latin typeface="Arial"/>
                <a:cs typeface="Arial"/>
              </a:rPr>
              <a:t>Analysis</a:t>
            </a:r>
            <a:endParaRPr sz="1000">
              <a:latin typeface="Arial"/>
              <a:cs typeface="Arial"/>
            </a:endParaRPr>
          </a:p>
          <a:p>
            <a:pPr marL="12700" marR="5080">
              <a:lnSpc>
                <a:spcPct val="143700"/>
              </a:lnSpc>
              <a:spcBef>
                <a:spcPts val="590"/>
              </a:spcBef>
            </a:pPr>
            <a:r>
              <a:rPr sz="1000" spc="-5" dirty="0">
                <a:latin typeface="Arial"/>
                <a:cs typeface="Arial"/>
              </a:rPr>
              <a:t>Oil companies like Shell, </a:t>
            </a:r>
            <a:r>
              <a:rPr sz="1000" dirty="0">
                <a:latin typeface="Arial"/>
                <a:cs typeface="Arial"/>
              </a:rPr>
              <a:t>Total, BP, </a:t>
            </a:r>
            <a:r>
              <a:rPr sz="1000" spc="-5" dirty="0">
                <a:latin typeface="Arial"/>
                <a:cs typeface="Arial"/>
              </a:rPr>
              <a:t>and Saudi Aramco have all implemented category </a:t>
            </a:r>
            <a:r>
              <a:rPr sz="1000" dirty="0">
                <a:latin typeface="Arial"/>
                <a:cs typeface="Arial"/>
              </a:rPr>
              <a:t>management  </a:t>
            </a:r>
            <a:r>
              <a:rPr sz="1000" spc="-5" dirty="0">
                <a:latin typeface="Arial"/>
                <a:cs typeface="Arial"/>
              </a:rPr>
              <a:t>organizations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now,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varying degrees. Valves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a distinct category, although </a:t>
            </a:r>
            <a:r>
              <a:rPr sz="1000" dirty="0">
                <a:latin typeface="Arial"/>
                <a:cs typeface="Arial"/>
              </a:rPr>
              <a:t>they </a:t>
            </a:r>
            <a:r>
              <a:rPr sz="1000" spc="-5" dirty="0">
                <a:latin typeface="Arial"/>
                <a:cs typeface="Arial"/>
              </a:rPr>
              <a:t>have different  ways of subdividing the </a:t>
            </a:r>
            <a:r>
              <a:rPr sz="1000" spc="-10" dirty="0">
                <a:latin typeface="Arial"/>
                <a:cs typeface="Arial"/>
              </a:rPr>
              <a:t>valves </a:t>
            </a:r>
            <a:r>
              <a:rPr sz="1000" dirty="0">
                <a:latin typeface="Arial"/>
                <a:cs typeface="Arial"/>
              </a:rPr>
              <a:t>market. Some </a:t>
            </a:r>
            <a:r>
              <a:rPr sz="1000" spc="-5" dirty="0">
                <a:latin typeface="Arial"/>
                <a:cs typeface="Arial"/>
              </a:rPr>
              <a:t>carve the </a:t>
            </a:r>
            <a:r>
              <a:rPr sz="1000" dirty="0">
                <a:latin typeface="Arial"/>
                <a:cs typeface="Arial"/>
              </a:rPr>
              <a:t>market by </a:t>
            </a:r>
            <a:r>
              <a:rPr sz="1000" spc="-5" dirty="0">
                <a:latin typeface="Arial"/>
                <a:cs typeface="Arial"/>
              </a:rPr>
              <a:t>application, while others do it </a:t>
            </a:r>
            <a:r>
              <a:rPr sz="1000" spc="5" dirty="0">
                <a:latin typeface="Arial"/>
                <a:cs typeface="Arial"/>
              </a:rPr>
              <a:t>by  </a:t>
            </a:r>
            <a:r>
              <a:rPr sz="1000" spc="-5" dirty="0">
                <a:latin typeface="Arial"/>
                <a:cs typeface="Arial"/>
              </a:rPr>
              <a:t>physical </a:t>
            </a:r>
            <a:r>
              <a:rPr sz="1000" dirty="0">
                <a:latin typeface="Arial"/>
                <a:cs typeface="Arial"/>
              </a:rPr>
              <a:t>market </a:t>
            </a:r>
            <a:r>
              <a:rPr sz="1000" spc="-5" dirty="0">
                <a:latin typeface="Arial"/>
                <a:cs typeface="Arial"/>
              </a:rPr>
              <a:t>and/or </a:t>
            </a:r>
            <a:r>
              <a:rPr sz="1000" spc="5" dirty="0">
                <a:latin typeface="Arial"/>
                <a:cs typeface="Arial"/>
              </a:rPr>
              <a:t>by</a:t>
            </a:r>
            <a:r>
              <a:rPr sz="1000" spc="-3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geography.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/>
          <p:nvPr/>
        </p:nvSpPr>
        <p:spPr>
          <a:xfrm>
            <a:off x="2367331" y="3211714"/>
            <a:ext cx="2942590" cy="0"/>
          </a:xfrm>
          <a:custGeom>
            <a:avLst/>
            <a:gdLst/>
            <a:ahLst/>
            <a:cxnLst/>
            <a:rect l="l" t="t" r="r" b="b"/>
            <a:pathLst>
              <a:path w="2942590">
                <a:moveTo>
                  <a:pt x="0" y="0"/>
                </a:moveTo>
                <a:lnTo>
                  <a:pt x="2942430" y="0"/>
                </a:lnTo>
              </a:path>
            </a:pathLst>
          </a:custGeom>
          <a:ln w="86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367331" y="2893017"/>
            <a:ext cx="2942590" cy="0"/>
          </a:xfrm>
          <a:custGeom>
            <a:avLst/>
            <a:gdLst/>
            <a:ahLst/>
            <a:cxnLst/>
            <a:rect l="l" t="t" r="r" b="b"/>
            <a:pathLst>
              <a:path w="2942590">
                <a:moveTo>
                  <a:pt x="0" y="0"/>
                </a:moveTo>
                <a:lnTo>
                  <a:pt x="2942430" y="0"/>
                </a:lnTo>
              </a:path>
            </a:pathLst>
          </a:custGeom>
          <a:ln w="86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2367331" y="2572854"/>
            <a:ext cx="2942590" cy="0"/>
          </a:xfrm>
          <a:custGeom>
            <a:avLst/>
            <a:gdLst/>
            <a:ahLst/>
            <a:cxnLst/>
            <a:rect l="l" t="t" r="r" b="b"/>
            <a:pathLst>
              <a:path w="2942590">
                <a:moveTo>
                  <a:pt x="0" y="0"/>
                </a:moveTo>
                <a:lnTo>
                  <a:pt x="2942430" y="0"/>
                </a:lnTo>
              </a:path>
            </a:pathLst>
          </a:custGeom>
          <a:ln w="86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367331" y="2254157"/>
            <a:ext cx="2942590" cy="0"/>
          </a:xfrm>
          <a:custGeom>
            <a:avLst/>
            <a:gdLst/>
            <a:ahLst/>
            <a:cxnLst/>
            <a:rect l="l" t="t" r="r" b="b"/>
            <a:pathLst>
              <a:path w="2942590">
                <a:moveTo>
                  <a:pt x="0" y="0"/>
                </a:moveTo>
                <a:lnTo>
                  <a:pt x="2942430" y="0"/>
                </a:lnTo>
              </a:path>
            </a:pathLst>
          </a:custGeom>
          <a:ln w="86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367331" y="1935460"/>
            <a:ext cx="2942590" cy="0"/>
          </a:xfrm>
          <a:custGeom>
            <a:avLst/>
            <a:gdLst/>
            <a:ahLst/>
            <a:cxnLst/>
            <a:rect l="l" t="t" r="r" b="b"/>
            <a:pathLst>
              <a:path w="2942590">
                <a:moveTo>
                  <a:pt x="0" y="0"/>
                </a:moveTo>
                <a:lnTo>
                  <a:pt x="2942430" y="0"/>
                </a:lnTo>
              </a:path>
            </a:pathLst>
          </a:custGeom>
          <a:ln w="86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367331" y="1616763"/>
            <a:ext cx="2942590" cy="0"/>
          </a:xfrm>
          <a:custGeom>
            <a:avLst/>
            <a:gdLst/>
            <a:ahLst/>
            <a:cxnLst/>
            <a:rect l="l" t="t" r="r" b="b"/>
            <a:pathLst>
              <a:path w="2942590">
                <a:moveTo>
                  <a:pt x="0" y="0"/>
                </a:moveTo>
                <a:lnTo>
                  <a:pt x="2942430" y="0"/>
                </a:lnTo>
              </a:path>
            </a:pathLst>
          </a:custGeom>
          <a:ln w="86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367331" y="1298066"/>
            <a:ext cx="2942590" cy="0"/>
          </a:xfrm>
          <a:custGeom>
            <a:avLst/>
            <a:gdLst/>
            <a:ahLst/>
            <a:cxnLst/>
            <a:rect l="l" t="t" r="r" b="b"/>
            <a:pathLst>
              <a:path w="2942590">
                <a:moveTo>
                  <a:pt x="0" y="0"/>
                </a:moveTo>
                <a:lnTo>
                  <a:pt x="2942430" y="0"/>
                </a:lnTo>
              </a:path>
            </a:pathLst>
          </a:custGeom>
          <a:ln w="86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367331" y="1298066"/>
            <a:ext cx="0" cy="2232660"/>
          </a:xfrm>
          <a:custGeom>
            <a:avLst/>
            <a:gdLst/>
            <a:ahLst/>
            <a:cxnLst/>
            <a:rect l="l" t="t" r="r" b="b"/>
            <a:pathLst>
              <a:path h="2232660">
                <a:moveTo>
                  <a:pt x="0" y="2232344"/>
                </a:moveTo>
                <a:lnTo>
                  <a:pt x="0" y="0"/>
                </a:lnTo>
              </a:path>
            </a:pathLst>
          </a:custGeom>
          <a:ln w="867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329756" y="3530411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7575" y="0"/>
                </a:lnTo>
              </a:path>
            </a:pathLst>
          </a:custGeom>
          <a:ln w="86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329756" y="3211714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7575" y="0"/>
                </a:lnTo>
              </a:path>
            </a:pathLst>
          </a:custGeom>
          <a:ln w="86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329756" y="2893017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7575" y="0"/>
                </a:lnTo>
              </a:path>
            </a:pathLst>
          </a:custGeom>
          <a:ln w="86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329756" y="2572854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7575" y="0"/>
                </a:lnTo>
              </a:path>
            </a:pathLst>
          </a:custGeom>
          <a:ln w="86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329756" y="2254157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7575" y="0"/>
                </a:lnTo>
              </a:path>
            </a:pathLst>
          </a:custGeom>
          <a:ln w="86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329756" y="1935460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7575" y="0"/>
                </a:lnTo>
              </a:path>
            </a:pathLst>
          </a:custGeom>
          <a:ln w="86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329756" y="1616763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7575" y="0"/>
                </a:lnTo>
              </a:path>
            </a:pathLst>
          </a:custGeom>
          <a:ln w="86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329756" y="1298066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7575" y="0"/>
                </a:lnTo>
              </a:path>
            </a:pathLst>
          </a:custGeom>
          <a:ln w="86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367331" y="3530411"/>
            <a:ext cx="2942590" cy="0"/>
          </a:xfrm>
          <a:custGeom>
            <a:avLst/>
            <a:gdLst/>
            <a:ahLst/>
            <a:cxnLst/>
            <a:rect l="l" t="t" r="r" b="b"/>
            <a:pathLst>
              <a:path w="2942590">
                <a:moveTo>
                  <a:pt x="0" y="0"/>
                </a:moveTo>
                <a:lnTo>
                  <a:pt x="2942430" y="0"/>
                </a:lnTo>
              </a:path>
            </a:pathLst>
          </a:custGeom>
          <a:ln w="86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367331" y="3530411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7493"/>
                </a:lnTo>
              </a:path>
            </a:pathLst>
          </a:custGeom>
          <a:ln w="867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858700" y="3530411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7493"/>
                </a:lnTo>
              </a:path>
            </a:pathLst>
          </a:custGeom>
          <a:ln w="867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348623" y="3530411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7493"/>
                </a:lnTo>
              </a:path>
            </a:pathLst>
          </a:custGeom>
          <a:ln w="867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838547" y="3530411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7493"/>
                </a:lnTo>
              </a:path>
            </a:pathLst>
          </a:custGeom>
          <a:ln w="867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328470" y="3530411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7493"/>
                </a:lnTo>
              </a:path>
            </a:pathLst>
          </a:custGeom>
          <a:ln w="867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819839" y="3530411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7493"/>
                </a:lnTo>
              </a:path>
            </a:pathLst>
          </a:custGeom>
          <a:ln w="867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309762" y="3530411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7493"/>
                </a:lnTo>
              </a:path>
            </a:pathLst>
          </a:custGeom>
          <a:ln w="867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2572189" y="1616763"/>
            <a:ext cx="2559050" cy="1594485"/>
          </a:xfrm>
          <a:custGeom>
            <a:avLst/>
            <a:gdLst/>
            <a:ahLst/>
            <a:cxnLst/>
            <a:rect l="l" t="t" r="r" b="b"/>
            <a:pathLst>
              <a:path w="2559050" h="1594485">
                <a:moveTo>
                  <a:pt x="0" y="1594494"/>
                </a:moveTo>
                <a:lnTo>
                  <a:pt x="43155" y="1562602"/>
                </a:lnTo>
                <a:lnTo>
                  <a:pt x="84733" y="1530712"/>
                </a:lnTo>
                <a:lnTo>
                  <a:pt x="127085" y="1498822"/>
                </a:lnTo>
                <a:lnTo>
                  <a:pt x="172564" y="1466935"/>
                </a:lnTo>
                <a:lnTo>
                  <a:pt x="223524" y="1435049"/>
                </a:lnTo>
                <a:lnTo>
                  <a:pt x="261541" y="1413665"/>
                </a:lnTo>
                <a:lnTo>
                  <a:pt x="299020" y="1394140"/>
                </a:lnTo>
                <a:lnTo>
                  <a:pt x="337858" y="1375081"/>
                </a:lnTo>
                <a:lnTo>
                  <a:pt x="379951" y="1355093"/>
                </a:lnTo>
                <a:lnTo>
                  <a:pt x="427195" y="1332781"/>
                </a:lnTo>
                <a:lnTo>
                  <a:pt x="481486" y="1306749"/>
                </a:lnTo>
                <a:lnTo>
                  <a:pt x="544720" y="1275604"/>
                </a:lnTo>
                <a:lnTo>
                  <a:pt x="580824" y="1257737"/>
                </a:lnTo>
                <a:lnTo>
                  <a:pt x="620406" y="1238418"/>
                </a:lnTo>
                <a:lnTo>
                  <a:pt x="662957" y="1217821"/>
                </a:lnTo>
                <a:lnTo>
                  <a:pt x="707964" y="1196120"/>
                </a:lnTo>
                <a:lnTo>
                  <a:pt x="754918" y="1173489"/>
                </a:lnTo>
                <a:lnTo>
                  <a:pt x="803308" y="1150102"/>
                </a:lnTo>
                <a:lnTo>
                  <a:pt x="852623" y="1126134"/>
                </a:lnTo>
                <a:lnTo>
                  <a:pt x="902354" y="1101758"/>
                </a:lnTo>
                <a:lnTo>
                  <a:pt x="951988" y="1077149"/>
                </a:lnTo>
                <a:lnTo>
                  <a:pt x="1001016" y="1052480"/>
                </a:lnTo>
                <a:lnTo>
                  <a:pt x="1048926" y="1027926"/>
                </a:lnTo>
                <a:lnTo>
                  <a:pt x="1095209" y="1003660"/>
                </a:lnTo>
                <a:lnTo>
                  <a:pt x="1139354" y="979857"/>
                </a:lnTo>
                <a:lnTo>
                  <a:pt x="1180850" y="956691"/>
                </a:lnTo>
                <a:lnTo>
                  <a:pt x="1231290" y="927716"/>
                </a:lnTo>
                <a:lnTo>
                  <a:pt x="1280780" y="898736"/>
                </a:lnTo>
                <a:lnTo>
                  <a:pt x="1329205" y="869752"/>
                </a:lnTo>
                <a:lnTo>
                  <a:pt x="1376450" y="840765"/>
                </a:lnTo>
                <a:lnTo>
                  <a:pt x="1422401" y="811777"/>
                </a:lnTo>
                <a:lnTo>
                  <a:pt x="1466943" y="782788"/>
                </a:lnTo>
                <a:lnTo>
                  <a:pt x="1509961" y="753800"/>
                </a:lnTo>
                <a:lnTo>
                  <a:pt x="1551342" y="724813"/>
                </a:lnTo>
                <a:lnTo>
                  <a:pt x="1590970" y="695829"/>
                </a:lnTo>
                <a:lnTo>
                  <a:pt x="1628731" y="666849"/>
                </a:lnTo>
                <a:lnTo>
                  <a:pt x="1664511" y="637874"/>
                </a:lnTo>
                <a:lnTo>
                  <a:pt x="1702801" y="602427"/>
                </a:lnTo>
                <a:lnTo>
                  <a:pt x="1734192" y="566988"/>
                </a:lnTo>
                <a:lnTo>
                  <a:pt x="1760884" y="531553"/>
                </a:lnTo>
                <a:lnTo>
                  <a:pt x="1785079" y="496121"/>
                </a:lnTo>
                <a:lnTo>
                  <a:pt x="1808976" y="460690"/>
                </a:lnTo>
                <a:lnTo>
                  <a:pt x="1834777" y="425258"/>
                </a:lnTo>
                <a:lnTo>
                  <a:pt x="1864681" y="389823"/>
                </a:lnTo>
                <a:lnTo>
                  <a:pt x="1900889" y="354384"/>
                </a:lnTo>
                <a:lnTo>
                  <a:pt x="1945602" y="318937"/>
                </a:lnTo>
                <a:lnTo>
                  <a:pt x="1979161" y="296149"/>
                </a:lnTo>
                <a:lnTo>
                  <a:pt x="2015748" y="273364"/>
                </a:lnTo>
                <a:lnTo>
                  <a:pt x="2055001" y="250582"/>
                </a:lnTo>
                <a:lnTo>
                  <a:pt x="2096554" y="227801"/>
                </a:lnTo>
                <a:lnTo>
                  <a:pt x="2140046" y="205023"/>
                </a:lnTo>
                <a:lnTo>
                  <a:pt x="2185113" y="182245"/>
                </a:lnTo>
                <a:lnTo>
                  <a:pt x="2231391" y="159468"/>
                </a:lnTo>
                <a:lnTo>
                  <a:pt x="2278517" y="136691"/>
                </a:lnTo>
                <a:lnTo>
                  <a:pt x="2326128" y="113914"/>
                </a:lnTo>
                <a:lnTo>
                  <a:pt x="2373859" y="91135"/>
                </a:lnTo>
                <a:lnTo>
                  <a:pt x="2421349" y="68355"/>
                </a:lnTo>
                <a:lnTo>
                  <a:pt x="2468233" y="45572"/>
                </a:lnTo>
                <a:lnTo>
                  <a:pt x="2514147" y="22788"/>
                </a:lnTo>
                <a:lnTo>
                  <a:pt x="2558729" y="0"/>
                </a:lnTo>
              </a:path>
            </a:pathLst>
          </a:custGeom>
          <a:ln w="25972">
            <a:solidFill>
              <a:srgbClr val="001E5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2550270" y="1616763"/>
            <a:ext cx="1316990" cy="1594485"/>
          </a:xfrm>
          <a:custGeom>
            <a:avLst/>
            <a:gdLst/>
            <a:ahLst/>
            <a:cxnLst/>
            <a:rect l="l" t="t" r="r" b="b"/>
            <a:pathLst>
              <a:path w="1316989" h="1594485">
                <a:moveTo>
                  <a:pt x="0" y="1594494"/>
                </a:moveTo>
                <a:lnTo>
                  <a:pt x="32151" y="1554630"/>
                </a:lnTo>
                <a:lnTo>
                  <a:pt x="63739" y="1514767"/>
                </a:lnTo>
                <a:lnTo>
                  <a:pt x="96365" y="1474906"/>
                </a:lnTo>
                <a:lnTo>
                  <a:pt x="131633" y="1435049"/>
                </a:lnTo>
                <a:lnTo>
                  <a:pt x="160228" y="1405710"/>
                </a:lnTo>
                <a:lnTo>
                  <a:pt x="188383" y="1378923"/>
                </a:lnTo>
                <a:lnTo>
                  <a:pt x="218753" y="1350861"/>
                </a:lnTo>
                <a:lnTo>
                  <a:pt x="253990" y="1317697"/>
                </a:lnTo>
                <a:lnTo>
                  <a:pt x="296748" y="1275604"/>
                </a:lnTo>
                <a:lnTo>
                  <a:pt x="325409" y="1247172"/>
                </a:lnTo>
                <a:lnTo>
                  <a:pt x="358005" y="1215461"/>
                </a:lnTo>
                <a:lnTo>
                  <a:pt x="393456" y="1181125"/>
                </a:lnTo>
                <a:lnTo>
                  <a:pt x="430682" y="1144820"/>
                </a:lnTo>
                <a:lnTo>
                  <a:pt x="468603" y="1107202"/>
                </a:lnTo>
                <a:lnTo>
                  <a:pt x="506141" y="1068924"/>
                </a:lnTo>
                <a:lnTo>
                  <a:pt x="542216" y="1030643"/>
                </a:lnTo>
                <a:lnTo>
                  <a:pt x="575749" y="993014"/>
                </a:lnTo>
                <a:lnTo>
                  <a:pt x="605660" y="956691"/>
                </a:lnTo>
                <a:lnTo>
                  <a:pt x="639198" y="911156"/>
                </a:lnTo>
                <a:lnTo>
                  <a:pt x="669159" y="865611"/>
                </a:lnTo>
                <a:lnTo>
                  <a:pt x="696404" y="820060"/>
                </a:lnTo>
                <a:lnTo>
                  <a:pt x="721795" y="774506"/>
                </a:lnTo>
                <a:lnTo>
                  <a:pt x="746195" y="728954"/>
                </a:lnTo>
                <a:lnTo>
                  <a:pt x="770463" y="683409"/>
                </a:lnTo>
                <a:lnTo>
                  <a:pt x="795463" y="637874"/>
                </a:lnTo>
                <a:lnTo>
                  <a:pt x="819177" y="592301"/>
                </a:lnTo>
                <a:lnTo>
                  <a:pt x="840098" y="546739"/>
                </a:lnTo>
                <a:lnTo>
                  <a:pt x="860004" y="501182"/>
                </a:lnTo>
                <a:lnTo>
                  <a:pt x="880672" y="455628"/>
                </a:lnTo>
                <a:lnTo>
                  <a:pt x="903881" y="410072"/>
                </a:lnTo>
                <a:lnTo>
                  <a:pt x="931409" y="364510"/>
                </a:lnTo>
                <a:lnTo>
                  <a:pt x="965033" y="318937"/>
                </a:lnTo>
                <a:lnTo>
                  <a:pt x="996105" y="283490"/>
                </a:lnTo>
                <a:lnTo>
                  <a:pt x="1030931" y="248050"/>
                </a:lnTo>
                <a:lnTo>
                  <a:pt x="1068762" y="212615"/>
                </a:lnTo>
                <a:lnTo>
                  <a:pt x="1108847" y="177184"/>
                </a:lnTo>
                <a:lnTo>
                  <a:pt x="1150435" y="141753"/>
                </a:lnTo>
                <a:lnTo>
                  <a:pt x="1192777" y="106321"/>
                </a:lnTo>
                <a:lnTo>
                  <a:pt x="1235122" y="70886"/>
                </a:lnTo>
                <a:lnTo>
                  <a:pt x="1276720" y="35446"/>
                </a:lnTo>
                <a:lnTo>
                  <a:pt x="1316819" y="0"/>
                </a:lnTo>
              </a:path>
            </a:pathLst>
          </a:custGeom>
          <a:ln w="25990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2468592" y="1616763"/>
            <a:ext cx="734060" cy="1594485"/>
          </a:xfrm>
          <a:custGeom>
            <a:avLst/>
            <a:gdLst/>
            <a:ahLst/>
            <a:cxnLst/>
            <a:rect l="l" t="t" r="r" b="b"/>
            <a:pathLst>
              <a:path w="734060" h="1594485">
                <a:moveTo>
                  <a:pt x="0" y="1594494"/>
                </a:moveTo>
                <a:lnTo>
                  <a:pt x="17202" y="1554630"/>
                </a:lnTo>
                <a:lnTo>
                  <a:pt x="34139" y="1514767"/>
                </a:lnTo>
                <a:lnTo>
                  <a:pt x="51597" y="1474906"/>
                </a:lnTo>
                <a:lnTo>
                  <a:pt x="70357" y="1435049"/>
                </a:lnTo>
                <a:lnTo>
                  <a:pt x="89368" y="1398923"/>
                </a:lnTo>
                <a:lnTo>
                  <a:pt x="108640" y="1365291"/>
                </a:lnTo>
                <a:lnTo>
                  <a:pt x="130598" y="1326676"/>
                </a:lnTo>
                <a:lnTo>
                  <a:pt x="157671" y="1275604"/>
                </a:lnTo>
                <a:lnTo>
                  <a:pt x="176876" y="1238418"/>
                </a:lnTo>
                <a:lnTo>
                  <a:pt x="199031" y="1196120"/>
                </a:lnTo>
                <a:lnTo>
                  <a:pt x="222971" y="1150102"/>
                </a:lnTo>
                <a:lnTo>
                  <a:pt x="247529" y="1101758"/>
                </a:lnTo>
                <a:lnTo>
                  <a:pt x="271542" y="1052480"/>
                </a:lnTo>
                <a:lnTo>
                  <a:pt x="293844" y="1003660"/>
                </a:lnTo>
                <a:lnTo>
                  <a:pt x="313271" y="956691"/>
                </a:lnTo>
                <a:lnTo>
                  <a:pt x="329443" y="911156"/>
                </a:lnTo>
                <a:lnTo>
                  <a:pt x="343269" y="865611"/>
                </a:lnTo>
                <a:lnTo>
                  <a:pt x="355512" y="820060"/>
                </a:lnTo>
                <a:lnTo>
                  <a:pt x="366937" y="774506"/>
                </a:lnTo>
                <a:lnTo>
                  <a:pt x="378310" y="728954"/>
                </a:lnTo>
                <a:lnTo>
                  <a:pt x="390396" y="683409"/>
                </a:lnTo>
                <a:lnTo>
                  <a:pt x="403958" y="637874"/>
                </a:lnTo>
                <a:lnTo>
                  <a:pt x="417969" y="592301"/>
                </a:lnTo>
                <a:lnTo>
                  <a:pt x="431477" y="546739"/>
                </a:lnTo>
                <a:lnTo>
                  <a:pt x="445203" y="501182"/>
                </a:lnTo>
                <a:lnTo>
                  <a:pt x="459865" y="455628"/>
                </a:lnTo>
                <a:lnTo>
                  <a:pt x="476186" y="410072"/>
                </a:lnTo>
                <a:lnTo>
                  <a:pt x="494885" y="364510"/>
                </a:lnTo>
                <a:lnTo>
                  <a:pt x="516683" y="318937"/>
                </a:lnTo>
                <a:lnTo>
                  <a:pt x="538818" y="279060"/>
                </a:lnTo>
                <a:lnTo>
                  <a:pt x="563622" y="239191"/>
                </a:lnTo>
                <a:lnTo>
                  <a:pt x="590482" y="199328"/>
                </a:lnTo>
                <a:lnTo>
                  <a:pt x="618781" y="159468"/>
                </a:lnTo>
                <a:lnTo>
                  <a:pt x="647904" y="119608"/>
                </a:lnTo>
                <a:lnTo>
                  <a:pt x="677236" y="79745"/>
                </a:lnTo>
                <a:lnTo>
                  <a:pt x="706162" y="39877"/>
                </a:lnTo>
                <a:lnTo>
                  <a:pt x="734066" y="0"/>
                </a:lnTo>
              </a:path>
            </a:pathLst>
          </a:custGeom>
          <a:ln w="26003">
            <a:solidFill>
              <a:srgbClr val="5F5F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 txBox="1"/>
          <p:nvPr/>
        </p:nvSpPr>
        <p:spPr>
          <a:xfrm>
            <a:off x="2194774" y="2806688"/>
            <a:ext cx="73660" cy="4699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spc="-5" dirty="0">
                <a:latin typeface="Calibri"/>
                <a:cs typeface="Calibri"/>
              </a:rPr>
              <a:t>4</a:t>
            </a:r>
            <a:endParaRPr sz="9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r>
              <a:rPr sz="950" spc="-5" dirty="0">
                <a:latin typeface="Calibri"/>
                <a:cs typeface="Calibri"/>
              </a:rPr>
              <a:t>2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2194774" y="2487655"/>
            <a:ext cx="73660" cy="151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spc="-5" dirty="0">
                <a:latin typeface="Calibri"/>
                <a:cs typeface="Calibri"/>
              </a:rPr>
              <a:t>6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2194774" y="2168718"/>
            <a:ext cx="73660" cy="151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spc="-5" dirty="0">
                <a:latin typeface="Calibri"/>
                <a:cs typeface="Calibri"/>
              </a:rPr>
              <a:t>8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1104696" y="903223"/>
            <a:ext cx="5354320" cy="1097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8: Output flow for each </a:t>
            </a:r>
            <a:r>
              <a:rPr sz="1000" b="1" dirty="0">
                <a:latin typeface="Arial"/>
                <a:cs typeface="Arial"/>
              </a:rPr>
              <a:t>extra </a:t>
            </a:r>
            <a:r>
              <a:rPr sz="1000" b="1" spc="-5" dirty="0">
                <a:latin typeface="Arial"/>
                <a:cs typeface="Arial"/>
              </a:rPr>
              <a:t>Dollar spent </a:t>
            </a:r>
            <a:r>
              <a:rPr sz="1000" b="1" dirty="0">
                <a:latin typeface="Arial"/>
                <a:cs typeface="Arial"/>
              </a:rPr>
              <a:t>vs. </a:t>
            </a:r>
            <a:r>
              <a:rPr sz="1000" b="1" spc="-5" dirty="0">
                <a:latin typeface="Arial"/>
                <a:cs typeface="Arial"/>
              </a:rPr>
              <a:t>Gate Valve size – </a:t>
            </a:r>
            <a:r>
              <a:rPr sz="1000" b="1" spc="5" dirty="0">
                <a:latin typeface="Arial"/>
                <a:cs typeface="Arial"/>
              </a:rPr>
              <a:t>by </a:t>
            </a:r>
            <a:r>
              <a:rPr sz="1000" b="1" spc="-5" dirty="0">
                <a:latin typeface="Arial"/>
                <a:cs typeface="Arial"/>
              </a:rPr>
              <a:t>Pressure</a:t>
            </a:r>
            <a:r>
              <a:rPr sz="1000" b="1" spc="15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Class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50">
              <a:latin typeface="Times New Roman"/>
              <a:cs typeface="Times New Roman"/>
            </a:endParaRPr>
          </a:p>
          <a:p>
            <a:pPr marL="1028700">
              <a:lnSpc>
                <a:spcPct val="100000"/>
              </a:lnSpc>
              <a:spcBef>
                <a:spcPts val="5"/>
              </a:spcBef>
            </a:pPr>
            <a:r>
              <a:rPr sz="950" spc="-10" dirty="0">
                <a:latin typeface="Calibri"/>
                <a:cs typeface="Calibri"/>
              </a:rPr>
              <a:t>14</a:t>
            </a:r>
            <a:endParaRPr sz="9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Times New Roman"/>
              <a:cs typeface="Times New Roman"/>
            </a:endParaRPr>
          </a:p>
          <a:p>
            <a:pPr marL="1028700">
              <a:lnSpc>
                <a:spcPct val="100000"/>
              </a:lnSpc>
            </a:pPr>
            <a:r>
              <a:rPr sz="950" spc="-10" dirty="0">
                <a:latin typeface="Calibri"/>
                <a:cs typeface="Calibri"/>
              </a:rPr>
              <a:t>12</a:t>
            </a:r>
            <a:endParaRPr sz="9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50">
              <a:latin typeface="Times New Roman"/>
              <a:cs typeface="Times New Roman"/>
            </a:endParaRPr>
          </a:p>
          <a:p>
            <a:pPr marL="1028700">
              <a:lnSpc>
                <a:spcPct val="100000"/>
              </a:lnSpc>
            </a:pPr>
            <a:r>
              <a:rPr sz="950" spc="-10" dirty="0">
                <a:latin typeface="Calibri"/>
                <a:cs typeface="Calibri"/>
              </a:rPr>
              <a:t>10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2194774" y="3444947"/>
            <a:ext cx="814069" cy="3073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spc="-5" dirty="0">
                <a:latin typeface="Calibri"/>
                <a:cs typeface="Calibri"/>
              </a:rPr>
              <a:t>0</a:t>
            </a:r>
            <a:endParaRPr sz="950">
              <a:latin typeface="Calibri"/>
              <a:cs typeface="Calibri"/>
            </a:endParaRPr>
          </a:p>
          <a:p>
            <a:pPr marL="34925">
              <a:lnSpc>
                <a:spcPct val="100000"/>
              </a:lnSpc>
              <a:spcBef>
                <a:spcPts val="90"/>
              </a:spcBef>
              <a:tabLst>
                <a:tab pos="525780" algn="l"/>
              </a:tabLst>
            </a:pPr>
            <a:r>
              <a:rPr sz="950" spc="-5" dirty="0">
                <a:latin typeface="Calibri"/>
                <a:cs typeface="Calibri"/>
              </a:rPr>
              <a:t>0.</a:t>
            </a:r>
            <a:r>
              <a:rPr sz="950" dirty="0">
                <a:latin typeface="Calibri"/>
                <a:cs typeface="Calibri"/>
              </a:rPr>
              <a:t>0</a:t>
            </a:r>
            <a:r>
              <a:rPr sz="950" spc="-5" dirty="0">
                <a:latin typeface="Calibri"/>
                <a:cs typeface="Calibri"/>
              </a:rPr>
              <a:t>00</a:t>
            </a:r>
            <a:r>
              <a:rPr sz="950" dirty="0">
                <a:latin typeface="Calibri"/>
                <a:cs typeface="Calibri"/>
              </a:rPr>
              <a:t>	</a:t>
            </a:r>
            <a:r>
              <a:rPr sz="950" spc="-5" dirty="0">
                <a:latin typeface="Calibri"/>
                <a:cs typeface="Calibri"/>
              </a:rPr>
              <a:t>0.</a:t>
            </a:r>
            <a:r>
              <a:rPr sz="950" dirty="0">
                <a:latin typeface="Calibri"/>
                <a:cs typeface="Calibri"/>
              </a:rPr>
              <a:t>0</a:t>
            </a:r>
            <a:r>
              <a:rPr sz="950" spc="-5" dirty="0">
                <a:latin typeface="Calibri"/>
                <a:cs typeface="Calibri"/>
              </a:rPr>
              <a:t>01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3211329" y="3601267"/>
            <a:ext cx="778510" cy="151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  <a:tabLst>
                <a:tab pos="490220" algn="l"/>
              </a:tabLst>
            </a:pPr>
            <a:r>
              <a:rPr sz="950" spc="-5" dirty="0">
                <a:latin typeface="Calibri"/>
                <a:cs typeface="Calibri"/>
              </a:rPr>
              <a:t>0.</a:t>
            </a:r>
            <a:r>
              <a:rPr sz="950" dirty="0">
                <a:latin typeface="Calibri"/>
                <a:cs typeface="Calibri"/>
              </a:rPr>
              <a:t>0</a:t>
            </a:r>
            <a:r>
              <a:rPr sz="950" spc="-5" dirty="0">
                <a:latin typeface="Calibri"/>
                <a:cs typeface="Calibri"/>
              </a:rPr>
              <a:t>02</a:t>
            </a:r>
            <a:r>
              <a:rPr sz="950" dirty="0">
                <a:latin typeface="Calibri"/>
                <a:cs typeface="Calibri"/>
              </a:rPr>
              <a:t>	</a:t>
            </a:r>
            <a:r>
              <a:rPr sz="950" spc="-5" dirty="0">
                <a:latin typeface="Calibri"/>
                <a:cs typeface="Calibri"/>
              </a:rPr>
              <a:t>0.</a:t>
            </a:r>
            <a:r>
              <a:rPr sz="950" dirty="0">
                <a:latin typeface="Calibri"/>
                <a:cs typeface="Calibri"/>
              </a:rPr>
              <a:t>0</a:t>
            </a:r>
            <a:r>
              <a:rPr sz="950" spc="-5" dirty="0">
                <a:latin typeface="Calibri"/>
                <a:cs typeface="Calibri"/>
              </a:rPr>
              <a:t>03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4192380" y="3601267"/>
            <a:ext cx="288290" cy="151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spc="-5" dirty="0">
                <a:latin typeface="Calibri"/>
                <a:cs typeface="Calibri"/>
              </a:rPr>
              <a:t>0.</a:t>
            </a:r>
            <a:r>
              <a:rPr sz="950" dirty="0">
                <a:latin typeface="Calibri"/>
                <a:cs typeface="Calibri"/>
              </a:rPr>
              <a:t>0</a:t>
            </a:r>
            <a:r>
              <a:rPr sz="950" spc="-5" dirty="0">
                <a:latin typeface="Calibri"/>
                <a:cs typeface="Calibri"/>
              </a:rPr>
              <a:t>04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4682786" y="3601267"/>
            <a:ext cx="288290" cy="151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spc="-5" dirty="0">
                <a:latin typeface="Calibri"/>
                <a:cs typeface="Calibri"/>
              </a:rPr>
              <a:t>0.</a:t>
            </a:r>
            <a:r>
              <a:rPr sz="950" dirty="0">
                <a:latin typeface="Calibri"/>
                <a:cs typeface="Calibri"/>
              </a:rPr>
              <a:t>0</a:t>
            </a:r>
            <a:r>
              <a:rPr sz="950" spc="-5" dirty="0">
                <a:latin typeface="Calibri"/>
                <a:cs typeface="Calibri"/>
              </a:rPr>
              <a:t>05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5173311" y="3601267"/>
            <a:ext cx="288290" cy="151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spc="-5" dirty="0">
                <a:latin typeface="Calibri"/>
                <a:cs typeface="Calibri"/>
              </a:rPr>
              <a:t>0.</a:t>
            </a:r>
            <a:r>
              <a:rPr sz="950" dirty="0">
                <a:latin typeface="Calibri"/>
                <a:cs typeface="Calibri"/>
              </a:rPr>
              <a:t>0</a:t>
            </a:r>
            <a:r>
              <a:rPr sz="950" spc="-5" dirty="0">
                <a:latin typeface="Calibri"/>
                <a:cs typeface="Calibri"/>
              </a:rPr>
              <a:t>06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1362916" y="2258933"/>
            <a:ext cx="784860" cy="3003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89230" marR="5080" indent="-189865">
              <a:lnSpc>
                <a:spcPct val="101600"/>
              </a:lnSpc>
            </a:pPr>
            <a:r>
              <a:rPr sz="950" b="1" spc="-10" dirty="0">
                <a:latin typeface="Calibri"/>
                <a:cs typeface="Calibri"/>
              </a:rPr>
              <a:t>Valve</a:t>
            </a:r>
            <a:r>
              <a:rPr sz="950" b="1" spc="-55" dirty="0">
                <a:latin typeface="Calibri"/>
                <a:cs typeface="Calibri"/>
              </a:rPr>
              <a:t> </a:t>
            </a:r>
            <a:r>
              <a:rPr sz="950" b="1" spc="-5" dirty="0">
                <a:latin typeface="Calibri"/>
                <a:cs typeface="Calibri"/>
              </a:rPr>
              <a:t>Diameter  (inches)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31" name="object 131"/>
          <p:cNvSpPr/>
          <p:nvPr/>
        </p:nvSpPr>
        <p:spPr>
          <a:xfrm>
            <a:off x="5325660" y="2326260"/>
            <a:ext cx="231775" cy="0"/>
          </a:xfrm>
          <a:custGeom>
            <a:avLst/>
            <a:gdLst/>
            <a:ahLst/>
            <a:cxnLst/>
            <a:rect l="l" t="t" r="r" b="b"/>
            <a:pathLst>
              <a:path w="231775">
                <a:moveTo>
                  <a:pt x="0" y="0"/>
                </a:moveTo>
                <a:lnTo>
                  <a:pt x="231232" y="0"/>
                </a:lnTo>
              </a:path>
            </a:pathLst>
          </a:custGeom>
          <a:ln w="25957">
            <a:solidFill>
              <a:srgbClr val="001E5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325660" y="2544013"/>
            <a:ext cx="231775" cy="0"/>
          </a:xfrm>
          <a:custGeom>
            <a:avLst/>
            <a:gdLst/>
            <a:ahLst/>
            <a:cxnLst/>
            <a:rect l="l" t="t" r="r" b="b"/>
            <a:pathLst>
              <a:path w="231775">
                <a:moveTo>
                  <a:pt x="0" y="0"/>
                </a:moveTo>
                <a:lnTo>
                  <a:pt x="231232" y="0"/>
                </a:lnTo>
              </a:path>
            </a:pathLst>
          </a:custGeom>
          <a:ln w="25957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325660" y="2761789"/>
            <a:ext cx="231775" cy="0"/>
          </a:xfrm>
          <a:custGeom>
            <a:avLst/>
            <a:gdLst/>
            <a:ahLst/>
            <a:cxnLst/>
            <a:rect l="l" t="t" r="r" b="b"/>
            <a:pathLst>
              <a:path w="231775">
                <a:moveTo>
                  <a:pt x="0" y="0"/>
                </a:moveTo>
                <a:lnTo>
                  <a:pt x="231232" y="0"/>
                </a:lnTo>
              </a:path>
            </a:pathLst>
          </a:custGeom>
          <a:ln w="25957">
            <a:solidFill>
              <a:srgbClr val="5F5F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 txBox="1"/>
          <p:nvPr/>
        </p:nvSpPr>
        <p:spPr>
          <a:xfrm>
            <a:off x="5581701" y="2240821"/>
            <a:ext cx="527685" cy="5861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spc="-5" dirty="0">
                <a:latin typeface="Calibri"/>
                <a:cs typeface="Calibri"/>
              </a:rPr>
              <a:t>Class</a:t>
            </a:r>
            <a:r>
              <a:rPr sz="950" spc="-85" dirty="0">
                <a:latin typeface="Calibri"/>
                <a:cs typeface="Calibri"/>
              </a:rPr>
              <a:t> </a:t>
            </a:r>
            <a:r>
              <a:rPr sz="950" spc="-5" dirty="0">
                <a:latin typeface="Calibri"/>
                <a:cs typeface="Calibri"/>
              </a:rPr>
              <a:t>150</a:t>
            </a:r>
            <a:endParaRPr sz="9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70"/>
              </a:spcBef>
            </a:pPr>
            <a:r>
              <a:rPr sz="950" spc="-5" dirty="0">
                <a:latin typeface="Calibri"/>
                <a:cs typeface="Calibri"/>
              </a:rPr>
              <a:t>class</a:t>
            </a:r>
            <a:r>
              <a:rPr sz="950" spc="-90" dirty="0">
                <a:latin typeface="Calibri"/>
                <a:cs typeface="Calibri"/>
              </a:rPr>
              <a:t> </a:t>
            </a:r>
            <a:r>
              <a:rPr sz="950" dirty="0">
                <a:latin typeface="Calibri"/>
                <a:cs typeface="Calibri"/>
              </a:rPr>
              <a:t>600</a:t>
            </a:r>
            <a:endParaRPr sz="9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70"/>
              </a:spcBef>
            </a:pPr>
            <a:r>
              <a:rPr sz="950" spc="-5" dirty="0">
                <a:latin typeface="Calibri"/>
                <a:cs typeface="Calibri"/>
              </a:rPr>
              <a:t>Class</a:t>
            </a:r>
            <a:r>
              <a:rPr sz="950" spc="-85" dirty="0">
                <a:latin typeface="Calibri"/>
                <a:cs typeface="Calibri"/>
              </a:rPr>
              <a:t> </a:t>
            </a:r>
            <a:r>
              <a:rPr sz="950" spc="-5" dirty="0">
                <a:latin typeface="Calibri"/>
                <a:cs typeface="Calibri"/>
              </a:rPr>
              <a:t>1500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35" name="object 135"/>
          <p:cNvSpPr/>
          <p:nvPr/>
        </p:nvSpPr>
        <p:spPr>
          <a:xfrm>
            <a:off x="1326786" y="1140900"/>
            <a:ext cx="4890770" cy="2806700"/>
          </a:xfrm>
          <a:custGeom>
            <a:avLst/>
            <a:gdLst/>
            <a:ahLst/>
            <a:cxnLst/>
            <a:rect l="l" t="t" r="r" b="b"/>
            <a:pathLst>
              <a:path w="4890770" h="2806700">
                <a:moveTo>
                  <a:pt x="0" y="2806263"/>
                </a:moveTo>
                <a:lnTo>
                  <a:pt x="4890563" y="2806263"/>
                </a:lnTo>
                <a:lnTo>
                  <a:pt x="4890563" y="0"/>
                </a:lnTo>
                <a:lnTo>
                  <a:pt x="0" y="0"/>
                </a:lnTo>
                <a:lnTo>
                  <a:pt x="0" y="2806263"/>
                </a:lnTo>
                <a:close/>
              </a:path>
            </a:pathLst>
          </a:custGeom>
          <a:ln w="865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2570947" y="6840372"/>
            <a:ext cx="3276600" cy="0"/>
          </a:xfrm>
          <a:custGeom>
            <a:avLst/>
            <a:gdLst/>
            <a:ahLst/>
            <a:cxnLst/>
            <a:rect l="l" t="t" r="r" b="b"/>
            <a:pathLst>
              <a:path w="3276600">
                <a:moveTo>
                  <a:pt x="0" y="0"/>
                </a:moveTo>
                <a:lnTo>
                  <a:pt x="3276544" y="0"/>
                </a:lnTo>
              </a:path>
            </a:pathLst>
          </a:custGeom>
          <a:ln w="910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2570947" y="6555112"/>
            <a:ext cx="3276600" cy="0"/>
          </a:xfrm>
          <a:custGeom>
            <a:avLst/>
            <a:gdLst/>
            <a:ahLst/>
            <a:cxnLst/>
            <a:rect l="l" t="t" r="r" b="b"/>
            <a:pathLst>
              <a:path w="3276600">
                <a:moveTo>
                  <a:pt x="0" y="0"/>
                </a:moveTo>
                <a:lnTo>
                  <a:pt x="3276544" y="0"/>
                </a:lnTo>
              </a:path>
            </a:pathLst>
          </a:custGeom>
          <a:ln w="910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570947" y="6269852"/>
            <a:ext cx="3276600" cy="0"/>
          </a:xfrm>
          <a:custGeom>
            <a:avLst/>
            <a:gdLst/>
            <a:ahLst/>
            <a:cxnLst/>
            <a:rect l="l" t="t" r="r" b="b"/>
            <a:pathLst>
              <a:path w="3276600">
                <a:moveTo>
                  <a:pt x="0" y="0"/>
                </a:moveTo>
                <a:lnTo>
                  <a:pt x="3276544" y="0"/>
                </a:lnTo>
              </a:path>
            </a:pathLst>
          </a:custGeom>
          <a:ln w="910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2570947" y="5984592"/>
            <a:ext cx="3276600" cy="0"/>
          </a:xfrm>
          <a:custGeom>
            <a:avLst/>
            <a:gdLst/>
            <a:ahLst/>
            <a:cxnLst/>
            <a:rect l="l" t="t" r="r" b="b"/>
            <a:pathLst>
              <a:path w="3276600">
                <a:moveTo>
                  <a:pt x="0" y="0"/>
                </a:moveTo>
                <a:lnTo>
                  <a:pt x="3276544" y="0"/>
                </a:lnTo>
              </a:path>
            </a:pathLst>
          </a:custGeom>
          <a:ln w="910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570947" y="5699331"/>
            <a:ext cx="3276600" cy="0"/>
          </a:xfrm>
          <a:custGeom>
            <a:avLst/>
            <a:gdLst/>
            <a:ahLst/>
            <a:cxnLst/>
            <a:rect l="l" t="t" r="r" b="b"/>
            <a:pathLst>
              <a:path w="3276600">
                <a:moveTo>
                  <a:pt x="0" y="0"/>
                </a:moveTo>
                <a:lnTo>
                  <a:pt x="3276544" y="0"/>
                </a:lnTo>
              </a:path>
            </a:pathLst>
          </a:custGeom>
          <a:ln w="910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2570947" y="5414071"/>
            <a:ext cx="3276600" cy="0"/>
          </a:xfrm>
          <a:custGeom>
            <a:avLst/>
            <a:gdLst/>
            <a:ahLst/>
            <a:cxnLst/>
            <a:rect l="l" t="t" r="r" b="b"/>
            <a:pathLst>
              <a:path w="3276600">
                <a:moveTo>
                  <a:pt x="0" y="0"/>
                </a:moveTo>
                <a:lnTo>
                  <a:pt x="3276544" y="0"/>
                </a:lnTo>
              </a:path>
            </a:pathLst>
          </a:custGeom>
          <a:ln w="910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570947" y="5130328"/>
            <a:ext cx="3276600" cy="0"/>
          </a:xfrm>
          <a:custGeom>
            <a:avLst/>
            <a:gdLst/>
            <a:ahLst/>
            <a:cxnLst/>
            <a:rect l="l" t="t" r="r" b="b"/>
            <a:pathLst>
              <a:path w="3276600">
                <a:moveTo>
                  <a:pt x="0" y="0"/>
                </a:moveTo>
                <a:lnTo>
                  <a:pt x="3276544" y="0"/>
                </a:lnTo>
              </a:path>
            </a:pathLst>
          </a:custGeom>
          <a:ln w="910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570947" y="5130328"/>
            <a:ext cx="0" cy="1993900"/>
          </a:xfrm>
          <a:custGeom>
            <a:avLst/>
            <a:gdLst/>
            <a:ahLst/>
            <a:cxnLst/>
            <a:rect l="l" t="t" r="r" b="b"/>
            <a:pathLst>
              <a:path h="1993900">
                <a:moveTo>
                  <a:pt x="0" y="1993786"/>
                </a:moveTo>
                <a:lnTo>
                  <a:pt x="0" y="0"/>
                </a:lnTo>
              </a:path>
            </a:pathLst>
          </a:custGeom>
          <a:ln w="91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529761" y="7124115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85" y="0"/>
                </a:lnTo>
              </a:path>
            </a:pathLst>
          </a:custGeom>
          <a:ln w="910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529761" y="6840372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85" y="0"/>
                </a:lnTo>
              </a:path>
            </a:pathLst>
          </a:custGeom>
          <a:ln w="910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529761" y="6555112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85" y="0"/>
                </a:lnTo>
              </a:path>
            </a:pathLst>
          </a:custGeom>
          <a:ln w="910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529761" y="6269852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85" y="0"/>
                </a:lnTo>
              </a:path>
            </a:pathLst>
          </a:custGeom>
          <a:ln w="910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529761" y="5984592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85" y="0"/>
                </a:lnTo>
              </a:path>
            </a:pathLst>
          </a:custGeom>
          <a:ln w="910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529761" y="5699331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85" y="0"/>
                </a:lnTo>
              </a:path>
            </a:pathLst>
          </a:custGeom>
          <a:ln w="910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529761" y="5414071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85" y="0"/>
                </a:lnTo>
              </a:path>
            </a:pathLst>
          </a:custGeom>
          <a:ln w="910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2529761" y="5130328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85" y="0"/>
                </a:lnTo>
              </a:path>
            </a:pathLst>
          </a:custGeom>
          <a:ln w="910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2570947" y="7124115"/>
            <a:ext cx="3276600" cy="0"/>
          </a:xfrm>
          <a:custGeom>
            <a:avLst/>
            <a:gdLst/>
            <a:ahLst/>
            <a:cxnLst/>
            <a:rect l="l" t="t" r="r" b="b"/>
            <a:pathLst>
              <a:path w="3276600">
                <a:moveTo>
                  <a:pt x="0" y="0"/>
                </a:moveTo>
                <a:lnTo>
                  <a:pt x="3276544" y="0"/>
                </a:lnTo>
              </a:path>
            </a:pathLst>
          </a:custGeom>
          <a:ln w="910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570947" y="7124115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0968"/>
                </a:lnTo>
              </a:path>
            </a:pathLst>
          </a:custGeom>
          <a:ln w="91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117037" y="7124115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0968"/>
                </a:lnTo>
              </a:path>
            </a:pathLst>
          </a:custGeom>
          <a:ln w="91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663128" y="7124115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0968"/>
                </a:lnTo>
              </a:path>
            </a:pathLst>
          </a:custGeom>
          <a:ln w="91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4209219" y="7124115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0968"/>
                </a:lnTo>
              </a:path>
            </a:pathLst>
          </a:custGeom>
          <a:ln w="91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4755310" y="7124115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0968"/>
                </a:lnTo>
              </a:path>
            </a:pathLst>
          </a:custGeom>
          <a:ln w="91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301400" y="7124115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0968"/>
                </a:lnTo>
              </a:path>
            </a:pathLst>
          </a:custGeom>
          <a:ln w="91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847491" y="7124115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0968"/>
                </a:lnTo>
              </a:path>
            </a:pathLst>
          </a:custGeom>
          <a:ln w="91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575523" y="5772164"/>
            <a:ext cx="2726055" cy="474980"/>
          </a:xfrm>
          <a:custGeom>
            <a:avLst/>
            <a:gdLst/>
            <a:ahLst/>
            <a:cxnLst/>
            <a:rect l="l" t="t" r="r" b="b"/>
            <a:pathLst>
              <a:path w="2726054" h="474979">
                <a:moveTo>
                  <a:pt x="0" y="0"/>
                </a:moveTo>
                <a:lnTo>
                  <a:pt x="2725877" y="474927"/>
                </a:lnTo>
              </a:path>
            </a:pathLst>
          </a:custGeom>
          <a:ln w="24281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 txBox="1"/>
          <p:nvPr/>
        </p:nvSpPr>
        <p:spPr>
          <a:xfrm>
            <a:off x="2259766" y="6464528"/>
            <a:ext cx="207010" cy="7296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2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1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00">
              <a:latin typeface="Times New Roman"/>
              <a:cs typeface="Times New Roman"/>
            </a:endParaRPr>
          </a:p>
          <a:p>
            <a:pPr marL="128905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2259766" y="6179521"/>
            <a:ext cx="207010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3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902004" y="3777773"/>
            <a:ext cx="5645150" cy="19900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27329" algn="ctr">
              <a:lnSpc>
                <a:spcPct val="100000"/>
              </a:lnSpc>
            </a:pPr>
            <a:r>
              <a:rPr sz="950" b="1" spc="-5" dirty="0">
                <a:latin typeface="Calibri"/>
                <a:cs typeface="Calibri"/>
              </a:rPr>
              <a:t>Flow/Price</a:t>
            </a:r>
            <a:r>
              <a:rPr sz="950" b="1" spc="-65" dirty="0">
                <a:latin typeface="Calibri"/>
                <a:cs typeface="Calibri"/>
              </a:rPr>
              <a:t> </a:t>
            </a:r>
            <a:r>
              <a:rPr sz="950" b="1" spc="-5" dirty="0">
                <a:latin typeface="Calibri"/>
                <a:cs typeface="Calibri"/>
              </a:rPr>
              <a:t>(gps/$)</a:t>
            </a:r>
            <a:endParaRPr sz="9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00">
              <a:latin typeface="Times New Roman"/>
              <a:cs typeface="Times New Roman"/>
            </a:endParaRPr>
          </a:p>
          <a:p>
            <a:pPr marL="12700" marR="5080">
              <a:lnSpc>
                <a:spcPct val="143000"/>
              </a:lnSpc>
            </a:pPr>
            <a:r>
              <a:rPr sz="1000" spc="-5" dirty="0">
                <a:latin typeface="Arial"/>
                <a:cs typeface="Arial"/>
              </a:rPr>
              <a:t>Buying Gate valves in bulk reduces unit cost. Using a sample of bids, </a:t>
            </a:r>
            <a:r>
              <a:rPr sz="1000" spc="-15" dirty="0">
                <a:latin typeface="Arial"/>
                <a:cs typeface="Arial"/>
              </a:rPr>
              <a:t>we </a:t>
            </a:r>
            <a:r>
              <a:rPr sz="1000" spc="-5" dirty="0">
                <a:latin typeface="Arial"/>
                <a:cs typeface="Arial"/>
              </a:rPr>
              <a:t>demonstrate below that </a:t>
            </a:r>
            <a:r>
              <a:rPr sz="1000" dirty="0">
                <a:latin typeface="Arial"/>
                <a:cs typeface="Arial"/>
              </a:rPr>
              <a:t>for  every </a:t>
            </a:r>
            <a:r>
              <a:rPr sz="1000" spc="-5" dirty="0">
                <a:latin typeface="Arial"/>
                <a:cs typeface="Arial"/>
              </a:rPr>
              <a:t>additional </a:t>
            </a:r>
            <a:r>
              <a:rPr sz="1000" spc="-10" dirty="0">
                <a:latin typeface="Arial"/>
                <a:cs typeface="Arial"/>
              </a:rPr>
              <a:t>valve </a:t>
            </a:r>
            <a:r>
              <a:rPr sz="1000" spc="-5" dirty="0">
                <a:latin typeface="Arial"/>
                <a:cs typeface="Arial"/>
              </a:rPr>
              <a:t>ordered,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cost per valve would decrease </a:t>
            </a:r>
            <a:r>
              <a:rPr sz="1000" spc="5" dirty="0">
                <a:latin typeface="Arial"/>
                <a:cs typeface="Arial"/>
              </a:rPr>
              <a:t>by</a:t>
            </a:r>
            <a:r>
              <a:rPr sz="1000" spc="10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$0.33.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50">
              <a:latin typeface="Times New Roman"/>
              <a:cs typeface="Times New Roman"/>
            </a:endParaRPr>
          </a:p>
          <a:p>
            <a:pPr marL="110489" algn="ctr">
              <a:lnSpc>
                <a:spcPct val="100000"/>
              </a:lnSpc>
              <a:spcBef>
                <a:spcPts val="5"/>
              </a:spcBef>
            </a:pPr>
            <a:r>
              <a:rPr sz="1000" b="1" spc="-5" dirty="0">
                <a:latin typeface="Arial"/>
                <a:cs typeface="Arial"/>
              </a:rPr>
              <a:t>Figure 9: Economies of Scale in Gate</a:t>
            </a:r>
            <a:r>
              <a:rPr sz="1000" b="1" spc="4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00">
              <a:latin typeface="Times New Roman"/>
              <a:cs typeface="Times New Roman"/>
            </a:endParaRPr>
          </a:p>
          <a:p>
            <a:pPr marL="1357630">
              <a:lnSpc>
                <a:spcPct val="100000"/>
              </a:lnSpc>
              <a:spcBef>
                <a:spcPts val="5"/>
              </a:spcBef>
            </a:pPr>
            <a:r>
              <a:rPr sz="1000" dirty="0">
                <a:latin typeface="Calibri"/>
                <a:cs typeface="Calibri"/>
              </a:rPr>
              <a:t>700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00">
              <a:latin typeface="Times New Roman"/>
              <a:cs typeface="Times New Roman"/>
            </a:endParaRPr>
          </a:p>
          <a:p>
            <a:pPr marL="1357630">
              <a:lnSpc>
                <a:spcPct val="100000"/>
              </a:lnSpc>
            </a:pPr>
            <a:r>
              <a:rPr sz="1000" dirty="0">
                <a:latin typeface="Calibri"/>
                <a:cs typeface="Calibri"/>
              </a:rPr>
              <a:t>600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Times New Roman"/>
              <a:cs typeface="Times New Roman"/>
            </a:endParaRPr>
          </a:p>
          <a:p>
            <a:pPr marL="1357630">
              <a:lnSpc>
                <a:spcPct val="100000"/>
              </a:lnSpc>
            </a:pPr>
            <a:r>
              <a:rPr sz="1000" dirty="0">
                <a:latin typeface="Calibri"/>
                <a:cs typeface="Calibri"/>
              </a:rPr>
              <a:t>500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2538914" y="7199529"/>
            <a:ext cx="77470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3020938" y="7199529"/>
            <a:ext cx="207010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1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3567028" y="7199529"/>
            <a:ext cx="753110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  <a:tabLst>
                <a:tab pos="546100" algn="l"/>
              </a:tabLst>
            </a:pPr>
            <a:r>
              <a:rPr sz="1000" spc="-5" dirty="0">
                <a:latin typeface="Calibri"/>
                <a:cs typeface="Calibri"/>
              </a:rPr>
              <a:t>2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r>
              <a:rPr sz="1000" dirty="0">
                <a:latin typeface="Calibri"/>
                <a:cs typeface="Calibri"/>
              </a:rPr>
              <a:t>	</a:t>
            </a:r>
            <a:r>
              <a:rPr sz="1000" spc="-5" dirty="0">
                <a:latin typeface="Calibri"/>
                <a:cs typeface="Calibri"/>
              </a:rPr>
              <a:t>3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4659846" y="7199529"/>
            <a:ext cx="207010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4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5206191" y="7199529"/>
            <a:ext cx="207010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5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5752281" y="7199529"/>
            <a:ext cx="207010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6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1686524" y="5966840"/>
            <a:ext cx="779780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Unit Price</a:t>
            </a:r>
            <a:r>
              <a:rPr sz="1000" b="1" spc="140" dirty="0">
                <a:latin typeface="Calibri"/>
                <a:cs typeface="Calibri"/>
              </a:rPr>
              <a:t> </a:t>
            </a:r>
            <a:r>
              <a:rPr sz="1500" baseline="30555" dirty="0">
                <a:latin typeface="Calibri"/>
                <a:cs typeface="Calibri"/>
              </a:rPr>
              <a:t>400</a:t>
            </a:r>
            <a:endParaRPr sz="1500" baseline="30555">
              <a:latin typeface="Calibri"/>
              <a:cs typeface="Calibri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1732286" y="6121609"/>
            <a:ext cx="436880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($/Unit)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3741559" y="7391927"/>
            <a:ext cx="94805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Quantity</a:t>
            </a:r>
            <a:r>
              <a:rPr sz="1000" b="1" spc="-50" dirty="0">
                <a:latin typeface="Calibri"/>
                <a:cs typeface="Calibri"/>
              </a:rPr>
              <a:t> </a:t>
            </a:r>
            <a:r>
              <a:rPr sz="1000" b="1" spc="-5" dirty="0">
                <a:latin typeface="Calibri"/>
                <a:cs typeface="Calibri"/>
              </a:rPr>
              <a:t>Ordered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3" name="object 173"/>
          <p:cNvSpPr/>
          <p:nvPr/>
        </p:nvSpPr>
        <p:spPr>
          <a:xfrm>
            <a:off x="1507748" y="4989212"/>
            <a:ext cx="4576445" cy="2720975"/>
          </a:xfrm>
          <a:custGeom>
            <a:avLst/>
            <a:gdLst/>
            <a:ahLst/>
            <a:cxnLst/>
            <a:rect l="l" t="t" r="r" b="b"/>
            <a:pathLst>
              <a:path w="4576445" h="2720975">
                <a:moveTo>
                  <a:pt x="0" y="2720593"/>
                </a:moveTo>
                <a:lnTo>
                  <a:pt x="4576179" y="2720593"/>
                </a:lnTo>
                <a:lnTo>
                  <a:pt x="4576179" y="0"/>
                </a:lnTo>
                <a:lnTo>
                  <a:pt x="0" y="0"/>
                </a:lnTo>
                <a:lnTo>
                  <a:pt x="0" y="2720593"/>
                </a:lnTo>
                <a:close/>
              </a:path>
            </a:pathLst>
          </a:custGeom>
          <a:ln w="911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75" name="object 175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29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028496" y="903223"/>
            <a:ext cx="471170" cy="237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170"/>
              </a:lnSpc>
            </a:pPr>
            <a:r>
              <a:rPr sz="1000" i="1" spc="-10" dirty="0">
                <a:latin typeface="Arial"/>
                <a:cs typeface="Arial"/>
                <a:hlinkClick r:id="rId2" action="ppaction://hlinksldjump"/>
              </a:rPr>
              <a:t>10.2</a:t>
            </a:r>
            <a:endParaRPr sz="1000">
              <a:latin typeface="Arial"/>
              <a:cs typeface="Arial"/>
            </a:endParaRPr>
          </a:p>
          <a:p>
            <a:pPr marL="140335">
              <a:lnSpc>
                <a:spcPts val="1145"/>
              </a:lnSpc>
            </a:pPr>
            <a:r>
              <a:rPr sz="1000" dirty="0">
                <a:latin typeface="Times New Roman"/>
                <a:cs typeface="Times New Roman"/>
                <a:hlinkClick r:id="rId2" action="ppaction://hlinksldjump"/>
              </a:rPr>
              <a:t>10</a:t>
            </a:r>
            <a:r>
              <a:rPr sz="1000" spc="-5" dirty="0">
                <a:latin typeface="Times New Roman"/>
                <a:cs typeface="Times New Roman"/>
                <a:hlinkClick r:id="rId2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2" action="ppaction://hlinksldjump"/>
              </a:rPr>
              <a:t>2</a:t>
            </a:r>
            <a:r>
              <a:rPr sz="1000" spc="-15" dirty="0">
                <a:latin typeface="Times New Roman"/>
                <a:cs typeface="Times New Roman"/>
                <a:hlinkClick r:id="rId2" action="ppaction://hlinksldjump"/>
              </a:rPr>
              <a:t>.</a:t>
            </a:r>
            <a:r>
              <a:rPr sz="1000" spc="-5" dirty="0">
                <a:latin typeface="Times New Roman"/>
                <a:cs typeface="Times New Roman"/>
                <a:hlinkClick r:id="rId2" action="ppaction://hlinksldjump"/>
              </a:rPr>
              <a:t>1</a:t>
            </a:r>
            <a:endParaRPr sz="1000">
              <a:latin typeface="Times New Roman"/>
              <a:cs typeface="Times New Roman"/>
            </a:endParaRPr>
          </a:p>
          <a:p>
            <a:pPr marL="140335">
              <a:lnSpc>
                <a:spcPts val="1150"/>
              </a:lnSpc>
            </a:pPr>
            <a:r>
              <a:rPr sz="1000" dirty="0">
                <a:latin typeface="Times New Roman"/>
                <a:cs typeface="Times New Roman"/>
                <a:hlinkClick r:id="rId3" action="ppaction://hlinksldjump"/>
              </a:rPr>
              <a:t>10</a:t>
            </a:r>
            <a:r>
              <a:rPr sz="1000" spc="-5" dirty="0">
                <a:latin typeface="Times New Roman"/>
                <a:cs typeface="Times New Roman"/>
                <a:hlinkClick r:id="rId3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3" action="ppaction://hlinksldjump"/>
              </a:rPr>
              <a:t>2</a:t>
            </a:r>
            <a:r>
              <a:rPr sz="1000" spc="-15" dirty="0">
                <a:latin typeface="Times New Roman"/>
                <a:cs typeface="Times New Roman"/>
                <a:hlinkClick r:id="rId3" action="ppaction://hlinksldjump"/>
              </a:rPr>
              <a:t>.</a:t>
            </a:r>
            <a:r>
              <a:rPr sz="1000" spc="-5" dirty="0">
                <a:latin typeface="Times New Roman"/>
                <a:cs typeface="Times New Roman"/>
                <a:hlinkClick r:id="rId3" action="ppaction://hlinksldjump"/>
              </a:rPr>
              <a:t>2</a:t>
            </a:r>
            <a:endParaRPr sz="1000">
              <a:latin typeface="Times New Roman"/>
              <a:cs typeface="Times New Roman"/>
            </a:endParaRPr>
          </a:p>
          <a:p>
            <a:pPr marL="140335">
              <a:lnSpc>
                <a:spcPts val="1150"/>
              </a:lnSpc>
            </a:pPr>
            <a:r>
              <a:rPr sz="1000" dirty="0">
                <a:latin typeface="Times New Roman"/>
                <a:cs typeface="Times New Roman"/>
                <a:hlinkClick r:id="rId4" action="ppaction://hlinksldjump"/>
              </a:rPr>
              <a:t>10</a:t>
            </a:r>
            <a:r>
              <a:rPr sz="1000" spc="-5" dirty="0">
                <a:latin typeface="Times New Roman"/>
                <a:cs typeface="Times New Roman"/>
                <a:hlinkClick r:id="rId4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4" action="ppaction://hlinksldjump"/>
              </a:rPr>
              <a:t>2</a:t>
            </a:r>
            <a:r>
              <a:rPr sz="1000" spc="-15" dirty="0">
                <a:latin typeface="Times New Roman"/>
                <a:cs typeface="Times New Roman"/>
                <a:hlinkClick r:id="rId4" action="ppaction://hlinksldjump"/>
              </a:rPr>
              <a:t>.</a:t>
            </a:r>
            <a:r>
              <a:rPr sz="1000" spc="-5" dirty="0">
                <a:latin typeface="Times New Roman"/>
                <a:cs typeface="Times New Roman"/>
                <a:hlinkClick r:id="rId4" action="ppaction://hlinksldjump"/>
              </a:rPr>
              <a:t>3</a:t>
            </a:r>
            <a:endParaRPr sz="1000">
              <a:latin typeface="Times New Roman"/>
              <a:cs typeface="Times New Roman"/>
            </a:endParaRPr>
          </a:p>
          <a:p>
            <a:pPr marL="140335">
              <a:lnSpc>
                <a:spcPts val="1145"/>
              </a:lnSpc>
            </a:pPr>
            <a:r>
              <a:rPr sz="1000" dirty="0">
                <a:latin typeface="Times New Roman"/>
                <a:cs typeface="Times New Roman"/>
                <a:hlinkClick r:id="rId5" action="ppaction://hlinksldjump"/>
              </a:rPr>
              <a:t>10</a:t>
            </a:r>
            <a:r>
              <a:rPr sz="1000" spc="-5" dirty="0">
                <a:latin typeface="Times New Roman"/>
                <a:cs typeface="Times New Roman"/>
                <a:hlinkClick r:id="rId5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5" action="ppaction://hlinksldjump"/>
              </a:rPr>
              <a:t>2</a:t>
            </a:r>
            <a:r>
              <a:rPr sz="1000" spc="-15" dirty="0">
                <a:latin typeface="Times New Roman"/>
                <a:cs typeface="Times New Roman"/>
                <a:hlinkClick r:id="rId5" action="ppaction://hlinksldjump"/>
              </a:rPr>
              <a:t>.</a:t>
            </a:r>
            <a:r>
              <a:rPr sz="1000" spc="-5" dirty="0">
                <a:latin typeface="Times New Roman"/>
                <a:cs typeface="Times New Roman"/>
                <a:hlinkClick r:id="rId5" action="ppaction://hlinksldjump"/>
              </a:rPr>
              <a:t>4</a:t>
            </a:r>
            <a:endParaRPr sz="1000">
              <a:latin typeface="Times New Roman"/>
              <a:cs typeface="Times New Roman"/>
            </a:endParaRPr>
          </a:p>
          <a:p>
            <a:pPr marL="140335">
              <a:lnSpc>
                <a:spcPts val="1170"/>
              </a:lnSpc>
            </a:pPr>
            <a:r>
              <a:rPr sz="1000" dirty="0">
                <a:latin typeface="Times New Roman"/>
                <a:cs typeface="Times New Roman"/>
                <a:hlinkClick r:id="rId6" action="ppaction://hlinksldjump"/>
              </a:rPr>
              <a:t>10</a:t>
            </a:r>
            <a:r>
              <a:rPr sz="1000" spc="-5" dirty="0">
                <a:latin typeface="Times New Roman"/>
                <a:cs typeface="Times New Roman"/>
                <a:hlinkClick r:id="rId6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6" action="ppaction://hlinksldjump"/>
              </a:rPr>
              <a:t>2</a:t>
            </a:r>
            <a:r>
              <a:rPr sz="1000" spc="-15" dirty="0">
                <a:latin typeface="Times New Roman"/>
                <a:cs typeface="Times New Roman"/>
                <a:hlinkClick r:id="rId6" action="ppaction://hlinksldjump"/>
              </a:rPr>
              <a:t>.</a:t>
            </a:r>
            <a:r>
              <a:rPr sz="1000" spc="-5" dirty="0">
                <a:latin typeface="Times New Roman"/>
                <a:cs typeface="Times New Roman"/>
                <a:hlinkClick r:id="rId6" action="ppaction://hlinksldjump"/>
              </a:rPr>
              <a:t>5</a:t>
            </a: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65"/>
              </a:spcBef>
            </a:pPr>
            <a:r>
              <a:rPr sz="1000" i="1" spc="-10" dirty="0">
                <a:latin typeface="Arial"/>
                <a:cs typeface="Arial"/>
                <a:hlinkClick r:id="rId7" action="ppaction://hlinksldjump"/>
              </a:rPr>
              <a:t>10.3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ts val="1170"/>
              </a:lnSpc>
              <a:spcBef>
                <a:spcPts val="565"/>
              </a:spcBef>
            </a:pPr>
            <a:r>
              <a:rPr sz="1000" i="1" spc="-10" dirty="0">
                <a:latin typeface="Arial"/>
                <a:cs typeface="Arial"/>
                <a:hlinkClick r:id="rId8" action="ppaction://hlinksldjump"/>
              </a:rPr>
              <a:t>10.4</a:t>
            </a:r>
            <a:endParaRPr sz="1000">
              <a:latin typeface="Arial"/>
              <a:cs typeface="Arial"/>
            </a:endParaRPr>
          </a:p>
          <a:p>
            <a:pPr marL="140335">
              <a:lnSpc>
                <a:spcPts val="1145"/>
              </a:lnSpc>
            </a:pPr>
            <a:r>
              <a:rPr sz="1000" dirty="0">
                <a:latin typeface="Times New Roman"/>
                <a:cs typeface="Times New Roman"/>
                <a:hlinkClick r:id="rId8" action="ppaction://hlinksldjump"/>
              </a:rPr>
              <a:t>10</a:t>
            </a:r>
            <a:r>
              <a:rPr sz="1000" spc="-5" dirty="0">
                <a:latin typeface="Times New Roman"/>
                <a:cs typeface="Times New Roman"/>
                <a:hlinkClick r:id="rId8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8" action="ppaction://hlinksldjump"/>
              </a:rPr>
              <a:t>4</a:t>
            </a:r>
            <a:r>
              <a:rPr sz="1000" spc="-15" dirty="0">
                <a:latin typeface="Times New Roman"/>
                <a:cs typeface="Times New Roman"/>
                <a:hlinkClick r:id="rId8" action="ppaction://hlinksldjump"/>
              </a:rPr>
              <a:t>.</a:t>
            </a:r>
            <a:r>
              <a:rPr sz="1000" spc="-5" dirty="0">
                <a:latin typeface="Times New Roman"/>
                <a:cs typeface="Times New Roman"/>
                <a:hlinkClick r:id="rId8" action="ppaction://hlinksldjump"/>
              </a:rPr>
              <a:t>1</a:t>
            </a:r>
            <a:endParaRPr sz="1000">
              <a:latin typeface="Times New Roman"/>
              <a:cs typeface="Times New Roman"/>
            </a:endParaRPr>
          </a:p>
          <a:p>
            <a:pPr marL="140335">
              <a:lnSpc>
                <a:spcPts val="1145"/>
              </a:lnSpc>
            </a:pPr>
            <a:r>
              <a:rPr sz="1000" dirty="0">
                <a:latin typeface="Times New Roman"/>
                <a:cs typeface="Times New Roman"/>
                <a:hlinkClick r:id="rId8" action="ppaction://hlinksldjump"/>
              </a:rPr>
              <a:t>10</a:t>
            </a:r>
            <a:r>
              <a:rPr sz="1000" spc="-5" dirty="0">
                <a:latin typeface="Times New Roman"/>
                <a:cs typeface="Times New Roman"/>
                <a:hlinkClick r:id="rId8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8" action="ppaction://hlinksldjump"/>
              </a:rPr>
              <a:t>4</a:t>
            </a:r>
            <a:r>
              <a:rPr sz="1000" spc="-15" dirty="0">
                <a:latin typeface="Times New Roman"/>
                <a:cs typeface="Times New Roman"/>
                <a:hlinkClick r:id="rId8" action="ppaction://hlinksldjump"/>
              </a:rPr>
              <a:t>.</a:t>
            </a:r>
            <a:r>
              <a:rPr sz="1000" spc="-5" dirty="0">
                <a:latin typeface="Times New Roman"/>
                <a:cs typeface="Times New Roman"/>
                <a:hlinkClick r:id="rId8" action="ppaction://hlinksldjump"/>
              </a:rPr>
              <a:t>2</a:t>
            </a:r>
            <a:endParaRPr sz="1000">
              <a:latin typeface="Times New Roman"/>
              <a:cs typeface="Times New Roman"/>
            </a:endParaRPr>
          </a:p>
          <a:p>
            <a:pPr marL="140335">
              <a:lnSpc>
                <a:spcPts val="1145"/>
              </a:lnSpc>
            </a:pPr>
            <a:r>
              <a:rPr sz="1000" dirty="0">
                <a:latin typeface="Times New Roman"/>
                <a:cs typeface="Times New Roman"/>
                <a:hlinkClick r:id="rId8" action="ppaction://hlinksldjump"/>
              </a:rPr>
              <a:t>10</a:t>
            </a:r>
            <a:r>
              <a:rPr sz="1000" spc="-5" dirty="0">
                <a:latin typeface="Times New Roman"/>
                <a:cs typeface="Times New Roman"/>
                <a:hlinkClick r:id="rId8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8" action="ppaction://hlinksldjump"/>
              </a:rPr>
              <a:t>4</a:t>
            </a:r>
            <a:r>
              <a:rPr sz="1000" spc="-15" dirty="0">
                <a:latin typeface="Times New Roman"/>
                <a:cs typeface="Times New Roman"/>
                <a:hlinkClick r:id="rId8" action="ppaction://hlinksldjump"/>
              </a:rPr>
              <a:t>.</a:t>
            </a:r>
            <a:r>
              <a:rPr sz="1000" spc="-5" dirty="0">
                <a:latin typeface="Times New Roman"/>
                <a:cs typeface="Times New Roman"/>
                <a:hlinkClick r:id="rId8" action="ppaction://hlinksldjump"/>
              </a:rPr>
              <a:t>3</a:t>
            </a:r>
            <a:endParaRPr sz="1000">
              <a:latin typeface="Times New Roman"/>
              <a:cs typeface="Times New Roman"/>
            </a:endParaRPr>
          </a:p>
          <a:p>
            <a:pPr marL="140335">
              <a:lnSpc>
                <a:spcPts val="1175"/>
              </a:lnSpc>
            </a:pPr>
            <a:r>
              <a:rPr sz="1000" dirty="0">
                <a:latin typeface="Times New Roman"/>
                <a:cs typeface="Times New Roman"/>
                <a:hlinkClick r:id="rId8" action="ppaction://hlinksldjump"/>
              </a:rPr>
              <a:t>10</a:t>
            </a:r>
            <a:r>
              <a:rPr sz="1000" spc="-5" dirty="0">
                <a:latin typeface="Times New Roman"/>
                <a:cs typeface="Times New Roman"/>
                <a:hlinkClick r:id="rId8" action="ppaction://hlinksldjump"/>
              </a:rPr>
              <a:t>.</a:t>
            </a:r>
            <a:r>
              <a:rPr sz="1000" dirty="0">
                <a:latin typeface="Times New Roman"/>
                <a:cs typeface="Times New Roman"/>
                <a:hlinkClick r:id="rId8" action="ppaction://hlinksldjump"/>
              </a:rPr>
              <a:t>4</a:t>
            </a:r>
            <a:r>
              <a:rPr sz="1000" spc="-15" dirty="0">
                <a:latin typeface="Times New Roman"/>
                <a:cs typeface="Times New Roman"/>
                <a:hlinkClick r:id="rId8" action="ppaction://hlinksldjump"/>
              </a:rPr>
              <a:t>.</a:t>
            </a:r>
            <a:r>
              <a:rPr sz="1000" spc="-5" dirty="0">
                <a:latin typeface="Times New Roman"/>
                <a:cs typeface="Times New Roman"/>
                <a:hlinkClick r:id="rId8" action="ppaction://hlinksldjump"/>
              </a:rPr>
              <a:t>4</a:t>
            </a: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65"/>
              </a:spcBef>
            </a:pPr>
            <a:r>
              <a:rPr sz="1000" i="1" spc="-10" dirty="0">
                <a:latin typeface="Arial"/>
                <a:cs typeface="Arial"/>
                <a:hlinkClick r:id="rId8" action="ppaction://hlinksldjump"/>
              </a:rPr>
              <a:t>10.5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50"/>
              </a:spcBef>
            </a:pPr>
            <a:r>
              <a:rPr sz="1000" i="1" spc="-10" dirty="0">
                <a:latin typeface="Arial"/>
                <a:cs typeface="Arial"/>
                <a:hlinkClick r:id="rId8" action="ppaction://hlinksldjump"/>
              </a:rPr>
              <a:t>10.6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6" name="object 96"/>
          <p:cNvSpPr txBox="1"/>
          <p:nvPr/>
        </p:nvSpPr>
        <p:spPr>
          <a:xfrm>
            <a:off x="5845302" y="10266245"/>
            <a:ext cx="818515" cy="182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dirty="0">
                <a:solidFill>
                  <a:srgbClr val="F1F1F1"/>
                </a:solidFill>
                <a:latin typeface="Arial"/>
                <a:cs typeface="Arial"/>
              </a:rPr>
              <a:t>Page </a:t>
            </a:r>
            <a:fld id="{81D60167-4931-47E6-BA6A-407CBD079E47}" type="slidenum">
              <a:rPr sz="1100" b="1" dirty="0">
                <a:solidFill>
                  <a:srgbClr val="F1F1F1"/>
                </a:solidFill>
                <a:latin typeface="Arial"/>
                <a:cs typeface="Arial"/>
              </a:rPr>
              <a:t>3</a:t>
            </a:fld>
            <a:r>
              <a:rPr sz="1100" b="1" dirty="0">
                <a:solidFill>
                  <a:srgbClr val="F1F1F1"/>
                </a:solidFill>
                <a:latin typeface="Arial"/>
                <a:cs typeface="Arial"/>
              </a:rPr>
              <a:t> </a:t>
            </a:r>
            <a:r>
              <a:rPr sz="1100" spc="-10" dirty="0">
                <a:solidFill>
                  <a:srgbClr val="F1F1F1"/>
                </a:solidFill>
                <a:latin typeface="Arial"/>
                <a:cs typeface="Arial"/>
              </a:rPr>
              <a:t>of</a:t>
            </a:r>
            <a:r>
              <a:rPr sz="1100" spc="-90" dirty="0">
                <a:solidFill>
                  <a:srgbClr val="F1F1F1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1F1F1"/>
                </a:solidFill>
                <a:latin typeface="Arial"/>
                <a:cs typeface="Arial"/>
              </a:rPr>
              <a:t>81</a:t>
            </a:r>
            <a:endParaRPr sz="11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537461" y="903223"/>
            <a:ext cx="5120005" cy="237299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2700" marR="5080" algn="r">
              <a:lnSpc>
                <a:spcPct val="95600"/>
              </a:lnSpc>
              <a:spcBef>
                <a:spcPts val="50"/>
              </a:spcBef>
              <a:tabLst>
                <a:tab pos="4852035" algn="l"/>
                <a:tab pos="4979035" algn="l"/>
              </a:tabLst>
            </a:pPr>
            <a:r>
              <a:rPr sz="1000" i="1" spc="-10" dirty="0">
                <a:latin typeface="Arial"/>
                <a:cs typeface="Arial"/>
                <a:hlinkClick r:id="rId2" action="ppaction://hlinksldjump"/>
              </a:rPr>
              <a:t>A</a:t>
            </a:r>
            <a:r>
              <a:rPr sz="1000" i="1" spc="-5" dirty="0">
                <a:latin typeface="Arial"/>
                <a:cs typeface="Arial"/>
                <a:hlinkClick r:id="rId2" action="ppaction://hlinksldjump"/>
              </a:rPr>
              <a:t>n</a:t>
            </a:r>
            <a:r>
              <a:rPr sz="1000" i="1" dirty="0">
                <a:latin typeface="Arial"/>
                <a:cs typeface="Arial"/>
                <a:hlinkClick r:id="rId2" action="ppaction://hlinksldjump"/>
              </a:rPr>
              <a:t>a</a:t>
            </a:r>
            <a:r>
              <a:rPr sz="1000" i="1" spc="-10" dirty="0">
                <a:latin typeface="Arial"/>
                <a:cs typeface="Arial"/>
                <a:hlinkClick r:id="rId2" action="ppaction://hlinksldjump"/>
              </a:rPr>
              <a:t>l</a:t>
            </a:r>
            <a:r>
              <a:rPr sz="1000" i="1" dirty="0">
                <a:latin typeface="Arial"/>
                <a:cs typeface="Arial"/>
                <a:hlinkClick r:id="rId2" action="ppaction://hlinksldjump"/>
              </a:rPr>
              <a:t>ys</a:t>
            </a:r>
            <a:r>
              <a:rPr sz="1000" i="1" spc="-10" dirty="0">
                <a:latin typeface="Arial"/>
                <a:cs typeface="Arial"/>
                <a:hlinkClick r:id="rId2" action="ppaction://hlinksldjump"/>
              </a:rPr>
              <a:t>i</a:t>
            </a:r>
            <a:r>
              <a:rPr sz="1000" i="1" spc="-5" dirty="0">
                <a:latin typeface="Arial"/>
                <a:cs typeface="Arial"/>
                <a:hlinkClick r:id="rId2" action="ppaction://hlinksldjump"/>
              </a:rPr>
              <a:t>s</a:t>
            </a:r>
            <a:r>
              <a:rPr sz="1000" i="1" spc="-5" dirty="0">
                <a:latin typeface="Times New Roman"/>
                <a:cs typeface="Times New Roman"/>
                <a:hlinkClick r:id="rId2" action="ppaction://hlinksldjump"/>
              </a:rPr>
              <a:t> </a:t>
            </a:r>
            <a:r>
              <a:rPr sz="1000" i="1" dirty="0">
                <a:latin typeface="Times New Roman"/>
                <a:cs typeface="Times New Roman"/>
                <a:hlinkClick r:id="rId2" action="ppaction://hlinksldjump"/>
              </a:rPr>
              <a:t>		72 </a:t>
            </a:r>
            <a:r>
              <a:rPr sz="1000" i="1" dirty="0">
                <a:latin typeface="Times New Roman"/>
                <a:cs typeface="Times New Roman"/>
              </a:rPr>
              <a:t> </a:t>
            </a:r>
            <a:r>
              <a:rPr sz="1000" spc="-10" dirty="0">
                <a:latin typeface="Times New Roman"/>
                <a:cs typeface="Times New Roman"/>
                <a:hlinkClick r:id="rId2" action="ppaction://hlinksldjump"/>
              </a:rPr>
              <a:t>C</a:t>
            </a:r>
            <a:r>
              <a:rPr sz="1000" dirty="0">
                <a:latin typeface="Times New Roman"/>
                <a:cs typeface="Times New Roman"/>
                <a:hlinkClick r:id="rId2" action="ppaction://hlinksldjump"/>
              </a:rPr>
              <a:t>o</a:t>
            </a:r>
            <a:r>
              <a:rPr sz="1000" spc="-10" dirty="0">
                <a:latin typeface="Times New Roman"/>
                <a:cs typeface="Times New Roman"/>
                <a:hlinkClick r:id="rId2" action="ppaction://hlinksldjump"/>
              </a:rPr>
              <a:t>s</a:t>
            </a:r>
            <a:r>
              <a:rPr sz="1000" spc="-5" dirty="0">
                <a:latin typeface="Times New Roman"/>
                <a:cs typeface="Times New Roman"/>
                <a:hlinkClick r:id="rId2" action="ppaction://hlinksldjump"/>
              </a:rPr>
              <a:t>ts </a:t>
            </a:r>
            <a:r>
              <a:rPr sz="1000" dirty="0">
                <a:latin typeface="Times New Roman"/>
                <a:cs typeface="Times New Roman"/>
                <a:hlinkClick r:id="rId2" action="ppaction://hlinksldjump"/>
              </a:rPr>
              <a:t>	72 </a:t>
            </a:r>
            <a:r>
              <a:rPr sz="100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  <a:hlinkClick r:id="rId3" action="ppaction://hlinksldjump"/>
              </a:rPr>
              <a:t>P</a:t>
            </a:r>
            <a:r>
              <a:rPr sz="1000" spc="-5" dirty="0">
                <a:latin typeface="Times New Roman"/>
                <a:cs typeface="Times New Roman"/>
                <a:hlinkClick r:id="rId3" action="ppaction://hlinksldjump"/>
              </a:rPr>
              <a:t>r</a:t>
            </a:r>
            <a:r>
              <a:rPr sz="1000" dirty="0">
                <a:latin typeface="Times New Roman"/>
                <a:cs typeface="Times New Roman"/>
                <a:hlinkClick r:id="rId3" action="ppaction://hlinksldjump"/>
              </a:rPr>
              <a:t>o</a:t>
            </a:r>
            <a:r>
              <a:rPr sz="1000" spc="-15" dirty="0">
                <a:latin typeface="Times New Roman"/>
                <a:cs typeface="Times New Roman"/>
                <a:hlinkClick r:id="rId3" action="ppaction://hlinksldjump"/>
              </a:rPr>
              <a:t>f</a:t>
            </a:r>
            <a:r>
              <a:rPr sz="1000" spc="-5" dirty="0">
                <a:latin typeface="Times New Roman"/>
                <a:cs typeface="Times New Roman"/>
                <a:hlinkClick r:id="rId3" action="ppaction://hlinksldjump"/>
              </a:rPr>
              <a:t>it Ma</a:t>
            </a:r>
            <a:r>
              <a:rPr sz="1000" dirty="0">
                <a:latin typeface="Times New Roman"/>
                <a:cs typeface="Times New Roman"/>
                <a:hlinkClick r:id="rId3" action="ppaction://hlinksldjump"/>
              </a:rPr>
              <a:t>r</a:t>
            </a:r>
            <a:r>
              <a:rPr sz="1000" spc="-15" dirty="0">
                <a:latin typeface="Times New Roman"/>
                <a:cs typeface="Times New Roman"/>
                <a:hlinkClick r:id="rId3" action="ppaction://hlinksldjump"/>
              </a:rPr>
              <a:t>g</a:t>
            </a:r>
            <a:r>
              <a:rPr sz="1000" spc="-5" dirty="0">
                <a:latin typeface="Times New Roman"/>
                <a:cs typeface="Times New Roman"/>
                <a:hlinkClick r:id="rId3" action="ppaction://hlinksldjump"/>
              </a:rPr>
              <a:t>i</a:t>
            </a:r>
            <a:r>
              <a:rPr sz="1000" spc="-15" dirty="0">
                <a:latin typeface="Times New Roman"/>
                <a:cs typeface="Times New Roman"/>
                <a:hlinkClick r:id="rId3" action="ppaction://hlinksldjump"/>
              </a:rPr>
              <a:t>n</a:t>
            </a:r>
            <a:r>
              <a:rPr sz="1000" spc="-5" dirty="0">
                <a:latin typeface="Times New Roman"/>
                <a:cs typeface="Times New Roman"/>
                <a:hlinkClick r:id="rId3" action="ppaction://hlinksldjump"/>
              </a:rPr>
              <a:t>s </a:t>
            </a:r>
            <a:r>
              <a:rPr sz="1000" dirty="0">
                <a:latin typeface="Times New Roman"/>
                <a:cs typeface="Times New Roman"/>
                <a:hlinkClick r:id="rId3" action="ppaction://hlinksldjump"/>
              </a:rPr>
              <a:t>	73 </a:t>
            </a:r>
            <a:r>
              <a:rPr sz="100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  <a:hlinkClick r:id="rId4" action="ppaction://hlinksldjump"/>
              </a:rPr>
              <a:t>P</a:t>
            </a:r>
            <a:r>
              <a:rPr sz="1000" spc="-5" dirty="0">
                <a:latin typeface="Times New Roman"/>
                <a:cs typeface="Times New Roman"/>
                <a:hlinkClick r:id="rId4" action="ppaction://hlinksldjump"/>
              </a:rPr>
              <a:t>rices </a:t>
            </a:r>
            <a:r>
              <a:rPr sz="1000" dirty="0">
                <a:latin typeface="Times New Roman"/>
                <a:cs typeface="Times New Roman"/>
                <a:hlinkClick r:id="rId4" action="ppaction://hlinksldjump"/>
              </a:rPr>
              <a:t>	74 </a:t>
            </a:r>
            <a:r>
              <a:rPr sz="100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  <a:hlinkClick r:id="rId5" action="ppaction://hlinksldjump"/>
              </a:rPr>
              <a:t>P</a:t>
            </a:r>
            <a:r>
              <a:rPr sz="1000" spc="-5" dirty="0">
                <a:latin typeface="Times New Roman"/>
                <a:cs typeface="Times New Roman"/>
                <a:hlinkClick r:id="rId5" action="ppaction://hlinksldjump"/>
              </a:rPr>
              <a:t>rice</a:t>
            </a:r>
            <a:r>
              <a:rPr sz="1000" spc="5" dirty="0">
                <a:latin typeface="Times New Roman"/>
                <a:cs typeface="Times New Roman"/>
                <a:hlinkClick r:id="rId5" action="ppaction://hlinksldjump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5" action="ppaction://hlinksldjump"/>
              </a:rPr>
              <a:t>Di</a:t>
            </a:r>
            <a:r>
              <a:rPr sz="1000" spc="-15" dirty="0">
                <a:latin typeface="Times New Roman"/>
                <a:cs typeface="Times New Roman"/>
                <a:hlinkClick r:id="rId5" action="ppaction://hlinksldjump"/>
              </a:rPr>
              <a:t>ff</a:t>
            </a:r>
            <a:r>
              <a:rPr sz="1000" spc="-5" dirty="0">
                <a:latin typeface="Times New Roman"/>
                <a:cs typeface="Times New Roman"/>
                <a:hlinkClick r:id="rId5" action="ppaction://hlinksldjump"/>
              </a:rPr>
              <a:t>e</a:t>
            </a:r>
            <a:r>
              <a:rPr sz="1000" dirty="0">
                <a:latin typeface="Times New Roman"/>
                <a:cs typeface="Times New Roman"/>
                <a:hlinkClick r:id="rId5" action="ppaction://hlinksldjump"/>
              </a:rPr>
              <a:t>r</a:t>
            </a:r>
            <a:r>
              <a:rPr sz="1000" spc="-5" dirty="0">
                <a:latin typeface="Times New Roman"/>
                <a:cs typeface="Times New Roman"/>
                <a:hlinkClick r:id="rId5" action="ppaction://hlinksldjump"/>
              </a:rPr>
              <a:t>e</a:t>
            </a:r>
            <a:r>
              <a:rPr sz="1000" spc="-10" dirty="0">
                <a:latin typeface="Times New Roman"/>
                <a:cs typeface="Times New Roman"/>
                <a:hlinkClick r:id="rId5" action="ppaction://hlinksldjump"/>
              </a:rPr>
              <a:t>n</a:t>
            </a:r>
            <a:r>
              <a:rPr sz="1000" spc="-5" dirty="0">
                <a:latin typeface="Times New Roman"/>
                <a:cs typeface="Times New Roman"/>
                <a:hlinkClick r:id="rId5" action="ppaction://hlinksldjump"/>
              </a:rPr>
              <a:t>c</a:t>
            </a:r>
            <a:r>
              <a:rPr sz="1000" spc="5" dirty="0">
                <a:latin typeface="Times New Roman"/>
                <a:cs typeface="Times New Roman"/>
                <a:hlinkClick r:id="rId5" action="ppaction://hlinksldjump"/>
              </a:rPr>
              <a:t>e</a:t>
            </a:r>
            <a:r>
              <a:rPr sz="1000" spc="-5" dirty="0">
                <a:latin typeface="Times New Roman"/>
                <a:cs typeface="Times New Roman"/>
                <a:hlinkClick r:id="rId5" action="ppaction://hlinksldjump"/>
              </a:rPr>
              <a:t>s </a:t>
            </a:r>
            <a:r>
              <a:rPr sz="1000" spc="5" dirty="0">
                <a:latin typeface="Times New Roman"/>
                <a:cs typeface="Times New Roman"/>
                <a:hlinkClick r:id="rId5" action="ppaction://hlinksldjump"/>
              </a:rPr>
              <a:t>b</a:t>
            </a:r>
            <a:r>
              <a:rPr sz="1000" spc="-5" dirty="0">
                <a:latin typeface="Times New Roman"/>
                <a:cs typeface="Times New Roman"/>
                <a:hlinkClick r:id="rId5" action="ppaction://hlinksldjump"/>
              </a:rPr>
              <a:t>y</a:t>
            </a:r>
            <a:r>
              <a:rPr sz="1000" spc="-20" dirty="0">
                <a:latin typeface="Times New Roman"/>
                <a:cs typeface="Times New Roman"/>
                <a:hlinkClick r:id="rId5" action="ppaction://hlinksldjump"/>
              </a:rPr>
              <a:t> </a:t>
            </a:r>
            <a:r>
              <a:rPr sz="1000" spc="5" dirty="0">
                <a:latin typeface="Times New Roman"/>
                <a:cs typeface="Times New Roman"/>
                <a:hlinkClick r:id="rId5" action="ppaction://hlinksldjump"/>
              </a:rPr>
              <a:t>T</a:t>
            </a:r>
            <a:r>
              <a:rPr sz="1000" spc="-5" dirty="0">
                <a:latin typeface="Times New Roman"/>
                <a:cs typeface="Times New Roman"/>
                <a:hlinkClick r:id="rId5" action="ppaction://hlinksldjump"/>
              </a:rPr>
              <a:t>ec</a:t>
            </a:r>
            <a:r>
              <a:rPr sz="1000" spc="-15" dirty="0">
                <a:latin typeface="Times New Roman"/>
                <a:cs typeface="Times New Roman"/>
                <a:hlinkClick r:id="rId5" action="ppaction://hlinksldjump"/>
              </a:rPr>
              <a:t>hn</a:t>
            </a:r>
            <a:r>
              <a:rPr sz="1000" dirty="0">
                <a:latin typeface="Times New Roman"/>
                <a:cs typeface="Times New Roman"/>
                <a:hlinkClick r:id="rId5" action="ppaction://hlinksldjump"/>
              </a:rPr>
              <a:t>o</a:t>
            </a:r>
            <a:r>
              <a:rPr sz="1000" spc="-5" dirty="0">
                <a:latin typeface="Times New Roman"/>
                <a:cs typeface="Times New Roman"/>
                <a:hlinkClick r:id="rId5" action="ppaction://hlinksldjump"/>
              </a:rPr>
              <a:t>lo</a:t>
            </a:r>
            <a:r>
              <a:rPr sz="1000" dirty="0">
                <a:latin typeface="Times New Roman"/>
                <a:cs typeface="Times New Roman"/>
                <a:hlinkClick r:id="rId5" action="ppaction://hlinksldjump"/>
              </a:rPr>
              <a:t>g</a:t>
            </a:r>
            <a:r>
              <a:rPr sz="1000" spc="-25" dirty="0">
                <a:latin typeface="Times New Roman"/>
                <a:cs typeface="Times New Roman"/>
                <a:hlinkClick r:id="rId5" action="ppaction://hlinksldjump"/>
              </a:rPr>
              <a:t>y</a:t>
            </a:r>
            <a:r>
              <a:rPr sz="1000" spc="-5" dirty="0">
                <a:latin typeface="Times New Roman"/>
                <a:cs typeface="Times New Roman"/>
                <a:hlinkClick r:id="rId5" action="ppaction://hlinksldjump"/>
              </a:rPr>
              <a:t>,</a:t>
            </a:r>
            <a:r>
              <a:rPr sz="1000" dirty="0">
                <a:latin typeface="Times New Roman"/>
                <a:cs typeface="Times New Roman"/>
                <a:hlinkClick r:id="rId5" action="ppaction://hlinksldjump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5" action="ppaction://hlinksldjump"/>
              </a:rPr>
              <a:t>M</a:t>
            </a:r>
            <a:r>
              <a:rPr sz="1000" dirty="0">
                <a:latin typeface="Times New Roman"/>
                <a:cs typeface="Times New Roman"/>
                <a:hlinkClick r:id="rId5" action="ppaction://hlinksldjump"/>
              </a:rPr>
              <a:t>od</a:t>
            </a:r>
            <a:r>
              <a:rPr sz="1000" spc="-5" dirty="0">
                <a:latin typeface="Times New Roman"/>
                <a:cs typeface="Times New Roman"/>
                <a:hlinkClick r:id="rId5" action="ppaction://hlinksldjump"/>
              </a:rPr>
              <a:t>el,</a:t>
            </a:r>
            <a:r>
              <a:rPr sz="1000" dirty="0">
                <a:latin typeface="Times New Roman"/>
                <a:cs typeface="Times New Roman"/>
                <a:hlinkClick r:id="rId5" action="ppaction://hlinksldjump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5" action="ppaction://hlinksldjump"/>
              </a:rPr>
              <a:t>a</a:t>
            </a:r>
            <a:r>
              <a:rPr sz="1000" spc="-10" dirty="0">
                <a:latin typeface="Times New Roman"/>
                <a:cs typeface="Times New Roman"/>
                <a:hlinkClick r:id="rId5" action="ppaction://hlinksldjump"/>
              </a:rPr>
              <a:t>n</a:t>
            </a:r>
            <a:r>
              <a:rPr sz="1000" spc="-5" dirty="0">
                <a:latin typeface="Times New Roman"/>
                <a:cs typeface="Times New Roman"/>
                <a:hlinkClick r:id="rId5" action="ppaction://hlinksldjump"/>
              </a:rPr>
              <a:t>d</a:t>
            </a:r>
            <a:r>
              <a:rPr sz="1000" spc="5" dirty="0">
                <a:latin typeface="Times New Roman"/>
                <a:cs typeface="Times New Roman"/>
                <a:hlinkClick r:id="rId5" action="ppaction://hlinksldjump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5" action="ppaction://hlinksldjump"/>
              </a:rPr>
              <a:t>Fea</a:t>
            </a:r>
            <a:r>
              <a:rPr sz="1000" spc="0" dirty="0">
                <a:latin typeface="Times New Roman"/>
                <a:cs typeface="Times New Roman"/>
                <a:hlinkClick r:id="rId5" action="ppaction://hlinksldjump"/>
              </a:rPr>
              <a:t>t</a:t>
            </a:r>
            <a:r>
              <a:rPr sz="1000" spc="-15" dirty="0">
                <a:latin typeface="Times New Roman"/>
                <a:cs typeface="Times New Roman"/>
                <a:hlinkClick r:id="rId5" action="ppaction://hlinksldjump"/>
              </a:rPr>
              <a:t>u</a:t>
            </a:r>
            <a:r>
              <a:rPr sz="1000" spc="-5" dirty="0">
                <a:latin typeface="Times New Roman"/>
                <a:cs typeface="Times New Roman"/>
                <a:hlinkClick r:id="rId5" action="ppaction://hlinksldjump"/>
              </a:rPr>
              <a:t>re </a:t>
            </a:r>
            <a:r>
              <a:rPr sz="1000" dirty="0">
                <a:latin typeface="Times New Roman"/>
                <a:cs typeface="Times New Roman"/>
                <a:hlinkClick r:id="rId5" action="ppaction://hlinksldjump"/>
              </a:rPr>
              <a:t>	76 </a:t>
            </a:r>
            <a:r>
              <a:rPr sz="1000" dirty="0">
                <a:latin typeface="Times New Roman"/>
                <a:cs typeface="Times New Roman"/>
              </a:rPr>
              <a:t> </a:t>
            </a:r>
            <a:r>
              <a:rPr sz="1000" spc="-5" dirty="0">
                <a:latin typeface="Times New Roman"/>
                <a:cs typeface="Times New Roman"/>
                <a:hlinkClick r:id="rId6" action="ppaction://hlinksldjump"/>
              </a:rPr>
              <a:t>S</a:t>
            </a:r>
            <a:r>
              <a:rPr sz="1000" spc="-15" dirty="0">
                <a:latin typeface="Times New Roman"/>
                <a:cs typeface="Times New Roman"/>
                <a:hlinkClick r:id="rId6" action="ppaction://hlinksldjump"/>
              </a:rPr>
              <a:t>h</a:t>
            </a:r>
            <a:r>
              <a:rPr sz="1000" dirty="0">
                <a:latin typeface="Times New Roman"/>
                <a:cs typeface="Times New Roman"/>
                <a:hlinkClick r:id="rId6" action="ppaction://hlinksldjump"/>
              </a:rPr>
              <a:t>ou</a:t>
            </a:r>
            <a:r>
              <a:rPr sz="1000" spc="-5" dirty="0">
                <a:latin typeface="Times New Roman"/>
                <a:cs typeface="Times New Roman"/>
                <a:hlinkClick r:id="rId6" action="ppaction://hlinksldjump"/>
              </a:rPr>
              <a:t>l</a:t>
            </a:r>
            <a:r>
              <a:rPr sz="1000" dirty="0">
                <a:latin typeface="Times New Roman"/>
                <a:cs typeface="Times New Roman"/>
                <a:hlinkClick r:id="rId6" action="ppaction://hlinksldjump"/>
              </a:rPr>
              <a:t>d</a:t>
            </a:r>
            <a:r>
              <a:rPr sz="1000" spc="-5" dirty="0">
                <a:latin typeface="Times New Roman"/>
                <a:cs typeface="Times New Roman"/>
                <a:hlinkClick r:id="rId6" action="ppaction://hlinksldjump"/>
              </a:rPr>
              <a:t>-</a:t>
            </a:r>
            <a:r>
              <a:rPr sz="1000" spc="-10" dirty="0">
                <a:latin typeface="Times New Roman"/>
                <a:cs typeface="Times New Roman"/>
                <a:hlinkClick r:id="rId6" action="ppaction://hlinksldjump"/>
              </a:rPr>
              <a:t>C</a:t>
            </a:r>
            <a:r>
              <a:rPr sz="1000" dirty="0">
                <a:latin typeface="Times New Roman"/>
                <a:cs typeface="Times New Roman"/>
                <a:hlinkClick r:id="rId6" action="ppaction://hlinksldjump"/>
              </a:rPr>
              <a:t>o</a:t>
            </a:r>
            <a:r>
              <a:rPr sz="1000" spc="-10" dirty="0">
                <a:latin typeface="Times New Roman"/>
                <a:cs typeface="Times New Roman"/>
                <a:hlinkClick r:id="rId6" action="ppaction://hlinksldjump"/>
              </a:rPr>
              <a:t>s</a:t>
            </a:r>
            <a:r>
              <a:rPr sz="1000" spc="-5" dirty="0">
                <a:latin typeface="Times New Roman"/>
                <a:cs typeface="Times New Roman"/>
                <a:hlinkClick r:id="rId6" action="ppaction://hlinksldjump"/>
              </a:rPr>
              <a:t>t</a:t>
            </a:r>
            <a:r>
              <a:rPr sz="1000" spc="10" dirty="0">
                <a:latin typeface="Times New Roman"/>
                <a:cs typeface="Times New Roman"/>
                <a:hlinkClick r:id="rId6" action="ppaction://hlinksldjump"/>
              </a:rPr>
              <a:t> </a:t>
            </a:r>
            <a:r>
              <a:rPr sz="1000" spc="-20" dirty="0">
                <a:latin typeface="Times New Roman"/>
                <a:cs typeface="Times New Roman"/>
                <a:hlinkClick r:id="rId6" action="ppaction://hlinksldjump"/>
              </a:rPr>
              <a:t>A</a:t>
            </a:r>
            <a:r>
              <a:rPr sz="1000" spc="-15" dirty="0">
                <a:latin typeface="Times New Roman"/>
                <a:cs typeface="Times New Roman"/>
                <a:hlinkClick r:id="rId6" action="ppaction://hlinksldjump"/>
              </a:rPr>
              <a:t>n</a:t>
            </a:r>
            <a:r>
              <a:rPr sz="1000" spc="0" dirty="0">
                <a:latin typeface="Times New Roman"/>
                <a:cs typeface="Times New Roman"/>
                <a:hlinkClick r:id="rId6" action="ppaction://hlinksldjump"/>
              </a:rPr>
              <a:t>al</a:t>
            </a:r>
            <a:r>
              <a:rPr sz="1000" spc="-15" dirty="0">
                <a:latin typeface="Times New Roman"/>
                <a:cs typeface="Times New Roman"/>
                <a:hlinkClick r:id="rId6" action="ppaction://hlinksldjump"/>
              </a:rPr>
              <a:t>y</a:t>
            </a:r>
            <a:r>
              <a:rPr sz="1000" spc="-10" dirty="0">
                <a:latin typeface="Times New Roman"/>
                <a:cs typeface="Times New Roman"/>
                <a:hlinkClick r:id="rId6" action="ppaction://hlinksldjump"/>
              </a:rPr>
              <a:t>s</a:t>
            </a:r>
            <a:r>
              <a:rPr sz="1000" spc="-5" dirty="0">
                <a:latin typeface="Times New Roman"/>
                <a:cs typeface="Times New Roman"/>
                <a:hlinkClick r:id="rId6" action="ppaction://hlinksldjump"/>
              </a:rPr>
              <a:t>is </a:t>
            </a:r>
            <a:r>
              <a:rPr sz="1000" dirty="0">
                <a:latin typeface="Times New Roman"/>
                <a:cs typeface="Times New Roman"/>
                <a:hlinkClick r:id="rId6" action="ppaction://hlinksldjump"/>
              </a:rPr>
              <a:t>	79</a:t>
            </a:r>
            <a:endParaRPr sz="1000">
              <a:latin typeface="Times New Roman"/>
              <a:cs typeface="Times New Roman"/>
            </a:endParaRPr>
          </a:p>
          <a:p>
            <a:pPr marL="12700" marR="5080" algn="r">
              <a:lnSpc>
                <a:spcPct val="147000"/>
              </a:lnSpc>
              <a:tabLst>
                <a:tab pos="4979035" algn="l"/>
              </a:tabLst>
            </a:pPr>
            <a:r>
              <a:rPr sz="1000" i="1" spc="-10" dirty="0">
                <a:latin typeface="Arial"/>
                <a:cs typeface="Arial"/>
                <a:hlinkClick r:id="rId7" action="ppaction://hlinksldjump"/>
              </a:rPr>
              <a:t>P</a:t>
            </a:r>
            <a:r>
              <a:rPr sz="1000" i="1" spc="-5" dirty="0">
                <a:latin typeface="Arial"/>
                <a:cs typeface="Arial"/>
                <a:hlinkClick r:id="rId7" action="ppaction://hlinksldjump"/>
              </a:rPr>
              <a:t>r</a:t>
            </a:r>
            <a:r>
              <a:rPr sz="1000" i="1" spc="-10" dirty="0">
                <a:latin typeface="Arial"/>
                <a:cs typeface="Arial"/>
                <a:hlinkClick r:id="rId7" action="ppaction://hlinksldjump"/>
              </a:rPr>
              <a:t>i</a:t>
            </a:r>
            <a:r>
              <a:rPr sz="1000" i="1" dirty="0">
                <a:latin typeface="Arial"/>
                <a:cs typeface="Arial"/>
                <a:hlinkClick r:id="rId7" action="ppaction://hlinksldjump"/>
              </a:rPr>
              <a:t>c</a:t>
            </a:r>
            <a:r>
              <a:rPr sz="1000" i="1" spc="-5" dirty="0">
                <a:latin typeface="Arial"/>
                <a:cs typeface="Arial"/>
                <a:hlinkClick r:id="rId7" action="ppaction://hlinksldjump"/>
              </a:rPr>
              <a:t>e </a:t>
            </a:r>
            <a:r>
              <a:rPr sz="1000" i="1" dirty="0">
                <a:latin typeface="Arial"/>
                <a:cs typeface="Arial"/>
                <a:hlinkClick r:id="rId7" action="ppaction://hlinksldjump"/>
              </a:rPr>
              <a:t>N</a:t>
            </a:r>
            <a:r>
              <a:rPr sz="1000" i="1" spc="-5" dirty="0">
                <a:latin typeface="Arial"/>
                <a:cs typeface="Arial"/>
                <a:hlinkClick r:id="rId7" action="ppaction://hlinksldjump"/>
              </a:rPr>
              <a:t>e</a:t>
            </a:r>
            <a:r>
              <a:rPr sz="1000" i="1" spc="-10" dirty="0">
                <a:latin typeface="Arial"/>
                <a:cs typeface="Arial"/>
                <a:hlinkClick r:id="rId7" action="ppaction://hlinksldjump"/>
              </a:rPr>
              <a:t>g</a:t>
            </a:r>
            <a:r>
              <a:rPr sz="1000" i="1" spc="-5" dirty="0">
                <a:latin typeface="Arial"/>
                <a:cs typeface="Arial"/>
                <a:hlinkClick r:id="rId7" action="ppaction://hlinksldjump"/>
              </a:rPr>
              <a:t>o</a:t>
            </a:r>
            <a:r>
              <a:rPr sz="1000" i="1" dirty="0">
                <a:latin typeface="Arial"/>
                <a:cs typeface="Arial"/>
                <a:hlinkClick r:id="rId7" action="ppaction://hlinksldjump"/>
              </a:rPr>
              <a:t>t</a:t>
            </a:r>
            <a:r>
              <a:rPr sz="1000" i="1" spc="-10" dirty="0">
                <a:latin typeface="Arial"/>
                <a:cs typeface="Arial"/>
                <a:hlinkClick r:id="rId7" action="ppaction://hlinksldjump"/>
              </a:rPr>
              <a:t>i</a:t>
            </a:r>
            <a:r>
              <a:rPr sz="1000" i="1" spc="-5" dirty="0">
                <a:latin typeface="Arial"/>
                <a:cs typeface="Arial"/>
                <a:hlinkClick r:id="rId7" action="ppaction://hlinksldjump"/>
              </a:rPr>
              <a:t>a</a:t>
            </a:r>
            <a:r>
              <a:rPr sz="1000" i="1" dirty="0">
                <a:latin typeface="Arial"/>
                <a:cs typeface="Arial"/>
                <a:hlinkClick r:id="rId7" action="ppaction://hlinksldjump"/>
              </a:rPr>
              <a:t>t</a:t>
            </a:r>
            <a:r>
              <a:rPr sz="1000" i="1" spc="-10" dirty="0">
                <a:latin typeface="Arial"/>
                <a:cs typeface="Arial"/>
                <a:hlinkClick r:id="rId7" action="ppaction://hlinksldjump"/>
              </a:rPr>
              <a:t>i</a:t>
            </a:r>
            <a:r>
              <a:rPr sz="1000" i="1" dirty="0">
                <a:latin typeface="Arial"/>
                <a:cs typeface="Arial"/>
                <a:hlinkClick r:id="rId7" action="ppaction://hlinksldjump"/>
              </a:rPr>
              <a:t>o</a:t>
            </a:r>
            <a:r>
              <a:rPr sz="1000" i="1" spc="-5" dirty="0">
                <a:latin typeface="Arial"/>
                <a:cs typeface="Arial"/>
                <a:hlinkClick r:id="rId7" action="ppaction://hlinksldjump"/>
              </a:rPr>
              <a:t>n Strat</a:t>
            </a:r>
            <a:r>
              <a:rPr sz="1000" i="1" dirty="0">
                <a:latin typeface="Arial"/>
                <a:cs typeface="Arial"/>
                <a:hlinkClick r:id="rId7" action="ppaction://hlinksldjump"/>
              </a:rPr>
              <a:t>e</a:t>
            </a:r>
            <a:r>
              <a:rPr sz="1000" i="1" spc="-5" dirty="0">
                <a:latin typeface="Arial"/>
                <a:cs typeface="Arial"/>
                <a:hlinkClick r:id="rId7" action="ppaction://hlinksldjump"/>
              </a:rPr>
              <a:t>g</a:t>
            </a:r>
            <a:r>
              <a:rPr sz="1000" i="1" spc="-15" dirty="0">
                <a:latin typeface="Arial"/>
                <a:cs typeface="Arial"/>
                <a:hlinkClick r:id="rId7" action="ppaction://hlinksldjump"/>
              </a:rPr>
              <a:t>i</a:t>
            </a:r>
            <a:r>
              <a:rPr sz="1000" i="1" dirty="0">
                <a:latin typeface="Arial"/>
                <a:cs typeface="Arial"/>
                <a:hlinkClick r:id="rId7" action="ppaction://hlinksldjump"/>
              </a:rPr>
              <a:t>e</a:t>
            </a:r>
            <a:r>
              <a:rPr sz="1000" i="1" spc="-5" dirty="0">
                <a:latin typeface="Arial"/>
                <a:cs typeface="Arial"/>
                <a:hlinkClick r:id="rId7" action="ppaction://hlinksldjump"/>
              </a:rPr>
              <a:t>s</a:t>
            </a:r>
            <a:r>
              <a:rPr sz="1000" i="1" spc="-5" dirty="0">
                <a:latin typeface="Times New Roman"/>
                <a:cs typeface="Times New Roman"/>
                <a:hlinkClick r:id="rId7" action="ppaction://hlinksldjump"/>
              </a:rPr>
              <a:t> </a:t>
            </a:r>
            <a:r>
              <a:rPr sz="1000" i="1" dirty="0">
                <a:latin typeface="Times New Roman"/>
                <a:cs typeface="Times New Roman"/>
                <a:hlinkClick r:id="rId7" action="ppaction://hlinksldjump"/>
              </a:rPr>
              <a:t>	80 </a:t>
            </a:r>
            <a:r>
              <a:rPr sz="1000" i="1" dirty="0">
                <a:latin typeface="Times New Roman"/>
                <a:cs typeface="Times New Roman"/>
              </a:rPr>
              <a:t> </a:t>
            </a:r>
            <a:r>
              <a:rPr sz="1000" i="1" spc="-5" dirty="0">
                <a:latin typeface="Arial"/>
                <a:cs typeface="Arial"/>
                <a:hlinkClick r:id="rId8" action="ppaction://hlinksldjump"/>
              </a:rPr>
              <a:t>Ref</a:t>
            </a:r>
            <a:r>
              <a:rPr sz="1000" i="1" spc="-10" dirty="0">
                <a:latin typeface="Arial"/>
                <a:cs typeface="Arial"/>
                <a:hlinkClick r:id="rId8" action="ppaction://hlinksldjump"/>
              </a:rPr>
              <a:t>e</a:t>
            </a:r>
            <a:r>
              <a:rPr sz="1000" i="1" spc="-5" dirty="0">
                <a:latin typeface="Arial"/>
                <a:cs typeface="Arial"/>
                <a:hlinkClick r:id="rId8" action="ppaction://hlinksldjump"/>
              </a:rPr>
              <a:t>re</a:t>
            </a:r>
            <a:r>
              <a:rPr sz="1000" i="1" spc="-10" dirty="0">
                <a:latin typeface="Arial"/>
                <a:cs typeface="Arial"/>
                <a:hlinkClick r:id="rId8" action="ppaction://hlinksldjump"/>
              </a:rPr>
              <a:t>n</a:t>
            </a:r>
            <a:r>
              <a:rPr sz="1000" i="1" spc="5" dirty="0">
                <a:latin typeface="Arial"/>
                <a:cs typeface="Arial"/>
                <a:hlinkClick r:id="rId8" action="ppaction://hlinksldjump"/>
              </a:rPr>
              <a:t>c</a:t>
            </a:r>
            <a:r>
              <a:rPr sz="1000" i="1" spc="-5" dirty="0">
                <a:latin typeface="Arial"/>
                <a:cs typeface="Arial"/>
                <a:hlinkClick r:id="rId8" action="ppaction://hlinksldjump"/>
              </a:rPr>
              <a:t>e </a:t>
            </a:r>
            <a:r>
              <a:rPr sz="1000" i="1" spc="-10" dirty="0">
                <a:latin typeface="Arial"/>
                <a:cs typeface="Arial"/>
                <a:hlinkClick r:id="rId8" action="ppaction://hlinksldjump"/>
              </a:rPr>
              <a:t>p</a:t>
            </a:r>
            <a:r>
              <a:rPr sz="1000" i="1" spc="-5" dirty="0">
                <a:latin typeface="Arial"/>
                <a:cs typeface="Arial"/>
                <a:hlinkClick r:id="rId8" action="ppaction://hlinksldjump"/>
              </a:rPr>
              <a:t>ro</a:t>
            </a:r>
            <a:r>
              <a:rPr sz="1000" i="1" dirty="0">
                <a:latin typeface="Arial"/>
                <a:cs typeface="Arial"/>
                <a:hlinkClick r:id="rId8" action="ppaction://hlinksldjump"/>
              </a:rPr>
              <a:t>d</a:t>
            </a:r>
            <a:r>
              <a:rPr sz="1000" i="1" spc="-5" dirty="0">
                <a:latin typeface="Arial"/>
                <a:cs typeface="Arial"/>
                <a:hlinkClick r:id="rId8" action="ppaction://hlinksldjump"/>
              </a:rPr>
              <a:t>uct </a:t>
            </a:r>
            <a:r>
              <a:rPr sz="1000" i="1" spc="-10" dirty="0">
                <a:latin typeface="Arial"/>
                <a:cs typeface="Arial"/>
                <a:hlinkClick r:id="rId8" action="ppaction://hlinksldjump"/>
              </a:rPr>
              <a:t>d</a:t>
            </a:r>
            <a:r>
              <a:rPr sz="1000" i="1" dirty="0">
                <a:latin typeface="Arial"/>
                <a:cs typeface="Arial"/>
                <a:hlinkClick r:id="rId8" action="ppaction://hlinksldjump"/>
              </a:rPr>
              <a:t>e</a:t>
            </a:r>
            <a:r>
              <a:rPr sz="1000" i="1" spc="-5" dirty="0">
                <a:latin typeface="Arial"/>
                <a:cs typeface="Arial"/>
                <a:hlinkClick r:id="rId8" action="ppaction://hlinksldjump"/>
              </a:rPr>
              <a:t>f</a:t>
            </a:r>
            <a:r>
              <a:rPr sz="1000" i="1" dirty="0">
                <a:latin typeface="Arial"/>
                <a:cs typeface="Arial"/>
                <a:hlinkClick r:id="rId8" action="ppaction://hlinksldjump"/>
              </a:rPr>
              <a:t>i</a:t>
            </a:r>
            <a:r>
              <a:rPr sz="1000" i="1" spc="-5" dirty="0">
                <a:latin typeface="Arial"/>
                <a:cs typeface="Arial"/>
                <a:hlinkClick r:id="rId8" action="ppaction://hlinksldjump"/>
              </a:rPr>
              <a:t>n</a:t>
            </a:r>
            <a:r>
              <a:rPr sz="1000" i="1" spc="-15" dirty="0">
                <a:latin typeface="Arial"/>
                <a:cs typeface="Arial"/>
                <a:hlinkClick r:id="rId8" action="ppaction://hlinksldjump"/>
              </a:rPr>
              <a:t>i</a:t>
            </a:r>
            <a:r>
              <a:rPr sz="1000" i="1" spc="0" dirty="0">
                <a:latin typeface="Arial"/>
                <a:cs typeface="Arial"/>
                <a:hlinkClick r:id="rId8" action="ppaction://hlinksldjump"/>
              </a:rPr>
              <a:t>t</a:t>
            </a:r>
            <a:r>
              <a:rPr sz="1000" i="1" spc="-10" dirty="0">
                <a:latin typeface="Arial"/>
                <a:cs typeface="Arial"/>
                <a:hlinkClick r:id="rId8" action="ppaction://hlinksldjump"/>
              </a:rPr>
              <a:t>i</a:t>
            </a:r>
            <a:r>
              <a:rPr sz="1000" i="1" dirty="0">
                <a:latin typeface="Arial"/>
                <a:cs typeface="Arial"/>
                <a:hlinkClick r:id="rId8" action="ppaction://hlinksldjump"/>
              </a:rPr>
              <a:t>o</a:t>
            </a:r>
            <a:r>
              <a:rPr sz="1000" i="1" spc="-5" dirty="0">
                <a:latin typeface="Arial"/>
                <a:cs typeface="Arial"/>
                <a:hlinkClick r:id="rId8" action="ppaction://hlinksldjump"/>
              </a:rPr>
              <a:t>ns</a:t>
            </a:r>
            <a:r>
              <a:rPr sz="1000" i="1" dirty="0">
                <a:latin typeface="Arial"/>
                <a:cs typeface="Arial"/>
                <a:hlinkClick r:id="rId8" action="ppaction://hlinksldjump"/>
              </a:rPr>
              <a:t> </a:t>
            </a:r>
            <a:r>
              <a:rPr sz="1000" i="1" spc="-5" dirty="0">
                <a:latin typeface="Arial"/>
                <a:cs typeface="Arial"/>
                <a:hlinkClick r:id="rId8" action="ppaction://hlinksldjump"/>
              </a:rPr>
              <a:t>a</a:t>
            </a:r>
            <a:r>
              <a:rPr sz="1000" i="1" spc="-10" dirty="0">
                <a:latin typeface="Arial"/>
                <a:cs typeface="Arial"/>
                <a:hlinkClick r:id="rId8" action="ppaction://hlinksldjump"/>
              </a:rPr>
              <a:t>n</a:t>
            </a:r>
            <a:r>
              <a:rPr sz="1000" i="1" spc="-5" dirty="0">
                <a:latin typeface="Arial"/>
                <a:cs typeface="Arial"/>
                <a:hlinkClick r:id="rId8" action="ppaction://hlinksldjump"/>
              </a:rPr>
              <a:t>d s</a:t>
            </a:r>
            <a:r>
              <a:rPr sz="1000" i="1" dirty="0">
                <a:latin typeface="Arial"/>
                <a:cs typeface="Arial"/>
                <a:hlinkClick r:id="rId8" action="ppaction://hlinksldjump"/>
              </a:rPr>
              <a:t>c</a:t>
            </a:r>
            <a:r>
              <a:rPr sz="1000" i="1" spc="-5" dirty="0">
                <a:latin typeface="Arial"/>
                <a:cs typeface="Arial"/>
                <a:hlinkClick r:id="rId8" action="ppaction://hlinksldjump"/>
              </a:rPr>
              <a:t>o</a:t>
            </a:r>
            <a:r>
              <a:rPr sz="1000" i="1" dirty="0">
                <a:latin typeface="Arial"/>
                <a:cs typeface="Arial"/>
                <a:hlinkClick r:id="rId8" action="ppaction://hlinksldjump"/>
              </a:rPr>
              <a:t>p</a:t>
            </a:r>
            <a:r>
              <a:rPr sz="1000" i="1" spc="-5" dirty="0">
                <a:latin typeface="Arial"/>
                <a:cs typeface="Arial"/>
                <a:hlinkClick r:id="rId8" action="ppaction://hlinksldjump"/>
              </a:rPr>
              <a:t>e</a:t>
            </a:r>
            <a:r>
              <a:rPr sz="1000" i="1" spc="-5" dirty="0">
                <a:latin typeface="Times New Roman"/>
                <a:cs typeface="Times New Roman"/>
                <a:hlinkClick r:id="rId8" action="ppaction://hlinksldjump"/>
              </a:rPr>
              <a:t> </a:t>
            </a:r>
            <a:r>
              <a:rPr sz="1000" i="1" dirty="0">
                <a:latin typeface="Times New Roman"/>
                <a:cs typeface="Times New Roman"/>
                <a:hlinkClick r:id="rId8" action="ppaction://hlinksldjump"/>
              </a:rPr>
              <a:t>	81</a:t>
            </a:r>
            <a:endParaRPr sz="1000">
              <a:latin typeface="Times New Roman"/>
              <a:cs typeface="Times New Roman"/>
            </a:endParaRPr>
          </a:p>
          <a:p>
            <a:pPr marR="5080" algn="r">
              <a:lnSpc>
                <a:spcPts val="1115"/>
              </a:lnSpc>
              <a:tabLst>
                <a:tab pos="4839335" algn="l"/>
              </a:tabLst>
            </a:pPr>
            <a:r>
              <a:rPr sz="1000" spc="-5" dirty="0">
                <a:latin typeface="Times New Roman"/>
                <a:cs typeface="Times New Roman"/>
                <a:hlinkClick r:id="rId8" action="ppaction://hlinksldjump"/>
              </a:rPr>
              <a:t>Gate 	</a:t>
            </a:r>
            <a:r>
              <a:rPr sz="1000" dirty="0">
                <a:latin typeface="Times New Roman"/>
                <a:cs typeface="Times New Roman"/>
                <a:hlinkClick r:id="rId8" action="ppaction://hlinksldjump"/>
              </a:rPr>
              <a:t>81</a:t>
            </a:r>
            <a:endParaRPr sz="1000">
              <a:latin typeface="Times New Roman"/>
              <a:cs typeface="Times New Roman"/>
            </a:endParaRPr>
          </a:p>
          <a:p>
            <a:pPr marL="12700" marR="5080" indent="126364" algn="r">
              <a:lnSpc>
                <a:spcPct val="95500"/>
              </a:lnSpc>
              <a:spcBef>
                <a:spcPts val="25"/>
              </a:spcBef>
              <a:tabLst>
                <a:tab pos="4852035" algn="l"/>
                <a:tab pos="4979035" algn="l"/>
              </a:tabLst>
            </a:pPr>
            <a:r>
              <a:rPr sz="1000" spc="-5" dirty="0">
                <a:latin typeface="Times New Roman"/>
                <a:cs typeface="Times New Roman"/>
                <a:hlinkClick r:id="rId8" action="ppaction://hlinksldjump"/>
              </a:rPr>
              <a:t>Gl</a:t>
            </a:r>
            <a:r>
              <a:rPr sz="1000" dirty="0">
                <a:latin typeface="Times New Roman"/>
                <a:cs typeface="Times New Roman"/>
                <a:hlinkClick r:id="rId8" action="ppaction://hlinksldjump"/>
              </a:rPr>
              <a:t>ob</a:t>
            </a:r>
            <a:r>
              <a:rPr sz="1000" spc="-5" dirty="0">
                <a:latin typeface="Times New Roman"/>
                <a:cs typeface="Times New Roman"/>
                <a:hlinkClick r:id="rId8" action="ppaction://hlinksldjump"/>
              </a:rPr>
              <a:t>e </a:t>
            </a:r>
            <a:r>
              <a:rPr sz="1000" dirty="0">
                <a:latin typeface="Times New Roman"/>
                <a:cs typeface="Times New Roman"/>
                <a:hlinkClick r:id="rId8" action="ppaction://hlinksldjump"/>
              </a:rPr>
              <a:t>		81 </a:t>
            </a:r>
            <a:r>
              <a:rPr sz="1000" dirty="0">
                <a:latin typeface="Times New Roman"/>
                <a:cs typeface="Times New Roman"/>
              </a:rPr>
              <a:t> </a:t>
            </a:r>
            <a:r>
              <a:rPr sz="1000" spc="-10" dirty="0">
                <a:latin typeface="Times New Roman"/>
                <a:cs typeface="Times New Roman"/>
                <a:hlinkClick r:id="rId8" action="ppaction://hlinksldjump"/>
              </a:rPr>
              <a:t>R</a:t>
            </a:r>
            <a:r>
              <a:rPr sz="1000" spc="-5" dirty="0">
                <a:latin typeface="Times New Roman"/>
                <a:cs typeface="Times New Roman"/>
                <a:hlinkClick r:id="rId8" action="ppaction://hlinksldjump"/>
              </a:rPr>
              <a:t>eli</a:t>
            </a:r>
            <a:r>
              <a:rPr sz="1000" spc="0" dirty="0">
                <a:latin typeface="Times New Roman"/>
                <a:cs typeface="Times New Roman"/>
                <a:hlinkClick r:id="rId8" action="ppaction://hlinksldjump"/>
              </a:rPr>
              <a:t>e</a:t>
            </a:r>
            <a:r>
              <a:rPr sz="1000" spc="-5" dirty="0">
                <a:latin typeface="Times New Roman"/>
                <a:cs typeface="Times New Roman"/>
                <a:hlinkClick r:id="rId8" action="ppaction://hlinksldjump"/>
              </a:rPr>
              <a:t>f </a:t>
            </a:r>
            <a:r>
              <a:rPr sz="1000" dirty="0">
                <a:latin typeface="Times New Roman"/>
                <a:cs typeface="Times New Roman"/>
                <a:hlinkClick r:id="rId8" action="ppaction://hlinksldjump"/>
              </a:rPr>
              <a:t>	81 </a:t>
            </a:r>
            <a:r>
              <a:rPr sz="1000" dirty="0">
                <a:latin typeface="Times New Roman"/>
                <a:cs typeface="Times New Roman"/>
              </a:rPr>
              <a:t> </a:t>
            </a:r>
            <a:r>
              <a:rPr sz="1000" spc="-10" dirty="0">
                <a:latin typeface="Times New Roman"/>
                <a:cs typeface="Times New Roman"/>
                <a:hlinkClick r:id="rId8" action="ppaction://hlinksldjump"/>
              </a:rPr>
              <a:t>C</a:t>
            </a:r>
            <a:r>
              <a:rPr sz="1000" dirty="0">
                <a:latin typeface="Times New Roman"/>
                <a:cs typeface="Times New Roman"/>
                <a:hlinkClick r:id="rId8" action="ppaction://hlinksldjump"/>
              </a:rPr>
              <a:t>o</a:t>
            </a:r>
            <a:r>
              <a:rPr sz="1000" spc="-15" dirty="0">
                <a:latin typeface="Times New Roman"/>
                <a:cs typeface="Times New Roman"/>
                <a:hlinkClick r:id="rId8" action="ppaction://hlinksldjump"/>
              </a:rPr>
              <a:t>n</a:t>
            </a:r>
            <a:r>
              <a:rPr sz="1000" spc="-5" dirty="0">
                <a:latin typeface="Times New Roman"/>
                <a:cs typeface="Times New Roman"/>
                <a:hlinkClick r:id="rId8" action="ppaction://hlinksldjump"/>
              </a:rPr>
              <a:t>tr</a:t>
            </a:r>
            <a:r>
              <a:rPr sz="1000" dirty="0">
                <a:latin typeface="Times New Roman"/>
                <a:cs typeface="Times New Roman"/>
                <a:hlinkClick r:id="rId8" action="ppaction://hlinksldjump"/>
              </a:rPr>
              <a:t>o</a:t>
            </a:r>
            <a:r>
              <a:rPr sz="1000" spc="-5" dirty="0">
                <a:latin typeface="Times New Roman"/>
                <a:cs typeface="Times New Roman"/>
                <a:hlinkClick r:id="rId8" action="ppaction://hlinksldjump"/>
              </a:rPr>
              <a:t>l </a:t>
            </a:r>
            <a:r>
              <a:rPr sz="1000" dirty="0">
                <a:latin typeface="Times New Roman"/>
                <a:cs typeface="Times New Roman"/>
                <a:hlinkClick r:id="rId8" action="ppaction://hlinksldjump"/>
              </a:rPr>
              <a:t>	81</a:t>
            </a:r>
            <a:endParaRPr sz="1000">
              <a:latin typeface="Times New Roman"/>
              <a:cs typeface="Times New Roman"/>
            </a:endParaRPr>
          </a:p>
          <a:p>
            <a:pPr marL="12700" marR="5080" algn="r">
              <a:lnSpc>
                <a:spcPct val="146000"/>
              </a:lnSpc>
              <a:spcBef>
                <a:spcPts val="10"/>
              </a:spcBef>
              <a:tabLst>
                <a:tab pos="4979035" algn="l"/>
              </a:tabLst>
            </a:pPr>
            <a:r>
              <a:rPr sz="1000" i="1" spc="-5" dirty="0">
                <a:latin typeface="Arial"/>
                <a:cs typeface="Arial"/>
                <a:hlinkClick r:id="rId8" action="ppaction://hlinksldjump"/>
              </a:rPr>
              <a:t>Not</a:t>
            </a:r>
            <a:r>
              <a:rPr sz="1000" i="1" spc="-10" dirty="0">
                <a:latin typeface="Arial"/>
                <a:cs typeface="Arial"/>
                <a:hlinkClick r:id="rId8" action="ppaction://hlinksldjump"/>
              </a:rPr>
              <a:t>e</a:t>
            </a:r>
            <a:r>
              <a:rPr sz="1000" i="1" spc="-5" dirty="0">
                <a:latin typeface="Arial"/>
                <a:cs typeface="Arial"/>
                <a:hlinkClick r:id="rId8" action="ppaction://hlinksldjump"/>
              </a:rPr>
              <a:t>s</a:t>
            </a:r>
            <a:r>
              <a:rPr sz="1000" i="1" spc="-5" dirty="0">
                <a:latin typeface="Times New Roman"/>
                <a:cs typeface="Times New Roman"/>
                <a:hlinkClick r:id="rId8" action="ppaction://hlinksldjump"/>
              </a:rPr>
              <a:t> </a:t>
            </a:r>
            <a:r>
              <a:rPr sz="1000" i="1" dirty="0">
                <a:latin typeface="Times New Roman"/>
                <a:cs typeface="Times New Roman"/>
                <a:hlinkClick r:id="rId8" action="ppaction://hlinksldjump"/>
              </a:rPr>
              <a:t>	81 </a:t>
            </a:r>
            <a:r>
              <a:rPr sz="1000" i="1" dirty="0">
                <a:latin typeface="Times New Roman"/>
                <a:cs typeface="Times New Roman"/>
              </a:rPr>
              <a:t> </a:t>
            </a:r>
            <a:r>
              <a:rPr sz="1000" i="1" spc="-5" dirty="0">
                <a:latin typeface="Arial"/>
                <a:cs typeface="Arial"/>
                <a:hlinkClick r:id="rId8" action="ppaction://hlinksldjump"/>
              </a:rPr>
              <a:t>Data</a:t>
            </a:r>
            <a:r>
              <a:rPr sz="1000" i="1" spc="-5" dirty="0">
                <a:latin typeface="Times New Roman"/>
                <a:cs typeface="Times New Roman"/>
                <a:hlinkClick r:id="rId8" action="ppaction://hlinksldjump"/>
              </a:rPr>
              <a:t> </a:t>
            </a:r>
            <a:r>
              <a:rPr sz="1000" i="1" dirty="0">
                <a:latin typeface="Times New Roman"/>
                <a:cs typeface="Times New Roman"/>
                <a:hlinkClick r:id="rId8" action="ppaction://hlinksldjump"/>
              </a:rPr>
              <a:t>	81</a:t>
            </a:r>
            <a:endParaRPr sz="10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6364604"/>
            <a:ext cx="208343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377825" algn="l"/>
              </a:tabLst>
            </a:pPr>
            <a:r>
              <a:rPr sz="1000" b="1" i="1" spc="-10" dirty="0">
                <a:latin typeface="Arial"/>
                <a:cs typeface="Arial"/>
              </a:rPr>
              <a:t>7.3	</a:t>
            </a:r>
            <a:r>
              <a:rPr sz="1000" b="1" i="1" spc="-5" dirty="0">
                <a:latin typeface="Arial"/>
                <a:cs typeface="Arial"/>
              </a:rPr>
              <a:t>Price Negotiation Strategies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902004" y="6887336"/>
            <a:ext cx="5629910" cy="2367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1300" marR="5080" indent="-228600">
              <a:lnSpc>
                <a:spcPct val="144000"/>
              </a:lnSpc>
              <a:buAutoNum type="arabicPeriod"/>
              <a:tabLst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Negotiate framework agreements </a:t>
            </a:r>
            <a:r>
              <a:rPr sz="1000" spc="-10" dirty="0">
                <a:latin typeface="Arial"/>
                <a:cs typeface="Arial"/>
              </a:rPr>
              <a:t>with </a:t>
            </a:r>
            <a:r>
              <a:rPr sz="1000" dirty="0">
                <a:latin typeface="Arial"/>
                <a:cs typeface="Arial"/>
              </a:rPr>
              <a:t>core </a:t>
            </a:r>
            <a:r>
              <a:rPr sz="1000" spc="-5" dirty="0">
                <a:latin typeface="Arial"/>
                <a:cs typeface="Arial"/>
              </a:rPr>
              <a:t>suppliers and target getting the 25% discounts </a:t>
            </a:r>
            <a:r>
              <a:rPr sz="1000" dirty="0">
                <a:latin typeface="Arial"/>
                <a:cs typeface="Arial"/>
              </a:rPr>
              <a:t>off </a:t>
            </a:r>
            <a:r>
              <a:rPr sz="1000" spc="-5" dirty="0">
                <a:latin typeface="Arial"/>
                <a:cs typeface="Arial"/>
              </a:rPr>
              <a:t>of  list </a:t>
            </a:r>
            <a:r>
              <a:rPr sz="1000" dirty="0">
                <a:latin typeface="Arial"/>
                <a:cs typeface="Arial"/>
              </a:rPr>
              <a:t>price </a:t>
            </a:r>
            <a:r>
              <a:rPr sz="1000" spc="-5" dirty="0">
                <a:latin typeface="Arial"/>
                <a:cs typeface="Arial"/>
              </a:rPr>
              <a:t>in exchange </a:t>
            </a:r>
            <a:r>
              <a:rPr sz="1000" dirty="0">
                <a:latin typeface="Arial"/>
                <a:cs typeface="Arial"/>
              </a:rPr>
              <a:t>for volume </a:t>
            </a:r>
            <a:r>
              <a:rPr sz="1000" spc="-5" dirty="0">
                <a:latin typeface="Arial"/>
                <a:cs typeface="Arial"/>
              </a:rPr>
              <a:t>and long-term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commitments.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Font typeface="Arial"/>
              <a:buAutoNum type="arabicPeriod"/>
            </a:pPr>
            <a:endParaRPr sz="950">
              <a:latin typeface="Times New Roman"/>
              <a:cs typeface="Times New Roman"/>
            </a:endParaRPr>
          </a:p>
          <a:p>
            <a:pPr marL="241300" indent="-228600">
              <a:lnSpc>
                <a:spcPct val="100000"/>
              </a:lnSpc>
              <a:buAutoNum type="arabicPeriod"/>
              <a:tabLst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Order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bulk quantities </a:t>
            </a:r>
            <a:r>
              <a:rPr sz="1000" dirty="0">
                <a:latin typeface="Arial"/>
                <a:cs typeface="Arial"/>
              </a:rPr>
              <a:t>using </a:t>
            </a:r>
            <a:r>
              <a:rPr sz="1000" spc="-5" dirty="0">
                <a:latin typeface="Arial"/>
                <a:cs typeface="Arial"/>
              </a:rPr>
              <a:t>the economies of scale, and quantifying the</a:t>
            </a:r>
            <a:r>
              <a:rPr sz="1000" spc="19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benefits.</a:t>
            </a:r>
            <a:endParaRPr sz="1000">
              <a:latin typeface="Arial"/>
              <a:cs typeface="Arial"/>
            </a:endParaRPr>
          </a:p>
          <a:p>
            <a:pPr marL="241300" marR="90805" indent="-228600">
              <a:lnSpc>
                <a:spcPct val="144200"/>
              </a:lnSpc>
              <a:spcBef>
                <a:spcPts val="585"/>
              </a:spcBef>
              <a:buAutoNum type="arabicPeriod"/>
              <a:tabLst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Launch a well-resourced global sourcing initiative </a:t>
            </a:r>
            <a:r>
              <a:rPr sz="1000" dirty="0">
                <a:latin typeface="Arial"/>
                <a:cs typeface="Arial"/>
              </a:rPr>
              <a:t>to profit </a:t>
            </a:r>
            <a:r>
              <a:rPr sz="1000" spc="-5" dirty="0">
                <a:latin typeface="Arial"/>
                <a:cs typeface="Arial"/>
              </a:rPr>
              <a:t>from regional variations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costs and  prices. Probe the opportunities </a:t>
            </a:r>
            <a:r>
              <a:rPr sz="1000" dirty="0">
                <a:latin typeface="Arial"/>
                <a:cs typeface="Arial"/>
              </a:rPr>
              <a:t>in markets </a:t>
            </a:r>
            <a:r>
              <a:rPr sz="1000" spc="-5" dirty="0">
                <a:latin typeface="Arial"/>
                <a:cs typeface="Arial"/>
              </a:rPr>
              <a:t>such as India, China, and</a:t>
            </a:r>
            <a:r>
              <a:rPr sz="1000" spc="1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Turkey.</a:t>
            </a:r>
            <a:endParaRPr sz="1000">
              <a:latin typeface="Arial"/>
              <a:cs typeface="Arial"/>
            </a:endParaRPr>
          </a:p>
          <a:p>
            <a:pPr marL="241300" marR="139700" indent="-228600">
              <a:lnSpc>
                <a:spcPct val="144000"/>
              </a:lnSpc>
              <a:spcBef>
                <a:spcPts val="600"/>
              </a:spcBef>
              <a:buAutoNum type="arabicPeriod"/>
              <a:tabLst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Investigate an </a:t>
            </a:r>
            <a:r>
              <a:rPr sz="1000" dirty="0">
                <a:latin typeface="Arial"/>
                <a:cs typeface="Arial"/>
              </a:rPr>
              <a:t>alliance </a:t>
            </a:r>
            <a:r>
              <a:rPr sz="1000" spc="-5" dirty="0">
                <a:latin typeface="Arial"/>
                <a:cs typeface="Arial"/>
              </a:rPr>
              <a:t>with Canadian supplier Velan; it has </a:t>
            </a:r>
            <a:r>
              <a:rPr sz="1000" spc="-10" dirty="0">
                <a:latin typeface="Arial"/>
                <a:cs typeface="Arial"/>
              </a:rPr>
              <a:t>won </a:t>
            </a:r>
            <a:r>
              <a:rPr sz="1000" dirty="0">
                <a:latin typeface="Arial"/>
                <a:cs typeface="Arial"/>
              </a:rPr>
              <a:t>major </a:t>
            </a:r>
            <a:r>
              <a:rPr sz="1000" spc="-5" dirty="0">
                <a:latin typeface="Arial"/>
                <a:cs typeface="Arial"/>
              </a:rPr>
              <a:t>contracts and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dirty="0">
                <a:latin typeface="Arial"/>
                <a:cs typeface="Arial"/>
              </a:rPr>
              <a:t>on </a:t>
            </a:r>
            <a:r>
              <a:rPr sz="1000" spc="-5" dirty="0">
                <a:latin typeface="Arial"/>
                <a:cs typeface="Arial"/>
              </a:rPr>
              <a:t>the  cusp of moving from a small to a global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supplier.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  <a:buFont typeface="Arial"/>
              <a:buAutoNum type="arabicPeriod"/>
            </a:pPr>
            <a:endParaRPr sz="950">
              <a:latin typeface="Times New Roman"/>
              <a:cs typeface="Times New Roman"/>
            </a:endParaRPr>
          </a:p>
          <a:p>
            <a:pPr marL="241300" indent="-228600">
              <a:lnSpc>
                <a:spcPct val="100000"/>
              </a:lnSpc>
              <a:buAutoNum type="arabicPeriod"/>
              <a:tabLst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Require annual </a:t>
            </a:r>
            <a:r>
              <a:rPr sz="1000" dirty="0">
                <a:latin typeface="Arial"/>
                <a:cs typeface="Arial"/>
              </a:rPr>
              <a:t>efficiency </a:t>
            </a:r>
            <a:r>
              <a:rPr sz="1000" spc="-5" dirty="0">
                <a:latin typeface="Arial"/>
                <a:cs typeface="Arial"/>
              </a:rPr>
              <a:t>gains that </a:t>
            </a:r>
            <a:r>
              <a:rPr sz="1000" dirty="0">
                <a:latin typeface="Arial"/>
                <a:cs typeface="Arial"/>
              </a:rPr>
              <a:t>offset </a:t>
            </a:r>
            <a:r>
              <a:rPr sz="1000" spc="-5" dirty="0">
                <a:latin typeface="Arial"/>
                <a:cs typeface="Arial"/>
              </a:rPr>
              <a:t>the predicted </a:t>
            </a:r>
            <a:r>
              <a:rPr sz="1000" dirty="0">
                <a:latin typeface="Arial"/>
                <a:cs typeface="Arial"/>
              </a:rPr>
              <a:t>market </a:t>
            </a:r>
            <a:r>
              <a:rPr sz="1000" spc="-5" dirty="0">
                <a:latin typeface="Arial"/>
                <a:cs typeface="Arial"/>
              </a:rPr>
              <a:t>price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increases.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  <a:buFont typeface="Arial"/>
              <a:buAutoNum type="arabicPeriod"/>
            </a:pPr>
            <a:endParaRPr sz="950">
              <a:latin typeface="Times New Roman"/>
              <a:cs typeface="Times New Roman"/>
            </a:endParaRPr>
          </a:p>
          <a:p>
            <a:pPr marL="241300" indent="-228600">
              <a:lnSpc>
                <a:spcPct val="100000"/>
              </a:lnSpc>
              <a:buAutoNum type="arabicPeriod"/>
              <a:tabLst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Embed vendor-managed inventory in contract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negotiations.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/>
          <p:nvPr/>
        </p:nvSpPr>
        <p:spPr>
          <a:xfrm>
            <a:off x="2319829" y="3563268"/>
            <a:ext cx="276225" cy="1814830"/>
          </a:xfrm>
          <a:custGeom>
            <a:avLst/>
            <a:gdLst/>
            <a:ahLst/>
            <a:cxnLst/>
            <a:rect l="l" t="t" r="r" b="b"/>
            <a:pathLst>
              <a:path w="276225" h="1814829">
                <a:moveTo>
                  <a:pt x="0" y="1814710"/>
                </a:moveTo>
                <a:lnTo>
                  <a:pt x="276128" y="1814710"/>
                </a:lnTo>
                <a:lnTo>
                  <a:pt x="276128" y="0"/>
                </a:lnTo>
                <a:lnTo>
                  <a:pt x="0" y="0"/>
                </a:lnTo>
                <a:lnTo>
                  <a:pt x="0" y="1814710"/>
                </a:lnTo>
                <a:close/>
              </a:path>
            </a:pathLst>
          </a:custGeom>
          <a:solidFill>
            <a:srgbClr val="5891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2319829" y="3563268"/>
            <a:ext cx="276225" cy="1814830"/>
          </a:xfrm>
          <a:custGeom>
            <a:avLst/>
            <a:gdLst/>
            <a:ahLst/>
            <a:cxnLst/>
            <a:rect l="l" t="t" r="r" b="b"/>
            <a:pathLst>
              <a:path w="276225" h="1814829">
                <a:moveTo>
                  <a:pt x="0" y="1814710"/>
                </a:moveTo>
                <a:lnTo>
                  <a:pt x="276128" y="1814710"/>
                </a:lnTo>
                <a:lnTo>
                  <a:pt x="276128" y="0"/>
                </a:lnTo>
                <a:lnTo>
                  <a:pt x="0" y="0"/>
                </a:lnTo>
                <a:lnTo>
                  <a:pt x="0" y="1814710"/>
                </a:lnTo>
                <a:close/>
              </a:path>
            </a:pathLst>
          </a:custGeom>
          <a:ln w="6680">
            <a:solidFill>
              <a:srgbClr val="7E7E7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658982" y="4726373"/>
            <a:ext cx="275590" cy="652145"/>
          </a:xfrm>
          <a:custGeom>
            <a:avLst/>
            <a:gdLst/>
            <a:ahLst/>
            <a:cxnLst/>
            <a:rect l="l" t="t" r="r" b="b"/>
            <a:pathLst>
              <a:path w="275589" h="652145">
                <a:moveTo>
                  <a:pt x="0" y="651605"/>
                </a:moveTo>
                <a:lnTo>
                  <a:pt x="275015" y="651605"/>
                </a:lnTo>
                <a:lnTo>
                  <a:pt x="275015" y="0"/>
                </a:lnTo>
                <a:lnTo>
                  <a:pt x="0" y="0"/>
                </a:lnTo>
                <a:lnTo>
                  <a:pt x="0" y="651605"/>
                </a:lnTo>
                <a:close/>
              </a:path>
            </a:pathLst>
          </a:custGeom>
          <a:ln w="3175">
            <a:solidFill>
              <a:srgbClr val="7E7E7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318715" y="3256331"/>
            <a:ext cx="0" cy="2122170"/>
          </a:xfrm>
          <a:custGeom>
            <a:avLst/>
            <a:gdLst/>
            <a:ahLst/>
            <a:cxnLst/>
            <a:rect l="l" t="t" r="r" b="b"/>
            <a:pathLst>
              <a:path h="2122170">
                <a:moveTo>
                  <a:pt x="0" y="2121647"/>
                </a:moveTo>
                <a:lnTo>
                  <a:pt x="0" y="0"/>
                </a:lnTo>
              </a:path>
            </a:pathLst>
          </a:custGeom>
          <a:ln w="6680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290880" y="5377979"/>
            <a:ext cx="27940" cy="0"/>
          </a:xfrm>
          <a:custGeom>
            <a:avLst/>
            <a:gdLst/>
            <a:ahLst/>
            <a:cxnLst/>
            <a:rect l="l" t="t" r="r" b="b"/>
            <a:pathLst>
              <a:path w="27939">
                <a:moveTo>
                  <a:pt x="0" y="0"/>
                </a:moveTo>
                <a:lnTo>
                  <a:pt x="27835" y="0"/>
                </a:lnTo>
              </a:path>
            </a:pathLst>
          </a:custGeom>
          <a:ln w="6671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290880" y="5142244"/>
            <a:ext cx="27940" cy="0"/>
          </a:xfrm>
          <a:custGeom>
            <a:avLst/>
            <a:gdLst/>
            <a:ahLst/>
            <a:cxnLst/>
            <a:rect l="l" t="t" r="r" b="b"/>
            <a:pathLst>
              <a:path w="27939">
                <a:moveTo>
                  <a:pt x="0" y="0"/>
                </a:moveTo>
                <a:lnTo>
                  <a:pt x="27835" y="0"/>
                </a:lnTo>
              </a:path>
            </a:pathLst>
          </a:custGeom>
          <a:ln w="6671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290880" y="4906472"/>
            <a:ext cx="27940" cy="0"/>
          </a:xfrm>
          <a:custGeom>
            <a:avLst/>
            <a:gdLst/>
            <a:ahLst/>
            <a:cxnLst/>
            <a:rect l="l" t="t" r="r" b="b"/>
            <a:pathLst>
              <a:path w="27939">
                <a:moveTo>
                  <a:pt x="0" y="0"/>
                </a:moveTo>
                <a:lnTo>
                  <a:pt x="27835" y="0"/>
                </a:lnTo>
              </a:path>
            </a:pathLst>
          </a:custGeom>
          <a:ln w="6671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290880" y="4670738"/>
            <a:ext cx="27940" cy="0"/>
          </a:xfrm>
          <a:custGeom>
            <a:avLst/>
            <a:gdLst/>
            <a:ahLst/>
            <a:cxnLst/>
            <a:rect l="l" t="t" r="r" b="b"/>
            <a:pathLst>
              <a:path w="27939">
                <a:moveTo>
                  <a:pt x="0" y="0"/>
                </a:moveTo>
                <a:lnTo>
                  <a:pt x="27835" y="0"/>
                </a:lnTo>
              </a:path>
            </a:pathLst>
          </a:custGeom>
          <a:ln w="6671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290880" y="4435004"/>
            <a:ext cx="27940" cy="0"/>
          </a:xfrm>
          <a:custGeom>
            <a:avLst/>
            <a:gdLst/>
            <a:ahLst/>
            <a:cxnLst/>
            <a:rect l="l" t="t" r="r" b="b"/>
            <a:pathLst>
              <a:path w="27939">
                <a:moveTo>
                  <a:pt x="0" y="0"/>
                </a:moveTo>
                <a:lnTo>
                  <a:pt x="27835" y="0"/>
                </a:lnTo>
              </a:path>
            </a:pathLst>
          </a:custGeom>
          <a:ln w="6671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290880" y="4199269"/>
            <a:ext cx="27940" cy="0"/>
          </a:xfrm>
          <a:custGeom>
            <a:avLst/>
            <a:gdLst/>
            <a:ahLst/>
            <a:cxnLst/>
            <a:rect l="l" t="t" r="r" b="b"/>
            <a:pathLst>
              <a:path w="27939">
                <a:moveTo>
                  <a:pt x="0" y="0"/>
                </a:moveTo>
                <a:lnTo>
                  <a:pt x="27835" y="0"/>
                </a:lnTo>
              </a:path>
            </a:pathLst>
          </a:custGeom>
          <a:ln w="6671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290880" y="3963535"/>
            <a:ext cx="27940" cy="0"/>
          </a:xfrm>
          <a:custGeom>
            <a:avLst/>
            <a:gdLst/>
            <a:ahLst/>
            <a:cxnLst/>
            <a:rect l="l" t="t" r="r" b="b"/>
            <a:pathLst>
              <a:path w="27939">
                <a:moveTo>
                  <a:pt x="0" y="0"/>
                </a:moveTo>
                <a:lnTo>
                  <a:pt x="27835" y="0"/>
                </a:lnTo>
              </a:path>
            </a:pathLst>
          </a:custGeom>
          <a:ln w="6671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290880" y="3727800"/>
            <a:ext cx="27940" cy="0"/>
          </a:xfrm>
          <a:custGeom>
            <a:avLst/>
            <a:gdLst/>
            <a:ahLst/>
            <a:cxnLst/>
            <a:rect l="l" t="t" r="r" b="b"/>
            <a:pathLst>
              <a:path w="27939">
                <a:moveTo>
                  <a:pt x="0" y="0"/>
                </a:moveTo>
                <a:lnTo>
                  <a:pt x="27835" y="0"/>
                </a:lnTo>
              </a:path>
            </a:pathLst>
          </a:custGeom>
          <a:ln w="6671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290880" y="3492065"/>
            <a:ext cx="27940" cy="0"/>
          </a:xfrm>
          <a:custGeom>
            <a:avLst/>
            <a:gdLst/>
            <a:ahLst/>
            <a:cxnLst/>
            <a:rect l="l" t="t" r="r" b="b"/>
            <a:pathLst>
              <a:path w="27939">
                <a:moveTo>
                  <a:pt x="0" y="0"/>
                </a:moveTo>
                <a:lnTo>
                  <a:pt x="27835" y="0"/>
                </a:lnTo>
              </a:path>
            </a:pathLst>
          </a:custGeom>
          <a:ln w="6671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290880" y="3256331"/>
            <a:ext cx="27940" cy="0"/>
          </a:xfrm>
          <a:custGeom>
            <a:avLst/>
            <a:gdLst/>
            <a:ahLst/>
            <a:cxnLst/>
            <a:rect l="l" t="t" r="r" b="b"/>
            <a:pathLst>
              <a:path w="27939">
                <a:moveTo>
                  <a:pt x="0" y="0"/>
                </a:moveTo>
                <a:lnTo>
                  <a:pt x="27835" y="0"/>
                </a:lnTo>
              </a:path>
            </a:pathLst>
          </a:custGeom>
          <a:ln w="6671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318715" y="5377979"/>
            <a:ext cx="3616960" cy="0"/>
          </a:xfrm>
          <a:custGeom>
            <a:avLst/>
            <a:gdLst/>
            <a:ahLst/>
            <a:cxnLst/>
            <a:rect l="l" t="t" r="r" b="b"/>
            <a:pathLst>
              <a:path w="3616960">
                <a:moveTo>
                  <a:pt x="0" y="0"/>
                </a:moveTo>
                <a:lnTo>
                  <a:pt x="3616395" y="0"/>
                </a:lnTo>
              </a:path>
            </a:pathLst>
          </a:custGeom>
          <a:ln w="6671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 txBox="1"/>
          <p:nvPr/>
        </p:nvSpPr>
        <p:spPr>
          <a:xfrm>
            <a:off x="2368590" y="4415508"/>
            <a:ext cx="179070" cy="1212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00" spc="10" dirty="0">
                <a:solidFill>
                  <a:srgbClr val="404040"/>
                </a:solidFill>
                <a:latin typeface="Arial"/>
                <a:cs typeface="Arial"/>
              </a:rPr>
              <a:t>617</a:t>
            </a:r>
            <a:endParaRPr sz="700">
              <a:latin typeface="Arial"/>
              <a:cs typeface="Arial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5658982" y="4726373"/>
            <a:ext cx="275590" cy="652145"/>
          </a:xfrm>
          <a:prstGeom prst="rect">
            <a:avLst/>
          </a:prstGeom>
          <a:solidFill>
            <a:srgbClr val="5891FF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50">
              <a:latin typeface="Times New Roman"/>
              <a:cs typeface="Times New Roman"/>
            </a:endParaRPr>
          </a:p>
          <a:p>
            <a:pPr marL="60960">
              <a:lnSpc>
                <a:spcPct val="100000"/>
              </a:lnSpc>
              <a:spcBef>
                <a:spcPts val="5"/>
              </a:spcBef>
            </a:pPr>
            <a:r>
              <a:rPr sz="700" spc="10" dirty="0">
                <a:solidFill>
                  <a:srgbClr val="404040"/>
                </a:solidFill>
                <a:latin typeface="Arial"/>
                <a:cs typeface="Arial"/>
              </a:rPr>
              <a:t>568</a:t>
            </a:r>
            <a:endParaRPr sz="700">
              <a:latin typeface="Arial"/>
              <a:cs typeface="Arial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2876540" y="3563231"/>
            <a:ext cx="276225" cy="144780"/>
          </a:xfrm>
          <a:prstGeom prst="rect">
            <a:avLst/>
          </a:prstGeom>
          <a:solidFill>
            <a:srgbClr val="5891FF"/>
          </a:solidFill>
          <a:ln w="6673">
            <a:solidFill>
              <a:srgbClr val="7E7E7E"/>
            </a:solidFill>
          </a:ln>
        </p:spPr>
        <p:txBody>
          <a:bodyPr vert="horz" wrap="square" lIns="0" tIns="1397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10"/>
              </a:spcBef>
            </a:pPr>
            <a:r>
              <a:rPr sz="700" spc="15" dirty="0">
                <a:solidFill>
                  <a:srgbClr val="404040"/>
                </a:solidFill>
                <a:latin typeface="Arial"/>
                <a:cs typeface="Arial"/>
              </a:rPr>
              <a:t>6</a:t>
            </a:r>
            <a:endParaRPr sz="700">
              <a:latin typeface="Arial"/>
              <a:cs typeface="Arial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3433251" y="3707785"/>
            <a:ext cx="275590" cy="146050"/>
          </a:xfrm>
          <a:prstGeom prst="rect">
            <a:avLst/>
          </a:prstGeom>
          <a:solidFill>
            <a:srgbClr val="5891FF"/>
          </a:solidFill>
          <a:ln w="6673">
            <a:solidFill>
              <a:srgbClr val="7E7E7E"/>
            </a:solidFill>
          </a:ln>
        </p:spPr>
        <p:txBody>
          <a:bodyPr vert="horz" wrap="square" lIns="0" tIns="14604" rIns="0" bIns="0" rtlCol="0">
            <a:spAutoFit/>
          </a:bodyPr>
          <a:lstStyle/>
          <a:p>
            <a:pPr marL="635" algn="ctr">
              <a:lnSpc>
                <a:spcPct val="100000"/>
              </a:lnSpc>
              <a:spcBef>
                <a:spcPts val="114"/>
              </a:spcBef>
            </a:pPr>
            <a:r>
              <a:rPr sz="700" spc="15" dirty="0">
                <a:solidFill>
                  <a:srgbClr val="404040"/>
                </a:solidFill>
                <a:latin typeface="Arial"/>
                <a:cs typeface="Arial"/>
              </a:rPr>
              <a:t>6</a:t>
            </a:r>
            <a:endParaRPr sz="700">
              <a:latin typeface="Arial"/>
              <a:cs typeface="Arial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3989962" y="3853451"/>
            <a:ext cx="275590" cy="146050"/>
          </a:xfrm>
          <a:prstGeom prst="rect">
            <a:avLst/>
          </a:prstGeom>
          <a:solidFill>
            <a:srgbClr val="5891FF"/>
          </a:solidFill>
          <a:ln w="6673">
            <a:solidFill>
              <a:srgbClr val="7E7E7E"/>
            </a:solidFill>
          </a:ln>
        </p:spPr>
        <p:txBody>
          <a:bodyPr vert="horz" wrap="square" lIns="0" tIns="1460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15"/>
              </a:spcBef>
            </a:pPr>
            <a:r>
              <a:rPr sz="700" spc="15" dirty="0">
                <a:solidFill>
                  <a:srgbClr val="404040"/>
                </a:solidFill>
                <a:latin typeface="Arial"/>
                <a:cs typeface="Arial"/>
              </a:rPr>
              <a:t>6</a:t>
            </a:r>
            <a:endParaRPr sz="700">
              <a:latin typeface="Arial"/>
              <a:cs typeface="Arial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4545560" y="3999117"/>
            <a:ext cx="276225" cy="437515"/>
          </a:xfrm>
          <a:prstGeom prst="rect">
            <a:avLst/>
          </a:prstGeom>
          <a:solidFill>
            <a:srgbClr val="5891FF"/>
          </a:solidFill>
          <a:ln w="6678">
            <a:solidFill>
              <a:srgbClr val="7E7E7E"/>
            </a:solidFill>
          </a:ln>
        </p:spPr>
        <p:txBody>
          <a:bodyPr vert="horz" wrap="square" lIns="0" tIns="635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50"/>
              </a:spcBef>
            </a:pPr>
            <a:endParaRPr sz="1050">
              <a:latin typeface="Times New Roman"/>
              <a:cs typeface="Times New Roman"/>
            </a:endParaRPr>
          </a:p>
          <a:p>
            <a:pPr marL="83820">
              <a:lnSpc>
                <a:spcPct val="100000"/>
              </a:lnSpc>
            </a:pPr>
            <a:r>
              <a:rPr sz="700" spc="10" dirty="0">
                <a:solidFill>
                  <a:srgbClr val="404040"/>
                </a:solidFill>
                <a:latin typeface="Arial"/>
                <a:cs typeface="Arial"/>
              </a:rPr>
              <a:t>19</a:t>
            </a:r>
            <a:endParaRPr sz="700">
              <a:latin typeface="Arial"/>
              <a:cs typeface="Arial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5102271" y="4436116"/>
            <a:ext cx="275590" cy="290830"/>
          </a:xfrm>
          <a:prstGeom prst="rect">
            <a:avLst/>
          </a:prstGeom>
          <a:solidFill>
            <a:srgbClr val="5891FF"/>
          </a:solidFill>
          <a:ln w="6676">
            <a:solidFill>
              <a:srgbClr val="7E7E7E"/>
            </a:solidFill>
          </a:ln>
        </p:spPr>
        <p:txBody>
          <a:bodyPr vert="horz" wrap="square" lIns="0" tIns="86360" rIns="0" bIns="0" rtlCol="0">
            <a:spAutoFit/>
          </a:bodyPr>
          <a:lstStyle/>
          <a:p>
            <a:pPr marL="83185">
              <a:lnSpc>
                <a:spcPct val="100000"/>
              </a:lnSpc>
              <a:spcBef>
                <a:spcPts val="680"/>
              </a:spcBef>
            </a:pPr>
            <a:r>
              <a:rPr sz="700" spc="10" dirty="0">
                <a:solidFill>
                  <a:srgbClr val="404040"/>
                </a:solidFill>
                <a:latin typeface="Arial"/>
                <a:cs typeface="Arial"/>
              </a:rPr>
              <a:t>12</a:t>
            </a:r>
            <a:endParaRPr sz="700">
              <a:latin typeface="Arial"/>
              <a:cs typeface="Arial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2046225" y="5319102"/>
            <a:ext cx="180340" cy="1212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00" spc="20" dirty="0">
                <a:solidFill>
                  <a:srgbClr val="404040"/>
                </a:solidFill>
                <a:latin typeface="Arial"/>
                <a:cs typeface="Arial"/>
              </a:rPr>
              <a:t>5</a:t>
            </a:r>
            <a:r>
              <a:rPr sz="700" spc="15" dirty="0">
                <a:solidFill>
                  <a:srgbClr val="404040"/>
                </a:solidFill>
                <a:latin typeface="Arial"/>
                <a:cs typeface="Arial"/>
              </a:rPr>
              <a:t>40</a:t>
            </a:r>
            <a:endParaRPr sz="700">
              <a:latin typeface="Arial"/>
              <a:cs typeface="Arial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2046225" y="5083145"/>
            <a:ext cx="180340" cy="1212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00" spc="20" dirty="0">
                <a:solidFill>
                  <a:srgbClr val="404040"/>
                </a:solidFill>
                <a:latin typeface="Arial"/>
                <a:cs typeface="Arial"/>
              </a:rPr>
              <a:t>5</a:t>
            </a:r>
            <a:r>
              <a:rPr sz="700" spc="15" dirty="0">
                <a:solidFill>
                  <a:srgbClr val="404040"/>
                </a:solidFill>
                <a:latin typeface="Arial"/>
                <a:cs typeface="Arial"/>
              </a:rPr>
              <a:t>50</a:t>
            </a:r>
            <a:endParaRPr sz="700">
              <a:latin typeface="Arial"/>
              <a:cs typeface="Arial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2046225" y="4847410"/>
            <a:ext cx="180340" cy="1212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00" spc="20" dirty="0">
                <a:solidFill>
                  <a:srgbClr val="404040"/>
                </a:solidFill>
                <a:latin typeface="Arial"/>
                <a:cs typeface="Arial"/>
              </a:rPr>
              <a:t>5</a:t>
            </a:r>
            <a:r>
              <a:rPr sz="700" spc="15" dirty="0">
                <a:solidFill>
                  <a:srgbClr val="404040"/>
                </a:solidFill>
                <a:latin typeface="Arial"/>
                <a:cs typeface="Arial"/>
              </a:rPr>
              <a:t>60</a:t>
            </a:r>
            <a:endParaRPr sz="700">
              <a:latin typeface="Arial"/>
              <a:cs typeface="Arial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2046225" y="4611490"/>
            <a:ext cx="180340" cy="1212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00" spc="20" dirty="0">
                <a:solidFill>
                  <a:srgbClr val="404040"/>
                </a:solidFill>
                <a:latin typeface="Arial"/>
                <a:cs typeface="Arial"/>
              </a:rPr>
              <a:t>5</a:t>
            </a:r>
            <a:r>
              <a:rPr sz="700" spc="15" dirty="0">
                <a:solidFill>
                  <a:srgbClr val="404040"/>
                </a:solidFill>
                <a:latin typeface="Arial"/>
                <a:cs typeface="Arial"/>
              </a:rPr>
              <a:t>70</a:t>
            </a:r>
            <a:endParaRPr sz="700">
              <a:latin typeface="Arial"/>
              <a:cs typeface="Arial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2046225" y="4375756"/>
            <a:ext cx="180340" cy="1212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00" spc="20" dirty="0">
                <a:solidFill>
                  <a:srgbClr val="404040"/>
                </a:solidFill>
                <a:latin typeface="Arial"/>
                <a:cs typeface="Arial"/>
              </a:rPr>
              <a:t>5</a:t>
            </a:r>
            <a:r>
              <a:rPr sz="700" spc="15" dirty="0">
                <a:solidFill>
                  <a:srgbClr val="404040"/>
                </a:solidFill>
                <a:latin typeface="Arial"/>
                <a:cs typeface="Arial"/>
              </a:rPr>
              <a:t>80</a:t>
            </a:r>
            <a:endParaRPr sz="700">
              <a:latin typeface="Arial"/>
              <a:cs typeface="Arial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2046225" y="4139743"/>
            <a:ext cx="180340" cy="1212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00" spc="20" dirty="0">
                <a:solidFill>
                  <a:srgbClr val="404040"/>
                </a:solidFill>
                <a:latin typeface="Arial"/>
                <a:cs typeface="Arial"/>
              </a:rPr>
              <a:t>5</a:t>
            </a:r>
            <a:r>
              <a:rPr sz="700" spc="15" dirty="0">
                <a:solidFill>
                  <a:srgbClr val="404040"/>
                </a:solidFill>
                <a:latin typeface="Arial"/>
                <a:cs typeface="Arial"/>
              </a:rPr>
              <a:t>90</a:t>
            </a:r>
            <a:endParaRPr sz="700">
              <a:latin typeface="Arial"/>
              <a:cs typeface="Arial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2046225" y="3904008"/>
            <a:ext cx="180340" cy="1212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00" spc="20" dirty="0">
                <a:solidFill>
                  <a:srgbClr val="404040"/>
                </a:solidFill>
                <a:latin typeface="Arial"/>
                <a:cs typeface="Arial"/>
              </a:rPr>
              <a:t>6</a:t>
            </a:r>
            <a:r>
              <a:rPr sz="700" spc="15" dirty="0">
                <a:solidFill>
                  <a:srgbClr val="404040"/>
                </a:solidFill>
                <a:latin typeface="Arial"/>
                <a:cs typeface="Arial"/>
              </a:rPr>
              <a:t>00</a:t>
            </a:r>
            <a:endParaRPr sz="700">
              <a:latin typeface="Arial"/>
              <a:cs typeface="Arial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2046287" y="3668089"/>
            <a:ext cx="180340" cy="1212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00" spc="15" dirty="0">
                <a:solidFill>
                  <a:srgbClr val="404040"/>
                </a:solidFill>
                <a:latin typeface="Arial"/>
                <a:cs typeface="Arial"/>
              </a:rPr>
              <a:t>6</a:t>
            </a:r>
            <a:r>
              <a:rPr sz="700" spc="10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00" spc="1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700">
              <a:latin typeface="Arial"/>
              <a:cs typeface="Arial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902004" y="837387"/>
            <a:ext cx="5615940" cy="27165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200"/>
              </a:lnSpc>
            </a:pPr>
            <a:r>
              <a:rPr sz="1000" spc="-5" dirty="0">
                <a:latin typeface="Arial"/>
                <a:cs typeface="Arial"/>
              </a:rPr>
              <a:t>In </a:t>
            </a:r>
            <a:r>
              <a:rPr sz="1000" dirty="0">
                <a:latin typeface="Arial"/>
                <a:cs typeface="Arial"/>
              </a:rPr>
              <a:t>any </a:t>
            </a:r>
            <a:r>
              <a:rPr sz="1000" spc="-5" dirty="0">
                <a:latin typeface="Arial"/>
                <a:cs typeface="Arial"/>
              </a:rPr>
              <a:t>case, the way </a:t>
            </a:r>
            <a:r>
              <a:rPr sz="1000" dirty="0">
                <a:latin typeface="Arial"/>
                <a:cs typeface="Arial"/>
              </a:rPr>
              <a:t>toward </a:t>
            </a:r>
            <a:r>
              <a:rPr sz="1000" spc="-5" dirty="0">
                <a:latin typeface="Arial"/>
                <a:cs typeface="Arial"/>
              </a:rPr>
              <a:t>high-potential savings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this relatively </a:t>
            </a:r>
            <a:r>
              <a:rPr sz="1000" dirty="0">
                <a:latin typeface="Arial"/>
                <a:cs typeface="Arial"/>
              </a:rPr>
              <a:t>high-volume market </a:t>
            </a:r>
            <a:r>
              <a:rPr sz="1000" spc="-5" dirty="0">
                <a:latin typeface="Arial"/>
                <a:cs typeface="Arial"/>
              </a:rPr>
              <a:t>depends on  economies of</a:t>
            </a:r>
            <a:r>
              <a:rPr sz="1000" spc="-3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scope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Times New Roman"/>
              <a:cs typeface="Times New Roman"/>
            </a:endParaRPr>
          </a:p>
          <a:p>
            <a:pPr marL="469265" indent="-227965">
              <a:lnSpc>
                <a:spcPct val="100000"/>
              </a:lnSpc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Eliminating excess profit margins: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1%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9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Ordering in bulk quantities:</a:t>
            </a:r>
            <a:r>
              <a:rPr sz="1000" spc="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1%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Negotiating bundled packages together with other products or services:</a:t>
            </a:r>
            <a:r>
              <a:rPr sz="1000" spc="160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3%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9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Integrated </a:t>
            </a:r>
            <a:r>
              <a:rPr sz="1000" dirty="0">
                <a:latin typeface="Arial"/>
                <a:cs typeface="Arial"/>
              </a:rPr>
              <a:t>stocking </a:t>
            </a:r>
            <a:r>
              <a:rPr sz="1000" spc="-5" dirty="0">
                <a:latin typeface="Arial"/>
                <a:cs typeface="Arial"/>
              </a:rPr>
              <a:t>and collaborative inventory planning: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2%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Signing long-term agreements at lower </a:t>
            </a:r>
            <a:r>
              <a:rPr sz="1000" dirty="0">
                <a:latin typeface="Arial"/>
                <a:cs typeface="Arial"/>
              </a:rPr>
              <a:t>rates </a:t>
            </a:r>
            <a:r>
              <a:rPr sz="1000" spc="-5" dirty="0">
                <a:latin typeface="Arial"/>
                <a:cs typeface="Arial"/>
              </a:rPr>
              <a:t>due to reduction of </a:t>
            </a:r>
            <a:r>
              <a:rPr sz="1000" dirty="0">
                <a:latin typeface="Arial"/>
                <a:cs typeface="Arial"/>
              </a:rPr>
              <a:t>market </a:t>
            </a:r>
            <a:r>
              <a:rPr sz="1000" spc="-5" dirty="0">
                <a:latin typeface="Arial"/>
                <a:cs typeface="Arial"/>
              </a:rPr>
              <a:t>risk:</a:t>
            </a:r>
            <a:r>
              <a:rPr sz="1000" spc="114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2%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50">
              <a:latin typeface="Times New Roman"/>
              <a:cs typeface="Times New Roman"/>
            </a:endParaRPr>
          </a:p>
          <a:p>
            <a:pPr marL="1364615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10: Should-Cost </a:t>
            </a:r>
            <a:r>
              <a:rPr sz="1000" b="1" dirty="0">
                <a:latin typeface="Arial"/>
                <a:cs typeface="Arial"/>
              </a:rPr>
              <a:t>for </a:t>
            </a:r>
            <a:r>
              <a:rPr sz="1000" b="1" spc="-5" dirty="0">
                <a:latin typeface="Arial"/>
                <a:cs typeface="Arial"/>
              </a:rPr>
              <a:t>Gate Valves </a:t>
            </a:r>
            <a:r>
              <a:rPr sz="1000" b="1" dirty="0">
                <a:latin typeface="Arial"/>
                <a:cs typeface="Arial"/>
              </a:rPr>
              <a:t>(US</a:t>
            </a:r>
            <a:r>
              <a:rPr sz="1000" b="1" spc="4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Basis)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300">
              <a:latin typeface="Times New Roman"/>
              <a:cs typeface="Times New Roman"/>
            </a:endParaRPr>
          </a:p>
          <a:p>
            <a:pPr marL="1156970">
              <a:lnSpc>
                <a:spcPct val="100000"/>
              </a:lnSpc>
              <a:spcBef>
                <a:spcPts val="5"/>
              </a:spcBef>
            </a:pPr>
            <a:r>
              <a:rPr sz="700" spc="10" dirty="0">
                <a:solidFill>
                  <a:srgbClr val="404040"/>
                </a:solidFill>
                <a:latin typeface="Arial"/>
                <a:cs typeface="Arial"/>
              </a:rPr>
              <a:t>630</a:t>
            </a: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50">
              <a:latin typeface="Times New Roman"/>
              <a:cs typeface="Times New Roman"/>
            </a:endParaRPr>
          </a:p>
          <a:p>
            <a:pPr marL="1156335">
              <a:lnSpc>
                <a:spcPct val="100000"/>
              </a:lnSpc>
              <a:spcBef>
                <a:spcPts val="5"/>
              </a:spcBef>
            </a:pPr>
            <a:r>
              <a:rPr sz="700" spc="15" dirty="0">
                <a:solidFill>
                  <a:srgbClr val="404040"/>
                </a:solidFill>
                <a:latin typeface="Arial"/>
                <a:cs typeface="Arial"/>
              </a:rPr>
              <a:t>620</a:t>
            </a:r>
            <a:endParaRPr sz="700">
              <a:latin typeface="Arial"/>
              <a:cs typeface="Arial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2334741" y="5436238"/>
            <a:ext cx="248920" cy="2355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3495" marR="5080" indent="-11430">
              <a:lnSpc>
                <a:spcPts val="880"/>
              </a:lnSpc>
            </a:pPr>
            <a:r>
              <a:rPr sz="750" spc="5" dirty="0">
                <a:solidFill>
                  <a:srgbClr val="404040"/>
                </a:solidFill>
                <a:latin typeface="Arial"/>
                <a:cs typeface="Arial"/>
              </a:rPr>
              <a:t>B</a:t>
            </a: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a</a:t>
            </a:r>
            <a:r>
              <a:rPr sz="750" spc="5" dirty="0">
                <a:solidFill>
                  <a:srgbClr val="404040"/>
                </a:solidFill>
                <a:latin typeface="Arial"/>
                <a:cs typeface="Arial"/>
              </a:rPr>
              <a:t>se  </a:t>
            </a: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Co</a:t>
            </a:r>
            <a:r>
              <a:rPr sz="750" spc="5" dirty="0">
                <a:solidFill>
                  <a:srgbClr val="404040"/>
                </a:solidFill>
                <a:latin typeface="Arial"/>
                <a:cs typeface="Arial"/>
              </a:rPr>
              <a:t>st</a:t>
            </a:r>
            <a:endParaRPr sz="750">
              <a:latin typeface="Arial"/>
              <a:cs typeface="Arial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2745167" y="5430396"/>
            <a:ext cx="964565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701675" algn="l"/>
              </a:tabLst>
            </a:pP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Com</a:t>
            </a:r>
            <a:r>
              <a:rPr sz="750" dirty="0">
                <a:solidFill>
                  <a:srgbClr val="404040"/>
                </a:solidFill>
                <a:latin typeface="Arial"/>
                <a:cs typeface="Arial"/>
              </a:rPr>
              <a:t>p</a:t>
            </a: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e</a:t>
            </a:r>
            <a:r>
              <a:rPr sz="750" dirty="0">
                <a:solidFill>
                  <a:srgbClr val="404040"/>
                </a:solidFill>
                <a:latin typeface="Arial"/>
                <a:cs typeface="Arial"/>
              </a:rPr>
              <a:t>titiv</a:t>
            </a: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e</a:t>
            </a:r>
            <a:r>
              <a:rPr sz="750" dirty="0">
                <a:solidFill>
                  <a:srgbClr val="404040"/>
                </a:solidFill>
                <a:latin typeface="Arial"/>
                <a:cs typeface="Arial"/>
              </a:rPr>
              <a:t>	V</a:t>
            </a:r>
            <a:r>
              <a:rPr sz="750" spc="5" dirty="0">
                <a:solidFill>
                  <a:srgbClr val="404040"/>
                </a:solidFill>
                <a:latin typeface="Arial"/>
                <a:cs typeface="Arial"/>
              </a:rPr>
              <a:t>al</a:t>
            </a:r>
            <a:r>
              <a:rPr sz="750" dirty="0">
                <a:solidFill>
                  <a:srgbClr val="404040"/>
                </a:solidFill>
                <a:latin typeface="Arial"/>
                <a:cs typeface="Arial"/>
              </a:rPr>
              <a:t>u</a:t>
            </a: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e</a:t>
            </a:r>
            <a:endParaRPr sz="750">
              <a:latin typeface="Arial"/>
              <a:cs typeface="Arial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2839808" y="5542704"/>
            <a:ext cx="1477645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471170" algn="l"/>
              </a:tabLst>
            </a:pPr>
            <a:r>
              <a:rPr sz="750" spc="5" dirty="0">
                <a:solidFill>
                  <a:srgbClr val="404040"/>
                </a:solidFill>
                <a:latin typeface="Arial"/>
                <a:cs typeface="Arial"/>
              </a:rPr>
              <a:t>Bidding	Engineering    of</a:t>
            </a:r>
            <a:r>
              <a:rPr sz="750" spc="3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750" spc="5" dirty="0">
                <a:solidFill>
                  <a:srgbClr val="404040"/>
                </a:solidFill>
                <a:latin typeface="Arial"/>
                <a:cs typeface="Arial"/>
              </a:rPr>
              <a:t>Scale</a:t>
            </a:r>
            <a:endParaRPr sz="750">
              <a:latin typeface="Arial"/>
              <a:cs typeface="Arial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3874363" y="5430396"/>
            <a:ext cx="1515745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1203960" algn="l"/>
              </a:tabLst>
            </a:pPr>
            <a:r>
              <a:rPr sz="750" dirty="0">
                <a:solidFill>
                  <a:srgbClr val="404040"/>
                </a:solidFill>
                <a:latin typeface="Arial"/>
                <a:cs typeface="Arial"/>
              </a:rPr>
              <a:t>E</a:t>
            </a: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co</a:t>
            </a:r>
            <a:r>
              <a:rPr sz="750" dirty="0">
                <a:solidFill>
                  <a:srgbClr val="404040"/>
                </a:solidFill>
                <a:latin typeface="Arial"/>
                <a:cs typeface="Arial"/>
              </a:rPr>
              <a:t>n</a:t>
            </a: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om</a:t>
            </a:r>
            <a:r>
              <a:rPr sz="750" spc="-10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es</a:t>
            </a:r>
            <a:r>
              <a:rPr sz="750" dirty="0">
                <a:solidFill>
                  <a:srgbClr val="404040"/>
                </a:solidFill>
                <a:latin typeface="Arial"/>
                <a:cs typeface="Arial"/>
              </a:rPr>
              <a:t>  </a:t>
            </a:r>
            <a:r>
              <a:rPr sz="750" spc="-4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750" dirty="0">
                <a:solidFill>
                  <a:srgbClr val="404040"/>
                </a:solidFill>
                <a:latin typeface="Arial"/>
                <a:cs typeface="Arial"/>
              </a:rPr>
              <a:t>E</a:t>
            </a: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co</a:t>
            </a:r>
            <a:r>
              <a:rPr sz="750" dirty="0">
                <a:solidFill>
                  <a:srgbClr val="404040"/>
                </a:solidFill>
                <a:latin typeface="Arial"/>
                <a:cs typeface="Arial"/>
              </a:rPr>
              <a:t>n</a:t>
            </a: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om</a:t>
            </a:r>
            <a:r>
              <a:rPr sz="750" spc="-10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es</a:t>
            </a:r>
            <a:r>
              <a:rPr sz="750" dirty="0">
                <a:solidFill>
                  <a:srgbClr val="404040"/>
                </a:solidFill>
                <a:latin typeface="Arial"/>
                <a:cs typeface="Arial"/>
              </a:rPr>
              <a:t>	S</a:t>
            </a: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up</a:t>
            </a:r>
            <a:r>
              <a:rPr sz="750" dirty="0">
                <a:solidFill>
                  <a:srgbClr val="404040"/>
                </a:solidFill>
                <a:latin typeface="Arial"/>
                <a:cs typeface="Arial"/>
              </a:rPr>
              <a:t>pl</a:t>
            </a: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y</a:t>
            </a:r>
            <a:endParaRPr sz="750">
              <a:latin typeface="Arial"/>
              <a:cs typeface="Arial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4479879" y="5548546"/>
            <a:ext cx="991235" cy="2343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17525" marR="5080" indent="-505459">
              <a:lnSpc>
                <a:spcPts val="880"/>
              </a:lnSpc>
              <a:tabLst>
                <a:tab pos="619760" algn="l"/>
              </a:tabLst>
            </a:pPr>
            <a:r>
              <a:rPr sz="750" spc="5" dirty="0">
                <a:solidFill>
                  <a:srgbClr val="404040"/>
                </a:solidFill>
                <a:latin typeface="Arial"/>
                <a:cs typeface="Arial"/>
              </a:rPr>
              <a:t>of</a:t>
            </a:r>
            <a:r>
              <a:rPr sz="750" spc="-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Scope		</a:t>
            </a:r>
            <a:r>
              <a:rPr sz="750" spc="5" dirty="0">
                <a:solidFill>
                  <a:srgbClr val="404040"/>
                </a:solidFill>
                <a:latin typeface="Arial"/>
                <a:cs typeface="Arial"/>
              </a:rPr>
              <a:t>Chain  </a:t>
            </a:r>
            <a:r>
              <a:rPr sz="750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n</a:t>
            </a:r>
            <a:r>
              <a:rPr sz="750" dirty="0">
                <a:solidFill>
                  <a:srgbClr val="404040"/>
                </a:solidFill>
                <a:latin typeface="Arial"/>
                <a:cs typeface="Arial"/>
              </a:rPr>
              <a:t>t</a:t>
            </a: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egr</a:t>
            </a:r>
            <a:r>
              <a:rPr sz="750" dirty="0">
                <a:solidFill>
                  <a:srgbClr val="404040"/>
                </a:solidFill>
                <a:latin typeface="Arial"/>
                <a:cs typeface="Arial"/>
              </a:rPr>
              <a:t>a</a:t>
            </a:r>
            <a:r>
              <a:rPr sz="750" spc="5" dirty="0">
                <a:solidFill>
                  <a:srgbClr val="404040"/>
                </a:solidFill>
                <a:latin typeface="Arial"/>
                <a:cs typeface="Arial"/>
              </a:rPr>
              <a:t>t</a:t>
            </a:r>
            <a:r>
              <a:rPr sz="750" spc="-5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on</a:t>
            </a:r>
            <a:endParaRPr sz="750">
              <a:latin typeface="Arial"/>
              <a:cs typeface="Arial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5633106" y="5436238"/>
            <a:ext cx="329565" cy="2355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3500" marR="5080" indent="-51435">
              <a:lnSpc>
                <a:spcPts val="880"/>
              </a:lnSpc>
            </a:pPr>
            <a:r>
              <a:rPr sz="750" dirty="0">
                <a:solidFill>
                  <a:srgbClr val="404040"/>
                </a:solidFill>
                <a:latin typeface="Arial"/>
                <a:cs typeface="Arial"/>
              </a:rPr>
              <a:t>S</a:t>
            </a: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ho</a:t>
            </a:r>
            <a:r>
              <a:rPr sz="750" dirty="0">
                <a:solidFill>
                  <a:srgbClr val="404040"/>
                </a:solidFill>
                <a:latin typeface="Arial"/>
                <a:cs typeface="Arial"/>
              </a:rPr>
              <a:t>ul</a:t>
            </a:r>
            <a:r>
              <a:rPr sz="750" spc="5" dirty="0">
                <a:solidFill>
                  <a:srgbClr val="404040"/>
                </a:solidFill>
                <a:latin typeface="Arial"/>
                <a:cs typeface="Arial"/>
              </a:rPr>
              <a:t>d  Cost</a:t>
            </a:r>
            <a:endParaRPr sz="750">
              <a:latin typeface="Arial"/>
              <a:cs typeface="Arial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1926784" y="4262336"/>
            <a:ext cx="76835" cy="1212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00" b="1" spc="15" dirty="0">
                <a:latin typeface="Arial"/>
                <a:cs typeface="Arial"/>
              </a:rPr>
              <a:t>$</a:t>
            </a:r>
            <a:endParaRPr sz="700">
              <a:latin typeface="Arial"/>
              <a:cs typeface="Arial"/>
            </a:endParaRPr>
          </a:p>
        </p:txBody>
      </p:sp>
      <p:sp>
        <p:nvSpPr>
          <p:cNvPr id="133" name="object 133"/>
          <p:cNvSpPr/>
          <p:nvPr/>
        </p:nvSpPr>
        <p:spPr>
          <a:xfrm>
            <a:off x="1631734" y="3160739"/>
            <a:ext cx="4404995" cy="2764790"/>
          </a:xfrm>
          <a:custGeom>
            <a:avLst/>
            <a:gdLst/>
            <a:ahLst/>
            <a:cxnLst/>
            <a:rect l="l" t="t" r="r" b="b"/>
            <a:pathLst>
              <a:path w="4404995" h="2764790">
                <a:moveTo>
                  <a:pt x="0" y="2764320"/>
                </a:moveTo>
                <a:lnTo>
                  <a:pt x="4404697" y="2764320"/>
                </a:lnTo>
                <a:lnTo>
                  <a:pt x="4404697" y="0"/>
                </a:lnTo>
                <a:lnTo>
                  <a:pt x="0" y="0"/>
                </a:lnTo>
                <a:lnTo>
                  <a:pt x="0" y="2764320"/>
                </a:lnTo>
                <a:close/>
              </a:path>
            </a:pathLst>
          </a:custGeom>
          <a:ln w="6674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35" name="object 135"/>
          <p:cNvSpPr txBox="1"/>
          <p:nvPr/>
        </p:nvSpPr>
        <p:spPr>
          <a:xfrm>
            <a:off x="5767578" y="10266245"/>
            <a:ext cx="895985" cy="182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dirty="0">
                <a:solidFill>
                  <a:srgbClr val="F1F1F1"/>
                </a:solidFill>
                <a:latin typeface="Arial"/>
                <a:cs typeface="Arial"/>
              </a:rPr>
              <a:t>Page </a:t>
            </a:r>
            <a:r>
              <a:rPr sz="1100" b="1" spc="-5" dirty="0">
                <a:solidFill>
                  <a:srgbClr val="F1F1F1"/>
                </a:solidFill>
                <a:latin typeface="Arial"/>
                <a:cs typeface="Arial"/>
              </a:rPr>
              <a:t>30 </a:t>
            </a:r>
            <a:r>
              <a:rPr sz="1100" spc="-10" dirty="0">
                <a:solidFill>
                  <a:srgbClr val="F1F1F1"/>
                </a:solidFill>
                <a:latin typeface="Arial"/>
                <a:cs typeface="Arial"/>
              </a:rPr>
              <a:t>of</a:t>
            </a:r>
            <a:r>
              <a:rPr sz="1100" spc="-75" dirty="0">
                <a:solidFill>
                  <a:srgbClr val="F1F1F1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1F1F1"/>
                </a:solidFill>
                <a:latin typeface="Arial"/>
                <a:cs typeface="Arial"/>
              </a:rPr>
              <a:t>81</a:t>
            </a:r>
            <a:endParaRPr sz="11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904747"/>
            <a:ext cx="4104640" cy="8159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2860">
              <a:lnSpc>
                <a:spcPct val="100000"/>
              </a:lnSpc>
              <a:tabLst>
                <a:tab pos="299085" algn="l"/>
              </a:tabLst>
            </a:pPr>
            <a:r>
              <a:rPr sz="1000" b="1" spc="-5" dirty="0">
                <a:latin typeface="Arial"/>
                <a:cs typeface="Arial"/>
              </a:rPr>
              <a:t>8	Globe</a:t>
            </a:r>
            <a:r>
              <a:rPr sz="1000" b="1" spc="-7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20"/>
              </a:spcBef>
              <a:tabLst>
                <a:tab pos="377825" algn="l"/>
              </a:tabLst>
            </a:pPr>
            <a:r>
              <a:rPr sz="1000" b="1" i="1" spc="-10" dirty="0">
                <a:latin typeface="Arial"/>
                <a:cs typeface="Arial"/>
              </a:rPr>
              <a:t>8.1	</a:t>
            </a:r>
            <a:r>
              <a:rPr sz="1000" b="1" i="1" spc="-5" dirty="0">
                <a:latin typeface="Arial"/>
                <a:cs typeface="Arial"/>
              </a:rPr>
              <a:t>Market</a:t>
            </a:r>
            <a:r>
              <a:rPr sz="1000" b="1" i="1" spc="-70" dirty="0">
                <a:latin typeface="Arial"/>
                <a:cs typeface="Arial"/>
              </a:rPr>
              <a:t> </a:t>
            </a:r>
            <a:r>
              <a:rPr sz="1000" b="1" i="1" spc="-5" dirty="0">
                <a:latin typeface="Arial"/>
                <a:cs typeface="Arial"/>
              </a:rPr>
              <a:t>Overview</a:t>
            </a:r>
            <a:endParaRPr sz="1000">
              <a:latin typeface="Arial"/>
              <a:cs typeface="Arial"/>
            </a:endParaRPr>
          </a:p>
          <a:p>
            <a:pPr marL="1898014" marR="5080" indent="-231775">
              <a:lnSpc>
                <a:spcPts val="1750"/>
              </a:lnSpc>
              <a:spcBef>
                <a:spcPts val="135"/>
              </a:spcBef>
            </a:pPr>
            <a:r>
              <a:rPr sz="1000" b="1" dirty="0">
                <a:latin typeface="Arial"/>
                <a:cs typeface="Arial"/>
              </a:rPr>
              <a:t>Table </a:t>
            </a:r>
            <a:r>
              <a:rPr sz="1000" b="1" spc="-5" dirty="0">
                <a:latin typeface="Arial"/>
                <a:cs typeface="Arial"/>
              </a:rPr>
              <a:t>7: </a:t>
            </a:r>
            <a:r>
              <a:rPr sz="1000" b="1" dirty="0">
                <a:latin typeface="Arial"/>
                <a:cs typeface="Arial"/>
              </a:rPr>
              <a:t>Key </a:t>
            </a:r>
            <a:r>
              <a:rPr sz="1000" b="1" spc="-5" dirty="0">
                <a:latin typeface="Arial"/>
                <a:cs typeface="Arial"/>
              </a:rPr>
              <a:t>Indicators for Globe Valves  (Total Change </a:t>
            </a:r>
            <a:r>
              <a:rPr sz="1000" b="1" dirty="0">
                <a:latin typeface="Arial"/>
                <a:cs typeface="Arial"/>
              </a:rPr>
              <a:t>over </a:t>
            </a:r>
            <a:r>
              <a:rPr sz="1000" b="1" spc="-5" dirty="0">
                <a:latin typeface="Arial"/>
                <a:cs typeface="Arial"/>
              </a:rPr>
              <a:t>Each</a:t>
            </a:r>
            <a:r>
              <a:rPr sz="1000" b="1" spc="-2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Period)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1" name="object 10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02" name="object 10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31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graphicFrame>
        <p:nvGraphicFramePr>
          <p:cNvPr id="94" name="object 94"/>
          <p:cNvGraphicFramePr>
            <a:graphicFrameLocks noGrp="1"/>
          </p:cNvGraphicFramePr>
          <p:nvPr/>
        </p:nvGraphicFramePr>
        <p:xfrm>
          <a:off x="1647698" y="1932685"/>
          <a:ext cx="4271645" cy="9588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457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39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64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1394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2450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pPr marL="33020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1000" b="1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Key</a:t>
                      </a:r>
                      <a:r>
                        <a:rPr sz="1000" b="1" spc="-8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Indicators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14604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12890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100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Q1 2013 – </a:t>
                      </a:r>
                      <a:r>
                        <a:rPr sz="1000" b="1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Q1</a:t>
                      </a:r>
                      <a:r>
                        <a:rPr sz="1000" b="1" spc="-6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2015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14604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100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Q1 2013 – </a:t>
                      </a:r>
                      <a:r>
                        <a:rPr sz="1000" b="1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Q1</a:t>
                      </a:r>
                      <a:r>
                        <a:rPr sz="1000" b="1" spc="-6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2020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14604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164"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Demand</a:t>
                      </a:r>
                      <a:r>
                        <a:rPr sz="1000" spc="-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Growth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9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9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5.5%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98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98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32.6%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98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6595"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Demand</a:t>
                      </a:r>
                      <a:r>
                        <a:rPr sz="1000" spc="-6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($m)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115-121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115-152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0312"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Capacity</a:t>
                      </a:r>
                      <a:r>
                        <a:rPr sz="1000" spc="-4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Utilization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4953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4953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2.2%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4953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4953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2.2%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4953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119"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Prices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556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556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3.0%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556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556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12.9%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556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95" name="object 95"/>
          <p:cNvSpPr txBox="1"/>
          <p:nvPr/>
        </p:nvSpPr>
        <p:spPr>
          <a:xfrm>
            <a:off x="902004" y="3026409"/>
            <a:ext cx="5615305" cy="897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469265" algn="l"/>
              </a:tabLst>
            </a:pPr>
            <a:r>
              <a:rPr sz="1000" b="1" spc="-10" dirty="0">
                <a:latin typeface="Arial"/>
                <a:cs typeface="Arial"/>
              </a:rPr>
              <a:t>8.1.1	</a:t>
            </a:r>
            <a:r>
              <a:rPr sz="1000" b="1" spc="-5" dirty="0">
                <a:latin typeface="Arial"/>
                <a:cs typeface="Arial"/>
              </a:rPr>
              <a:t>Demand</a:t>
            </a:r>
            <a:endParaRPr sz="1000">
              <a:latin typeface="Arial"/>
              <a:cs typeface="Arial"/>
            </a:endParaRPr>
          </a:p>
          <a:p>
            <a:pPr marL="12700" marR="5080">
              <a:lnSpc>
                <a:spcPct val="144000"/>
              </a:lnSpc>
              <a:spcBef>
                <a:spcPts val="565"/>
              </a:spcBef>
            </a:pPr>
            <a:r>
              <a:rPr sz="1000" b="1" spc="-5" dirty="0">
                <a:latin typeface="Arial"/>
                <a:cs typeface="Arial"/>
              </a:rPr>
              <a:t>Demand, </a:t>
            </a:r>
            <a:r>
              <a:rPr sz="1000" b="1" dirty="0">
                <a:latin typeface="Arial"/>
                <a:cs typeface="Arial"/>
              </a:rPr>
              <a:t>heavily stemming </a:t>
            </a:r>
            <a:r>
              <a:rPr sz="1000" b="1" spc="-5" dirty="0">
                <a:latin typeface="Arial"/>
                <a:cs typeface="Arial"/>
              </a:rPr>
              <a:t>from the oil and </a:t>
            </a:r>
            <a:r>
              <a:rPr sz="1000" b="1" dirty="0">
                <a:latin typeface="Arial"/>
                <a:cs typeface="Arial"/>
              </a:rPr>
              <a:t>gas </a:t>
            </a:r>
            <a:r>
              <a:rPr sz="1000" b="1" spc="-5" dirty="0">
                <a:latin typeface="Arial"/>
                <a:cs typeface="Arial"/>
              </a:rPr>
              <a:t>industry, </a:t>
            </a:r>
            <a:r>
              <a:rPr sz="1000" b="1" dirty="0">
                <a:latin typeface="Arial"/>
                <a:cs typeface="Arial"/>
              </a:rPr>
              <a:t>is </a:t>
            </a:r>
            <a:r>
              <a:rPr sz="1000" b="1" spc="-5" dirty="0">
                <a:latin typeface="Arial"/>
                <a:cs typeface="Arial"/>
              </a:rPr>
              <a:t>shifting noticeably toward </a:t>
            </a:r>
            <a:r>
              <a:rPr sz="1000" b="1" spc="-10" dirty="0">
                <a:latin typeface="Arial"/>
                <a:cs typeface="Arial"/>
              </a:rPr>
              <a:t>Africa  </a:t>
            </a:r>
            <a:r>
              <a:rPr sz="1000" b="1" spc="-5" dirty="0">
                <a:latin typeface="Arial"/>
                <a:cs typeface="Arial"/>
              </a:rPr>
              <a:t>and East </a:t>
            </a:r>
            <a:r>
              <a:rPr sz="1000" b="1" spc="-10" dirty="0">
                <a:latin typeface="Arial"/>
                <a:cs typeface="Arial"/>
              </a:rPr>
              <a:t>Asia, </a:t>
            </a:r>
            <a:r>
              <a:rPr sz="1000" b="1" spc="-5" dirty="0">
                <a:latin typeface="Arial"/>
                <a:cs typeface="Arial"/>
              </a:rPr>
              <a:t>where </a:t>
            </a:r>
            <a:r>
              <a:rPr sz="1000" b="1" dirty="0">
                <a:latin typeface="Arial"/>
                <a:cs typeface="Arial"/>
              </a:rPr>
              <a:t>large </a:t>
            </a:r>
            <a:r>
              <a:rPr sz="1000" b="1" spc="-5" dirty="0">
                <a:latin typeface="Arial"/>
                <a:cs typeface="Arial"/>
              </a:rPr>
              <a:t>exploration and production activities </a:t>
            </a:r>
            <a:r>
              <a:rPr sz="1000" b="1" dirty="0">
                <a:latin typeface="Arial"/>
                <a:cs typeface="Arial"/>
              </a:rPr>
              <a:t>will </a:t>
            </a:r>
            <a:r>
              <a:rPr sz="1000" b="1" spc="-5" dirty="0">
                <a:latin typeface="Arial"/>
                <a:cs typeface="Arial"/>
              </a:rPr>
              <a:t>be ongoing through at  least</a:t>
            </a:r>
            <a:r>
              <a:rPr sz="1000" b="1" spc="-95" dirty="0">
                <a:latin typeface="Arial"/>
                <a:cs typeface="Arial"/>
              </a:rPr>
              <a:t> </a:t>
            </a:r>
            <a:r>
              <a:rPr sz="1000" b="1" dirty="0">
                <a:latin typeface="Arial"/>
                <a:cs typeface="Arial"/>
              </a:rPr>
              <a:t>2017.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16304" y="4281042"/>
            <a:ext cx="5266690" cy="453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Globe valves are used in a wide </a:t>
            </a:r>
            <a:r>
              <a:rPr sz="1000" dirty="0">
                <a:latin typeface="Arial"/>
                <a:cs typeface="Arial"/>
              </a:rPr>
              <a:t>variety </a:t>
            </a:r>
            <a:r>
              <a:rPr sz="1000" spc="-5" dirty="0">
                <a:latin typeface="Arial"/>
                <a:cs typeface="Arial"/>
              </a:rPr>
              <a:t>of industries, with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largest shares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 power and  process industries.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split of purchases,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industry, in 2012,</a:t>
            </a:r>
            <a:r>
              <a:rPr sz="1000" spc="85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was: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7" name="object 97"/>
          <p:cNvGraphicFramePr>
            <a:graphicFrameLocks noGrp="1"/>
          </p:cNvGraphicFramePr>
          <p:nvPr/>
        </p:nvGraphicFramePr>
        <p:xfrm>
          <a:off x="1239242" y="4872183"/>
          <a:ext cx="1318260" cy="12922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12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69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1020">
                <a:tc>
                  <a:txBody>
                    <a:bodyPr/>
                    <a:lstStyle/>
                    <a:p>
                      <a:pPr marL="246379" indent="-228600">
                        <a:lnSpc>
                          <a:spcPct val="100000"/>
                        </a:lnSpc>
                        <a:buFont typeface="Symbol"/>
                        <a:buChar char=""/>
                        <a:tabLst>
                          <a:tab pos="246379" algn="l"/>
                          <a:tab pos="247015" algn="l"/>
                        </a:tabLst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Power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17%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7075">
                <a:tc>
                  <a:txBody>
                    <a:bodyPr/>
                    <a:lstStyle/>
                    <a:p>
                      <a:pPr marL="246379" indent="-228600">
                        <a:lnSpc>
                          <a:spcPct val="100000"/>
                        </a:lnSpc>
                        <a:spcBef>
                          <a:spcPts val="285"/>
                        </a:spcBef>
                        <a:buFont typeface="Symbol"/>
                        <a:buChar char=""/>
                        <a:tabLst>
                          <a:tab pos="246379" algn="l"/>
                          <a:tab pos="247015" algn="l"/>
                        </a:tabLst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Refining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6195" marB="0"/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15%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6195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7837">
                <a:tc>
                  <a:txBody>
                    <a:bodyPr/>
                    <a:lstStyle/>
                    <a:p>
                      <a:pPr marL="246379" indent="-228600">
                        <a:lnSpc>
                          <a:spcPct val="100000"/>
                        </a:lnSpc>
                        <a:spcBef>
                          <a:spcPts val="285"/>
                        </a:spcBef>
                        <a:buFont typeface="Symbol"/>
                        <a:buChar char=""/>
                        <a:tabLst>
                          <a:tab pos="246379" algn="l"/>
                          <a:tab pos="247015" algn="l"/>
                        </a:tabLst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Chemical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6195" marB="0"/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10%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6195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7965">
                <a:tc>
                  <a:txBody>
                    <a:bodyPr/>
                    <a:lstStyle/>
                    <a:p>
                      <a:pPr marL="246379" indent="-228600">
                        <a:lnSpc>
                          <a:spcPct val="100000"/>
                        </a:lnSpc>
                        <a:spcBef>
                          <a:spcPts val="290"/>
                        </a:spcBef>
                        <a:buFont typeface="Symbol"/>
                        <a:buChar char=""/>
                        <a:tabLst>
                          <a:tab pos="246379" algn="l"/>
                          <a:tab pos="247015" algn="l"/>
                        </a:tabLst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Oil &amp;</a:t>
                      </a:r>
                      <a:r>
                        <a:rPr sz="1000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Gas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6830" marB="0"/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10%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683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7202">
                <a:tc>
                  <a:txBody>
                    <a:bodyPr/>
                    <a:lstStyle/>
                    <a:p>
                      <a:pPr marL="246379" indent="-228600">
                        <a:lnSpc>
                          <a:spcPct val="100000"/>
                        </a:lnSpc>
                        <a:spcBef>
                          <a:spcPts val="285"/>
                        </a:spcBef>
                        <a:buFont typeface="Symbol"/>
                        <a:buChar char=""/>
                        <a:tabLst>
                          <a:tab pos="246379" algn="l"/>
                          <a:tab pos="247015" algn="l"/>
                        </a:tabLst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Water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6195" marB="0"/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9%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6195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1020">
                <a:tc>
                  <a:txBody>
                    <a:bodyPr/>
                    <a:lstStyle/>
                    <a:p>
                      <a:pPr marL="246379" indent="-228600">
                        <a:lnSpc>
                          <a:spcPct val="100000"/>
                        </a:lnSpc>
                        <a:spcBef>
                          <a:spcPts val="285"/>
                        </a:spcBef>
                        <a:buFont typeface="Symbol"/>
                        <a:buChar char=""/>
                        <a:tabLst>
                          <a:tab pos="246379" algn="l"/>
                          <a:tab pos="247015" algn="l"/>
                        </a:tabLst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Wastewater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6195" marB="0"/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8%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6195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98" name="object 98"/>
          <p:cNvSpPr txBox="1"/>
          <p:nvPr/>
        </p:nvSpPr>
        <p:spPr>
          <a:xfrm>
            <a:off x="1016304" y="6534074"/>
            <a:ext cx="5629275" cy="11099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800"/>
              </a:lnSpc>
            </a:pPr>
            <a:r>
              <a:rPr sz="1000" spc="-5" dirty="0">
                <a:latin typeface="Arial"/>
                <a:cs typeface="Arial"/>
              </a:rPr>
              <a:t>As shown above, 35% of Globe valves </a:t>
            </a:r>
            <a:r>
              <a:rPr sz="1000" dirty="0">
                <a:latin typeface="Arial"/>
                <a:cs typeface="Arial"/>
              </a:rPr>
              <a:t>are </a:t>
            </a:r>
            <a:r>
              <a:rPr sz="1000" spc="-5" dirty="0">
                <a:latin typeface="Arial"/>
                <a:cs typeface="Arial"/>
              </a:rPr>
              <a:t>used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oil &amp; gas and </a:t>
            </a:r>
            <a:r>
              <a:rPr sz="1000" dirty="0">
                <a:latin typeface="Arial"/>
                <a:cs typeface="Arial"/>
              </a:rPr>
              <a:t>chemical </a:t>
            </a:r>
            <a:r>
              <a:rPr sz="1000" spc="-5" dirty="0">
                <a:latin typeface="Arial"/>
                <a:cs typeface="Arial"/>
              </a:rPr>
              <a:t>applications. Globe  valves are used everywhere in the hydrocarbon value chain, especially upstream in </a:t>
            </a:r>
            <a:r>
              <a:rPr sz="1000" dirty="0">
                <a:latin typeface="Arial"/>
                <a:cs typeface="Arial"/>
              </a:rPr>
              <a:t>reliability-critical  </a:t>
            </a:r>
            <a:r>
              <a:rPr sz="1000" spc="-5" dirty="0">
                <a:latin typeface="Arial"/>
                <a:cs typeface="Arial"/>
              </a:rPr>
              <a:t>applications, such as offshore rigs. Because the inner workings are protected, they provide good  service in corrosive and high/low temperature environments, and also in high </a:t>
            </a:r>
            <a:r>
              <a:rPr sz="1000" dirty="0">
                <a:latin typeface="Arial"/>
                <a:cs typeface="Arial"/>
              </a:rPr>
              <a:t>pressure  </a:t>
            </a:r>
            <a:r>
              <a:rPr sz="1000" spc="-5" dirty="0">
                <a:latin typeface="Arial"/>
                <a:cs typeface="Arial"/>
              </a:rPr>
              <a:t>environments </a:t>
            </a:r>
            <a:r>
              <a:rPr sz="1000" spc="-10" dirty="0">
                <a:latin typeface="Arial"/>
                <a:cs typeface="Arial"/>
              </a:rPr>
              <a:t>where </a:t>
            </a:r>
            <a:r>
              <a:rPr sz="1000" spc="-5" dirty="0">
                <a:latin typeface="Arial"/>
                <a:cs typeface="Arial"/>
              </a:rPr>
              <a:t>the internal ‘z’ pattern of fluid </a:t>
            </a:r>
            <a:r>
              <a:rPr sz="1000" dirty="0">
                <a:latin typeface="Arial"/>
                <a:cs typeface="Arial"/>
              </a:rPr>
              <a:t>movement </a:t>
            </a:r>
            <a:r>
              <a:rPr sz="1000" spc="-5" dirty="0">
                <a:latin typeface="Arial"/>
                <a:cs typeface="Arial"/>
              </a:rPr>
              <a:t>can help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constrict</a:t>
            </a:r>
            <a:r>
              <a:rPr sz="1000" spc="16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</a:rPr>
              <a:t>flow.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1016304" y="8000238"/>
            <a:ext cx="5619750" cy="453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Cumulatively, global demand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Globe valves of the type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this study’s scope increased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0.5% </a:t>
            </a:r>
            <a:r>
              <a:rPr sz="1000" dirty="0">
                <a:latin typeface="Arial"/>
                <a:cs typeface="Arial"/>
              </a:rPr>
              <a:t>in  </a:t>
            </a:r>
            <a:r>
              <a:rPr sz="1000" spc="-5" dirty="0">
                <a:latin typeface="Arial"/>
                <a:cs typeface="Arial"/>
              </a:rPr>
              <a:t>2012.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1016304" y="8876538"/>
            <a:ext cx="5674995" cy="9086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In the oil and gas</a:t>
            </a:r>
            <a:r>
              <a:rPr sz="1000" spc="-1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industry:</a:t>
            </a:r>
            <a:endParaRPr sz="1000">
              <a:latin typeface="Arial"/>
              <a:cs typeface="Arial"/>
            </a:endParaRPr>
          </a:p>
          <a:p>
            <a:pPr marL="469265" marR="5080" indent="-227965">
              <a:lnSpc>
                <a:spcPct val="143500"/>
              </a:lnSpc>
              <a:spcBef>
                <a:spcPts val="67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Upstream, new rig additions to the global fleet declined as the orders that were NOT placed  during the recession did NOT hit the </a:t>
            </a:r>
            <a:r>
              <a:rPr sz="1000" dirty="0">
                <a:latin typeface="Arial"/>
                <a:cs typeface="Arial"/>
              </a:rPr>
              <a:t>market </a:t>
            </a:r>
            <a:r>
              <a:rPr sz="1000" spc="-5" dirty="0">
                <a:latin typeface="Arial"/>
                <a:cs typeface="Arial"/>
              </a:rPr>
              <a:t>with </a:t>
            </a:r>
            <a:r>
              <a:rPr sz="1000" dirty="0">
                <a:latin typeface="Arial"/>
                <a:cs typeface="Arial"/>
              </a:rPr>
              <a:t>the customary </a:t>
            </a:r>
            <a:r>
              <a:rPr sz="1000" spc="-5" dirty="0">
                <a:latin typeface="Arial"/>
                <a:cs typeface="Arial"/>
              </a:rPr>
              <a:t>lag. Overall, 52 newbuild  ‘maxi’ rigs entered the </a:t>
            </a:r>
            <a:r>
              <a:rPr sz="1000" dirty="0">
                <a:latin typeface="Arial"/>
                <a:cs typeface="Arial"/>
              </a:rPr>
              <a:t>market </a:t>
            </a:r>
            <a:r>
              <a:rPr sz="1000" spc="-5" dirty="0">
                <a:latin typeface="Arial"/>
                <a:cs typeface="Arial"/>
              </a:rPr>
              <a:t>in </a:t>
            </a:r>
            <a:r>
              <a:rPr sz="1000" dirty="0">
                <a:latin typeface="Arial"/>
                <a:cs typeface="Arial"/>
              </a:rPr>
              <a:t>2012, </a:t>
            </a:r>
            <a:r>
              <a:rPr sz="1000" spc="-5" dirty="0">
                <a:latin typeface="Arial"/>
                <a:cs typeface="Arial"/>
              </a:rPr>
              <a:t>up </a:t>
            </a:r>
            <a:r>
              <a:rPr sz="1000" dirty="0">
                <a:latin typeface="Arial"/>
                <a:cs typeface="Arial"/>
              </a:rPr>
              <a:t>from </a:t>
            </a:r>
            <a:r>
              <a:rPr sz="1000" spc="-5" dirty="0">
                <a:latin typeface="Arial"/>
                <a:cs typeface="Arial"/>
              </a:rPr>
              <a:t>an </a:t>
            </a:r>
            <a:r>
              <a:rPr sz="1000" dirty="0">
                <a:latin typeface="Arial"/>
                <a:cs typeface="Arial"/>
              </a:rPr>
              <a:t>estimated </a:t>
            </a:r>
            <a:r>
              <a:rPr sz="1000" spc="-5" dirty="0">
                <a:latin typeface="Arial"/>
                <a:cs typeface="Arial"/>
              </a:rPr>
              <a:t>35 at the beginning of the </a:t>
            </a:r>
            <a:r>
              <a:rPr sz="1000" spc="75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year,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244904" y="838149"/>
            <a:ext cx="5335270" cy="20027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0665" marR="5080">
              <a:lnSpc>
                <a:spcPct val="143700"/>
              </a:lnSpc>
            </a:pPr>
            <a:r>
              <a:rPr sz="1000" spc="-5" dirty="0">
                <a:latin typeface="Arial"/>
                <a:cs typeface="Arial"/>
              </a:rPr>
              <a:t>giving Globe valve sales a boost. </a:t>
            </a:r>
            <a:r>
              <a:rPr sz="1000" dirty="0">
                <a:latin typeface="Arial"/>
                <a:cs typeface="Arial"/>
              </a:rPr>
              <a:t>Furthermore, </a:t>
            </a:r>
            <a:r>
              <a:rPr sz="1000" spc="-5" dirty="0">
                <a:latin typeface="Arial"/>
                <a:cs typeface="Arial"/>
              </a:rPr>
              <a:t>upstream gas processing facilities were  </a:t>
            </a:r>
            <a:r>
              <a:rPr sz="1000" dirty="0">
                <a:latin typeface="Arial"/>
                <a:cs typeface="Arial"/>
              </a:rPr>
              <a:t>more </a:t>
            </a:r>
            <a:r>
              <a:rPr sz="1000" spc="-5" dirty="0">
                <a:latin typeface="Arial"/>
                <a:cs typeface="Arial"/>
              </a:rPr>
              <a:t>robust than upstream oil rigs, which further boosted </a:t>
            </a:r>
            <a:r>
              <a:rPr sz="1000" dirty="0">
                <a:latin typeface="Arial"/>
                <a:cs typeface="Arial"/>
              </a:rPr>
              <a:t>demand for </a:t>
            </a:r>
            <a:r>
              <a:rPr sz="1000" spc="-5" dirty="0">
                <a:latin typeface="Arial"/>
                <a:cs typeface="Arial"/>
              </a:rPr>
              <a:t>globe valves. </a:t>
            </a:r>
            <a:r>
              <a:rPr sz="1000" dirty="0">
                <a:latin typeface="Arial"/>
                <a:cs typeface="Arial"/>
              </a:rPr>
              <a:t>The  </a:t>
            </a:r>
            <a:r>
              <a:rPr sz="1000" spc="-5" dirty="0">
                <a:latin typeface="Arial"/>
                <a:cs typeface="Arial"/>
              </a:rPr>
              <a:t>overall ‘maxi’ rig count dropped </a:t>
            </a:r>
            <a:r>
              <a:rPr sz="1000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30 in the first quarter of </a:t>
            </a:r>
            <a:r>
              <a:rPr sz="1000" dirty="0">
                <a:latin typeface="Arial"/>
                <a:cs typeface="Arial"/>
              </a:rPr>
              <a:t>2013, </a:t>
            </a:r>
            <a:r>
              <a:rPr sz="1000" spc="-5" dirty="0">
                <a:latin typeface="Arial"/>
                <a:cs typeface="Arial"/>
              </a:rPr>
              <a:t>but Globe valve sales will  be </a:t>
            </a:r>
            <a:r>
              <a:rPr sz="1000" dirty="0">
                <a:latin typeface="Arial"/>
                <a:cs typeface="Arial"/>
              </a:rPr>
              <a:t>more affected by </a:t>
            </a:r>
            <a:r>
              <a:rPr sz="1000" spc="-5" dirty="0">
                <a:latin typeface="Arial"/>
                <a:cs typeface="Arial"/>
              </a:rPr>
              <a:t>new rigs entering than old rigs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retiring.</a:t>
            </a:r>
            <a:endParaRPr sz="1000">
              <a:latin typeface="Arial"/>
              <a:cs typeface="Arial"/>
            </a:endParaRPr>
          </a:p>
          <a:p>
            <a:pPr marL="240665" marR="56515" indent="-227965">
              <a:lnSpc>
                <a:spcPct val="143000"/>
              </a:lnSpc>
              <a:spcBef>
                <a:spcPts val="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Also upstream, </a:t>
            </a:r>
            <a:r>
              <a:rPr sz="1000" spc="-10" dirty="0">
                <a:latin typeface="Arial"/>
                <a:cs typeface="Arial"/>
              </a:rPr>
              <a:t>BP </a:t>
            </a:r>
            <a:r>
              <a:rPr sz="1000" spc="-5" dirty="0">
                <a:latin typeface="Arial"/>
                <a:cs typeface="Arial"/>
              </a:rPr>
              <a:t>signed a strategic (non-exclusive) </a:t>
            </a:r>
            <a:r>
              <a:rPr sz="1000" dirty="0">
                <a:latin typeface="Arial"/>
                <a:cs typeface="Arial"/>
              </a:rPr>
              <a:t>supply agreement </a:t>
            </a:r>
            <a:r>
              <a:rPr sz="1000" spc="-5" dirty="0">
                <a:latin typeface="Arial"/>
                <a:cs typeface="Arial"/>
              </a:rPr>
              <a:t>with </a:t>
            </a:r>
            <a:r>
              <a:rPr sz="1000" dirty="0">
                <a:latin typeface="Arial"/>
                <a:cs typeface="Arial"/>
              </a:rPr>
              <a:t>Cameron for  </a:t>
            </a:r>
            <a:r>
              <a:rPr sz="1000" spc="-5" dirty="0">
                <a:latin typeface="Arial"/>
                <a:cs typeface="Arial"/>
              </a:rPr>
              <a:t>subsea production </a:t>
            </a:r>
            <a:r>
              <a:rPr sz="1000" dirty="0">
                <a:latin typeface="Arial"/>
                <a:cs typeface="Arial"/>
              </a:rPr>
              <a:t>systems, </a:t>
            </a:r>
            <a:r>
              <a:rPr sz="1000" spc="-5" dirty="0">
                <a:latin typeface="Arial"/>
                <a:cs typeface="Arial"/>
              </a:rPr>
              <a:t>including</a:t>
            </a:r>
            <a:r>
              <a:rPr sz="1000" spc="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valves.</a:t>
            </a:r>
            <a:endParaRPr sz="1000">
              <a:latin typeface="Arial"/>
              <a:cs typeface="Arial"/>
            </a:endParaRPr>
          </a:p>
          <a:p>
            <a:pPr marL="240665" marR="121920" indent="-227965">
              <a:lnSpc>
                <a:spcPct val="143500"/>
              </a:lnSpc>
              <a:spcBef>
                <a:spcPts val="7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Downstream, </a:t>
            </a:r>
            <a:r>
              <a:rPr sz="1000" dirty="0">
                <a:latin typeface="Arial"/>
                <a:cs typeface="Arial"/>
              </a:rPr>
              <a:t>refinery capacity </a:t>
            </a:r>
            <a:r>
              <a:rPr sz="1000" spc="-5" dirty="0">
                <a:latin typeface="Arial"/>
                <a:cs typeface="Arial"/>
              </a:rPr>
              <a:t>has increased </a:t>
            </a:r>
            <a:r>
              <a:rPr sz="1000" dirty="0">
                <a:latin typeface="Arial"/>
                <a:cs typeface="Arial"/>
              </a:rPr>
              <a:t>by only </a:t>
            </a:r>
            <a:r>
              <a:rPr sz="1000" spc="-5" dirty="0">
                <a:latin typeface="Arial"/>
                <a:cs typeface="Arial"/>
              </a:rPr>
              <a:t>0.8% </a:t>
            </a:r>
            <a:r>
              <a:rPr sz="1000" dirty="0">
                <a:latin typeface="Arial"/>
                <a:cs typeface="Arial"/>
              </a:rPr>
              <a:t>per </a:t>
            </a:r>
            <a:r>
              <a:rPr sz="1000" spc="-10" dirty="0">
                <a:latin typeface="Arial"/>
                <a:cs typeface="Arial"/>
              </a:rPr>
              <a:t>year </a:t>
            </a:r>
            <a:r>
              <a:rPr sz="1000" spc="-5" dirty="0">
                <a:latin typeface="Arial"/>
                <a:cs typeface="Arial"/>
              </a:rPr>
              <a:t>over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last three  years, which was characterized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a slight downturn in 2012 and a large uptick this </a:t>
            </a:r>
            <a:r>
              <a:rPr sz="1000" spc="-10" dirty="0">
                <a:latin typeface="Arial"/>
                <a:cs typeface="Arial"/>
              </a:rPr>
              <a:t>year.  </a:t>
            </a:r>
            <a:r>
              <a:rPr sz="1000" spc="-5" dirty="0">
                <a:latin typeface="Arial"/>
                <a:cs typeface="Arial"/>
              </a:rPr>
              <a:t>Therefore, orders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globe valve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downstream use has been</a:t>
            </a:r>
            <a:r>
              <a:rPr sz="1000" spc="9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muted.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016304" y="3199231"/>
            <a:ext cx="5525770" cy="6711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600"/>
              </a:lnSpc>
            </a:pPr>
            <a:r>
              <a:rPr sz="1000" spc="-5" dirty="0">
                <a:latin typeface="Arial"/>
                <a:cs typeface="Arial"/>
              </a:rPr>
              <a:t>Orders are growing particularly in the Middle East and Russia, </a:t>
            </a:r>
            <a:r>
              <a:rPr sz="1000" dirty="0">
                <a:latin typeface="Arial"/>
                <a:cs typeface="Arial"/>
              </a:rPr>
              <a:t>two high-growth </a:t>
            </a:r>
            <a:r>
              <a:rPr sz="1000" spc="-5" dirty="0">
                <a:latin typeface="Arial"/>
                <a:cs typeface="Arial"/>
              </a:rPr>
              <a:t>areas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oil and  gas. </a:t>
            </a:r>
            <a:r>
              <a:rPr sz="1000" spc="-10" dirty="0">
                <a:latin typeface="Arial"/>
                <a:cs typeface="Arial"/>
              </a:rPr>
              <a:t>As </a:t>
            </a:r>
            <a:r>
              <a:rPr sz="1000" dirty="0">
                <a:latin typeface="Arial"/>
                <a:cs typeface="Arial"/>
              </a:rPr>
              <a:t>an </a:t>
            </a:r>
            <a:r>
              <a:rPr sz="1000" spc="-5" dirty="0">
                <a:latin typeface="Arial"/>
                <a:cs typeface="Arial"/>
              </a:rPr>
              <a:t>example, Saudi </a:t>
            </a:r>
            <a:r>
              <a:rPr sz="1000" dirty="0">
                <a:latin typeface="Arial"/>
                <a:cs typeface="Arial"/>
              </a:rPr>
              <a:t>Aramco </a:t>
            </a:r>
            <a:r>
              <a:rPr sz="1000" spc="-5" dirty="0">
                <a:latin typeface="Arial"/>
                <a:cs typeface="Arial"/>
              </a:rPr>
              <a:t>signed </a:t>
            </a:r>
            <a:r>
              <a:rPr sz="1000" dirty="0">
                <a:latin typeface="Arial"/>
                <a:cs typeface="Arial"/>
              </a:rPr>
              <a:t>an </a:t>
            </a:r>
            <a:r>
              <a:rPr sz="1000" spc="-5" dirty="0">
                <a:latin typeface="Arial"/>
                <a:cs typeface="Arial"/>
              </a:rPr>
              <a:t>agreement with </a:t>
            </a:r>
            <a:r>
              <a:rPr sz="1000" dirty="0">
                <a:latin typeface="Arial"/>
                <a:cs typeface="Arial"/>
              </a:rPr>
              <a:t>Samson </a:t>
            </a:r>
            <a:r>
              <a:rPr sz="1000" spc="-5" dirty="0">
                <a:latin typeface="Arial"/>
                <a:cs typeface="Arial"/>
              </a:rPr>
              <a:t>that included globe valves.  </a:t>
            </a:r>
            <a:r>
              <a:rPr sz="1000" dirty="0">
                <a:latin typeface="Arial"/>
                <a:cs typeface="Arial"/>
              </a:rPr>
              <a:t>Samson </a:t>
            </a:r>
            <a:r>
              <a:rPr sz="1000" spc="-5" dirty="0">
                <a:latin typeface="Arial"/>
                <a:cs typeface="Arial"/>
              </a:rPr>
              <a:t>also received </a:t>
            </a:r>
            <a:r>
              <a:rPr sz="1000" dirty="0">
                <a:latin typeface="Arial"/>
                <a:cs typeface="Arial"/>
              </a:rPr>
              <a:t>orders </a:t>
            </a:r>
            <a:r>
              <a:rPr sz="1000" spc="-10" dirty="0">
                <a:latin typeface="Arial"/>
                <a:cs typeface="Arial"/>
              </a:rPr>
              <a:t>from </a:t>
            </a:r>
            <a:r>
              <a:rPr sz="1000" spc="-5" dirty="0">
                <a:latin typeface="Arial"/>
                <a:cs typeface="Arial"/>
              </a:rPr>
              <a:t>Russia, but declined to provide customer</a:t>
            </a:r>
            <a:r>
              <a:rPr sz="1000" spc="15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details.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016304" y="4228007"/>
            <a:ext cx="5629275" cy="11099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800"/>
              </a:lnSpc>
            </a:pPr>
            <a:r>
              <a:rPr sz="1000" spc="-5" dirty="0">
                <a:latin typeface="Arial"/>
                <a:cs typeface="Arial"/>
              </a:rPr>
              <a:t>Demand will </a:t>
            </a:r>
            <a:r>
              <a:rPr sz="1000" dirty="0">
                <a:latin typeface="Arial"/>
                <a:cs typeface="Arial"/>
              </a:rPr>
              <a:t>grow </a:t>
            </a:r>
            <a:r>
              <a:rPr sz="1000" spc="-5" dirty="0">
                <a:latin typeface="Arial"/>
                <a:cs typeface="Arial"/>
              </a:rPr>
              <a:t>5.5%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2015 and 32.6% </a:t>
            </a:r>
            <a:r>
              <a:rPr sz="1000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2020, driven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growth in Africa and East Asia (all of  Africa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classified within ‘EMEA’ in the chart below). </a:t>
            </a:r>
            <a:r>
              <a:rPr sz="1000" dirty="0">
                <a:latin typeface="Arial"/>
                <a:cs typeface="Arial"/>
              </a:rPr>
              <a:t>Demand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these regions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spc="-5" dirty="0">
                <a:latin typeface="Arial"/>
                <a:cs typeface="Arial"/>
              </a:rPr>
              <a:t>increase </a:t>
            </a:r>
            <a:r>
              <a:rPr sz="1000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2%  and 1% per year, respectively, between 2010 and </a:t>
            </a:r>
            <a:r>
              <a:rPr sz="1000" dirty="0">
                <a:latin typeface="Arial"/>
                <a:cs typeface="Arial"/>
              </a:rPr>
              <a:t>2017. </a:t>
            </a:r>
            <a:r>
              <a:rPr sz="1000" spc="-5" dirty="0">
                <a:latin typeface="Arial"/>
                <a:cs typeface="Arial"/>
              </a:rPr>
              <a:t>Correspondingly, </a:t>
            </a:r>
            <a:r>
              <a:rPr sz="1000" dirty="0">
                <a:latin typeface="Arial"/>
                <a:cs typeface="Arial"/>
              </a:rPr>
              <a:t>demand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spc="-5" dirty="0">
                <a:latin typeface="Arial"/>
                <a:cs typeface="Arial"/>
              </a:rPr>
              <a:t>decrease </a:t>
            </a:r>
            <a:r>
              <a:rPr sz="1000" dirty="0">
                <a:latin typeface="Arial"/>
                <a:cs typeface="Arial"/>
              </a:rPr>
              <a:t>by  </a:t>
            </a:r>
            <a:r>
              <a:rPr sz="1000" spc="-5" dirty="0">
                <a:latin typeface="Arial"/>
                <a:cs typeface="Arial"/>
              </a:rPr>
              <a:t>2% and </a:t>
            </a:r>
            <a:r>
              <a:rPr sz="1000" spc="-10" dirty="0">
                <a:latin typeface="Arial"/>
                <a:cs typeface="Arial"/>
              </a:rPr>
              <a:t>3% </a:t>
            </a:r>
            <a:r>
              <a:rPr sz="1000" spc="-5" dirty="0">
                <a:latin typeface="Arial"/>
                <a:cs typeface="Arial"/>
              </a:rPr>
              <a:t>in the NAFTA </a:t>
            </a:r>
            <a:r>
              <a:rPr sz="1000" dirty="0">
                <a:latin typeface="Arial"/>
                <a:cs typeface="Arial"/>
              </a:rPr>
              <a:t>region </a:t>
            </a:r>
            <a:r>
              <a:rPr sz="1000" spc="-5" dirty="0">
                <a:latin typeface="Arial"/>
                <a:cs typeface="Arial"/>
              </a:rPr>
              <a:t>and </a:t>
            </a:r>
            <a:r>
              <a:rPr sz="1000" dirty="0">
                <a:latin typeface="Arial"/>
                <a:cs typeface="Arial"/>
              </a:rPr>
              <a:t>Western </a:t>
            </a:r>
            <a:r>
              <a:rPr sz="1000" spc="-5" dirty="0">
                <a:latin typeface="Arial"/>
                <a:cs typeface="Arial"/>
              </a:rPr>
              <a:t>Europe over </a:t>
            </a:r>
            <a:r>
              <a:rPr sz="1000" dirty="0">
                <a:latin typeface="Arial"/>
                <a:cs typeface="Arial"/>
              </a:rPr>
              <a:t>the same </a:t>
            </a:r>
            <a:r>
              <a:rPr sz="1000" spc="-5" dirty="0">
                <a:latin typeface="Arial"/>
                <a:cs typeface="Arial"/>
              </a:rPr>
              <a:t>period, as underlying activity  in process industries weakens</a:t>
            </a:r>
            <a:r>
              <a:rPr sz="100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there.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16304" y="5694807"/>
            <a:ext cx="5632450" cy="6705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>
              <a:lnSpc>
                <a:spcPct val="143500"/>
              </a:lnSpc>
            </a:pPr>
            <a:r>
              <a:rPr sz="1000" dirty="0">
                <a:latin typeface="Arial"/>
                <a:cs typeface="Arial"/>
              </a:rPr>
              <a:t>Some </a:t>
            </a:r>
            <a:r>
              <a:rPr sz="1000" spc="-5" dirty="0">
                <a:latin typeface="Arial"/>
                <a:cs typeface="Arial"/>
              </a:rPr>
              <a:t>end-user industries are forecast to </a:t>
            </a:r>
            <a:r>
              <a:rPr sz="1000" dirty="0">
                <a:latin typeface="Arial"/>
                <a:cs typeface="Arial"/>
              </a:rPr>
              <a:t>grow more </a:t>
            </a:r>
            <a:r>
              <a:rPr sz="1000" spc="-5" dirty="0">
                <a:latin typeface="Arial"/>
                <a:cs typeface="Arial"/>
              </a:rPr>
              <a:t>than others,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example the metals and mining  industries and the power </a:t>
            </a:r>
            <a:r>
              <a:rPr sz="1000" dirty="0">
                <a:latin typeface="Arial"/>
                <a:cs typeface="Arial"/>
              </a:rPr>
              <a:t>industry are </a:t>
            </a:r>
            <a:r>
              <a:rPr sz="1000" spc="-5" dirty="0">
                <a:latin typeface="Arial"/>
                <a:cs typeface="Arial"/>
              </a:rPr>
              <a:t>projected to </a:t>
            </a:r>
            <a:r>
              <a:rPr sz="1000" dirty="0">
                <a:latin typeface="Arial"/>
                <a:cs typeface="Arial"/>
              </a:rPr>
              <a:t>grow </a:t>
            </a:r>
            <a:r>
              <a:rPr sz="1000" spc="-5" dirty="0">
                <a:latin typeface="Arial"/>
                <a:cs typeface="Arial"/>
              </a:rPr>
              <a:t>at </a:t>
            </a:r>
            <a:r>
              <a:rPr sz="1000" dirty="0">
                <a:latin typeface="Arial"/>
                <a:cs typeface="Arial"/>
              </a:rPr>
              <a:t>slightly </a:t>
            </a:r>
            <a:r>
              <a:rPr sz="1000" spc="-5" dirty="0">
                <a:latin typeface="Arial"/>
                <a:cs typeface="Arial"/>
              </a:rPr>
              <a:t>over 30% over the next five years,  versus about 28%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oil, gas, and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petrochemicals.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/>
          <p:nvPr/>
        </p:nvSpPr>
        <p:spPr>
          <a:xfrm>
            <a:off x="1666621" y="7095262"/>
            <a:ext cx="4259580" cy="2152015"/>
          </a:xfrm>
          <a:custGeom>
            <a:avLst/>
            <a:gdLst/>
            <a:ahLst/>
            <a:cxnLst/>
            <a:rect l="l" t="t" r="r" b="b"/>
            <a:pathLst>
              <a:path w="4259580" h="2152015">
                <a:moveTo>
                  <a:pt x="0" y="2151418"/>
                </a:moveTo>
                <a:lnTo>
                  <a:pt x="4259015" y="2151418"/>
                </a:lnTo>
                <a:lnTo>
                  <a:pt x="4259015" y="0"/>
                </a:lnTo>
                <a:lnTo>
                  <a:pt x="0" y="0"/>
                </a:lnTo>
                <a:lnTo>
                  <a:pt x="0" y="2151418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570557" y="8708448"/>
            <a:ext cx="0" cy="238760"/>
          </a:xfrm>
          <a:custGeom>
            <a:avLst/>
            <a:gdLst/>
            <a:ahLst/>
            <a:cxnLst/>
            <a:rect l="l" t="t" r="r" b="b"/>
            <a:pathLst>
              <a:path h="238759">
                <a:moveTo>
                  <a:pt x="0" y="0"/>
                </a:moveTo>
                <a:lnTo>
                  <a:pt x="0" y="238708"/>
                </a:lnTo>
              </a:path>
            </a:pathLst>
          </a:custGeom>
          <a:ln w="914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610189" y="8700846"/>
            <a:ext cx="0" cy="246379"/>
          </a:xfrm>
          <a:custGeom>
            <a:avLst/>
            <a:gdLst/>
            <a:ahLst/>
            <a:cxnLst/>
            <a:rect l="l" t="t" r="r" b="b"/>
            <a:pathLst>
              <a:path h="246379">
                <a:moveTo>
                  <a:pt x="0" y="0"/>
                </a:moveTo>
                <a:lnTo>
                  <a:pt x="0" y="246310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654395" y="8693243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3913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697839" y="8684121"/>
            <a:ext cx="0" cy="263525"/>
          </a:xfrm>
          <a:custGeom>
            <a:avLst/>
            <a:gdLst/>
            <a:ahLst/>
            <a:cxnLst/>
            <a:rect l="l" t="t" r="r" b="b"/>
            <a:pathLst>
              <a:path h="263525">
                <a:moveTo>
                  <a:pt x="0" y="0"/>
                </a:moveTo>
                <a:lnTo>
                  <a:pt x="0" y="263035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742045" y="8681080"/>
            <a:ext cx="0" cy="266065"/>
          </a:xfrm>
          <a:custGeom>
            <a:avLst/>
            <a:gdLst/>
            <a:ahLst/>
            <a:cxnLst/>
            <a:rect l="l" t="t" r="r" b="b"/>
            <a:pathLst>
              <a:path h="266065">
                <a:moveTo>
                  <a:pt x="0" y="0"/>
                </a:moveTo>
                <a:lnTo>
                  <a:pt x="0" y="266076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785489" y="8678039"/>
            <a:ext cx="0" cy="269240"/>
          </a:xfrm>
          <a:custGeom>
            <a:avLst/>
            <a:gdLst/>
            <a:ahLst/>
            <a:cxnLst/>
            <a:rect l="l" t="t" r="r" b="b"/>
            <a:pathLst>
              <a:path h="269240">
                <a:moveTo>
                  <a:pt x="0" y="0"/>
                </a:moveTo>
                <a:lnTo>
                  <a:pt x="0" y="269117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829695" y="8674998"/>
            <a:ext cx="0" cy="272415"/>
          </a:xfrm>
          <a:custGeom>
            <a:avLst/>
            <a:gdLst/>
            <a:ahLst/>
            <a:cxnLst/>
            <a:rect l="l" t="t" r="r" b="b"/>
            <a:pathLst>
              <a:path h="272415">
                <a:moveTo>
                  <a:pt x="0" y="0"/>
                </a:moveTo>
                <a:lnTo>
                  <a:pt x="0" y="272158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873139" y="8671957"/>
            <a:ext cx="0" cy="275590"/>
          </a:xfrm>
          <a:custGeom>
            <a:avLst/>
            <a:gdLst/>
            <a:ahLst/>
            <a:cxnLst/>
            <a:rect l="l" t="t" r="r" b="b"/>
            <a:pathLst>
              <a:path h="275590">
                <a:moveTo>
                  <a:pt x="0" y="0"/>
                </a:moveTo>
                <a:lnTo>
                  <a:pt x="0" y="275199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917345" y="8667396"/>
            <a:ext cx="0" cy="280035"/>
          </a:xfrm>
          <a:custGeom>
            <a:avLst/>
            <a:gdLst/>
            <a:ahLst/>
            <a:cxnLst/>
            <a:rect l="l" t="t" r="r" b="b"/>
            <a:pathLst>
              <a:path h="280034">
                <a:moveTo>
                  <a:pt x="0" y="0"/>
                </a:moveTo>
                <a:lnTo>
                  <a:pt x="0" y="279760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960789" y="8662835"/>
            <a:ext cx="0" cy="284480"/>
          </a:xfrm>
          <a:custGeom>
            <a:avLst/>
            <a:gdLst/>
            <a:ahLst/>
            <a:cxnLst/>
            <a:rect l="l" t="t" r="r" b="b"/>
            <a:pathLst>
              <a:path h="284479">
                <a:moveTo>
                  <a:pt x="0" y="0"/>
                </a:moveTo>
                <a:lnTo>
                  <a:pt x="0" y="284321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004995" y="8659794"/>
            <a:ext cx="0" cy="287655"/>
          </a:xfrm>
          <a:custGeom>
            <a:avLst/>
            <a:gdLst/>
            <a:ahLst/>
            <a:cxnLst/>
            <a:rect l="l" t="t" r="r" b="b"/>
            <a:pathLst>
              <a:path h="287654">
                <a:moveTo>
                  <a:pt x="0" y="0"/>
                </a:moveTo>
                <a:lnTo>
                  <a:pt x="0" y="287362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048438" y="8655232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1923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092644" y="8649151"/>
            <a:ext cx="0" cy="298450"/>
          </a:xfrm>
          <a:custGeom>
            <a:avLst/>
            <a:gdLst/>
            <a:ahLst/>
            <a:cxnLst/>
            <a:rect l="l" t="t" r="r" b="b"/>
            <a:pathLst>
              <a:path h="298450">
                <a:moveTo>
                  <a:pt x="0" y="0"/>
                </a:moveTo>
                <a:lnTo>
                  <a:pt x="0" y="298005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136088" y="8641549"/>
            <a:ext cx="0" cy="306070"/>
          </a:xfrm>
          <a:custGeom>
            <a:avLst/>
            <a:gdLst/>
            <a:ahLst/>
            <a:cxnLst/>
            <a:rect l="l" t="t" r="r" b="b"/>
            <a:pathLst>
              <a:path h="306070">
                <a:moveTo>
                  <a:pt x="0" y="0"/>
                </a:moveTo>
                <a:lnTo>
                  <a:pt x="0" y="305607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180294" y="8635467"/>
            <a:ext cx="0" cy="311785"/>
          </a:xfrm>
          <a:custGeom>
            <a:avLst/>
            <a:gdLst/>
            <a:ahLst/>
            <a:cxnLst/>
            <a:rect l="l" t="t" r="r" b="b"/>
            <a:pathLst>
              <a:path h="311784">
                <a:moveTo>
                  <a:pt x="0" y="0"/>
                </a:moveTo>
                <a:lnTo>
                  <a:pt x="0" y="311689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223738" y="8627864"/>
            <a:ext cx="0" cy="319405"/>
          </a:xfrm>
          <a:custGeom>
            <a:avLst/>
            <a:gdLst/>
            <a:ahLst/>
            <a:cxnLst/>
            <a:rect l="l" t="t" r="r" b="b"/>
            <a:pathLst>
              <a:path h="319404">
                <a:moveTo>
                  <a:pt x="0" y="0"/>
                </a:moveTo>
                <a:lnTo>
                  <a:pt x="0" y="319291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267944" y="8643069"/>
            <a:ext cx="0" cy="304165"/>
          </a:xfrm>
          <a:custGeom>
            <a:avLst/>
            <a:gdLst/>
            <a:ahLst/>
            <a:cxnLst/>
            <a:rect l="l" t="t" r="r" b="b"/>
            <a:pathLst>
              <a:path h="304165">
                <a:moveTo>
                  <a:pt x="0" y="0"/>
                </a:moveTo>
                <a:lnTo>
                  <a:pt x="0" y="304087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312150" y="8656753"/>
            <a:ext cx="0" cy="290830"/>
          </a:xfrm>
          <a:custGeom>
            <a:avLst/>
            <a:gdLst/>
            <a:ahLst/>
            <a:cxnLst/>
            <a:rect l="l" t="t" r="r" b="b"/>
            <a:pathLst>
              <a:path h="290829">
                <a:moveTo>
                  <a:pt x="0" y="0"/>
                </a:moveTo>
                <a:lnTo>
                  <a:pt x="0" y="290403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355594" y="8670437"/>
            <a:ext cx="0" cy="276860"/>
          </a:xfrm>
          <a:custGeom>
            <a:avLst/>
            <a:gdLst/>
            <a:ahLst/>
            <a:cxnLst/>
            <a:rect l="l" t="t" r="r" b="b"/>
            <a:pathLst>
              <a:path h="276859">
                <a:moveTo>
                  <a:pt x="0" y="0"/>
                </a:moveTo>
                <a:lnTo>
                  <a:pt x="0" y="276719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399799" y="8684121"/>
            <a:ext cx="0" cy="263525"/>
          </a:xfrm>
          <a:custGeom>
            <a:avLst/>
            <a:gdLst/>
            <a:ahLst/>
            <a:cxnLst/>
            <a:rect l="l" t="t" r="r" b="b"/>
            <a:pathLst>
              <a:path h="263525">
                <a:moveTo>
                  <a:pt x="0" y="0"/>
                </a:moveTo>
                <a:lnTo>
                  <a:pt x="0" y="263035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443243" y="8676519"/>
            <a:ext cx="0" cy="271145"/>
          </a:xfrm>
          <a:custGeom>
            <a:avLst/>
            <a:gdLst/>
            <a:ahLst/>
            <a:cxnLst/>
            <a:rect l="l" t="t" r="r" b="b"/>
            <a:pathLst>
              <a:path h="271145">
                <a:moveTo>
                  <a:pt x="0" y="0"/>
                </a:moveTo>
                <a:lnTo>
                  <a:pt x="0" y="270637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487449" y="8667396"/>
            <a:ext cx="0" cy="280035"/>
          </a:xfrm>
          <a:custGeom>
            <a:avLst/>
            <a:gdLst/>
            <a:ahLst/>
            <a:cxnLst/>
            <a:rect l="l" t="t" r="r" b="b"/>
            <a:pathLst>
              <a:path h="280034">
                <a:moveTo>
                  <a:pt x="0" y="0"/>
                </a:moveTo>
                <a:lnTo>
                  <a:pt x="0" y="279760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530893" y="8659794"/>
            <a:ext cx="0" cy="287655"/>
          </a:xfrm>
          <a:custGeom>
            <a:avLst/>
            <a:gdLst/>
            <a:ahLst/>
            <a:cxnLst/>
            <a:rect l="l" t="t" r="r" b="b"/>
            <a:pathLst>
              <a:path h="287654">
                <a:moveTo>
                  <a:pt x="0" y="0"/>
                </a:moveTo>
                <a:lnTo>
                  <a:pt x="0" y="287362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575099" y="8650671"/>
            <a:ext cx="0" cy="296545"/>
          </a:xfrm>
          <a:custGeom>
            <a:avLst/>
            <a:gdLst/>
            <a:ahLst/>
            <a:cxnLst/>
            <a:rect l="l" t="t" r="r" b="b"/>
            <a:pathLst>
              <a:path h="296545">
                <a:moveTo>
                  <a:pt x="0" y="0"/>
                </a:moveTo>
                <a:lnTo>
                  <a:pt x="0" y="296485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618543" y="8644590"/>
            <a:ext cx="0" cy="302895"/>
          </a:xfrm>
          <a:custGeom>
            <a:avLst/>
            <a:gdLst/>
            <a:ahLst/>
            <a:cxnLst/>
            <a:rect l="l" t="t" r="r" b="b"/>
            <a:pathLst>
              <a:path h="302895">
                <a:moveTo>
                  <a:pt x="0" y="0"/>
                </a:moveTo>
                <a:lnTo>
                  <a:pt x="0" y="302567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662749" y="8636987"/>
            <a:ext cx="0" cy="310515"/>
          </a:xfrm>
          <a:custGeom>
            <a:avLst/>
            <a:gdLst/>
            <a:ahLst/>
            <a:cxnLst/>
            <a:rect l="l" t="t" r="r" b="b"/>
            <a:pathLst>
              <a:path h="310515">
                <a:moveTo>
                  <a:pt x="0" y="0"/>
                </a:moveTo>
                <a:lnTo>
                  <a:pt x="0" y="310169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706193" y="8630905"/>
            <a:ext cx="0" cy="316865"/>
          </a:xfrm>
          <a:custGeom>
            <a:avLst/>
            <a:gdLst/>
            <a:ahLst/>
            <a:cxnLst/>
            <a:rect l="l" t="t" r="r" b="b"/>
            <a:pathLst>
              <a:path h="316865">
                <a:moveTo>
                  <a:pt x="0" y="0"/>
                </a:moveTo>
                <a:lnTo>
                  <a:pt x="0" y="316250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750398" y="8623303"/>
            <a:ext cx="0" cy="323850"/>
          </a:xfrm>
          <a:custGeom>
            <a:avLst/>
            <a:gdLst/>
            <a:ahLst/>
            <a:cxnLst/>
            <a:rect l="l" t="t" r="r" b="b"/>
            <a:pathLst>
              <a:path h="323850">
                <a:moveTo>
                  <a:pt x="0" y="0"/>
                </a:moveTo>
                <a:lnTo>
                  <a:pt x="0" y="323853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793842" y="8620262"/>
            <a:ext cx="0" cy="327025"/>
          </a:xfrm>
          <a:custGeom>
            <a:avLst/>
            <a:gdLst/>
            <a:ahLst/>
            <a:cxnLst/>
            <a:rect l="l" t="t" r="r" b="b"/>
            <a:pathLst>
              <a:path h="327025">
                <a:moveTo>
                  <a:pt x="0" y="0"/>
                </a:moveTo>
                <a:lnTo>
                  <a:pt x="0" y="326894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838048" y="8617222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29934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881492" y="8614181"/>
            <a:ext cx="0" cy="333375"/>
          </a:xfrm>
          <a:custGeom>
            <a:avLst/>
            <a:gdLst/>
            <a:ahLst/>
            <a:cxnLst/>
            <a:rect l="l" t="t" r="r" b="b"/>
            <a:pathLst>
              <a:path h="333375">
                <a:moveTo>
                  <a:pt x="0" y="0"/>
                </a:moveTo>
                <a:lnTo>
                  <a:pt x="0" y="332975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925698" y="8612661"/>
            <a:ext cx="0" cy="334645"/>
          </a:xfrm>
          <a:custGeom>
            <a:avLst/>
            <a:gdLst/>
            <a:ahLst/>
            <a:cxnLst/>
            <a:rect l="l" t="t" r="r" b="b"/>
            <a:pathLst>
              <a:path h="334645">
                <a:moveTo>
                  <a:pt x="0" y="0"/>
                </a:moveTo>
                <a:lnTo>
                  <a:pt x="0" y="334496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969142" y="8614181"/>
            <a:ext cx="0" cy="333375"/>
          </a:xfrm>
          <a:custGeom>
            <a:avLst/>
            <a:gdLst/>
            <a:ahLst/>
            <a:cxnLst/>
            <a:rect l="l" t="t" r="r" b="b"/>
            <a:pathLst>
              <a:path h="333375">
                <a:moveTo>
                  <a:pt x="0" y="0"/>
                </a:moveTo>
                <a:lnTo>
                  <a:pt x="0" y="332975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013348" y="8615702"/>
            <a:ext cx="0" cy="331470"/>
          </a:xfrm>
          <a:custGeom>
            <a:avLst/>
            <a:gdLst/>
            <a:ahLst/>
            <a:cxnLst/>
            <a:rect l="l" t="t" r="r" b="b"/>
            <a:pathLst>
              <a:path h="331470">
                <a:moveTo>
                  <a:pt x="0" y="0"/>
                </a:moveTo>
                <a:lnTo>
                  <a:pt x="0" y="331455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056791" y="8617222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29934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100998" y="8618742"/>
            <a:ext cx="0" cy="328930"/>
          </a:xfrm>
          <a:custGeom>
            <a:avLst/>
            <a:gdLst/>
            <a:ahLst/>
            <a:cxnLst/>
            <a:rect l="l" t="t" r="r" b="b"/>
            <a:pathLst>
              <a:path h="328929">
                <a:moveTo>
                  <a:pt x="0" y="0"/>
                </a:moveTo>
                <a:lnTo>
                  <a:pt x="0" y="328414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144441" y="8617222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29934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188647" y="8614181"/>
            <a:ext cx="0" cy="333375"/>
          </a:xfrm>
          <a:custGeom>
            <a:avLst/>
            <a:gdLst/>
            <a:ahLst/>
            <a:cxnLst/>
            <a:rect l="l" t="t" r="r" b="b"/>
            <a:pathLst>
              <a:path h="333375">
                <a:moveTo>
                  <a:pt x="0" y="0"/>
                </a:moveTo>
                <a:lnTo>
                  <a:pt x="0" y="332975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232091" y="8611140"/>
            <a:ext cx="0" cy="336550"/>
          </a:xfrm>
          <a:custGeom>
            <a:avLst/>
            <a:gdLst/>
            <a:ahLst/>
            <a:cxnLst/>
            <a:rect l="l" t="t" r="r" b="b"/>
            <a:pathLst>
              <a:path h="336550">
                <a:moveTo>
                  <a:pt x="0" y="0"/>
                </a:moveTo>
                <a:lnTo>
                  <a:pt x="0" y="336016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276297" y="8609620"/>
            <a:ext cx="0" cy="337820"/>
          </a:xfrm>
          <a:custGeom>
            <a:avLst/>
            <a:gdLst/>
            <a:ahLst/>
            <a:cxnLst/>
            <a:rect l="l" t="t" r="r" b="b"/>
            <a:pathLst>
              <a:path h="337820">
                <a:moveTo>
                  <a:pt x="0" y="0"/>
                </a:moveTo>
                <a:lnTo>
                  <a:pt x="0" y="337537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320503" y="8606579"/>
            <a:ext cx="0" cy="340995"/>
          </a:xfrm>
          <a:custGeom>
            <a:avLst/>
            <a:gdLst/>
            <a:ahLst/>
            <a:cxnLst/>
            <a:rect l="l" t="t" r="r" b="b"/>
            <a:pathLst>
              <a:path h="340995">
                <a:moveTo>
                  <a:pt x="0" y="0"/>
                </a:moveTo>
                <a:lnTo>
                  <a:pt x="0" y="340577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363947" y="8603538"/>
            <a:ext cx="0" cy="344170"/>
          </a:xfrm>
          <a:custGeom>
            <a:avLst/>
            <a:gdLst/>
            <a:ahLst/>
            <a:cxnLst/>
            <a:rect l="l" t="t" r="r" b="b"/>
            <a:pathLst>
              <a:path h="344170">
                <a:moveTo>
                  <a:pt x="0" y="0"/>
                </a:moveTo>
                <a:lnTo>
                  <a:pt x="0" y="343618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408153" y="8602017"/>
            <a:ext cx="0" cy="345440"/>
          </a:xfrm>
          <a:custGeom>
            <a:avLst/>
            <a:gdLst/>
            <a:ahLst/>
            <a:cxnLst/>
            <a:rect l="l" t="t" r="r" b="b"/>
            <a:pathLst>
              <a:path h="345440">
                <a:moveTo>
                  <a:pt x="0" y="0"/>
                </a:moveTo>
                <a:lnTo>
                  <a:pt x="0" y="345139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451596" y="8598976"/>
            <a:ext cx="0" cy="348615"/>
          </a:xfrm>
          <a:custGeom>
            <a:avLst/>
            <a:gdLst/>
            <a:ahLst/>
            <a:cxnLst/>
            <a:rect l="l" t="t" r="r" b="b"/>
            <a:pathLst>
              <a:path h="348615">
                <a:moveTo>
                  <a:pt x="0" y="0"/>
                </a:moveTo>
                <a:lnTo>
                  <a:pt x="0" y="348180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495803" y="8595935"/>
            <a:ext cx="0" cy="351790"/>
          </a:xfrm>
          <a:custGeom>
            <a:avLst/>
            <a:gdLst/>
            <a:ahLst/>
            <a:cxnLst/>
            <a:rect l="l" t="t" r="r" b="b"/>
            <a:pathLst>
              <a:path h="351790">
                <a:moveTo>
                  <a:pt x="0" y="0"/>
                </a:moveTo>
                <a:lnTo>
                  <a:pt x="0" y="351221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539246" y="8594415"/>
            <a:ext cx="0" cy="353060"/>
          </a:xfrm>
          <a:custGeom>
            <a:avLst/>
            <a:gdLst/>
            <a:ahLst/>
            <a:cxnLst/>
            <a:rect l="l" t="t" r="r" b="b"/>
            <a:pathLst>
              <a:path h="353059">
                <a:moveTo>
                  <a:pt x="0" y="0"/>
                </a:moveTo>
                <a:lnTo>
                  <a:pt x="0" y="352741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4583452" y="8591374"/>
            <a:ext cx="0" cy="356235"/>
          </a:xfrm>
          <a:custGeom>
            <a:avLst/>
            <a:gdLst/>
            <a:ahLst/>
            <a:cxnLst/>
            <a:rect l="l" t="t" r="r" b="b"/>
            <a:pathLst>
              <a:path h="356234">
                <a:moveTo>
                  <a:pt x="0" y="0"/>
                </a:moveTo>
                <a:lnTo>
                  <a:pt x="0" y="355782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626896" y="8589853"/>
            <a:ext cx="0" cy="357505"/>
          </a:xfrm>
          <a:custGeom>
            <a:avLst/>
            <a:gdLst/>
            <a:ahLst/>
            <a:cxnLst/>
            <a:rect l="l" t="t" r="r" b="b"/>
            <a:pathLst>
              <a:path h="357504">
                <a:moveTo>
                  <a:pt x="0" y="0"/>
                </a:moveTo>
                <a:lnTo>
                  <a:pt x="0" y="357302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4671102" y="8586813"/>
            <a:ext cx="0" cy="360680"/>
          </a:xfrm>
          <a:custGeom>
            <a:avLst/>
            <a:gdLst/>
            <a:ahLst/>
            <a:cxnLst/>
            <a:rect l="l" t="t" r="r" b="b"/>
            <a:pathLst>
              <a:path h="360679">
                <a:moveTo>
                  <a:pt x="0" y="0"/>
                </a:moveTo>
                <a:lnTo>
                  <a:pt x="0" y="360343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4714546" y="8585293"/>
            <a:ext cx="0" cy="361950"/>
          </a:xfrm>
          <a:custGeom>
            <a:avLst/>
            <a:gdLst/>
            <a:ahLst/>
            <a:cxnLst/>
            <a:rect l="l" t="t" r="r" b="b"/>
            <a:pathLst>
              <a:path h="361950">
                <a:moveTo>
                  <a:pt x="0" y="0"/>
                </a:moveTo>
                <a:lnTo>
                  <a:pt x="0" y="361864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4758752" y="8582252"/>
            <a:ext cx="0" cy="365125"/>
          </a:xfrm>
          <a:custGeom>
            <a:avLst/>
            <a:gdLst/>
            <a:ahLst/>
            <a:cxnLst/>
            <a:rect l="l" t="t" r="r" b="b"/>
            <a:pathLst>
              <a:path h="365125">
                <a:moveTo>
                  <a:pt x="0" y="0"/>
                </a:moveTo>
                <a:lnTo>
                  <a:pt x="0" y="364904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802196" y="8579211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7945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846401" y="8577690"/>
            <a:ext cx="0" cy="369570"/>
          </a:xfrm>
          <a:custGeom>
            <a:avLst/>
            <a:gdLst/>
            <a:ahLst/>
            <a:cxnLst/>
            <a:rect l="l" t="t" r="r" b="b"/>
            <a:pathLst>
              <a:path h="369570">
                <a:moveTo>
                  <a:pt x="0" y="0"/>
                </a:moveTo>
                <a:lnTo>
                  <a:pt x="0" y="369466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4889845" y="8574649"/>
            <a:ext cx="0" cy="372745"/>
          </a:xfrm>
          <a:custGeom>
            <a:avLst/>
            <a:gdLst/>
            <a:ahLst/>
            <a:cxnLst/>
            <a:rect l="l" t="t" r="r" b="b"/>
            <a:pathLst>
              <a:path h="372745">
                <a:moveTo>
                  <a:pt x="0" y="0"/>
                </a:moveTo>
                <a:lnTo>
                  <a:pt x="0" y="372507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4934051" y="8573129"/>
            <a:ext cx="0" cy="374015"/>
          </a:xfrm>
          <a:custGeom>
            <a:avLst/>
            <a:gdLst/>
            <a:ahLst/>
            <a:cxnLst/>
            <a:rect l="l" t="t" r="r" b="b"/>
            <a:pathLst>
              <a:path h="374015">
                <a:moveTo>
                  <a:pt x="0" y="0"/>
                </a:moveTo>
                <a:lnTo>
                  <a:pt x="0" y="374027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4977495" y="8570088"/>
            <a:ext cx="0" cy="377190"/>
          </a:xfrm>
          <a:custGeom>
            <a:avLst/>
            <a:gdLst/>
            <a:ahLst/>
            <a:cxnLst/>
            <a:rect l="l" t="t" r="r" b="b"/>
            <a:pathLst>
              <a:path h="377190">
                <a:moveTo>
                  <a:pt x="0" y="0"/>
                </a:moveTo>
                <a:lnTo>
                  <a:pt x="0" y="377068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021701" y="8568568"/>
            <a:ext cx="0" cy="379095"/>
          </a:xfrm>
          <a:custGeom>
            <a:avLst/>
            <a:gdLst/>
            <a:ahLst/>
            <a:cxnLst/>
            <a:rect l="l" t="t" r="r" b="b"/>
            <a:pathLst>
              <a:path h="379095">
                <a:moveTo>
                  <a:pt x="0" y="0"/>
                </a:moveTo>
                <a:lnTo>
                  <a:pt x="0" y="378588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065145" y="8565527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4">
                <a:moveTo>
                  <a:pt x="0" y="0"/>
                </a:moveTo>
                <a:lnTo>
                  <a:pt x="0" y="381629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109351" y="8562486"/>
            <a:ext cx="0" cy="384810"/>
          </a:xfrm>
          <a:custGeom>
            <a:avLst/>
            <a:gdLst/>
            <a:ahLst/>
            <a:cxnLst/>
            <a:rect l="l" t="t" r="r" b="b"/>
            <a:pathLst>
              <a:path h="384809">
                <a:moveTo>
                  <a:pt x="0" y="0"/>
                </a:moveTo>
                <a:lnTo>
                  <a:pt x="0" y="384670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152795" y="8560965"/>
            <a:ext cx="0" cy="386715"/>
          </a:xfrm>
          <a:custGeom>
            <a:avLst/>
            <a:gdLst/>
            <a:ahLst/>
            <a:cxnLst/>
            <a:rect l="l" t="t" r="r" b="b"/>
            <a:pathLst>
              <a:path h="386715">
                <a:moveTo>
                  <a:pt x="0" y="0"/>
                </a:moveTo>
                <a:lnTo>
                  <a:pt x="0" y="386191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197000" y="8557924"/>
            <a:ext cx="0" cy="389255"/>
          </a:xfrm>
          <a:custGeom>
            <a:avLst/>
            <a:gdLst/>
            <a:ahLst/>
            <a:cxnLst/>
            <a:rect l="l" t="t" r="r" b="b"/>
            <a:pathLst>
              <a:path h="389254">
                <a:moveTo>
                  <a:pt x="0" y="0"/>
                </a:moveTo>
                <a:lnTo>
                  <a:pt x="0" y="389231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240444" y="8556404"/>
            <a:ext cx="0" cy="391160"/>
          </a:xfrm>
          <a:custGeom>
            <a:avLst/>
            <a:gdLst/>
            <a:ahLst/>
            <a:cxnLst/>
            <a:rect l="l" t="t" r="r" b="b"/>
            <a:pathLst>
              <a:path h="391159">
                <a:moveTo>
                  <a:pt x="0" y="0"/>
                </a:moveTo>
                <a:lnTo>
                  <a:pt x="0" y="390752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284650" y="8553363"/>
            <a:ext cx="0" cy="394335"/>
          </a:xfrm>
          <a:custGeom>
            <a:avLst/>
            <a:gdLst/>
            <a:ahLst/>
            <a:cxnLst/>
            <a:rect l="l" t="t" r="r" b="b"/>
            <a:pathLst>
              <a:path h="394334">
                <a:moveTo>
                  <a:pt x="0" y="0"/>
                </a:moveTo>
                <a:lnTo>
                  <a:pt x="0" y="393793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328094" y="8550323"/>
            <a:ext cx="0" cy="396875"/>
          </a:xfrm>
          <a:custGeom>
            <a:avLst/>
            <a:gdLst/>
            <a:ahLst/>
            <a:cxnLst/>
            <a:rect l="l" t="t" r="r" b="b"/>
            <a:pathLst>
              <a:path h="396875">
                <a:moveTo>
                  <a:pt x="0" y="0"/>
                </a:moveTo>
                <a:lnTo>
                  <a:pt x="0" y="396834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570557" y="8498627"/>
            <a:ext cx="0" cy="210185"/>
          </a:xfrm>
          <a:custGeom>
            <a:avLst/>
            <a:gdLst/>
            <a:ahLst/>
            <a:cxnLst/>
            <a:rect l="l" t="t" r="r" b="b"/>
            <a:pathLst>
              <a:path h="210184">
                <a:moveTo>
                  <a:pt x="0" y="0"/>
                </a:moveTo>
                <a:lnTo>
                  <a:pt x="0" y="209820"/>
                </a:lnTo>
              </a:path>
            </a:pathLst>
          </a:custGeom>
          <a:ln w="914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610189" y="8481903"/>
            <a:ext cx="0" cy="219075"/>
          </a:xfrm>
          <a:custGeom>
            <a:avLst/>
            <a:gdLst/>
            <a:ahLst/>
            <a:cxnLst/>
            <a:rect l="l" t="t" r="r" b="b"/>
            <a:pathLst>
              <a:path h="219075">
                <a:moveTo>
                  <a:pt x="0" y="0"/>
                </a:moveTo>
                <a:lnTo>
                  <a:pt x="0" y="218942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654395" y="8463657"/>
            <a:ext cx="0" cy="229870"/>
          </a:xfrm>
          <a:custGeom>
            <a:avLst/>
            <a:gdLst/>
            <a:ahLst/>
            <a:cxnLst/>
            <a:rect l="l" t="t" r="r" b="b"/>
            <a:pathLst>
              <a:path h="229870">
                <a:moveTo>
                  <a:pt x="0" y="0"/>
                </a:moveTo>
                <a:lnTo>
                  <a:pt x="0" y="229586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697839" y="8445412"/>
            <a:ext cx="0" cy="238760"/>
          </a:xfrm>
          <a:custGeom>
            <a:avLst/>
            <a:gdLst/>
            <a:ahLst/>
            <a:cxnLst/>
            <a:rect l="l" t="t" r="r" b="b"/>
            <a:pathLst>
              <a:path h="238759">
                <a:moveTo>
                  <a:pt x="0" y="0"/>
                </a:moveTo>
                <a:lnTo>
                  <a:pt x="0" y="238708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742045" y="8436289"/>
            <a:ext cx="0" cy="245110"/>
          </a:xfrm>
          <a:custGeom>
            <a:avLst/>
            <a:gdLst/>
            <a:ahLst/>
            <a:cxnLst/>
            <a:rect l="l" t="t" r="r" b="b"/>
            <a:pathLst>
              <a:path h="245109">
                <a:moveTo>
                  <a:pt x="0" y="0"/>
                </a:moveTo>
                <a:lnTo>
                  <a:pt x="0" y="244790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785489" y="8427167"/>
            <a:ext cx="0" cy="251460"/>
          </a:xfrm>
          <a:custGeom>
            <a:avLst/>
            <a:gdLst/>
            <a:ahLst/>
            <a:cxnLst/>
            <a:rect l="l" t="t" r="r" b="b"/>
            <a:pathLst>
              <a:path h="251459">
                <a:moveTo>
                  <a:pt x="0" y="0"/>
                </a:moveTo>
                <a:lnTo>
                  <a:pt x="0" y="250872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829695" y="8418045"/>
            <a:ext cx="0" cy="257175"/>
          </a:xfrm>
          <a:custGeom>
            <a:avLst/>
            <a:gdLst/>
            <a:ahLst/>
            <a:cxnLst/>
            <a:rect l="l" t="t" r="r" b="b"/>
            <a:pathLst>
              <a:path h="257175">
                <a:moveTo>
                  <a:pt x="0" y="0"/>
                </a:moveTo>
                <a:lnTo>
                  <a:pt x="0" y="256953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873139" y="8407401"/>
            <a:ext cx="0" cy="264795"/>
          </a:xfrm>
          <a:custGeom>
            <a:avLst/>
            <a:gdLst/>
            <a:ahLst/>
            <a:cxnLst/>
            <a:rect l="l" t="t" r="r" b="b"/>
            <a:pathLst>
              <a:path h="264795">
                <a:moveTo>
                  <a:pt x="0" y="0"/>
                </a:moveTo>
                <a:lnTo>
                  <a:pt x="0" y="264556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917345" y="8395237"/>
            <a:ext cx="0" cy="272415"/>
          </a:xfrm>
          <a:custGeom>
            <a:avLst/>
            <a:gdLst/>
            <a:ahLst/>
            <a:cxnLst/>
            <a:rect l="l" t="t" r="r" b="b"/>
            <a:pathLst>
              <a:path h="272415">
                <a:moveTo>
                  <a:pt x="0" y="0"/>
                </a:moveTo>
                <a:lnTo>
                  <a:pt x="0" y="272158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960789" y="8383075"/>
            <a:ext cx="0" cy="280035"/>
          </a:xfrm>
          <a:custGeom>
            <a:avLst/>
            <a:gdLst/>
            <a:ahLst/>
            <a:cxnLst/>
            <a:rect l="l" t="t" r="r" b="b"/>
            <a:pathLst>
              <a:path h="280034">
                <a:moveTo>
                  <a:pt x="0" y="0"/>
                </a:moveTo>
                <a:lnTo>
                  <a:pt x="0" y="279760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004995" y="8370911"/>
            <a:ext cx="0" cy="288925"/>
          </a:xfrm>
          <a:custGeom>
            <a:avLst/>
            <a:gdLst/>
            <a:ahLst/>
            <a:cxnLst/>
            <a:rect l="l" t="t" r="r" b="b"/>
            <a:pathLst>
              <a:path h="288925">
                <a:moveTo>
                  <a:pt x="0" y="0"/>
                </a:moveTo>
                <a:lnTo>
                  <a:pt x="0" y="288883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048438" y="8357227"/>
            <a:ext cx="0" cy="298450"/>
          </a:xfrm>
          <a:custGeom>
            <a:avLst/>
            <a:gdLst/>
            <a:ahLst/>
            <a:cxnLst/>
            <a:rect l="l" t="t" r="r" b="b"/>
            <a:pathLst>
              <a:path h="298450">
                <a:moveTo>
                  <a:pt x="0" y="0"/>
                </a:moveTo>
                <a:lnTo>
                  <a:pt x="0" y="298005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092644" y="8338981"/>
            <a:ext cx="0" cy="310515"/>
          </a:xfrm>
          <a:custGeom>
            <a:avLst/>
            <a:gdLst/>
            <a:ahLst/>
            <a:cxnLst/>
            <a:rect l="l" t="t" r="r" b="b"/>
            <a:pathLst>
              <a:path h="310515">
                <a:moveTo>
                  <a:pt x="0" y="0"/>
                </a:moveTo>
                <a:lnTo>
                  <a:pt x="0" y="310169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136088" y="8319216"/>
            <a:ext cx="0" cy="322580"/>
          </a:xfrm>
          <a:custGeom>
            <a:avLst/>
            <a:gdLst/>
            <a:ahLst/>
            <a:cxnLst/>
            <a:rect l="l" t="t" r="r" b="b"/>
            <a:pathLst>
              <a:path h="322579">
                <a:moveTo>
                  <a:pt x="0" y="0"/>
                </a:moveTo>
                <a:lnTo>
                  <a:pt x="0" y="322332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180294" y="8299450"/>
            <a:ext cx="0" cy="336550"/>
          </a:xfrm>
          <a:custGeom>
            <a:avLst/>
            <a:gdLst/>
            <a:ahLst/>
            <a:cxnLst/>
            <a:rect l="l" t="t" r="r" b="b"/>
            <a:pathLst>
              <a:path h="336550">
                <a:moveTo>
                  <a:pt x="0" y="0"/>
                </a:moveTo>
                <a:lnTo>
                  <a:pt x="0" y="336016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223738" y="8278164"/>
            <a:ext cx="0" cy="349885"/>
          </a:xfrm>
          <a:custGeom>
            <a:avLst/>
            <a:gdLst/>
            <a:ahLst/>
            <a:cxnLst/>
            <a:rect l="l" t="t" r="r" b="b"/>
            <a:pathLst>
              <a:path h="349884">
                <a:moveTo>
                  <a:pt x="0" y="0"/>
                </a:moveTo>
                <a:lnTo>
                  <a:pt x="0" y="349700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267944" y="8314655"/>
            <a:ext cx="0" cy="328930"/>
          </a:xfrm>
          <a:custGeom>
            <a:avLst/>
            <a:gdLst/>
            <a:ahLst/>
            <a:cxnLst/>
            <a:rect l="l" t="t" r="r" b="b"/>
            <a:pathLst>
              <a:path h="328929">
                <a:moveTo>
                  <a:pt x="0" y="0"/>
                </a:moveTo>
                <a:lnTo>
                  <a:pt x="0" y="328414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312150" y="8348104"/>
            <a:ext cx="0" cy="309245"/>
          </a:xfrm>
          <a:custGeom>
            <a:avLst/>
            <a:gdLst/>
            <a:ahLst/>
            <a:cxnLst/>
            <a:rect l="l" t="t" r="r" b="b"/>
            <a:pathLst>
              <a:path h="309245">
                <a:moveTo>
                  <a:pt x="0" y="0"/>
                </a:moveTo>
                <a:lnTo>
                  <a:pt x="0" y="308648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355594" y="8381554"/>
            <a:ext cx="0" cy="288925"/>
          </a:xfrm>
          <a:custGeom>
            <a:avLst/>
            <a:gdLst/>
            <a:ahLst/>
            <a:cxnLst/>
            <a:rect l="l" t="t" r="r" b="b"/>
            <a:pathLst>
              <a:path h="288925">
                <a:moveTo>
                  <a:pt x="0" y="0"/>
                </a:moveTo>
                <a:lnTo>
                  <a:pt x="0" y="288883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399799" y="8411963"/>
            <a:ext cx="0" cy="272415"/>
          </a:xfrm>
          <a:custGeom>
            <a:avLst/>
            <a:gdLst/>
            <a:ahLst/>
            <a:cxnLst/>
            <a:rect l="l" t="t" r="r" b="b"/>
            <a:pathLst>
              <a:path h="272415">
                <a:moveTo>
                  <a:pt x="0" y="0"/>
                </a:moveTo>
                <a:lnTo>
                  <a:pt x="0" y="272158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443243" y="8393717"/>
            <a:ext cx="0" cy="283210"/>
          </a:xfrm>
          <a:custGeom>
            <a:avLst/>
            <a:gdLst/>
            <a:ahLst/>
            <a:cxnLst/>
            <a:rect l="l" t="t" r="r" b="b"/>
            <a:pathLst>
              <a:path h="283209">
                <a:moveTo>
                  <a:pt x="0" y="0"/>
                </a:moveTo>
                <a:lnTo>
                  <a:pt x="0" y="282801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487449" y="8376993"/>
            <a:ext cx="0" cy="290830"/>
          </a:xfrm>
          <a:custGeom>
            <a:avLst/>
            <a:gdLst/>
            <a:ahLst/>
            <a:cxnLst/>
            <a:rect l="l" t="t" r="r" b="b"/>
            <a:pathLst>
              <a:path h="290829">
                <a:moveTo>
                  <a:pt x="0" y="0"/>
                </a:moveTo>
                <a:lnTo>
                  <a:pt x="0" y="290403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530893" y="8358747"/>
            <a:ext cx="0" cy="301625"/>
          </a:xfrm>
          <a:custGeom>
            <a:avLst/>
            <a:gdLst/>
            <a:ahLst/>
            <a:cxnLst/>
            <a:rect l="l" t="t" r="r" b="b"/>
            <a:pathLst>
              <a:path h="301625">
                <a:moveTo>
                  <a:pt x="0" y="0"/>
                </a:moveTo>
                <a:lnTo>
                  <a:pt x="0" y="301046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575099" y="8338981"/>
            <a:ext cx="0" cy="311785"/>
          </a:xfrm>
          <a:custGeom>
            <a:avLst/>
            <a:gdLst/>
            <a:ahLst/>
            <a:cxnLst/>
            <a:rect l="l" t="t" r="r" b="b"/>
            <a:pathLst>
              <a:path h="311784">
                <a:moveTo>
                  <a:pt x="0" y="0"/>
                </a:moveTo>
                <a:lnTo>
                  <a:pt x="0" y="311689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618543" y="8319216"/>
            <a:ext cx="0" cy="325755"/>
          </a:xfrm>
          <a:custGeom>
            <a:avLst/>
            <a:gdLst/>
            <a:ahLst/>
            <a:cxnLst/>
            <a:rect l="l" t="t" r="r" b="b"/>
            <a:pathLst>
              <a:path h="325754">
                <a:moveTo>
                  <a:pt x="0" y="0"/>
                </a:moveTo>
                <a:lnTo>
                  <a:pt x="0" y="325373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662749" y="8296409"/>
            <a:ext cx="0" cy="340995"/>
          </a:xfrm>
          <a:custGeom>
            <a:avLst/>
            <a:gdLst/>
            <a:ahLst/>
            <a:cxnLst/>
            <a:rect l="l" t="t" r="r" b="b"/>
            <a:pathLst>
              <a:path h="340995">
                <a:moveTo>
                  <a:pt x="0" y="0"/>
                </a:moveTo>
                <a:lnTo>
                  <a:pt x="0" y="340577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706193" y="8275123"/>
            <a:ext cx="0" cy="356235"/>
          </a:xfrm>
          <a:custGeom>
            <a:avLst/>
            <a:gdLst/>
            <a:ahLst/>
            <a:cxnLst/>
            <a:rect l="l" t="t" r="r" b="b"/>
            <a:pathLst>
              <a:path h="356234">
                <a:moveTo>
                  <a:pt x="0" y="0"/>
                </a:moveTo>
                <a:lnTo>
                  <a:pt x="0" y="355782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750398" y="8250796"/>
            <a:ext cx="0" cy="372745"/>
          </a:xfrm>
          <a:custGeom>
            <a:avLst/>
            <a:gdLst/>
            <a:ahLst/>
            <a:cxnLst/>
            <a:rect l="l" t="t" r="r" b="b"/>
            <a:pathLst>
              <a:path h="372745">
                <a:moveTo>
                  <a:pt x="0" y="0"/>
                </a:moveTo>
                <a:lnTo>
                  <a:pt x="0" y="372507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793842" y="8243194"/>
            <a:ext cx="0" cy="377190"/>
          </a:xfrm>
          <a:custGeom>
            <a:avLst/>
            <a:gdLst/>
            <a:ahLst/>
            <a:cxnLst/>
            <a:rect l="l" t="t" r="r" b="b"/>
            <a:pathLst>
              <a:path h="377190">
                <a:moveTo>
                  <a:pt x="0" y="0"/>
                </a:moveTo>
                <a:lnTo>
                  <a:pt x="0" y="377068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838048" y="8234071"/>
            <a:ext cx="0" cy="383540"/>
          </a:xfrm>
          <a:custGeom>
            <a:avLst/>
            <a:gdLst/>
            <a:ahLst/>
            <a:cxnLst/>
            <a:rect l="l" t="t" r="r" b="b"/>
            <a:pathLst>
              <a:path h="383540">
                <a:moveTo>
                  <a:pt x="0" y="0"/>
                </a:moveTo>
                <a:lnTo>
                  <a:pt x="0" y="383150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881492" y="8226469"/>
            <a:ext cx="0" cy="387985"/>
          </a:xfrm>
          <a:custGeom>
            <a:avLst/>
            <a:gdLst/>
            <a:ahLst/>
            <a:cxnLst/>
            <a:rect l="l" t="t" r="r" b="b"/>
            <a:pathLst>
              <a:path h="387984">
                <a:moveTo>
                  <a:pt x="0" y="0"/>
                </a:moveTo>
                <a:lnTo>
                  <a:pt x="0" y="387711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925698" y="8217347"/>
            <a:ext cx="0" cy="395605"/>
          </a:xfrm>
          <a:custGeom>
            <a:avLst/>
            <a:gdLst/>
            <a:ahLst/>
            <a:cxnLst/>
            <a:rect l="l" t="t" r="r" b="b"/>
            <a:pathLst>
              <a:path h="395604">
                <a:moveTo>
                  <a:pt x="0" y="0"/>
                </a:moveTo>
                <a:lnTo>
                  <a:pt x="0" y="395313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969142" y="8220388"/>
            <a:ext cx="0" cy="394335"/>
          </a:xfrm>
          <a:custGeom>
            <a:avLst/>
            <a:gdLst/>
            <a:ahLst/>
            <a:cxnLst/>
            <a:rect l="l" t="t" r="r" b="b"/>
            <a:pathLst>
              <a:path h="394334">
                <a:moveTo>
                  <a:pt x="0" y="0"/>
                </a:moveTo>
                <a:lnTo>
                  <a:pt x="0" y="393793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4013348" y="8223429"/>
            <a:ext cx="0" cy="392430"/>
          </a:xfrm>
          <a:custGeom>
            <a:avLst/>
            <a:gdLst/>
            <a:ahLst/>
            <a:cxnLst/>
            <a:rect l="l" t="t" r="r" b="b"/>
            <a:pathLst>
              <a:path h="392429">
                <a:moveTo>
                  <a:pt x="0" y="0"/>
                </a:moveTo>
                <a:lnTo>
                  <a:pt x="0" y="392272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4056791" y="8226469"/>
            <a:ext cx="0" cy="391160"/>
          </a:xfrm>
          <a:custGeom>
            <a:avLst/>
            <a:gdLst/>
            <a:ahLst/>
            <a:cxnLst/>
            <a:rect l="l" t="t" r="r" b="b"/>
            <a:pathLst>
              <a:path h="391159">
                <a:moveTo>
                  <a:pt x="0" y="0"/>
                </a:moveTo>
                <a:lnTo>
                  <a:pt x="0" y="390752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4100998" y="8229510"/>
            <a:ext cx="0" cy="389255"/>
          </a:xfrm>
          <a:custGeom>
            <a:avLst/>
            <a:gdLst/>
            <a:ahLst/>
            <a:cxnLst/>
            <a:rect l="l" t="t" r="r" b="b"/>
            <a:pathLst>
              <a:path h="389254">
                <a:moveTo>
                  <a:pt x="0" y="0"/>
                </a:moveTo>
                <a:lnTo>
                  <a:pt x="0" y="389231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4144441" y="8226469"/>
            <a:ext cx="0" cy="391160"/>
          </a:xfrm>
          <a:custGeom>
            <a:avLst/>
            <a:gdLst/>
            <a:ahLst/>
            <a:cxnLst/>
            <a:rect l="l" t="t" r="r" b="b"/>
            <a:pathLst>
              <a:path h="391159">
                <a:moveTo>
                  <a:pt x="0" y="0"/>
                </a:moveTo>
                <a:lnTo>
                  <a:pt x="0" y="390752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4188647" y="8224949"/>
            <a:ext cx="0" cy="389255"/>
          </a:xfrm>
          <a:custGeom>
            <a:avLst/>
            <a:gdLst/>
            <a:ahLst/>
            <a:cxnLst/>
            <a:rect l="l" t="t" r="r" b="b"/>
            <a:pathLst>
              <a:path h="389254">
                <a:moveTo>
                  <a:pt x="0" y="0"/>
                </a:moveTo>
                <a:lnTo>
                  <a:pt x="0" y="389231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4232091" y="8221908"/>
            <a:ext cx="0" cy="389255"/>
          </a:xfrm>
          <a:custGeom>
            <a:avLst/>
            <a:gdLst/>
            <a:ahLst/>
            <a:cxnLst/>
            <a:rect l="l" t="t" r="r" b="b"/>
            <a:pathLst>
              <a:path h="389254">
                <a:moveTo>
                  <a:pt x="0" y="0"/>
                </a:moveTo>
                <a:lnTo>
                  <a:pt x="0" y="389231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276297" y="8220388"/>
            <a:ext cx="0" cy="389255"/>
          </a:xfrm>
          <a:custGeom>
            <a:avLst/>
            <a:gdLst/>
            <a:ahLst/>
            <a:cxnLst/>
            <a:rect l="l" t="t" r="r" b="b"/>
            <a:pathLst>
              <a:path h="389254">
                <a:moveTo>
                  <a:pt x="0" y="0"/>
                </a:moveTo>
                <a:lnTo>
                  <a:pt x="0" y="389231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4320503" y="8215826"/>
            <a:ext cx="0" cy="391160"/>
          </a:xfrm>
          <a:custGeom>
            <a:avLst/>
            <a:gdLst/>
            <a:ahLst/>
            <a:cxnLst/>
            <a:rect l="l" t="t" r="r" b="b"/>
            <a:pathLst>
              <a:path h="391159">
                <a:moveTo>
                  <a:pt x="0" y="0"/>
                </a:moveTo>
                <a:lnTo>
                  <a:pt x="0" y="390752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363947" y="8211265"/>
            <a:ext cx="0" cy="392430"/>
          </a:xfrm>
          <a:custGeom>
            <a:avLst/>
            <a:gdLst/>
            <a:ahLst/>
            <a:cxnLst/>
            <a:rect l="l" t="t" r="r" b="b"/>
            <a:pathLst>
              <a:path h="392429">
                <a:moveTo>
                  <a:pt x="0" y="0"/>
                </a:moveTo>
                <a:lnTo>
                  <a:pt x="0" y="392272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408153" y="8206703"/>
            <a:ext cx="0" cy="395605"/>
          </a:xfrm>
          <a:custGeom>
            <a:avLst/>
            <a:gdLst/>
            <a:ahLst/>
            <a:cxnLst/>
            <a:rect l="l" t="t" r="r" b="b"/>
            <a:pathLst>
              <a:path h="395604">
                <a:moveTo>
                  <a:pt x="0" y="0"/>
                </a:moveTo>
                <a:lnTo>
                  <a:pt x="0" y="395313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451596" y="8202142"/>
            <a:ext cx="0" cy="396875"/>
          </a:xfrm>
          <a:custGeom>
            <a:avLst/>
            <a:gdLst/>
            <a:ahLst/>
            <a:cxnLst/>
            <a:rect l="l" t="t" r="r" b="b"/>
            <a:pathLst>
              <a:path h="396875">
                <a:moveTo>
                  <a:pt x="0" y="0"/>
                </a:moveTo>
                <a:lnTo>
                  <a:pt x="0" y="396834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495803" y="8196060"/>
            <a:ext cx="0" cy="400050"/>
          </a:xfrm>
          <a:custGeom>
            <a:avLst/>
            <a:gdLst/>
            <a:ahLst/>
            <a:cxnLst/>
            <a:rect l="l" t="t" r="r" b="b"/>
            <a:pathLst>
              <a:path h="400050">
                <a:moveTo>
                  <a:pt x="0" y="0"/>
                </a:moveTo>
                <a:lnTo>
                  <a:pt x="0" y="399875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4539246" y="8191500"/>
            <a:ext cx="0" cy="403225"/>
          </a:xfrm>
          <a:custGeom>
            <a:avLst/>
            <a:gdLst/>
            <a:ahLst/>
            <a:cxnLst/>
            <a:rect l="l" t="t" r="r" b="b"/>
            <a:pathLst>
              <a:path h="403225">
                <a:moveTo>
                  <a:pt x="0" y="0"/>
                </a:moveTo>
                <a:lnTo>
                  <a:pt x="0" y="402915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583452" y="8185418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5956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626896" y="8179336"/>
            <a:ext cx="0" cy="410845"/>
          </a:xfrm>
          <a:custGeom>
            <a:avLst/>
            <a:gdLst/>
            <a:ahLst/>
            <a:cxnLst/>
            <a:rect l="l" t="t" r="r" b="b"/>
            <a:pathLst>
              <a:path h="410845">
                <a:moveTo>
                  <a:pt x="0" y="0"/>
                </a:moveTo>
                <a:lnTo>
                  <a:pt x="0" y="410518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671102" y="8173254"/>
            <a:ext cx="0" cy="414020"/>
          </a:xfrm>
          <a:custGeom>
            <a:avLst/>
            <a:gdLst/>
            <a:ahLst/>
            <a:cxnLst/>
            <a:rect l="l" t="t" r="r" b="b"/>
            <a:pathLst>
              <a:path h="414020">
                <a:moveTo>
                  <a:pt x="0" y="0"/>
                </a:moveTo>
                <a:lnTo>
                  <a:pt x="0" y="413558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714546" y="8167172"/>
            <a:ext cx="0" cy="418465"/>
          </a:xfrm>
          <a:custGeom>
            <a:avLst/>
            <a:gdLst/>
            <a:ahLst/>
            <a:cxnLst/>
            <a:rect l="l" t="t" r="r" b="b"/>
            <a:pathLst>
              <a:path h="418465">
                <a:moveTo>
                  <a:pt x="0" y="0"/>
                </a:moveTo>
                <a:lnTo>
                  <a:pt x="0" y="418120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4758752" y="8162611"/>
            <a:ext cx="0" cy="419734"/>
          </a:xfrm>
          <a:custGeom>
            <a:avLst/>
            <a:gdLst/>
            <a:ahLst/>
            <a:cxnLst/>
            <a:rect l="l" t="t" r="r" b="b"/>
            <a:pathLst>
              <a:path h="419734">
                <a:moveTo>
                  <a:pt x="0" y="0"/>
                </a:moveTo>
                <a:lnTo>
                  <a:pt x="0" y="419640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802196" y="8156529"/>
            <a:ext cx="0" cy="422909"/>
          </a:xfrm>
          <a:custGeom>
            <a:avLst/>
            <a:gdLst/>
            <a:ahLst/>
            <a:cxnLst/>
            <a:rect l="l" t="t" r="r" b="b"/>
            <a:pathLst>
              <a:path h="422909">
                <a:moveTo>
                  <a:pt x="0" y="0"/>
                </a:moveTo>
                <a:lnTo>
                  <a:pt x="0" y="422681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4846401" y="8150447"/>
            <a:ext cx="0" cy="427355"/>
          </a:xfrm>
          <a:custGeom>
            <a:avLst/>
            <a:gdLst/>
            <a:ahLst/>
            <a:cxnLst/>
            <a:rect l="l" t="t" r="r" b="b"/>
            <a:pathLst>
              <a:path h="427354">
                <a:moveTo>
                  <a:pt x="0" y="0"/>
                </a:moveTo>
                <a:lnTo>
                  <a:pt x="0" y="427242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889845" y="8144366"/>
            <a:ext cx="0" cy="430530"/>
          </a:xfrm>
          <a:custGeom>
            <a:avLst/>
            <a:gdLst/>
            <a:ahLst/>
            <a:cxnLst/>
            <a:rect l="l" t="t" r="r" b="b"/>
            <a:pathLst>
              <a:path h="430529">
                <a:moveTo>
                  <a:pt x="0" y="0"/>
                </a:moveTo>
                <a:lnTo>
                  <a:pt x="0" y="430283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4934051" y="8138284"/>
            <a:ext cx="0" cy="434975"/>
          </a:xfrm>
          <a:custGeom>
            <a:avLst/>
            <a:gdLst/>
            <a:ahLst/>
            <a:cxnLst/>
            <a:rect l="l" t="t" r="r" b="b"/>
            <a:pathLst>
              <a:path h="434975">
                <a:moveTo>
                  <a:pt x="0" y="0"/>
                </a:moveTo>
                <a:lnTo>
                  <a:pt x="0" y="434845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4977495" y="8132202"/>
            <a:ext cx="0" cy="438150"/>
          </a:xfrm>
          <a:custGeom>
            <a:avLst/>
            <a:gdLst/>
            <a:ahLst/>
            <a:cxnLst/>
            <a:rect l="l" t="t" r="r" b="b"/>
            <a:pathLst>
              <a:path h="438150">
                <a:moveTo>
                  <a:pt x="0" y="0"/>
                </a:moveTo>
                <a:lnTo>
                  <a:pt x="0" y="437885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021701" y="8126121"/>
            <a:ext cx="0" cy="442595"/>
          </a:xfrm>
          <a:custGeom>
            <a:avLst/>
            <a:gdLst/>
            <a:ahLst/>
            <a:cxnLst/>
            <a:rect l="l" t="t" r="r" b="b"/>
            <a:pathLst>
              <a:path h="442595">
                <a:moveTo>
                  <a:pt x="0" y="0"/>
                </a:moveTo>
                <a:lnTo>
                  <a:pt x="0" y="442447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065145" y="8120039"/>
            <a:ext cx="0" cy="445770"/>
          </a:xfrm>
          <a:custGeom>
            <a:avLst/>
            <a:gdLst/>
            <a:ahLst/>
            <a:cxnLst/>
            <a:rect l="l" t="t" r="r" b="b"/>
            <a:pathLst>
              <a:path h="445770">
                <a:moveTo>
                  <a:pt x="0" y="0"/>
                </a:moveTo>
                <a:lnTo>
                  <a:pt x="0" y="445488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109351" y="8113957"/>
            <a:ext cx="0" cy="448945"/>
          </a:xfrm>
          <a:custGeom>
            <a:avLst/>
            <a:gdLst/>
            <a:ahLst/>
            <a:cxnLst/>
            <a:rect l="l" t="t" r="r" b="b"/>
            <a:pathLst>
              <a:path h="448945">
                <a:moveTo>
                  <a:pt x="0" y="0"/>
                </a:moveTo>
                <a:lnTo>
                  <a:pt x="0" y="448528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152795" y="8107875"/>
            <a:ext cx="0" cy="453390"/>
          </a:xfrm>
          <a:custGeom>
            <a:avLst/>
            <a:gdLst/>
            <a:ahLst/>
            <a:cxnLst/>
            <a:rect l="l" t="t" r="r" b="b"/>
            <a:pathLst>
              <a:path h="453390">
                <a:moveTo>
                  <a:pt x="0" y="0"/>
                </a:moveTo>
                <a:lnTo>
                  <a:pt x="0" y="453090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197000" y="8100273"/>
            <a:ext cx="0" cy="457834"/>
          </a:xfrm>
          <a:custGeom>
            <a:avLst/>
            <a:gdLst/>
            <a:ahLst/>
            <a:cxnLst/>
            <a:rect l="l" t="t" r="r" b="b"/>
            <a:pathLst>
              <a:path h="457834">
                <a:moveTo>
                  <a:pt x="0" y="0"/>
                </a:moveTo>
                <a:lnTo>
                  <a:pt x="0" y="457651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240444" y="8094191"/>
            <a:ext cx="0" cy="462280"/>
          </a:xfrm>
          <a:custGeom>
            <a:avLst/>
            <a:gdLst/>
            <a:ahLst/>
            <a:cxnLst/>
            <a:rect l="l" t="t" r="r" b="b"/>
            <a:pathLst>
              <a:path h="462279">
                <a:moveTo>
                  <a:pt x="0" y="0"/>
                </a:moveTo>
                <a:lnTo>
                  <a:pt x="0" y="462212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284650" y="8086589"/>
            <a:ext cx="0" cy="467359"/>
          </a:xfrm>
          <a:custGeom>
            <a:avLst/>
            <a:gdLst/>
            <a:ahLst/>
            <a:cxnLst/>
            <a:rect l="l" t="t" r="r" b="b"/>
            <a:pathLst>
              <a:path h="467359">
                <a:moveTo>
                  <a:pt x="0" y="0"/>
                </a:moveTo>
                <a:lnTo>
                  <a:pt x="0" y="466774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328094" y="8080507"/>
            <a:ext cx="0" cy="469900"/>
          </a:xfrm>
          <a:custGeom>
            <a:avLst/>
            <a:gdLst/>
            <a:ahLst/>
            <a:cxnLst/>
            <a:rect l="l" t="t" r="r" b="b"/>
            <a:pathLst>
              <a:path h="469900">
                <a:moveTo>
                  <a:pt x="0" y="0"/>
                </a:moveTo>
                <a:lnTo>
                  <a:pt x="0" y="469815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570557" y="8354186"/>
            <a:ext cx="0" cy="144780"/>
          </a:xfrm>
          <a:custGeom>
            <a:avLst/>
            <a:gdLst/>
            <a:ahLst/>
            <a:cxnLst/>
            <a:rect l="l" t="t" r="r" b="b"/>
            <a:pathLst>
              <a:path h="144779">
                <a:moveTo>
                  <a:pt x="0" y="0"/>
                </a:moveTo>
                <a:lnTo>
                  <a:pt x="0" y="144441"/>
                </a:lnTo>
              </a:path>
            </a:pathLst>
          </a:custGeom>
          <a:ln w="914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610189" y="8331379"/>
            <a:ext cx="0" cy="151130"/>
          </a:xfrm>
          <a:custGeom>
            <a:avLst/>
            <a:gdLst/>
            <a:ahLst/>
            <a:cxnLst/>
            <a:rect l="l" t="t" r="r" b="b"/>
            <a:pathLst>
              <a:path h="151129">
                <a:moveTo>
                  <a:pt x="0" y="0"/>
                </a:moveTo>
                <a:lnTo>
                  <a:pt x="0" y="150523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654395" y="8308573"/>
            <a:ext cx="0" cy="155575"/>
          </a:xfrm>
          <a:custGeom>
            <a:avLst/>
            <a:gdLst/>
            <a:ahLst/>
            <a:cxnLst/>
            <a:rect l="l" t="t" r="r" b="b"/>
            <a:pathLst>
              <a:path h="155575">
                <a:moveTo>
                  <a:pt x="0" y="0"/>
                </a:moveTo>
                <a:lnTo>
                  <a:pt x="0" y="155084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697839" y="8284246"/>
            <a:ext cx="0" cy="161290"/>
          </a:xfrm>
          <a:custGeom>
            <a:avLst/>
            <a:gdLst/>
            <a:ahLst/>
            <a:cxnLst/>
            <a:rect l="l" t="t" r="r" b="b"/>
            <a:pathLst>
              <a:path h="161290">
                <a:moveTo>
                  <a:pt x="0" y="0"/>
                </a:moveTo>
                <a:lnTo>
                  <a:pt x="0" y="161166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742045" y="8269041"/>
            <a:ext cx="0" cy="167640"/>
          </a:xfrm>
          <a:custGeom>
            <a:avLst/>
            <a:gdLst/>
            <a:ahLst/>
            <a:cxnLst/>
            <a:rect l="l" t="t" r="r" b="b"/>
            <a:pathLst>
              <a:path h="167640">
                <a:moveTo>
                  <a:pt x="0" y="0"/>
                </a:moveTo>
                <a:lnTo>
                  <a:pt x="0" y="167248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785489" y="8253837"/>
            <a:ext cx="0" cy="173355"/>
          </a:xfrm>
          <a:custGeom>
            <a:avLst/>
            <a:gdLst/>
            <a:ahLst/>
            <a:cxnLst/>
            <a:rect l="l" t="t" r="r" b="b"/>
            <a:pathLst>
              <a:path h="173354">
                <a:moveTo>
                  <a:pt x="0" y="0"/>
                </a:moveTo>
                <a:lnTo>
                  <a:pt x="0" y="173329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829695" y="8237112"/>
            <a:ext cx="0" cy="180975"/>
          </a:xfrm>
          <a:custGeom>
            <a:avLst/>
            <a:gdLst/>
            <a:ahLst/>
            <a:cxnLst/>
            <a:rect l="l" t="t" r="r" b="b"/>
            <a:pathLst>
              <a:path h="180975">
                <a:moveTo>
                  <a:pt x="0" y="0"/>
                </a:moveTo>
                <a:lnTo>
                  <a:pt x="0" y="180932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873139" y="8220388"/>
            <a:ext cx="0" cy="187325"/>
          </a:xfrm>
          <a:custGeom>
            <a:avLst/>
            <a:gdLst/>
            <a:ahLst/>
            <a:cxnLst/>
            <a:rect l="l" t="t" r="r" b="b"/>
            <a:pathLst>
              <a:path h="187325">
                <a:moveTo>
                  <a:pt x="0" y="0"/>
                </a:moveTo>
                <a:lnTo>
                  <a:pt x="0" y="187013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917345" y="8203662"/>
            <a:ext cx="0" cy="191770"/>
          </a:xfrm>
          <a:custGeom>
            <a:avLst/>
            <a:gdLst/>
            <a:ahLst/>
            <a:cxnLst/>
            <a:rect l="l" t="t" r="r" b="b"/>
            <a:pathLst>
              <a:path h="191770">
                <a:moveTo>
                  <a:pt x="0" y="0"/>
                </a:moveTo>
                <a:lnTo>
                  <a:pt x="0" y="191575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960789" y="8185418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656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004995" y="8168692"/>
            <a:ext cx="0" cy="202565"/>
          </a:xfrm>
          <a:custGeom>
            <a:avLst/>
            <a:gdLst/>
            <a:ahLst/>
            <a:cxnLst/>
            <a:rect l="l" t="t" r="r" b="b"/>
            <a:pathLst>
              <a:path h="202565">
                <a:moveTo>
                  <a:pt x="0" y="0"/>
                </a:moveTo>
                <a:lnTo>
                  <a:pt x="0" y="202218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048438" y="8150447"/>
            <a:ext cx="0" cy="207010"/>
          </a:xfrm>
          <a:custGeom>
            <a:avLst/>
            <a:gdLst/>
            <a:ahLst/>
            <a:cxnLst/>
            <a:rect l="l" t="t" r="r" b="b"/>
            <a:pathLst>
              <a:path h="207009">
                <a:moveTo>
                  <a:pt x="0" y="0"/>
                </a:moveTo>
                <a:lnTo>
                  <a:pt x="0" y="206779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092644" y="8123080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2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136088" y="8097232"/>
            <a:ext cx="0" cy="222250"/>
          </a:xfrm>
          <a:custGeom>
            <a:avLst/>
            <a:gdLst/>
            <a:ahLst/>
            <a:cxnLst/>
            <a:rect l="l" t="t" r="r" b="b"/>
            <a:pathLst>
              <a:path h="222250">
                <a:moveTo>
                  <a:pt x="0" y="0"/>
                </a:moveTo>
                <a:lnTo>
                  <a:pt x="0" y="221983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180294" y="8068343"/>
            <a:ext cx="0" cy="231140"/>
          </a:xfrm>
          <a:custGeom>
            <a:avLst/>
            <a:gdLst/>
            <a:ahLst/>
            <a:cxnLst/>
            <a:rect l="l" t="t" r="r" b="b"/>
            <a:pathLst>
              <a:path h="231140">
                <a:moveTo>
                  <a:pt x="0" y="0"/>
                </a:moveTo>
                <a:lnTo>
                  <a:pt x="0" y="231106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223738" y="8039455"/>
            <a:ext cx="0" cy="238760"/>
          </a:xfrm>
          <a:custGeom>
            <a:avLst/>
            <a:gdLst/>
            <a:ahLst/>
            <a:cxnLst/>
            <a:rect l="l" t="t" r="r" b="b"/>
            <a:pathLst>
              <a:path h="238759">
                <a:moveTo>
                  <a:pt x="0" y="0"/>
                </a:moveTo>
                <a:lnTo>
                  <a:pt x="0" y="238708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267944" y="8078987"/>
            <a:ext cx="0" cy="236220"/>
          </a:xfrm>
          <a:custGeom>
            <a:avLst/>
            <a:gdLst/>
            <a:ahLst/>
            <a:cxnLst/>
            <a:rect l="l" t="t" r="r" b="b"/>
            <a:pathLst>
              <a:path h="236220">
                <a:moveTo>
                  <a:pt x="0" y="0"/>
                </a:moveTo>
                <a:lnTo>
                  <a:pt x="0" y="235667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312150" y="8116998"/>
            <a:ext cx="0" cy="231140"/>
          </a:xfrm>
          <a:custGeom>
            <a:avLst/>
            <a:gdLst/>
            <a:ahLst/>
            <a:cxnLst/>
            <a:rect l="l" t="t" r="r" b="b"/>
            <a:pathLst>
              <a:path h="231140">
                <a:moveTo>
                  <a:pt x="0" y="0"/>
                </a:moveTo>
                <a:lnTo>
                  <a:pt x="0" y="231106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355594" y="8151968"/>
            <a:ext cx="0" cy="229870"/>
          </a:xfrm>
          <a:custGeom>
            <a:avLst/>
            <a:gdLst/>
            <a:ahLst/>
            <a:cxnLst/>
            <a:rect l="l" t="t" r="r" b="b"/>
            <a:pathLst>
              <a:path h="229870">
                <a:moveTo>
                  <a:pt x="0" y="0"/>
                </a:moveTo>
                <a:lnTo>
                  <a:pt x="0" y="229586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399799" y="8185418"/>
            <a:ext cx="0" cy="226695"/>
          </a:xfrm>
          <a:custGeom>
            <a:avLst/>
            <a:gdLst/>
            <a:ahLst/>
            <a:cxnLst/>
            <a:rect l="l" t="t" r="r" b="b"/>
            <a:pathLst>
              <a:path h="226695">
                <a:moveTo>
                  <a:pt x="0" y="0"/>
                </a:moveTo>
                <a:lnTo>
                  <a:pt x="0" y="226545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443243" y="8158050"/>
            <a:ext cx="0" cy="236220"/>
          </a:xfrm>
          <a:custGeom>
            <a:avLst/>
            <a:gdLst/>
            <a:ahLst/>
            <a:cxnLst/>
            <a:rect l="l" t="t" r="r" b="b"/>
            <a:pathLst>
              <a:path h="236220">
                <a:moveTo>
                  <a:pt x="0" y="0"/>
                </a:moveTo>
                <a:lnTo>
                  <a:pt x="0" y="235667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487449" y="8127641"/>
            <a:ext cx="0" cy="249554"/>
          </a:xfrm>
          <a:custGeom>
            <a:avLst/>
            <a:gdLst/>
            <a:ahLst/>
            <a:cxnLst/>
            <a:rect l="l" t="t" r="r" b="b"/>
            <a:pathLst>
              <a:path h="249554">
                <a:moveTo>
                  <a:pt x="0" y="0"/>
                </a:moveTo>
                <a:lnTo>
                  <a:pt x="0" y="249351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530893" y="8097232"/>
            <a:ext cx="0" cy="261620"/>
          </a:xfrm>
          <a:custGeom>
            <a:avLst/>
            <a:gdLst/>
            <a:ahLst/>
            <a:cxnLst/>
            <a:rect l="l" t="t" r="r" b="b"/>
            <a:pathLst>
              <a:path h="261620">
                <a:moveTo>
                  <a:pt x="0" y="0"/>
                </a:moveTo>
                <a:lnTo>
                  <a:pt x="0" y="261515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575099" y="8063782"/>
            <a:ext cx="0" cy="275590"/>
          </a:xfrm>
          <a:custGeom>
            <a:avLst/>
            <a:gdLst/>
            <a:ahLst/>
            <a:cxnLst/>
            <a:rect l="l" t="t" r="r" b="b"/>
            <a:pathLst>
              <a:path h="275590">
                <a:moveTo>
                  <a:pt x="0" y="0"/>
                </a:moveTo>
                <a:lnTo>
                  <a:pt x="0" y="275199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618543" y="8031853"/>
            <a:ext cx="0" cy="287655"/>
          </a:xfrm>
          <a:custGeom>
            <a:avLst/>
            <a:gdLst/>
            <a:ahLst/>
            <a:cxnLst/>
            <a:rect l="l" t="t" r="r" b="b"/>
            <a:pathLst>
              <a:path h="287654">
                <a:moveTo>
                  <a:pt x="0" y="0"/>
                </a:moveTo>
                <a:lnTo>
                  <a:pt x="0" y="287362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662749" y="7996883"/>
            <a:ext cx="0" cy="299720"/>
          </a:xfrm>
          <a:custGeom>
            <a:avLst/>
            <a:gdLst/>
            <a:ahLst/>
            <a:cxnLst/>
            <a:rect l="l" t="t" r="r" b="b"/>
            <a:pathLst>
              <a:path h="299720">
                <a:moveTo>
                  <a:pt x="0" y="0"/>
                </a:moveTo>
                <a:lnTo>
                  <a:pt x="0" y="299526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706193" y="7961850"/>
            <a:ext cx="0" cy="313690"/>
          </a:xfrm>
          <a:custGeom>
            <a:avLst/>
            <a:gdLst/>
            <a:ahLst/>
            <a:cxnLst/>
            <a:rect l="l" t="t" r="r" b="b"/>
            <a:pathLst>
              <a:path h="313690">
                <a:moveTo>
                  <a:pt x="0" y="0"/>
                </a:moveTo>
                <a:lnTo>
                  <a:pt x="0" y="313273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750398" y="7923839"/>
            <a:ext cx="0" cy="327025"/>
          </a:xfrm>
          <a:custGeom>
            <a:avLst/>
            <a:gdLst/>
            <a:ahLst/>
            <a:cxnLst/>
            <a:rect l="l" t="t" r="r" b="b"/>
            <a:pathLst>
              <a:path h="327025">
                <a:moveTo>
                  <a:pt x="0" y="0"/>
                </a:moveTo>
                <a:lnTo>
                  <a:pt x="0" y="326957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793842" y="7908635"/>
            <a:ext cx="0" cy="334645"/>
          </a:xfrm>
          <a:custGeom>
            <a:avLst/>
            <a:gdLst/>
            <a:ahLst/>
            <a:cxnLst/>
            <a:rect l="l" t="t" r="r" b="b"/>
            <a:pathLst>
              <a:path h="334645">
                <a:moveTo>
                  <a:pt x="0" y="0"/>
                </a:moveTo>
                <a:lnTo>
                  <a:pt x="0" y="334559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838048" y="7893430"/>
            <a:ext cx="0" cy="340995"/>
          </a:xfrm>
          <a:custGeom>
            <a:avLst/>
            <a:gdLst/>
            <a:ahLst/>
            <a:cxnLst/>
            <a:rect l="l" t="t" r="r" b="b"/>
            <a:pathLst>
              <a:path h="340995">
                <a:moveTo>
                  <a:pt x="0" y="0"/>
                </a:moveTo>
                <a:lnTo>
                  <a:pt x="0" y="340641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881492" y="7876706"/>
            <a:ext cx="0" cy="349885"/>
          </a:xfrm>
          <a:custGeom>
            <a:avLst/>
            <a:gdLst/>
            <a:ahLst/>
            <a:cxnLst/>
            <a:rect l="l" t="t" r="r" b="b"/>
            <a:pathLst>
              <a:path h="349884">
                <a:moveTo>
                  <a:pt x="0" y="0"/>
                </a:moveTo>
                <a:lnTo>
                  <a:pt x="0" y="349763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925698" y="7859980"/>
            <a:ext cx="0" cy="357505"/>
          </a:xfrm>
          <a:custGeom>
            <a:avLst/>
            <a:gdLst/>
            <a:ahLst/>
            <a:cxnLst/>
            <a:rect l="l" t="t" r="r" b="b"/>
            <a:pathLst>
              <a:path h="357504">
                <a:moveTo>
                  <a:pt x="0" y="0"/>
                </a:moveTo>
                <a:lnTo>
                  <a:pt x="0" y="357366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969142" y="7859980"/>
            <a:ext cx="0" cy="360680"/>
          </a:xfrm>
          <a:custGeom>
            <a:avLst/>
            <a:gdLst/>
            <a:ahLst/>
            <a:cxnLst/>
            <a:rect l="l" t="t" r="r" b="b"/>
            <a:pathLst>
              <a:path h="360679">
                <a:moveTo>
                  <a:pt x="0" y="0"/>
                </a:moveTo>
                <a:lnTo>
                  <a:pt x="0" y="360406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013348" y="7858460"/>
            <a:ext cx="0" cy="365125"/>
          </a:xfrm>
          <a:custGeom>
            <a:avLst/>
            <a:gdLst/>
            <a:ahLst/>
            <a:cxnLst/>
            <a:rect l="l" t="t" r="r" b="b"/>
            <a:pathLst>
              <a:path h="365125">
                <a:moveTo>
                  <a:pt x="0" y="0"/>
                </a:moveTo>
                <a:lnTo>
                  <a:pt x="0" y="364968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056791" y="7856939"/>
            <a:ext cx="0" cy="369570"/>
          </a:xfrm>
          <a:custGeom>
            <a:avLst/>
            <a:gdLst/>
            <a:ahLst/>
            <a:cxnLst/>
            <a:rect l="l" t="t" r="r" b="b"/>
            <a:pathLst>
              <a:path h="369570">
                <a:moveTo>
                  <a:pt x="0" y="0"/>
                </a:moveTo>
                <a:lnTo>
                  <a:pt x="0" y="369529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100998" y="7855419"/>
            <a:ext cx="0" cy="374650"/>
          </a:xfrm>
          <a:custGeom>
            <a:avLst/>
            <a:gdLst/>
            <a:ahLst/>
            <a:cxnLst/>
            <a:rect l="l" t="t" r="r" b="b"/>
            <a:pathLst>
              <a:path h="374650">
                <a:moveTo>
                  <a:pt x="0" y="0"/>
                </a:moveTo>
                <a:lnTo>
                  <a:pt x="0" y="374090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144441" y="7844776"/>
            <a:ext cx="0" cy="382270"/>
          </a:xfrm>
          <a:custGeom>
            <a:avLst/>
            <a:gdLst/>
            <a:ahLst/>
            <a:cxnLst/>
            <a:rect l="l" t="t" r="r" b="b"/>
            <a:pathLst>
              <a:path h="382270">
                <a:moveTo>
                  <a:pt x="0" y="0"/>
                </a:moveTo>
                <a:lnTo>
                  <a:pt x="0" y="381693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188647" y="7834133"/>
            <a:ext cx="0" cy="391160"/>
          </a:xfrm>
          <a:custGeom>
            <a:avLst/>
            <a:gdLst/>
            <a:ahLst/>
            <a:cxnLst/>
            <a:rect l="l" t="t" r="r" b="b"/>
            <a:pathLst>
              <a:path h="391159">
                <a:moveTo>
                  <a:pt x="0" y="0"/>
                </a:moveTo>
                <a:lnTo>
                  <a:pt x="0" y="390815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232091" y="7823490"/>
            <a:ext cx="0" cy="398780"/>
          </a:xfrm>
          <a:custGeom>
            <a:avLst/>
            <a:gdLst/>
            <a:ahLst/>
            <a:cxnLst/>
            <a:rect l="l" t="t" r="r" b="b"/>
            <a:pathLst>
              <a:path h="398779">
                <a:moveTo>
                  <a:pt x="0" y="0"/>
                </a:moveTo>
                <a:lnTo>
                  <a:pt x="0" y="398417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276297" y="7811327"/>
            <a:ext cx="0" cy="409575"/>
          </a:xfrm>
          <a:custGeom>
            <a:avLst/>
            <a:gdLst/>
            <a:ahLst/>
            <a:cxnLst/>
            <a:rect l="l" t="t" r="r" b="b"/>
            <a:pathLst>
              <a:path h="409575">
                <a:moveTo>
                  <a:pt x="0" y="0"/>
                </a:moveTo>
                <a:lnTo>
                  <a:pt x="0" y="409060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320503" y="7799163"/>
            <a:ext cx="0" cy="417195"/>
          </a:xfrm>
          <a:custGeom>
            <a:avLst/>
            <a:gdLst/>
            <a:ahLst/>
            <a:cxnLst/>
            <a:rect l="l" t="t" r="r" b="b"/>
            <a:pathLst>
              <a:path h="417195">
                <a:moveTo>
                  <a:pt x="0" y="0"/>
                </a:moveTo>
                <a:lnTo>
                  <a:pt x="0" y="416663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363947" y="7786999"/>
            <a:ext cx="0" cy="424815"/>
          </a:xfrm>
          <a:custGeom>
            <a:avLst/>
            <a:gdLst/>
            <a:ahLst/>
            <a:cxnLst/>
            <a:rect l="l" t="t" r="r" b="b"/>
            <a:pathLst>
              <a:path h="424815">
                <a:moveTo>
                  <a:pt x="0" y="0"/>
                </a:moveTo>
                <a:lnTo>
                  <a:pt x="0" y="424265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408153" y="7773316"/>
            <a:ext cx="0" cy="433705"/>
          </a:xfrm>
          <a:custGeom>
            <a:avLst/>
            <a:gdLst/>
            <a:ahLst/>
            <a:cxnLst/>
            <a:rect l="l" t="t" r="r" b="b"/>
            <a:pathLst>
              <a:path h="433704">
                <a:moveTo>
                  <a:pt x="0" y="0"/>
                </a:moveTo>
                <a:lnTo>
                  <a:pt x="0" y="433387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451596" y="7761152"/>
            <a:ext cx="0" cy="441325"/>
          </a:xfrm>
          <a:custGeom>
            <a:avLst/>
            <a:gdLst/>
            <a:ahLst/>
            <a:cxnLst/>
            <a:rect l="l" t="t" r="r" b="b"/>
            <a:pathLst>
              <a:path h="441325">
                <a:moveTo>
                  <a:pt x="0" y="0"/>
                </a:moveTo>
                <a:lnTo>
                  <a:pt x="0" y="440990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495803" y="7747468"/>
            <a:ext cx="0" cy="448945"/>
          </a:xfrm>
          <a:custGeom>
            <a:avLst/>
            <a:gdLst/>
            <a:ahLst/>
            <a:cxnLst/>
            <a:rect l="l" t="t" r="r" b="b"/>
            <a:pathLst>
              <a:path h="448945">
                <a:moveTo>
                  <a:pt x="0" y="0"/>
                </a:moveTo>
                <a:lnTo>
                  <a:pt x="0" y="448592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539246" y="7733784"/>
            <a:ext cx="0" cy="457834"/>
          </a:xfrm>
          <a:custGeom>
            <a:avLst/>
            <a:gdLst/>
            <a:ahLst/>
            <a:cxnLst/>
            <a:rect l="l" t="t" r="r" b="b"/>
            <a:pathLst>
              <a:path h="457834">
                <a:moveTo>
                  <a:pt x="0" y="0"/>
                </a:moveTo>
                <a:lnTo>
                  <a:pt x="0" y="457714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583452" y="7718580"/>
            <a:ext cx="0" cy="467359"/>
          </a:xfrm>
          <a:custGeom>
            <a:avLst/>
            <a:gdLst/>
            <a:ahLst/>
            <a:cxnLst/>
            <a:rect l="l" t="t" r="r" b="b"/>
            <a:pathLst>
              <a:path h="467359">
                <a:moveTo>
                  <a:pt x="0" y="0"/>
                </a:moveTo>
                <a:lnTo>
                  <a:pt x="0" y="466837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626896" y="7704896"/>
            <a:ext cx="0" cy="474980"/>
          </a:xfrm>
          <a:custGeom>
            <a:avLst/>
            <a:gdLst/>
            <a:ahLst/>
            <a:cxnLst/>
            <a:rect l="l" t="t" r="r" b="b"/>
            <a:pathLst>
              <a:path h="474979">
                <a:moveTo>
                  <a:pt x="0" y="0"/>
                </a:moveTo>
                <a:lnTo>
                  <a:pt x="0" y="474439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671102" y="7689691"/>
            <a:ext cx="0" cy="483870"/>
          </a:xfrm>
          <a:custGeom>
            <a:avLst/>
            <a:gdLst/>
            <a:ahLst/>
            <a:cxnLst/>
            <a:rect l="l" t="t" r="r" b="b"/>
            <a:pathLst>
              <a:path h="483870">
                <a:moveTo>
                  <a:pt x="0" y="0"/>
                </a:moveTo>
                <a:lnTo>
                  <a:pt x="0" y="483562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714546" y="7676008"/>
            <a:ext cx="0" cy="491490"/>
          </a:xfrm>
          <a:custGeom>
            <a:avLst/>
            <a:gdLst/>
            <a:ahLst/>
            <a:cxnLst/>
            <a:rect l="l" t="t" r="r" b="b"/>
            <a:pathLst>
              <a:path h="491490">
                <a:moveTo>
                  <a:pt x="0" y="0"/>
                </a:moveTo>
                <a:lnTo>
                  <a:pt x="0" y="491164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758752" y="7660803"/>
            <a:ext cx="0" cy="502284"/>
          </a:xfrm>
          <a:custGeom>
            <a:avLst/>
            <a:gdLst/>
            <a:ahLst/>
            <a:cxnLst/>
            <a:rect l="l" t="t" r="r" b="b"/>
            <a:pathLst>
              <a:path h="502284">
                <a:moveTo>
                  <a:pt x="0" y="0"/>
                </a:moveTo>
                <a:lnTo>
                  <a:pt x="0" y="501807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802196" y="7645599"/>
            <a:ext cx="0" cy="511175"/>
          </a:xfrm>
          <a:custGeom>
            <a:avLst/>
            <a:gdLst/>
            <a:ahLst/>
            <a:cxnLst/>
            <a:rect l="l" t="t" r="r" b="b"/>
            <a:pathLst>
              <a:path h="511175">
                <a:moveTo>
                  <a:pt x="0" y="0"/>
                </a:moveTo>
                <a:lnTo>
                  <a:pt x="0" y="510930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846401" y="7630394"/>
            <a:ext cx="0" cy="520065"/>
          </a:xfrm>
          <a:custGeom>
            <a:avLst/>
            <a:gdLst/>
            <a:ahLst/>
            <a:cxnLst/>
            <a:rect l="l" t="t" r="r" b="b"/>
            <a:pathLst>
              <a:path h="520065">
                <a:moveTo>
                  <a:pt x="0" y="0"/>
                </a:moveTo>
                <a:lnTo>
                  <a:pt x="0" y="520052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889845" y="7615190"/>
            <a:ext cx="0" cy="529590"/>
          </a:xfrm>
          <a:custGeom>
            <a:avLst/>
            <a:gdLst/>
            <a:ahLst/>
            <a:cxnLst/>
            <a:rect l="l" t="t" r="r" b="b"/>
            <a:pathLst>
              <a:path h="529590">
                <a:moveTo>
                  <a:pt x="0" y="0"/>
                </a:moveTo>
                <a:lnTo>
                  <a:pt x="0" y="529175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934051" y="7599986"/>
            <a:ext cx="0" cy="538480"/>
          </a:xfrm>
          <a:custGeom>
            <a:avLst/>
            <a:gdLst/>
            <a:ahLst/>
            <a:cxnLst/>
            <a:rect l="l" t="t" r="r" b="b"/>
            <a:pathLst>
              <a:path h="538479">
                <a:moveTo>
                  <a:pt x="0" y="0"/>
                </a:moveTo>
                <a:lnTo>
                  <a:pt x="0" y="538298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977495" y="7583261"/>
            <a:ext cx="0" cy="549275"/>
          </a:xfrm>
          <a:custGeom>
            <a:avLst/>
            <a:gdLst/>
            <a:ahLst/>
            <a:cxnLst/>
            <a:rect l="l" t="t" r="r" b="b"/>
            <a:pathLst>
              <a:path h="549275">
                <a:moveTo>
                  <a:pt x="0" y="0"/>
                </a:moveTo>
                <a:lnTo>
                  <a:pt x="0" y="548941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021701" y="7568056"/>
            <a:ext cx="0" cy="558165"/>
          </a:xfrm>
          <a:custGeom>
            <a:avLst/>
            <a:gdLst/>
            <a:ahLst/>
            <a:cxnLst/>
            <a:rect l="l" t="t" r="r" b="b"/>
            <a:pathLst>
              <a:path h="558165">
                <a:moveTo>
                  <a:pt x="0" y="0"/>
                </a:moveTo>
                <a:lnTo>
                  <a:pt x="0" y="558063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065145" y="7552852"/>
            <a:ext cx="0" cy="567690"/>
          </a:xfrm>
          <a:custGeom>
            <a:avLst/>
            <a:gdLst/>
            <a:ahLst/>
            <a:cxnLst/>
            <a:rect l="l" t="t" r="r" b="b"/>
            <a:pathLst>
              <a:path h="567690">
                <a:moveTo>
                  <a:pt x="0" y="0"/>
                </a:moveTo>
                <a:lnTo>
                  <a:pt x="0" y="567186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109351" y="7536127"/>
            <a:ext cx="0" cy="577850"/>
          </a:xfrm>
          <a:custGeom>
            <a:avLst/>
            <a:gdLst/>
            <a:ahLst/>
            <a:cxnLst/>
            <a:rect l="l" t="t" r="r" b="b"/>
            <a:pathLst>
              <a:path h="577850">
                <a:moveTo>
                  <a:pt x="0" y="0"/>
                </a:moveTo>
                <a:lnTo>
                  <a:pt x="0" y="577829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152795" y="7520923"/>
            <a:ext cx="0" cy="587375"/>
          </a:xfrm>
          <a:custGeom>
            <a:avLst/>
            <a:gdLst/>
            <a:ahLst/>
            <a:cxnLst/>
            <a:rect l="l" t="t" r="r" b="b"/>
            <a:pathLst>
              <a:path h="587375">
                <a:moveTo>
                  <a:pt x="0" y="0"/>
                </a:moveTo>
                <a:lnTo>
                  <a:pt x="0" y="586952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197000" y="7504198"/>
            <a:ext cx="0" cy="596265"/>
          </a:xfrm>
          <a:custGeom>
            <a:avLst/>
            <a:gdLst/>
            <a:ahLst/>
            <a:cxnLst/>
            <a:rect l="l" t="t" r="r" b="b"/>
            <a:pathLst>
              <a:path h="596265">
                <a:moveTo>
                  <a:pt x="0" y="0"/>
                </a:moveTo>
                <a:lnTo>
                  <a:pt x="0" y="596074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240444" y="7487473"/>
            <a:ext cx="0" cy="607060"/>
          </a:xfrm>
          <a:custGeom>
            <a:avLst/>
            <a:gdLst/>
            <a:ahLst/>
            <a:cxnLst/>
            <a:rect l="l" t="t" r="r" b="b"/>
            <a:pathLst>
              <a:path h="607059">
                <a:moveTo>
                  <a:pt x="0" y="0"/>
                </a:moveTo>
                <a:lnTo>
                  <a:pt x="0" y="606717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284650" y="7470749"/>
            <a:ext cx="0" cy="615950"/>
          </a:xfrm>
          <a:custGeom>
            <a:avLst/>
            <a:gdLst/>
            <a:ahLst/>
            <a:cxnLst/>
            <a:rect l="l" t="t" r="r" b="b"/>
            <a:pathLst>
              <a:path h="615950">
                <a:moveTo>
                  <a:pt x="0" y="0"/>
                </a:moveTo>
                <a:lnTo>
                  <a:pt x="0" y="615840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328094" y="7454024"/>
            <a:ext cx="0" cy="626745"/>
          </a:xfrm>
          <a:custGeom>
            <a:avLst/>
            <a:gdLst/>
            <a:ahLst/>
            <a:cxnLst/>
            <a:rect l="l" t="t" r="r" b="b"/>
            <a:pathLst>
              <a:path h="626745">
                <a:moveTo>
                  <a:pt x="0" y="0"/>
                </a:moveTo>
                <a:lnTo>
                  <a:pt x="0" y="626483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565984" y="7239642"/>
            <a:ext cx="0" cy="1707514"/>
          </a:xfrm>
          <a:custGeom>
            <a:avLst/>
            <a:gdLst/>
            <a:ahLst/>
            <a:cxnLst/>
            <a:rect l="l" t="t" r="r" b="b"/>
            <a:pathLst>
              <a:path h="1707515">
                <a:moveTo>
                  <a:pt x="0" y="1707514"/>
                </a:moveTo>
                <a:lnTo>
                  <a:pt x="0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533972" y="8947156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1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533972" y="8757102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1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533972" y="8567047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1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533972" y="8378513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1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533972" y="8188459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1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533972" y="7998404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1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533972" y="7808286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1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533972" y="7619751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1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533972" y="7429696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1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533972" y="7239642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1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565984" y="8947156"/>
            <a:ext cx="2762250" cy="0"/>
          </a:xfrm>
          <a:custGeom>
            <a:avLst/>
            <a:gdLst/>
            <a:ahLst/>
            <a:cxnLst/>
            <a:rect l="l" t="t" r="r" b="b"/>
            <a:pathLst>
              <a:path w="2762250">
                <a:moveTo>
                  <a:pt x="0" y="0"/>
                </a:moveTo>
                <a:lnTo>
                  <a:pt x="2762110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565984" y="8947156"/>
            <a:ext cx="0" cy="32384"/>
          </a:xfrm>
          <a:custGeom>
            <a:avLst/>
            <a:gdLst/>
            <a:ahLst/>
            <a:cxnLst/>
            <a:rect l="l" t="t" r="r" b="b"/>
            <a:pathLst>
              <a:path h="32384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741283" y="8947156"/>
            <a:ext cx="0" cy="32384"/>
          </a:xfrm>
          <a:custGeom>
            <a:avLst/>
            <a:gdLst/>
            <a:ahLst/>
            <a:cxnLst/>
            <a:rect l="l" t="t" r="r" b="b"/>
            <a:pathLst>
              <a:path h="32384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916583" y="8947156"/>
            <a:ext cx="0" cy="32384"/>
          </a:xfrm>
          <a:custGeom>
            <a:avLst/>
            <a:gdLst/>
            <a:ahLst/>
            <a:cxnLst/>
            <a:rect l="l" t="t" r="r" b="b"/>
            <a:pathLst>
              <a:path h="32384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091882" y="8947156"/>
            <a:ext cx="0" cy="32384"/>
          </a:xfrm>
          <a:custGeom>
            <a:avLst/>
            <a:gdLst/>
            <a:ahLst/>
            <a:cxnLst/>
            <a:rect l="l" t="t" r="r" b="b"/>
            <a:pathLst>
              <a:path h="32384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268706" y="8947156"/>
            <a:ext cx="0" cy="32384"/>
          </a:xfrm>
          <a:custGeom>
            <a:avLst/>
            <a:gdLst/>
            <a:ahLst/>
            <a:cxnLst/>
            <a:rect l="l" t="t" r="r" b="b"/>
            <a:pathLst>
              <a:path h="32384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444006" y="8947156"/>
            <a:ext cx="0" cy="32384"/>
          </a:xfrm>
          <a:custGeom>
            <a:avLst/>
            <a:gdLst/>
            <a:ahLst/>
            <a:cxnLst/>
            <a:rect l="l" t="t" r="r" b="b"/>
            <a:pathLst>
              <a:path h="32384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619305" y="8947156"/>
            <a:ext cx="0" cy="32384"/>
          </a:xfrm>
          <a:custGeom>
            <a:avLst/>
            <a:gdLst/>
            <a:ahLst/>
            <a:cxnLst/>
            <a:rect l="l" t="t" r="r" b="b"/>
            <a:pathLst>
              <a:path h="32384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794604" y="8947156"/>
            <a:ext cx="0" cy="32384"/>
          </a:xfrm>
          <a:custGeom>
            <a:avLst/>
            <a:gdLst/>
            <a:ahLst/>
            <a:cxnLst/>
            <a:rect l="l" t="t" r="r" b="b"/>
            <a:pathLst>
              <a:path h="32384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969904" y="8947156"/>
            <a:ext cx="0" cy="32384"/>
          </a:xfrm>
          <a:custGeom>
            <a:avLst/>
            <a:gdLst/>
            <a:ahLst/>
            <a:cxnLst/>
            <a:rect l="l" t="t" r="r" b="b"/>
            <a:pathLst>
              <a:path h="32384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4145203" y="8947156"/>
            <a:ext cx="0" cy="32384"/>
          </a:xfrm>
          <a:custGeom>
            <a:avLst/>
            <a:gdLst/>
            <a:ahLst/>
            <a:cxnLst/>
            <a:rect l="l" t="t" r="r" b="b"/>
            <a:pathLst>
              <a:path h="32384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4320503" y="8947156"/>
            <a:ext cx="0" cy="32384"/>
          </a:xfrm>
          <a:custGeom>
            <a:avLst/>
            <a:gdLst/>
            <a:ahLst/>
            <a:cxnLst/>
            <a:rect l="l" t="t" r="r" b="b"/>
            <a:pathLst>
              <a:path h="32384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4495803" y="8947156"/>
            <a:ext cx="0" cy="32384"/>
          </a:xfrm>
          <a:custGeom>
            <a:avLst/>
            <a:gdLst/>
            <a:ahLst/>
            <a:cxnLst/>
            <a:rect l="l" t="t" r="r" b="b"/>
            <a:pathLst>
              <a:path h="32384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4671102" y="8947156"/>
            <a:ext cx="0" cy="32384"/>
          </a:xfrm>
          <a:custGeom>
            <a:avLst/>
            <a:gdLst/>
            <a:ahLst/>
            <a:cxnLst/>
            <a:rect l="l" t="t" r="r" b="b"/>
            <a:pathLst>
              <a:path h="32384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4846401" y="8947156"/>
            <a:ext cx="0" cy="32384"/>
          </a:xfrm>
          <a:custGeom>
            <a:avLst/>
            <a:gdLst/>
            <a:ahLst/>
            <a:cxnLst/>
            <a:rect l="l" t="t" r="r" b="b"/>
            <a:pathLst>
              <a:path h="32384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021701" y="8947156"/>
            <a:ext cx="0" cy="32384"/>
          </a:xfrm>
          <a:custGeom>
            <a:avLst/>
            <a:gdLst/>
            <a:ahLst/>
            <a:cxnLst/>
            <a:rect l="l" t="t" r="r" b="b"/>
            <a:pathLst>
              <a:path h="32384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197000" y="8947156"/>
            <a:ext cx="0" cy="32384"/>
          </a:xfrm>
          <a:custGeom>
            <a:avLst/>
            <a:gdLst/>
            <a:ahLst/>
            <a:cxnLst/>
            <a:rect l="l" t="t" r="r" b="b"/>
            <a:pathLst>
              <a:path h="32384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 txBox="1"/>
          <p:nvPr/>
        </p:nvSpPr>
        <p:spPr>
          <a:xfrm>
            <a:off x="2251454" y="7925120"/>
            <a:ext cx="205740" cy="523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50" b="1" spc="-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850" b="1" spc="-1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85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50">
              <a:latin typeface="Arial"/>
              <a:cs typeface="Arial"/>
            </a:endParaRPr>
          </a:p>
          <a:p>
            <a:pPr marL="72390">
              <a:lnSpc>
                <a:spcPct val="100000"/>
              </a:lnSpc>
              <a:spcBef>
                <a:spcPts val="475"/>
              </a:spcBef>
            </a:pPr>
            <a:r>
              <a:rPr sz="850" b="1" spc="-5" dirty="0">
                <a:solidFill>
                  <a:srgbClr val="404040"/>
                </a:solidFill>
                <a:latin typeface="Arial"/>
                <a:cs typeface="Arial"/>
              </a:rPr>
              <a:t>8</a:t>
            </a:r>
            <a:r>
              <a:rPr sz="85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50">
              <a:latin typeface="Arial"/>
              <a:cs typeface="Arial"/>
            </a:endParaRPr>
          </a:p>
          <a:p>
            <a:pPr marL="72390">
              <a:lnSpc>
                <a:spcPct val="100000"/>
              </a:lnSpc>
              <a:spcBef>
                <a:spcPts val="475"/>
              </a:spcBef>
            </a:pPr>
            <a:r>
              <a:rPr sz="850" b="1" spc="-5" dirty="0">
                <a:solidFill>
                  <a:srgbClr val="404040"/>
                </a:solidFill>
                <a:latin typeface="Arial"/>
                <a:cs typeface="Arial"/>
              </a:rPr>
              <a:t>6</a:t>
            </a:r>
            <a:r>
              <a:rPr sz="85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50">
              <a:latin typeface="Arial"/>
              <a:cs typeface="Arial"/>
            </a:endParaRPr>
          </a:p>
        </p:txBody>
      </p:sp>
      <p:sp>
        <p:nvSpPr>
          <p:cNvPr id="319" name="object 319"/>
          <p:cNvSpPr txBox="1"/>
          <p:nvPr/>
        </p:nvSpPr>
        <p:spPr>
          <a:xfrm>
            <a:off x="2251454" y="6788277"/>
            <a:ext cx="2630170" cy="10909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38784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11: Demand for Globe</a:t>
            </a:r>
            <a:r>
              <a:rPr sz="1000" b="1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5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850" b="1" spc="-10" dirty="0">
                <a:solidFill>
                  <a:srgbClr val="404040"/>
                </a:solidFill>
                <a:latin typeface="Arial"/>
                <a:cs typeface="Arial"/>
              </a:rPr>
              <a:t>180</a:t>
            </a: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sz="850" b="1" spc="-10" dirty="0">
                <a:solidFill>
                  <a:srgbClr val="404040"/>
                </a:solidFill>
                <a:latin typeface="Arial"/>
                <a:cs typeface="Arial"/>
              </a:rPr>
              <a:t>160</a:t>
            </a: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sz="850" b="1" spc="-10" dirty="0">
                <a:solidFill>
                  <a:srgbClr val="404040"/>
                </a:solidFill>
                <a:latin typeface="Arial"/>
                <a:cs typeface="Arial"/>
              </a:rPr>
              <a:t>140</a:t>
            </a: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sz="850" b="1" spc="-5" dirty="0">
                <a:solidFill>
                  <a:srgbClr val="404040"/>
                </a:solidFill>
                <a:latin typeface="Arial"/>
                <a:cs typeface="Arial"/>
              </a:rPr>
              <a:t>120</a:t>
            </a:r>
            <a:endParaRPr sz="850">
              <a:latin typeface="Arial"/>
              <a:cs typeface="Arial"/>
            </a:endParaRPr>
          </a:p>
        </p:txBody>
      </p:sp>
      <p:sp>
        <p:nvSpPr>
          <p:cNvPr id="320" name="object 320"/>
          <p:cNvSpPr txBox="1"/>
          <p:nvPr/>
        </p:nvSpPr>
        <p:spPr>
          <a:xfrm>
            <a:off x="2311753" y="8494371"/>
            <a:ext cx="2958465" cy="6515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2806065" algn="ctr">
              <a:lnSpc>
                <a:spcPct val="100000"/>
              </a:lnSpc>
            </a:pPr>
            <a:r>
              <a:rPr sz="850" b="1" spc="-10" dirty="0">
                <a:solidFill>
                  <a:srgbClr val="404040"/>
                </a:solidFill>
                <a:latin typeface="Arial"/>
                <a:cs typeface="Arial"/>
              </a:rPr>
              <a:t>4</a:t>
            </a:r>
            <a:r>
              <a:rPr sz="85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50">
              <a:latin typeface="Arial"/>
              <a:cs typeface="Arial"/>
            </a:endParaRPr>
          </a:p>
          <a:p>
            <a:pPr marR="2806065" algn="ctr">
              <a:lnSpc>
                <a:spcPct val="100000"/>
              </a:lnSpc>
              <a:spcBef>
                <a:spcPts val="475"/>
              </a:spcBef>
            </a:pPr>
            <a:r>
              <a:rPr sz="850" b="1" spc="-10" dirty="0">
                <a:solidFill>
                  <a:srgbClr val="404040"/>
                </a:solidFill>
                <a:latin typeface="Arial"/>
                <a:cs typeface="Arial"/>
              </a:rPr>
              <a:t>2</a:t>
            </a:r>
            <a:r>
              <a:rPr sz="85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50">
              <a:latin typeface="Arial"/>
              <a:cs typeface="Arial"/>
            </a:endParaRPr>
          </a:p>
          <a:p>
            <a:pPr marR="2720340" algn="ctr">
              <a:lnSpc>
                <a:spcPts val="1015"/>
              </a:lnSpc>
              <a:spcBef>
                <a:spcPts val="475"/>
              </a:spcBef>
            </a:pPr>
            <a:r>
              <a:rPr sz="850" b="1" dirty="0">
                <a:solidFill>
                  <a:srgbClr val="404040"/>
                </a:solidFill>
                <a:latin typeface="Arial"/>
                <a:cs typeface="Arial"/>
              </a:rPr>
              <a:t>-</a:t>
            </a:r>
            <a:endParaRPr sz="850">
              <a:latin typeface="Arial"/>
              <a:cs typeface="Arial"/>
            </a:endParaRPr>
          </a:p>
          <a:p>
            <a:pPr marL="107950">
              <a:lnSpc>
                <a:spcPts val="1015"/>
              </a:lnSpc>
            </a:pPr>
            <a:r>
              <a:rPr sz="850" b="1" spc="-5" dirty="0">
                <a:solidFill>
                  <a:srgbClr val="404040"/>
                </a:solidFill>
                <a:latin typeface="Arial"/>
                <a:cs typeface="Arial"/>
              </a:rPr>
              <a:t>05 </a:t>
            </a:r>
            <a:r>
              <a:rPr sz="850" b="1" spc="-65" dirty="0">
                <a:solidFill>
                  <a:srgbClr val="404040"/>
                </a:solidFill>
                <a:latin typeface="Arial"/>
                <a:cs typeface="Arial"/>
              </a:rPr>
              <a:t>Q106  </a:t>
            </a:r>
            <a:r>
              <a:rPr sz="850" b="1" spc="-5" dirty="0">
                <a:solidFill>
                  <a:srgbClr val="404040"/>
                </a:solidFill>
                <a:latin typeface="Arial"/>
                <a:cs typeface="Arial"/>
              </a:rPr>
              <a:t>07  08  09  10  11  12  13  14  15  16  17  18  19</a:t>
            </a:r>
            <a:r>
              <a:rPr sz="850" b="1" spc="-7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850" b="1" spc="-10" dirty="0">
                <a:solidFill>
                  <a:srgbClr val="404040"/>
                </a:solidFill>
                <a:latin typeface="Arial"/>
                <a:cs typeface="Arial"/>
              </a:rPr>
              <a:t>20</a:t>
            </a:r>
            <a:endParaRPr sz="850">
              <a:latin typeface="Arial"/>
              <a:cs typeface="Arial"/>
            </a:endParaRPr>
          </a:p>
        </p:txBody>
      </p:sp>
      <p:sp>
        <p:nvSpPr>
          <p:cNvPr id="321" name="object 321"/>
          <p:cNvSpPr txBox="1"/>
          <p:nvPr/>
        </p:nvSpPr>
        <p:spPr>
          <a:xfrm>
            <a:off x="1721602" y="7910689"/>
            <a:ext cx="330200" cy="362585"/>
          </a:xfrm>
          <a:prstGeom prst="rect">
            <a:avLst/>
          </a:prstGeom>
        </p:spPr>
        <p:txBody>
          <a:bodyPr vert="horz" wrap="square" lIns="0" tIns="2540" rIns="0" bIns="0" rtlCol="0">
            <a:spAutoFit/>
          </a:bodyPr>
          <a:lstStyle/>
          <a:p>
            <a:pPr marL="17145" marR="5080" indent="-5080">
              <a:lnSpc>
                <a:spcPts val="680"/>
              </a:lnSpc>
              <a:spcBef>
                <a:spcPts val="20"/>
              </a:spcBef>
            </a:pPr>
            <a:r>
              <a:rPr sz="600" b="1" spc="-5" dirty="0">
                <a:solidFill>
                  <a:srgbClr val="404040"/>
                </a:solidFill>
                <a:latin typeface="Arial"/>
                <a:cs typeface="Arial"/>
              </a:rPr>
              <a:t>Sales </a:t>
            </a:r>
            <a:r>
              <a:rPr sz="600" b="1" dirty="0">
                <a:solidFill>
                  <a:srgbClr val="404040"/>
                </a:solidFill>
                <a:latin typeface="Arial"/>
                <a:cs typeface="Arial"/>
              </a:rPr>
              <a:t>in  No</a:t>
            </a:r>
            <a:r>
              <a:rPr sz="600" b="1" spc="-10" dirty="0">
                <a:solidFill>
                  <a:srgbClr val="404040"/>
                </a:solidFill>
                <a:latin typeface="Arial"/>
                <a:cs typeface="Arial"/>
              </a:rPr>
              <a:t>m</a:t>
            </a:r>
            <a:r>
              <a:rPr sz="600" b="1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600" b="1" spc="-10" dirty="0">
                <a:solidFill>
                  <a:srgbClr val="404040"/>
                </a:solidFill>
                <a:latin typeface="Arial"/>
                <a:cs typeface="Arial"/>
              </a:rPr>
              <a:t>n</a:t>
            </a:r>
            <a:r>
              <a:rPr sz="600" b="1" dirty="0">
                <a:solidFill>
                  <a:srgbClr val="404040"/>
                </a:solidFill>
                <a:latin typeface="Arial"/>
                <a:cs typeface="Arial"/>
              </a:rPr>
              <a:t>al</a:t>
            </a:r>
            <a:endParaRPr sz="600">
              <a:latin typeface="Arial"/>
              <a:cs typeface="Arial"/>
            </a:endParaRPr>
          </a:p>
          <a:p>
            <a:pPr marL="13970" marR="24765" indent="12065">
              <a:lnSpc>
                <a:spcPts val="680"/>
              </a:lnSpc>
              <a:spcBef>
                <a:spcPts val="10"/>
              </a:spcBef>
            </a:pPr>
            <a:r>
              <a:rPr sz="600" b="1" spc="-5" dirty="0">
                <a:solidFill>
                  <a:srgbClr val="404040"/>
                </a:solidFill>
                <a:latin typeface="Arial"/>
                <a:cs typeface="Arial"/>
              </a:rPr>
              <a:t>Dollars  </a:t>
            </a:r>
            <a:r>
              <a:rPr sz="600" b="1" dirty="0">
                <a:solidFill>
                  <a:srgbClr val="404040"/>
                </a:solidFill>
                <a:latin typeface="Arial"/>
                <a:cs typeface="Arial"/>
              </a:rPr>
              <a:t>($M</a:t>
            </a:r>
            <a:r>
              <a:rPr sz="600" b="1" spc="-10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600" b="1" spc="-5" dirty="0">
                <a:solidFill>
                  <a:srgbClr val="404040"/>
                </a:solidFill>
                <a:latin typeface="Arial"/>
                <a:cs typeface="Arial"/>
              </a:rPr>
              <a:t>US)</a:t>
            </a:r>
            <a:endParaRPr sz="600">
              <a:latin typeface="Arial"/>
              <a:cs typeface="Arial"/>
            </a:endParaRPr>
          </a:p>
        </p:txBody>
      </p:sp>
      <p:sp>
        <p:nvSpPr>
          <p:cNvPr id="322" name="object 322"/>
          <p:cNvSpPr/>
          <p:nvPr/>
        </p:nvSpPr>
        <p:spPr>
          <a:xfrm>
            <a:off x="5433274" y="7904136"/>
            <a:ext cx="467995" cy="459740"/>
          </a:xfrm>
          <a:custGeom>
            <a:avLst/>
            <a:gdLst/>
            <a:ahLst/>
            <a:cxnLst/>
            <a:rect l="l" t="t" r="r" b="b"/>
            <a:pathLst>
              <a:path w="467995" h="459740">
                <a:moveTo>
                  <a:pt x="0" y="459172"/>
                </a:moveTo>
                <a:lnTo>
                  <a:pt x="467973" y="459172"/>
                </a:lnTo>
                <a:lnTo>
                  <a:pt x="467973" y="0"/>
                </a:lnTo>
                <a:lnTo>
                  <a:pt x="0" y="0"/>
                </a:lnTo>
                <a:lnTo>
                  <a:pt x="0" y="4591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433274" y="7904136"/>
            <a:ext cx="467995" cy="459740"/>
          </a:xfrm>
          <a:custGeom>
            <a:avLst/>
            <a:gdLst/>
            <a:ahLst/>
            <a:cxnLst/>
            <a:rect l="l" t="t" r="r" b="b"/>
            <a:pathLst>
              <a:path w="467995" h="459740">
                <a:moveTo>
                  <a:pt x="0" y="459172"/>
                </a:moveTo>
                <a:lnTo>
                  <a:pt x="467973" y="459172"/>
                </a:lnTo>
                <a:lnTo>
                  <a:pt x="467973" y="0"/>
                </a:lnTo>
                <a:lnTo>
                  <a:pt x="0" y="0"/>
                </a:lnTo>
                <a:lnTo>
                  <a:pt x="0" y="45917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479004" y="7980919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8108" y="0"/>
                </a:lnTo>
              </a:path>
            </a:pathLst>
          </a:custGeom>
          <a:ln w="38010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479004" y="8134483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8108" y="0"/>
                </a:lnTo>
              </a:path>
            </a:pathLst>
          </a:custGeom>
          <a:ln w="38010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479004" y="8288047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8108" y="0"/>
                </a:lnTo>
              </a:path>
            </a:pathLst>
          </a:custGeom>
          <a:ln w="38010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 txBox="1"/>
          <p:nvPr/>
        </p:nvSpPr>
        <p:spPr>
          <a:xfrm>
            <a:off x="5433274" y="7904136"/>
            <a:ext cx="467995" cy="459740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00330">
              <a:lnSpc>
                <a:spcPct val="100000"/>
              </a:lnSpc>
              <a:spcBef>
                <a:spcPts val="195"/>
              </a:spcBef>
            </a:pPr>
            <a:r>
              <a:rPr sz="600" spc="-5" dirty="0">
                <a:solidFill>
                  <a:srgbClr val="404040"/>
                </a:solidFill>
                <a:latin typeface="Arial"/>
                <a:cs typeface="Arial"/>
              </a:rPr>
              <a:t>Asia</a:t>
            </a:r>
            <a:endParaRPr sz="600">
              <a:latin typeface="Arial"/>
              <a:cs typeface="Arial"/>
            </a:endParaRPr>
          </a:p>
          <a:p>
            <a:pPr marL="100330">
              <a:lnSpc>
                <a:spcPct val="100000"/>
              </a:lnSpc>
              <a:spcBef>
                <a:spcPts val="484"/>
              </a:spcBef>
            </a:pPr>
            <a:r>
              <a:rPr sz="600" spc="-5" dirty="0">
                <a:solidFill>
                  <a:srgbClr val="404040"/>
                </a:solidFill>
                <a:latin typeface="Arial"/>
                <a:cs typeface="Arial"/>
              </a:rPr>
              <a:t>EMEA</a:t>
            </a:r>
            <a:endParaRPr sz="600">
              <a:latin typeface="Arial"/>
              <a:cs typeface="Arial"/>
            </a:endParaRPr>
          </a:p>
          <a:p>
            <a:pPr marL="100330">
              <a:lnSpc>
                <a:spcPct val="100000"/>
              </a:lnSpc>
              <a:spcBef>
                <a:spcPts val="484"/>
              </a:spcBef>
            </a:pPr>
            <a:r>
              <a:rPr sz="600" spc="-5" dirty="0">
                <a:solidFill>
                  <a:srgbClr val="404040"/>
                </a:solidFill>
                <a:latin typeface="Arial"/>
                <a:cs typeface="Arial"/>
              </a:rPr>
              <a:t>Americas</a:t>
            </a:r>
            <a:endParaRPr sz="600">
              <a:latin typeface="Arial"/>
              <a:cs typeface="Arial"/>
            </a:endParaRPr>
          </a:p>
        </p:txBody>
      </p:sp>
      <p:sp>
        <p:nvSpPr>
          <p:cNvPr id="328" name="object 328"/>
          <p:cNvSpPr/>
          <p:nvPr/>
        </p:nvSpPr>
        <p:spPr>
          <a:xfrm>
            <a:off x="1666621" y="7095262"/>
            <a:ext cx="4259580" cy="2152015"/>
          </a:xfrm>
          <a:custGeom>
            <a:avLst/>
            <a:gdLst/>
            <a:ahLst/>
            <a:cxnLst/>
            <a:rect l="l" t="t" r="r" b="b"/>
            <a:pathLst>
              <a:path w="4259580" h="2152015">
                <a:moveTo>
                  <a:pt x="0" y="2151418"/>
                </a:moveTo>
                <a:lnTo>
                  <a:pt x="4259015" y="2151418"/>
                </a:lnTo>
                <a:lnTo>
                  <a:pt x="4259015" y="0"/>
                </a:lnTo>
                <a:lnTo>
                  <a:pt x="0" y="0"/>
                </a:lnTo>
                <a:lnTo>
                  <a:pt x="0" y="215141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330" name="object 33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32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903223"/>
            <a:ext cx="30607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Arial"/>
                <a:cs typeface="Arial"/>
              </a:rPr>
              <a:t>8.1.2</a:t>
            </a:r>
            <a:endParaRPr sz="1000">
              <a:latin typeface="Arial"/>
              <a:cs typeface="Arial"/>
            </a:endParaRPr>
          </a:p>
        </p:txBody>
      </p:sp>
      <p:sp>
        <p:nvSpPr>
          <p:cNvPr id="99" name="object 9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00" name="object 10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33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94" name="object 94"/>
          <p:cNvSpPr txBox="1"/>
          <p:nvPr/>
        </p:nvSpPr>
        <p:spPr>
          <a:xfrm>
            <a:off x="1359153" y="903223"/>
            <a:ext cx="109537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Supply</a:t>
            </a:r>
            <a:r>
              <a:rPr sz="1000" b="1" spc="-6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(Capacity)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902004" y="1426210"/>
            <a:ext cx="5567680" cy="6724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b="1" spc="-5" dirty="0">
                <a:latin typeface="Arial"/>
                <a:cs typeface="Arial"/>
              </a:rPr>
              <a:t>Cameron and Tyco expanded their facilities, assuring buyers of adequate supply </a:t>
            </a:r>
            <a:r>
              <a:rPr sz="1000" b="1" dirty="0">
                <a:latin typeface="Arial"/>
                <a:cs typeface="Arial"/>
              </a:rPr>
              <a:t>for </a:t>
            </a:r>
            <a:r>
              <a:rPr sz="1000" b="1" spc="-5" dirty="0">
                <a:latin typeface="Arial"/>
                <a:cs typeface="Arial"/>
              </a:rPr>
              <a:t>normal  requirements. However, buyers should coordinate </a:t>
            </a:r>
            <a:r>
              <a:rPr sz="1000" b="1" dirty="0">
                <a:latin typeface="Arial"/>
                <a:cs typeface="Arial"/>
              </a:rPr>
              <a:t>with </a:t>
            </a:r>
            <a:r>
              <a:rPr sz="1000" b="1" spc="-5" dirty="0">
                <a:latin typeface="Arial"/>
                <a:cs typeface="Arial"/>
              </a:rPr>
              <a:t>suppliers in advance for orders</a:t>
            </a:r>
            <a:r>
              <a:rPr sz="1000" b="1" spc="165" dirty="0">
                <a:latin typeface="Arial"/>
                <a:cs typeface="Arial"/>
              </a:rPr>
              <a:t> </a:t>
            </a:r>
            <a:r>
              <a:rPr sz="1000" b="1" dirty="0">
                <a:latin typeface="Arial"/>
                <a:cs typeface="Arial"/>
              </a:rPr>
              <a:t>over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25"/>
              </a:spcBef>
            </a:pPr>
            <a:r>
              <a:rPr sz="1000" b="1" spc="-5" dirty="0">
                <a:latin typeface="Arial"/>
                <a:cs typeface="Arial"/>
              </a:rPr>
              <a:t>$4m </a:t>
            </a:r>
            <a:r>
              <a:rPr sz="1000" b="1" dirty="0">
                <a:latin typeface="Arial"/>
                <a:cs typeface="Arial"/>
              </a:rPr>
              <a:t>to </a:t>
            </a:r>
            <a:r>
              <a:rPr sz="1000" b="1" spc="-5" dirty="0">
                <a:latin typeface="Arial"/>
                <a:cs typeface="Arial"/>
              </a:rPr>
              <a:t>provide suppliers a long enough lead </a:t>
            </a:r>
            <a:r>
              <a:rPr sz="1000" b="1" dirty="0">
                <a:latin typeface="Arial"/>
                <a:cs typeface="Arial"/>
              </a:rPr>
              <a:t>time </a:t>
            </a:r>
            <a:r>
              <a:rPr sz="1000" b="1" spc="5" dirty="0">
                <a:latin typeface="Arial"/>
                <a:cs typeface="Arial"/>
              </a:rPr>
              <a:t>to </a:t>
            </a:r>
            <a:r>
              <a:rPr sz="1000" b="1" spc="-5" dirty="0">
                <a:latin typeface="Arial"/>
                <a:cs typeface="Arial"/>
              </a:rPr>
              <a:t>add or assign </a:t>
            </a:r>
            <a:r>
              <a:rPr sz="1000" b="1" dirty="0">
                <a:latin typeface="Arial"/>
                <a:cs typeface="Arial"/>
              </a:rPr>
              <a:t>dedicated</a:t>
            </a:r>
            <a:r>
              <a:rPr sz="1000" b="1" spc="11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capacity.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16304" y="2523490"/>
            <a:ext cx="5272405" cy="2520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top globe </a:t>
            </a:r>
            <a:r>
              <a:rPr sz="1000" spc="-10" dirty="0">
                <a:latin typeface="Arial"/>
                <a:cs typeface="Arial"/>
              </a:rPr>
              <a:t>valve </a:t>
            </a:r>
            <a:r>
              <a:rPr sz="1000" spc="-5" dirty="0">
                <a:latin typeface="Arial"/>
                <a:cs typeface="Arial"/>
              </a:rPr>
              <a:t>manufacturers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engineered applications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 oil and gas industry</a:t>
            </a:r>
            <a:r>
              <a:rPr sz="1000" spc="24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are: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00">
              <a:latin typeface="Times New Roman"/>
              <a:cs typeface="Times New Roman"/>
            </a:endParaRPr>
          </a:p>
          <a:p>
            <a:pPr marL="469265" indent="-227965">
              <a:lnSpc>
                <a:spcPct val="100000"/>
              </a:lnSpc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dirty="0">
                <a:latin typeface="Arial"/>
                <a:cs typeface="Arial"/>
              </a:rPr>
              <a:t>Cameron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60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Tyco/Pentair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9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dirty="0">
                <a:latin typeface="Arial"/>
                <a:cs typeface="Arial"/>
              </a:rPr>
              <a:t>JC</a:t>
            </a:r>
            <a:r>
              <a:rPr sz="1000" spc="-10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dirty="0">
                <a:latin typeface="Arial"/>
                <a:cs typeface="Arial"/>
              </a:rPr>
              <a:t>Samson</a:t>
            </a:r>
            <a:r>
              <a:rPr sz="1000" spc="-8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Controls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9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FMC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Technologies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Valvitalia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Flowserve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9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Circor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Crane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Velan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016304" y="5399506"/>
            <a:ext cx="5636260" cy="19380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31750">
              <a:lnSpc>
                <a:spcPct val="144100"/>
              </a:lnSpc>
            </a:pPr>
            <a:r>
              <a:rPr sz="1000" dirty="0">
                <a:latin typeface="Arial"/>
                <a:cs typeface="Arial"/>
              </a:rPr>
              <a:t>Total </a:t>
            </a:r>
            <a:r>
              <a:rPr sz="1000" spc="-5" dirty="0">
                <a:latin typeface="Arial"/>
                <a:cs typeface="Arial"/>
              </a:rPr>
              <a:t>industry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is $152 million per quarter, and rising </a:t>
            </a:r>
            <a:r>
              <a:rPr sz="1000" dirty="0">
                <a:latin typeface="Arial"/>
                <a:cs typeface="Arial"/>
              </a:rPr>
              <a:t>$4-8 </a:t>
            </a:r>
            <a:r>
              <a:rPr sz="1000" spc="-5" dirty="0">
                <a:latin typeface="Arial"/>
                <a:cs typeface="Arial"/>
              </a:rPr>
              <a:t>million per quarter as individual  suppliers expand their plants or put </a:t>
            </a:r>
            <a:r>
              <a:rPr sz="1000" dirty="0">
                <a:latin typeface="Arial"/>
                <a:cs typeface="Arial"/>
              </a:rPr>
              <a:t>up new </a:t>
            </a:r>
            <a:r>
              <a:rPr sz="1000" spc="-5" dirty="0">
                <a:latin typeface="Arial"/>
                <a:cs typeface="Arial"/>
              </a:rPr>
              <a:t>ones (mostly in Asia).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globe valve plant expansions  generally involve tens of </a:t>
            </a:r>
            <a:r>
              <a:rPr sz="1000" dirty="0">
                <a:latin typeface="Arial"/>
                <a:cs typeface="Arial"/>
              </a:rPr>
              <a:t>thousands </a:t>
            </a:r>
            <a:r>
              <a:rPr sz="1000" spc="-5" dirty="0">
                <a:latin typeface="Arial"/>
                <a:cs typeface="Arial"/>
              </a:rPr>
              <a:t>of square feet and/or tens of employees. For</a:t>
            </a:r>
            <a:r>
              <a:rPr sz="1000" spc="17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example:</a:t>
            </a:r>
            <a:endParaRPr sz="1000">
              <a:latin typeface="Arial"/>
              <a:cs typeface="Arial"/>
            </a:endParaRPr>
          </a:p>
          <a:p>
            <a:pPr marL="469265" marR="5080" indent="-227965">
              <a:lnSpc>
                <a:spcPct val="143000"/>
              </a:lnSpc>
              <a:spcBef>
                <a:spcPts val="68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dirty="0">
                <a:latin typeface="Arial"/>
                <a:cs typeface="Arial"/>
              </a:rPr>
              <a:t>Cameron </a:t>
            </a:r>
            <a:r>
              <a:rPr sz="1000" spc="-5" dirty="0">
                <a:latin typeface="Arial"/>
                <a:cs typeface="Arial"/>
              </a:rPr>
              <a:t>expanded its Dynatorque </a:t>
            </a:r>
            <a:r>
              <a:rPr sz="1000" dirty="0">
                <a:latin typeface="Arial"/>
                <a:cs typeface="Arial"/>
              </a:rPr>
              <a:t>Flow Control </a:t>
            </a:r>
            <a:r>
              <a:rPr sz="1000" spc="-5" dirty="0">
                <a:latin typeface="Arial"/>
                <a:cs typeface="Arial"/>
              </a:rPr>
              <a:t>plant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Muskegon, Michigan </a:t>
            </a:r>
            <a:r>
              <a:rPr sz="1000" spc="5" dirty="0">
                <a:latin typeface="Arial"/>
                <a:cs typeface="Arial"/>
              </a:rPr>
              <a:t>(US). </a:t>
            </a:r>
            <a:r>
              <a:rPr sz="1000" spc="-5" dirty="0">
                <a:latin typeface="Arial"/>
                <a:cs typeface="Arial"/>
              </a:rPr>
              <a:t>No size  was given, but a photo of the plant indicates that </a:t>
            </a:r>
            <a:r>
              <a:rPr sz="1000" spc="-10" dirty="0">
                <a:latin typeface="Arial"/>
                <a:cs typeface="Arial"/>
              </a:rPr>
              <a:t>it </a:t>
            </a:r>
            <a:r>
              <a:rPr sz="1000" spc="-5" dirty="0">
                <a:latin typeface="Arial"/>
                <a:cs typeface="Arial"/>
              </a:rPr>
              <a:t>is about a 25k square foot</a:t>
            </a:r>
            <a:r>
              <a:rPr sz="1000" spc="20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facility.</a:t>
            </a:r>
            <a:endParaRPr sz="1000">
              <a:latin typeface="Arial"/>
              <a:cs typeface="Arial"/>
            </a:endParaRPr>
          </a:p>
          <a:p>
            <a:pPr marL="469265" marR="100330" indent="-227965">
              <a:lnSpc>
                <a:spcPct val="143500"/>
              </a:lnSpc>
              <a:spcBef>
                <a:spcPts val="67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Tyco </a:t>
            </a:r>
            <a:r>
              <a:rPr sz="1000" dirty="0">
                <a:latin typeface="Arial"/>
                <a:cs typeface="Arial"/>
              </a:rPr>
              <a:t>Flow Control </a:t>
            </a:r>
            <a:r>
              <a:rPr sz="1000" spc="-5" dirty="0">
                <a:latin typeface="Arial"/>
                <a:cs typeface="Arial"/>
              </a:rPr>
              <a:t>plans </a:t>
            </a:r>
            <a:r>
              <a:rPr sz="1000" dirty="0">
                <a:latin typeface="Arial"/>
                <a:cs typeface="Arial"/>
              </a:rPr>
              <a:t>on </a:t>
            </a:r>
            <a:r>
              <a:rPr sz="1000" spc="-5" dirty="0">
                <a:latin typeface="Arial"/>
                <a:cs typeface="Arial"/>
              </a:rPr>
              <a:t>a multi-million dollar </a:t>
            </a:r>
            <a:r>
              <a:rPr sz="1000" dirty="0">
                <a:latin typeface="Arial"/>
                <a:cs typeface="Arial"/>
              </a:rPr>
              <a:t>investment </a:t>
            </a:r>
            <a:r>
              <a:rPr sz="1000" spc="-5" dirty="0">
                <a:latin typeface="Arial"/>
                <a:cs typeface="Arial"/>
              </a:rPr>
              <a:t>to add a 33k square foot  expansion and additional </a:t>
            </a:r>
            <a:r>
              <a:rPr sz="1000" dirty="0">
                <a:latin typeface="Arial"/>
                <a:cs typeface="Arial"/>
              </a:rPr>
              <a:t>equipment </a:t>
            </a:r>
            <a:r>
              <a:rPr sz="1000" spc="-5" dirty="0">
                <a:latin typeface="Arial"/>
                <a:cs typeface="Arial"/>
              </a:rPr>
              <a:t>to its </a:t>
            </a:r>
            <a:r>
              <a:rPr sz="1000" spc="5" dirty="0">
                <a:latin typeface="Arial"/>
                <a:cs typeface="Arial"/>
              </a:rPr>
              <a:t>80k </a:t>
            </a:r>
            <a:r>
              <a:rPr sz="1000" spc="-5" dirty="0">
                <a:latin typeface="Arial"/>
                <a:cs typeface="Arial"/>
              </a:rPr>
              <a:t>square foot facility </a:t>
            </a:r>
            <a:r>
              <a:rPr sz="1000" dirty="0">
                <a:latin typeface="Arial"/>
                <a:cs typeface="Arial"/>
              </a:rPr>
              <a:t>in Harlingen, Texas. The  </a:t>
            </a:r>
            <a:r>
              <a:rPr sz="1000" spc="-5" dirty="0">
                <a:latin typeface="Arial"/>
                <a:cs typeface="Arial"/>
              </a:rPr>
              <a:t>expansion could bring the total investment in the Harlingen facility </a:t>
            </a:r>
            <a:r>
              <a:rPr sz="1000" dirty="0">
                <a:latin typeface="Arial"/>
                <a:cs typeface="Arial"/>
              </a:rPr>
              <a:t>to nearly</a:t>
            </a:r>
            <a:r>
              <a:rPr sz="1000" spc="10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$20m.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016304" y="7693228"/>
            <a:ext cx="5621655" cy="16338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325120">
              <a:lnSpc>
                <a:spcPct val="144200"/>
              </a:lnSpc>
            </a:pPr>
            <a:r>
              <a:rPr sz="1000" spc="-5" dirty="0">
                <a:latin typeface="Arial"/>
                <a:cs typeface="Arial"/>
              </a:rPr>
              <a:t>Globe valve suppliers are 74% utilized, on average, based on an aggregation of specific globe  valves suppliers’ capacity utilization rates, as </a:t>
            </a:r>
            <a:r>
              <a:rPr sz="1000" dirty="0">
                <a:latin typeface="Arial"/>
                <a:cs typeface="Arial"/>
              </a:rPr>
              <a:t>they </a:t>
            </a:r>
            <a:r>
              <a:rPr sz="1000" spc="-5" dirty="0">
                <a:latin typeface="Arial"/>
                <a:cs typeface="Arial"/>
              </a:rPr>
              <a:t>apply to their globe valve</a:t>
            </a:r>
            <a:r>
              <a:rPr sz="1000" spc="16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production.</a:t>
            </a:r>
            <a:endParaRPr sz="1000">
              <a:latin typeface="Arial"/>
              <a:cs typeface="Arial"/>
            </a:endParaRPr>
          </a:p>
          <a:p>
            <a:pPr marL="469265" marR="5080" indent="-227965">
              <a:lnSpc>
                <a:spcPct val="143500"/>
              </a:lnSpc>
              <a:spcBef>
                <a:spcPts val="67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Tyco, Flowserve, and </a:t>
            </a:r>
            <a:r>
              <a:rPr sz="1000" dirty="0">
                <a:latin typeface="Arial"/>
                <a:cs typeface="Arial"/>
              </a:rPr>
              <a:t>Samson </a:t>
            </a:r>
            <a:r>
              <a:rPr sz="1000" spc="-5" dirty="0">
                <a:latin typeface="Arial"/>
                <a:cs typeface="Arial"/>
              </a:rPr>
              <a:t>– </a:t>
            </a:r>
            <a:r>
              <a:rPr sz="1000" dirty="0">
                <a:latin typeface="Arial"/>
                <a:cs typeface="Arial"/>
              </a:rPr>
              <a:t>three </a:t>
            </a:r>
            <a:r>
              <a:rPr sz="1000" spc="-5" dirty="0">
                <a:latin typeface="Arial"/>
                <a:cs typeface="Arial"/>
              </a:rPr>
              <a:t>of the larger globe </a:t>
            </a:r>
            <a:r>
              <a:rPr sz="1000" spc="-10" dirty="0">
                <a:latin typeface="Arial"/>
                <a:cs typeface="Arial"/>
              </a:rPr>
              <a:t>valve </a:t>
            </a:r>
            <a:r>
              <a:rPr sz="1000" spc="-5" dirty="0">
                <a:latin typeface="Arial"/>
                <a:cs typeface="Arial"/>
              </a:rPr>
              <a:t>suppliers – are all </a:t>
            </a:r>
            <a:r>
              <a:rPr sz="1000" dirty="0">
                <a:latin typeface="Arial"/>
                <a:cs typeface="Arial"/>
              </a:rPr>
              <a:t>only  </a:t>
            </a:r>
            <a:r>
              <a:rPr sz="1000" spc="-5" dirty="0">
                <a:latin typeface="Arial"/>
                <a:cs typeface="Arial"/>
              </a:rPr>
              <a:t>about 70% utilized. Tyco and Flowserve expect little change in their utilization </a:t>
            </a:r>
            <a:r>
              <a:rPr sz="1000" dirty="0">
                <a:latin typeface="Arial"/>
                <a:cs typeface="Arial"/>
              </a:rPr>
              <a:t>rate </a:t>
            </a:r>
            <a:r>
              <a:rPr sz="1000" spc="-5" dirty="0">
                <a:latin typeface="Arial"/>
                <a:cs typeface="Arial"/>
              </a:rPr>
              <a:t>(which is  </a:t>
            </a:r>
            <a:r>
              <a:rPr sz="1000" dirty="0">
                <a:latin typeface="Arial"/>
                <a:cs typeface="Arial"/>
              </a:rPr>
              <a:t>normal </a:t>
            </a:r>
            <a:r>
              <a:rPr sz="1000" spc="-5" dirty="0">
                <a:latin typeface="Arial"/>
                <a:cs typeface="Arial"/>
              </a:rPr>
              <a:t>given their large </a:t>
            </a:r>
            <a:r>
              <a:rPr sz="1000" dirty="0">
                <a:latin typeface="Arial"/>
                <a:cs typeface="Arial"/>
              </a:rPr>
              <a:t>size </a:t>
            </a:r>
            <a:r>
              <a:rPr sz="1000" spc="-5" dirty="0">
                <a:latin typeface="Arial"/>
                <a:cs typeface="Arial"/>
              </a:rPr>
              <a:t>– it </a:t>
            </a:r>
            <a:r>
              <a:rPr sz="1000" dirty="0">
                <a:latin typeface="Arial"/>
                <a:cs typeface="Arial"/>
              </a:rPr>
              <a:t>takes </a:t>
            </a:r>
            <a:r>
              <a:rPr sz="1000" spc="-5" dirty="0">
                <a:latin typeface="Arial"/>
                <a:cs typeface="Arial"/>
              </a:rPr>
              <a:t>large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additions to </a:t>
            </a:r>
            <a:r>
              <a:rPr sz="1000" dirty="0">
                <a:latin typeface="Arial"/>
                <a:cs typeface="Arial"/>
              </a:rPr>
              <a:t>affect </a:t>
            </a:r>
            <a:r>
              <a:rPr sz="1000" spc="-5" dirty="0">
                <a:latin typeface="Arial"/>
                <a:cs typeface="Arial"/>
              </a:rPr>
              <a:t>the percentage </a:t>
            </a:r>
            <a:r>
              <a:rPr sz="1000" dirty="0">
                <a:latin typeface="Arial"/>
                <a:cs typeface="Arial"/>
              </a:rPr>
              <a:t>very  </a:t>
            </a:r>
            <a:r>
              <a:rPr sz="1000" spc="-5" dirty="0">
                <a:latin typeface="Arial"/>
                <a:cs typeface="Arial"/>
              </a:rPr>
              <a:t>much), while </a:t>
            </a:r>
            <a:r>
              <a:rPr sz="1000" dirty="0">
                <a:latin typeface="Arial"/>
                <a:cs typeface="Arial"/>
              </a:rPr>
              <a:t>Samson </a:t>
            </a:r>
            <a:r>
              <a:rPr sz="1000" spc="-5" dirty="0">
                <a:latin typeface="Arial"/>
                <a:cs typeface="Arial"/>
              </a:rPr>
              <a:t>expects its capacity utilization rate </a:t>
            </a:r>
            <a:r>
              <a:rPr sz="1000" spc="10" dirty="0">
                <a:latin typeface="Arial"/>
                <a:cs typeface="Arial"/>
              </a:rPr>
              <a:t>to </a:t>
            </a:r>
            <a:r>
              <a:rPr sz="1000" dirty="0">
                <a:latin typeface="Arial"/>
                <a:cs typeface="Arial"/>
              </a:rPr>
              <a:t>rise </a:t>
            </a:r>
            <a:r>
              <a:rPr sz="1000" spc="-5" dirty="0">
                <a:latin typeface="Arial"/>
                <a:cs typeface="Arial"/>
              </a:rPr>
              <a:t>to 75% within a year,  indicative of its growth</a:t>
            </a:r>
            <a:r>
              <a:rPr sz="1000" spc="1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ambitions.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244904" y="847141"/>
            <a:ext cx="5275580" cy="11099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0665" marR="5080" indent="-227965">
              <a:lnSpc>
                <a:spcPct val="143800"/>
              </a:lnSpc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Velan, Crane, and </a:t>
            </a:r>
            <a:r>
              <a:rPr sz="1000" dirty="0">
                <a:latin typeface="Arial"/>
                <a:cs typeface="Arial"/>
              </a:rPr>
              <a:t>MTS </a:t>
            </a:r>
            <a:r>
              <a:rPr sz="1000" spc="-5" dirty="0">
                <a:latin typeface="Arial"/>
                <a:cs typeface="Arial"/>
              </a:rPr>
              <a:t>are 80% utilized, and Velan and Crane expect that to rise as their  business continues to be strong. Velan’s utilization rate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higher </a:t>
            </a:r>
            <a:r>
              <a:rPr sz="1000" dirty="0">
                <a:latin typeface="Arial"/>
                <a:cs typeface="Arial"/>
              </a:rPr>
              <a:t>than many </a:t>
            </a:r>
            <a:r>
              <a:rPr sz="1000" spc="-5" dirty="0">
                <a:latin typeface="Arial"/>
                <a:cs typeface="Arial"/>
              </a:rPr>
              <a:t>of its  competitors because it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utilizing </a:t>
            </a:r>
            <a:r>
              <a:rPr sz="1000" dirty="0">
                <a:latin typeface="Arial"/>
                <a:cs typeface="Arial"/>
              </a:rPr>
              <a:t>more </a:t>
            </a:r>
            <a:r>
              <a:rPr sz="1000" spc="-5" dirty="0">
                <a:latin typeface="Arial"/>
                <a:cs typeface="Arial"/>
              </a:rPr>
              <a:t>of its capacity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execute a series of large orders.  Crane and </a:t>
            </a:r>
            <a:r>
              <a:rPr sz="1000" dirty="0">
                <a:latin typeface="Arial"/>
                <a:cs typeface="Arial"/>
              </a:rPr>
              <a:t>MTS </a:t>
            </a:r>
            <a:r>
              <a:rPr sz="1000" spc="-5" dirty="0">
                <a:latin typeface="Arial"/>
                <a:cs typeface="Arial"/>
              </a:rPr>
              <a:t>are smaller suppliers of Globe valves (#9 and #11, according to our  analysis), so follow demand rises with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additions rather than lead with</a:t>
            </a:r>
            <a:r>
              <a:rPr sz="1000" spc="114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them.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016304" y="2313634"/>
            <a:ext cx="5466080" cy="11099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700"/>
              </a:lnSpc>
            </a:pPr>
            <a:r>
              <a:rPr sz="1000" dirty="0">
                <a:latin typeface="Arial"/>
                <a:cs typeface="Arial"/>
              </a:rPr>
              <a:t>Total </a:t>
            </a:r>
            <a:r>
              <a:rPr sz="1000" spc="-5" dirty="0">
                <a:latin typeface="Arial"/>
                <a:cs typeface="Arial"/>
              </a:rPr>
              <a:t>Globe valve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will rise </a:t>
            </a:r>
            <a:r>
              <a:rPr sz="1000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2.8%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2014, and will </a:t>
            </a:r>
            <a:r>
              <a:rPr sz="1000" dirty="0">
                <a:latin typeface="Arial"/>
                <a:cs typeface="Arial"/>
              </a:rPr>
              <a:t>progressively </a:t>
            </a:r>
            <a:r>
              <a:rPr sz="1000" spc="-5" dirty="0">
                <a:latin typeface="Arial"/>
                <a:cs typeface="Arial"/>
              </a:rPr>
              <a:t>increase during </a:t>
            </a:r>
            <a:r>
              <a:rPr sz="1000" dirty="0">
                <a:latin typeface="Arial"/>
                <a:cs typeface="Arial"/>
              </a:rPr>
              <a:t>2015-  </a:t>
            </a:r>
            <a:r>
              <a:rPr sz="1000" spc="-5" dirty="0">
                <a:latin typeface="Arial"/>
                <a:cs typeface="Arial"/>
              </a:rPr>
              <a:t>2020 to 4.5%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4.8% in </a:t>
            </a:r>
            <a:r>
              <a:rPr sz="1000" dirty="0">
                <a:latin typeface="Arial"/>
                <a:cs typeface="Arial"/>
              </a:rPr>
              <a:t>2015 </a:t>
            </a:r>
            <a:r>
              <a:rPr sz="1000" spc="-5" dirty="0">
                <a:latin typeface="Arial"/>
                <a:cs typeface="Arial"/>
              </a:rPr>
              <a:t>and 4.7-4.8%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2016 through 2020. </a:t>
            </a:r>
            <a:r>
              <a:rPr sz="1000" dirty="0">
                <a:latin typeface="Arial"/>
                <a:cs typeface="Arial"/>
              </a:rPr>
              <a:t>Capacity margin </a:t>
            </a:r>
            <a:r>
              <a:rPr sz="1000" spc="-5" dirty="0">
                <a:latin typeface="Arial"/>
                <a:cs typeface="Arial"/>
              </a:rPr>
              <a:t>– the total  </a:t>
            </a:r>
            <a:r>
              <a:rPr sz="1000" dirty="0">
                <a:latin typeface="Arial"/>
                <a:cs typeface="Arial"/>
              </a:rPr>
              <a:t>amount </a:t>
            </a:r>
            <a:r>
              <a:rPr sz="1000" spc="-5" dirty="0">
                <a:latin typeface="Arial"/>
                <a:cs typeface="Arial"/>
              </a:rPr>
              <a:t>of available capacity worldwide – will decline from </a:t>
            </a:r>
            <a:r>
              <a:rPr sz="1000" spc="-10" dirty="0">
                <a:latin typeface="Arial"/>
                <a:cs typeface="Arial"/>
              </a:rPr>
              <a:t>$45m </a:t>
            </a:r>
            <a:r>
              <a:rPr sz="1000" spc="-5" dirty="0">
                <a:latin typeface="Arial"/>
                <a:cs typeface="Arial"/>
              </a:rPr>
              <a:t>today to $35m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2015 and  stabilize </a:t>
            </a:r>
            <a:r>
              <a:rPr sz="1000" dirty="0">
                <a:latin typeface="Arial"/>
                <a:cs typeface="Arial"/>
              </a:rPr>
              <a:t>through </a:t>
            </a:r>
            <a:r>
              <a:rPr sz="1000" spc="-5" dirty="0">
                <a:latin typeface="Arial"/>
                <a:cs typeface="Arial"/>
              </a:rPr>
              <a:t>2020. Given average orders of </a:t>
            </a:r>
            <a:r>
              <a:rPr sz="1000" dirty="0">
                <a:latin typeface="Arial"/>
                <a:cs typeface="Arial"/>
              </a:rPr>
              <a:t>only $1-2m </a:t>
            </a:r>
            <a:r>
              <a:rPr sz="1000" spc="-5" dirty="0">
                <a:latin typeface="Arial"/>
                <a:cs typeface="Arial"/>
              </a:rPr>
              <a:t>from large oil companies, that</a:t>
            </a:r>
            <a:r>
              <a:rPr sz="1000" spc="16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leaves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25"/>
              </a:spcBef>
            </a:pPr>
            <a:r>
              <a:rPr sz="1000" spc="-5" dirty="0">
                <a:latin typeface="Arial"/>
                <a:cs typeface="Arial"/>
              </a:rPr>
              <a:t>adequate </a:t>
            </a:r>
            <a:r>
              <a:rPr sz="1000" dirty="0">
                <a:latin typeface="Arial"/>
                <a:cs typeface="Arial"/>
              </a:rPr>
              <a:t>capacity for most </a:t>
            </a:r>
            <a:r>
              <a:rPr sz="1000" spc="-5" dirty="0">
                <a:latin typeface="Arial"/>
                <a:cs typeface="Arial"/>
              </a:rPr>
              <a:t>orders. Anticipated </a:t>
            </a:r>
            <a:r>
              <a:rPr sz="1000" dirty="0">
                <a:latin typeface="Arial"/>
                <a:cs typeface="Arial"/>
              </a:rPr>
              <a:t>requirements for more </a:t>
            </a:r>
            <a:r>
              <a:rPr sz="1000" spc="-5" dirty="0">
                <a:latin typeface="Arial"/>
                <a:cs typeface="Arial"/>
              </a:rPr>
              <a:t>than $4m of </a:t>
            </a:r>
            <a:r>
              <a:rPr sz="1000" spc="-10" dirty="0">
                <a:latin typeface="Arial"/>
                <a:cs typeface="Arial"/>
              </a:rPr>
              <a:t>globe</a:t>
            </a:r>
            <a:r>
              <a:rPr sz="1000" spc="7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029004" y="3486022"/>
            <a:ext cx="5262245" cy="144780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1000" spc="-5" dirty="0">
                <a:latin typeface="Arial"/>
                <a:cs typeface="Arial"/>
              </a:rPr>
              <a:t>should be planned with suppliers 24 </a:t>
            </a:r>
            <a:r>
              <a:rPr sz="1000" dirty="0">
                <a:latin typeface="Arial"/>
                <a:cs typeface="Arial"/>
              </a:rPr>
              <a:t>months </a:t>
            </a:r>
            <a:r>
              <a:rPr sz="1000" spc="-5" dirty="0">
                <a:latin typeface="Arial"/>
                <a:cs typeface="Arial"/>
              </a:rPr>
              <a:t>or </a:t>
            </a:r>
            <a:r>
              <a:rPr sz="1000" dirty="0">
                <a:latin typeface="Arial"/>
                <a:cs typeface="Arial"/>
              </a:rPr>
              <a:t>more </a:t>
            </a:r>
            <a:r>
              <a:rPr sz="1000" spc="-5" dirty="0">
                <a:latin typeface="Arial"/>
                <a:cs typeface="Arial"/>
              </a:rPr>
              <a:t>in advance to ensure adequate</a:t>
            </a:r>
            <a:r>
              <a:rPr sz="1000" spc="17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capacity.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2519298" y="4064634"/>
            <a:ext cx="252222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12: </a:t>
            </a:r>
            <a:r>
              <a:rPr sz="1000" b="1" dirty="0">
                <a:latin typeface="Arial"/>
                <a:cs typeface="Arial"/>
              </a:rPr>
              <a:t>Capacity Margin- </a:t>
            </a:r>
            <a:r>
              <a:rPr sz="1000" b="1" spc="-5" dirty="0">
                <a:latin typeface="Arial"/>
                <a:cs typeface="Arial"/>
              </a:rPr>
              <a:t>Globe</a:t>
            </a:r>
            <a:r>
              <a:rPr sz="1000" b="1" spc="-5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994968" y="7285101"/>
            <a:ext cx="556895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dirty="0">
                <a:latin typeface="Arial"/>
                <a:cs typeface="Arial"/>
              </a:rPr>
              <a:t>Table </a:t>
            </a:r>
            <a:r>
              <a:rPr sz="1000" b="1" spc="-5" dirty="0">
                <a:latin typeface="Arial"/>
                <a:cs typeface="Arial"/>
              </a:rPr>
              <a:t>8: Reported or Estimated Capacity Utilization Rates at Selected </a:t>
            </a:r>
            <a:r>
              <a:rPr sz="1000" b="1" dirty="0">
                <a:latin typeface="Arial"/>
                <a:cs typeface="Arial"/>
              </a:rPr>
              <a:t>Globe </a:t>
            </a:r>
            <a:r>
              <a:rPr sz="1000" b="1" spc="-5" dirty="0">
                <a:latin typeface="Arial"/>
                <a:cs typeface="Arial"/>
              </a:rPr>
              <a:t>Valve</a:t>
            </a:r>
            <a:r>
              <a:rPr sz="1000" b="1" spc="14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Suppliers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/>
          <p:nvPr/>
        </p:nvSpPr>
        <p:spPr>
          <a:xfrm>
            <a:off x="1386331" y="4372209"/>
            <a:ext cx="4825365" cy="2477135"/>
          </a:xfrm>
          <a:custGeom>
            <a:avLst/>
            <a:gdLst/>
            <a:ahLst/>
            <a:cxnLst/>
            <a:rect l="l" t="t" r="r" b="b"/>
            <a:pathLst>
              <a:path w="4825365" h="2477134">
                <a:moveTo>
                  <a:pt x="0" y="2476619"/>
                </a:moveTo>
                <a:lnTo>
                  <a:pt x="4825041" y="2476619"/>
                </a:lnTo>
                <a:lnTo>
                  <a:pt x="4825041" y="0"/>
                </a:lnTo>
                <a:lnTo>
                  <a:pt x="0" y="0"/>
                </a:lnTo>
                <a:lnTo>
                  <a:pt x="0" y="2476619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526699" y="5078328"/>
            <a:ext cx="0" cy="1229995"/>
          </a:xfrm>
          <a:custGeom>
            <a:avLst/>
            <a:gdLst/>
            <a:ahLst/>
            <a:cxnLst/>
            <a:rect l="l" t="t" r="r" b="b"/>
            <a:pathLst>
              <a:path h="1229995">
                <a:moveTo>
                  <a:pt x="0" y="0"/>
                </a:moveTo>
                <a:lnTo>
                  <a:pt x="0" y="1229920"/>
                </a:lnTo>
              </a:path>
            </a:pathLst>
          </a:custGeom>
          <a:ln w="25900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604399" y="5049477"/>
            <a:ext cx="0" cy="1259205"/>
          </a:xfrm>
          <a:custGeom>
            <a:avLst/>
            <a:gdLst/>
            <a:ahLst/>
            <a:cxnLst/>
            <a:rect l="l" t="t" r="r" b="b"/>
            <a:pathLst>
              <a:path h="1259204">
                <a:moveTo>
                  <a:pt x="0" y="0"/>
                </a:moveTo>
                <a:lnTo>
                  <a:pt x="0" y="1258771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695049" y="5104142"/>
            <a:ext cx="0" cy="1204595"/>
          </a:xfrm>
          <a:custGeom>
            <a:avLst/>
            <a:gdLst/>
            <a:ahLst/>
            <a:cxnLst/>
            <a:rect l="l" t="t" r="r" b="b"/>
            <a:pathLst>
              <a:path h="1204595">
                <a:moveTo>
                  <a:pt x="0" y="0"/>
                </a:moveTo>
                <a:lnTo>
                  <a:pt x="0" y="1204106"/>
                </a:lnTo>
              </a:path>
            </a:pathLst>
          </a:custGeom>
          <a:ln w="48753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785700" y="5157289"/>
            <a:ext cx="0" cy="1151255"/>
          </a:xfrm>
          <a:custGeom>
            <a:avLst/>
            <a:gdLst/>
            <a:ahLst/>
            <a:cxnLst/>
            <a:rect l="l" t="t" r="r" b="b"/>
            <a:pathLst>
              <a:path h="1151254">
                <a:moveTo>
                  <a:pt x="0" y="0"/>
                </a:moveTo>
                <a:lnTo>
                  <a:pt x="0" y="1150960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875589" y="5201324"/>
            <a:ext cx="0" cy="1107440"/>
          </a:xfrm>
          <a:custGeom>
            <a:avLst/>
            <a:gdLst/>
            <a:ahLst/>
            <a:cxnLst/>
            <a:rect l="l" t="t" r="r" b="b"/>
            <a:pathLst>
              <a:path h="1107439">
                <a:moveTo>
                  <a:pt x="0" y="0"/>
                </a:moveTo>
                <a:lnTo>
                  <a:pt x="0" y="1106924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965477" y="5190695"/>
            <a:ext cx="0" cy="1117600"/>
          </a:xfrm>
          <a:custGeom>
            <a:avLst/>
            <a:gdLst/>
            <a:ahLst/>
            <a:cxnLst/>
            <a:rect l="l" t="t" r="r" b="b"/>
            <a:pathLst>
              <a:path h="1117600">
                <a:moveTo>
                  <a:pt x="0" y="0"/>
                </a:moveTo>
                <a:lnTo>
                  <a:pt x="0" y="1117553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055366" y="5180065"/>
            <a:ext cx="0" cy="1128395"/>
          </a:xfrm>
          <a:custGeom>
            <a:avLst/>
            <a:gdLst/>
            <a:ahLst/>
            <a:cxnLst/>
            <a:rect l="l" t="t" r="r" b="b"/>
            <a:pathLst>
              <a:path h="1128395">
                <a:moveTo>
                  <a:pt x="0" y="0"/>
                </a:moveTo>
                <a:lnTo>
                  <a:pt x="0" y="1128183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145255" y="5169436"/>
            <a:ext cx="0" cy="1139190"/>
          </a:xfrm>
          <a:custGeom>
            <a:avLst/>
            <a:gdLst/>
            <a:ahLst/>
            <a:cxnLst/>
            <a:rect l="l" t="t" r="r" b="b"/>
            <a:pathLst>
              <a:path h="1139189">
                <a:moveTo>
                  <a:pt x="0" y="0"/>
                </a:moveTo>
                <a:lnTo>
                  <a:pt x="0" y="1138812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235143" y="5157289"/>
            <a:ext cx="0" cy="1151255"/>
          </a:xfrm>
          <a:custGeom>
            <a:avLst/>
            <a:gdLst/>
            <a:ahLst/>
            <a:cxnLst/>
            <a:rect l="l" t="t" r="r" b="b"/>
            <a:pathLst>
              <a:path h="1151254">
                <a:moveTo>
                  <a:pt x="0" y="0"/>
                </a:moveTo>
                <a:lnTo>
                  <a:pt x="0" y="1150960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325794" y="5143622"/>
            <a:ext cx="0" cy="1165225"/>
          </a:xfrm>
          <a:custGeom>
            <a:avLst/>
            <a:gdLst/>
            <a:ahLst/>
            <a:cxnLst/>
            <a:rect l="l" t="t" r="r" b="b"/>
            <a:pathLst>
              <a:path h="1165225">
                <a:moveTo>
                  <a:pt x="0" y="0"/>
                </a:moveTo>
                <a:lnTo>
                  <a:pt x="0" y="1164626"/>
                </a:lnTo>
              </a:path>
            </a:pathLst>
          </a:custGeom>
          <a:ln w="48753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416444" y="5131475"/>
            <a:ext cx="0" cy="1177290"/>
          </a:xfrm>
          <a:custGeom>
            <a:avLst/>
            <a:gdLst/>
            <a:ahLst/>
            <a:cxnLst/>
            <a:rect l="l" t="t" r="r" b="b"/>
            <a:pathLst>
              <a:path h="1177289">
                <a:moveTo>
                  <a:pt x="0" y="0"/>
                </a:moveTo>
                <a:lnTo>
                  <a:pt x="0" y="1176774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506333" y="5117808"/>
            <a:ext cx="0" cy="1190625"/>
          </a:xfrm>
          <a:custGeom>
            <a:avLst/>
            <a:gdLst/>
            <a:ahLst/>
            <a:cxnLst/>
            <a:rect l="l" t="t" r="r" b="b"/>
            <a:pathLst>
              <a:path h="1190625">
                <a:moveTo>
                  <a:pt x="0" y="0"/>
                </a:moveTo>
                <a:lnTo>
                  <a:pt x="0" y="1190440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596221" y="5104142"/>
            <a:ext cx="0" cy="1204595"/>
          </a:xfrm>
          <a:custGeom>
            <a:avLst/>
            <a:gdLst/>
            <a:ahLst/>
            <a:cxnLst/>
            <a:rect l="l" t="t" r="r" b="b"/>
            <a:pathLst>
              <a:path h="1204595">
                <a:moveTo>
                  <a:pt x="0" y="0"/>
                </a:moveTo>
                <a:lnTo>
                  <a:pt x="0" y="1204106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686110" y="5090476"/>
            <a:ext cx="0" cy="1217930"/>
          </a:xfrm>
          <a:custGeom>
            <a:avLst/>
            <a:gdLst/>
            <a:ahLst/>
            <a:cxnLst/>
            <a:rect l="l" t="t" r="r" b="b"/>
            <a:pathLst>
              <a:path h="1217929">
                <a:moveTo>
                  <a:pt x="0" y="0"/>
                </a:moveTo>
                <a:lnTo>
                  <a:pt x="0" y="1217772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775999" y="5075291"/>
            <a:ext cx="0" cy="1233170"/>
          </a:xfrm>
          <a:custGeom>
            <a:avLst/>
            <a:gdLst/>
            <a:ahLst/>
            <a:cxnLst/>
            <a:rect l="l" t="t" r="r" b="b"/>
            <a:pathLst>
              <a:path h="1233170">
                <a:moveTo>
                  <a:pt x="0" y="0"/>
                </a:moveTo>
                <a:lnTo>
                  <a:pt x="0" y="1232957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865888" y="5061625"/>
            <a:ext cx="0" cy="1247140"/>
          </a:xfrm>
          <a:custGeom>
            <a:avLst/>
            <a:gdLst/>
            <a:ahLst/>
            <a:cxnLst/>
            <a:rect l="l" t="t" r="r" b="b"/>
            <a:pathLst>
              <a:path h="1247139">
                <a:moveTo>
                  <a:pt x="0" y="0"/>
                </a:moveTo>
                <a:lnTo>
                  <a:pt x="0" y="1246623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956538" y="5046440"/>
            <a:ext cx="0" cy="1262380"/>
          </a:xfrm>
          <a:custGeom>
            <a:avLst/>
            <a:gdLst/>
            <a:ahLst/>
            <a:cxnLst/>
            <a:rect l="l" t="t" r="r" b="b"/>
            <a:pathLst>
              <a:path h="1262379">
                <a:moveTo>
                  <a:pt x="0" y="0"/>
                </a:moveTo>
                <a:lnTo>
                  <a:pt x="0" y="1261808"/>
                </a:lnTo>
              </a:path>
            </a:pathLst>
          </a:custGeom>
          <a:ln w="48753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047189" y="5031256"/>
            <a:ext cx="0" cy="1276985"/>
          </a:xfrm>
          <a:custGeom>
            <a:avLst/>
            <a:gdLst/>
            <a:ahLst/>
            <a:cxnLst/>
            <a:rect l="l" t="t" r="r" b="b"/>
            <a:pathLst>
              <a:path h="1276985">
                <a:moveTo>
                  <a:pt x="0" y="0"/>
                </a:moveTo>
                <a:lnTo>
                  <a:pt x="0" y="1276992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137077" y="5016071"/>
            <a:ext cx="0" cy="1292225"/>
          </a:xfrm>
          <a:custGeom>
            <a:avLst/>
            <a:gdLst/>
            <a:ahLst/>
            <a:cxnLst/>
            <a:rect l="l" t="t" r="r" b="b"/>
            <a:pathLst>
              <a:path h="1292225">
                <a:moveTo>
                  <a:pt x="0" y="0"/>
                </a:moveTo>
                <a:lnTo>
                  <a:pt x="0" y="1292177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226966" y="5000886"/>
            <a:ext cx="0" cy="1307465"/>
          </a:xfrm>
          <a:custGeom>
            <a:avLst/>
            <a:gdLst/>
            <a:ahLst/>
            <a:cxnLst/>
            <a:rect l="l" t="t" r="r" b="b"/>
            <a:pathLst>
              <a:path h="1307464">
                <a:moveTo>
                  <a:pt x="0" y="0"/>
                </a:moveTo>
                <a:lnTo>
                  <a:pt x="0" y="1307362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316855" y="4985702"/>
            <a:ext cx="0" cy="1322705"/>
          </a:xfrm>
          <a:custGeom>
            <a:avLst/>
            <a:gdLst/>
            <a:ahLst/>
            <a:cxnLst/>
            <a:rect l="l" t="t" r="r" b="b"/>
            <a:pathLst>
              <a:path h="1322704">
                <a:moveTo>
                  <a:pt x="0" y="0"/>
                </a:moveTo>
                <a:lnTo>
                  <a:pt x="0" y="1322546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406743" y="4970517"/>
            <a:ext cx="0" cy="1337945"/>
          </a:xfrm>
          <a:custGeom>
            <a:avLst/>
            <a:gdLst/>
            <a:ahLst/>
            <a:cxnLst/>
            <a:rect l="l" t="t" r="r" b="b"/>
            <a:pathLst>
              <a:path h="1337945">
                <a:moveTo>
                  <a:pt x="0" y="0"/>
                </a:moveTo>
                <a:lnTo>
                  <a:pt x="0" y="1337731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496632" y="4955332"/>
            <a:ext cx="0" cy="1353185"/>
          </a:xfrm>
          <a:custGeom>
            <a:avLst/>
            <a:gdLst/>
            <a:ahLst/>
            <a:cxnLst/>
            <a:rect l="l" t="t" r="r" b="b"/>
            <a:pathLst>
              <a:path h="1353185">
                <a:moveTo>
                  <a:pt x="0" y="0"/>
                </a:moveTo>
                <a:lnTo>
                  <a:pt x="0" y="1352916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587282" y="4938629"/>
            <a:ext cx="0" cy="1369695"/>
          </a:xfrm>
          <a:custGeom>
            <a:avLst/>
            <a:gdLst/>
            <a:ahLst/>
            <a:cxnLst/>
            <a:rect l="l" t="t" r="r" b="b"/>
            <a:pathLst>
              <a:path h="1369695">
                <a:moveTo>
                  <a:pt x="0" y="0"/>
                </a:moveTo>
                <a:lnTo>
                  <a:pt x="0" y="1369619"/>
                </a:lnTo>
              </a:path>
            </a:pathLst>
          </a:custGeom>
          <a:ln w="48753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677933" y="4923445"/>
            <a:ext cx="0" cy="1384935"/>
          </a:xfrm>
          <a:custGeom>
            <a:avLst/>
            <a:gdLst/>
            <a:ahLst/>
            <a:cxnLst/>
            <a:rect l="l" t="t" r="r" b="b"/>
            <a:pathLst>
              <a:path h="1384935">
                <a:moveTo>
                  <a:pt x="0" y="0"/>
                </a:moveTo>
                <a:lnTo>
                  <a:pt x="0" y="1384804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767822" y="4906741"/>
            <a:ext cx="0" cy="1402080"/>
          </a:xfrm>
          <a:custGeom>
            <a:avLst/>
            <a:gdLst/>
            <a:ahLst/>
            <a:cxnLst/>
            <a:rect l="l" t="t" r="r" b="b"/>
            <a:pathLst>
              <a:path h="1402079">
                <a:moveTo>
                  <a:pt x="0" y="0"/>
                </a:moveTo>
                <a:lnTo>
                  <a:pt x="0" y="1401507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857710" y="4891557"/>
            <a:ext cx="0" cy="1416685"/>
          </a:xfrm>
          <a:custGeom>
            <a:avLst/>
            <a:gdLst/>
            <a:ahLst/>
            <a:cxnLst/>
            <a:rect l="l" t="t" r="r" b="b"/>
            <a:pathLst>
              <a:path h="1416685">
                <a:moveTo>
                  <a:pt x="0" y="0"/>
                </a:moveTo>
                <a:lnTo>
                  <a:pt x="0" y="1416691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947599" y="4874853"/>
            <a:ext cx="0" cy="1433830"/>
          </a:xfrm>
          <a:custGeom>
            <a:avLst/>
            <a:gdLst/>
            <a:ahLst/>
            <a:cxnLst/>
            <a:rect l="l" t="t" r="r" b="b"/>
            <a:pathLst>
              <a:path h="1433829">
                <a:moveTo>
                  <a:pt x="0" y="0"/>
                </a:moveTo>
                <a:lnTo>
                  <a:pt x="0" y="1433395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037488" y="4858151"/>
            <a:ext cx="0" cy="1450340"/>
          </a:xfrm>
          <a:custGeom>
            <a:avLst/>
            <a:gdLst/>
            <a:ahLst/>
            <a:cxnLst/>
            <a:rect l="l" t="t" r="r" b="b"/>
            <a:pathLst>
              <a:path h="1450339">
                <a:moveTo>
                  <a:pt x="0" y="0"/>
                </a:moveTo>
                <a:lnTo>
                  <a:pt x="0" y="1450098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127376" y="4841447"/>
            <a:ext cx="0" cy="1466850"/>
          </a:xfrm>
          <a:custGeom>
            <a:avLst/>
            <a:gdLst/>
            <a:ahLst/>
            <a:cxnLst/>
            <a:rect l="l" t="t" r="r" b="b"/>
            <a:pathLst>
              <a:path h="1466850">
                <a:moveTo>
                  <a:pt x="0" y="0"/>
                </a:moveTo>
                <a:lnTo>
                  <a:pt x="0" y="1466801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218027" y="4824744"/>
            <a:ext cx="0" cy="1483995"/>
          </a:xfrm>
          <a:custGeom>
            <a:avLst/>
            <a:gdLst/>
            <a:ahLst/>
            <a:cxnLst/>
            <a:rect l="l" t="t" r="r" b="b"/>
            <a:pathLst>
              <a:path h="1483995">
                <a:moveTo>
                  <a:pt x="0" y="0"/>
                </a:moveTo>
                <a:lnTo>
                  <a:pt x="0" y="1483504"/>
                </a:lnTo>
              </a:path>
            </a:pathLst>
          </a:custGeom>
          <a:ln w="48753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308677" y="4806522"/>
            <a:ext cx="0" cy="1501775"/>
          </a:xfrm>
          <a:custGeom>
            <a:avLst/>
            <a:gdLst/>
            <a:ahLst/>
            <a:cxnLst/>
            <a:rect l="l" t="t" r="r" b="b"/>
            <a:pathLst>
              <a:path h="1501775">
                <a:moveTo>
                  <a:pt x="0" y="0"/>
                </a:moveTo>
                <a:lnTo>
                  <a:pt x="0" y="1501726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353622" y="4730599"/>
            <a:ext cx="0" cy="1577975"/>
          </a:xfrm>
          <a:custGeom>
            <a:avLst/>
            <a:gdLst/>
            <a:ahLst/>
            <a:cxnLst/>
            <a:rect l="l" t="t" r="r" b="b"/>
            <a:pathLst>
              <a:path h="1577975">
                <a:moveTo>
                  <a:pt x="0" y="1577649"/>
                </a:moveTo>
                <a:lnTo>
                  <a:pt x="0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318580" y="6308249"/>
            <a:ext cx="68580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318580" y="5781340"/>
            <a:ext cx="68580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318580" y="5255989"/>
            <a:ext cx="68580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318580" y="4730599"/>
            <a:ext cx="68580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2515272" y="4730599"/>
            <a:ext cx="0" cy="1577975"/>
          </a:xfrm>
          <a:custGeom>
            <a:avLst/>
            <a:gdLst/>
            <a:ahLst/>
            <a:cxnLst/>
            <a:rect l="l" t="t" r="r" b="b"/>
            <a:pathLst>
              <a:path h="1577975">
                <a:moveTo>
                  <a:pt x="0" y="1577649"/>
                </a:moveTo>
                <a:lnTo>
                  <a:pt x="0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2480231" y="6308249"/>
            <a:ext cx="68580" cy="0"/>
          </a:xfrm>
          <a:custGeom>
            <a:avLst/>
            <a:gdLst/>
            <a:ahLst/>
            <a:cxnLst/>
            <a:rect l="l" t="t" r="r" b="b"/>
            <a:pathLst>
              <a:path w="68580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480231" y="6150328"/>
            <a:ext cx="68580" cy="0"/>
          </a:xfrm>
          <a:custGeom>
            <a:avLst/>
            <a:gdLst/>
            <a:ahLst/>
            <a:cxnLst/>
            <a:rect l="l" t="t" r="r" b="b"/>
            <a:pathLst>
              <a:path w="68580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2480231" y="5992407"/>
            <a:ext cx="68580" cy="0"/>
          </a:xfrm>
          <a:custGeom>
            <a:avLst/>
            <a:gdLst/>
            <a:ahLst/>
            <a:cxnLst/>
            <a:rect l="l" t="t" r="r" b="b"/>
            <a:pathLst>
              <a:path w="68580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480231" y="5834487"/>
            <a:ext cx="68580" cy="0"/>
          </a:xfrm>
          <a:custGeom>
            <a:avLst/>
            <a:gdLst/>
            <a:ahLst/>
            <a:cxnLst/>
            <a:rect l="l" t="t" r="r" b="b"/>
            <a:pathLst>
              <a:path w="68580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2480231" y="5676566"/>
            <a:ext cx="68580" cy="0"/>
          </a:xfrm>
          <a:custGeom>
            <a:avLst/>
            <a:gdLst/>
            <a:ahLst/>
            <a:cxnLst/>
            <a:rect l="l" t="t" r="r" b="b"/>
            <a:pathLst>
              <a:path w="68580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480231" y="5518684"/>
            <a:ext cx="68580" cy="0"/>
          </a:xfrm>
          <a:custGeom>
            <a:avLst/>
            <a:gdLst/>
            <a:ahLst/>
            <a:cxnLst/>
            <a:rect l="l" t="t" r="r" b="b"/>
            <a:pathLst>
              <a:path w="68580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480231" y="5360763"/>
            <a:ext cx="68580" cy="0"/>
          </a:xfrm>
          <a:custGeom>
            <a:avLst/>
            <a:gdLst/>
            <a:ahLst/>
            <a:cxnLst/>
            <a:rect l="l" t="t" r="r" b="b"/>
            <a:pathLst>
              <a:path w="68580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480231" y="5204361"/>
            <a:ext cx="68580" cy="0"/>
          </a:xfrm>
          <a:custGeom>
            <a:avLst/>
            <a:gdLst/>
            <a:ahLst/>
            <a:cxnLst/>
            <a:rect l="l" t="t" r="r" b="b"/>
            <a:pathLst>
              <a:path w="68580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480231" y="5046440"/>
            <a:ext cx="68580" cy="0"/>
          </a:xfrm>
          <a:custGeom>
            <a:avLst/>
            <a:gdLst/>
            <a:ahLst/>
            <a:cxnLst/>
            <a:rect l="l" t="t" r="r" b="b"/>
            <a:pathLst>
              <a:path w="68580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480231" y="4888520"/>
            <a:ext cx="68580" cy="0"/>
          </a:xfrm>
          <a:custGeom>
            <a:avLst/>
            <a:gdLst/>
            <a:ahLst/>
            <a:cxnLst/>
            <a:rect l="l" t="t" r="r" b="b"/>
            <a:pathLst>
              <a:path w="68580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480231" y="4730599"/>
            <a:ext cx="68580" cy="0"/>
          </a:xfrm>
          <a:custGeom>
            <a:avLst/>
            <a:gdLst/>
            <a:ahLst/>
            <a:cxnLst/>
            <a:rect l="l" t="t" r="r" b="b"/>
            <a:pathLst>
              <a:path w="68580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515272" y="6308249"/>
            <a:ext cx="2838450" cy="0"/>
          </a:xfrm>
          <a:custGeom>
            <a:avLst/>
            <a:gdLst/>
            <a:ahLst/>
            <a:cxnLst/>
            <a:rect l="l" t="t" r="r" b="b"/>
            <a:pathLst>
              <a:path w="2838450">
                <a:moveTo>
                  <a:pt x="0" y="0"/>
                </a:moveTo>
                <a:lnTo>
                  <a:pt x="283834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515272" y="630824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695049" y="630824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2874827" y="630824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056128" y="630824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235905" y="630824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415682" y="630824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595460" y="630824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776761" y="630824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956538" y="630824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4136316" y="630824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4317617" y="630824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4497394" y="630824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4677171" y="630824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4856948" y="630824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038249" y="630824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218027" y="630824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514777" y="5601439"/>
            <a:ext cx="2794000" cy="69850"/>
          </a:xfrm>
          <a:custGeom>
            <a:avLst/>
            <a:gdLst/>
            <a:ahLst/>
            <a:cxnLst/>
            <a:rect l="l" t="t" r="r" b="b"/>
            <a:pathLst>
              <a:path w="2794000" h="69850">
                <a:moveTo>
                  <a:pt x="0" y="58816"/>
                </a:moveTo>
                <a:lnTo>
                  <a:pt x="22527" y="62360"/>
                </a:lnTo>
                <a:lnTo>
                  <a:pt x="45052" y="66432"/>
                </a:lnTo>
                <a:lnTo>
                  <a:pt x="67577" y="69449"/>
                </a:lnTo>
                <a:lnTo>
                  <a:pt x="90104" y="69825"/>
                </a:lnTo>
                <a:lnTo>
                  <a:pt x="112634" y="66516"/>
                </a:lnTo>
                <a:lnTo>
                  <a:pt x="135169" y="60569"/>
                </a:lnTo>
                <a:lnTo>
                  <a:pt x="157713" y="53568"/>
                </a:lnTo>
                <a:lnTo>
                  <a:pt x="180272" y="47099"/>
                </a:lnTo>
                <a:lnTo>
                  <a:pt x="202764" y="41414"/>
                </a:lnTo>
                <a:lnTo>
                  <a:pt x="225280" y="35729"/>
                </a:lnTo>
                <a:lnTo>
                  <a:pt x="247796" y="30045"/>
                </a:lnTo>
                <a:lnTo>
                  <a:pt x="270288" y="24360"/>
                </a:lnTo>
                <a:lnTo>
                  <a:pt x="292835" y="18145"/>
                </a:lnTo>
                <a:lnTo>
                  <a:pt x="315359" y="11576"/>
                </a:lnTo>
                <a:lnTo>
                  <a:pt x="337883" y="5715"/>
                </a:lnTo>
                <a:lnTo>
                  <a:pt x="360430" y="1621"/>
                </a:lnTo>
                <a:lnTo>
                  <a:pt x="382978" y="0"/>
                </a:lnTo>
                <a:lnTo>
                  <a:pt x="405502" y="143"/>
                </a:lnTo>
                <a:lnTo>
                  <a:pt x="428025" y="994"/>
                </a:lnTo>
                <a:lnTo>
                  <a:pt x="450573" y="1494"/>
                </a:lnTo>
                <a:lnTo>
                  <a:pt x="473067" y="1458"/>
                </a:lnTo>
                <a:lnTo>
                  <a:pt x="495597" y="1425"/>
                </a:lnTo>
                <a:lnTo>
                  <a:pt x="518150" y="1391"/>
                </a:lnTo>
                <a:lnTo>
                  <a:pt x="540716" y="1355"/>
                </a:lnTo>
                <a:lnTo>
                  <a:pt x="563208" y="1323"/>
                </a:lnTo>
                <a:lnTo>
                  <a:pt x="585723" y="1287"/>
                </a:lnTo>
                <a:lnTo>
                  <a:pt x="608239" y="1254"/>
                </a:lnTo>
                <a:lnTo>
                  <a:pt x="653297" y="1214"/>
                </a:lnTo>
                <a:lnTo>
                  <a:pt x="698380" y="1204"/>
                </a:lnTo>
                <a:lnTo>
                  <a:pt x="720874" y="1203"/>
                </a:lnTo>
                <a:lnTo>
                  <a:pt x="743421" y="1194"/>
                </a:lnTo>
                <a:lnTo>
                  <a:pt x="765945" y="1184"/>
                </a:lnTo>
                <a:lnTo>
                  <a:pt x="788469" y="1175"/>
                </a:lnTo>
                <a:lnTo>
                  <a:pt x="811016" y="1165"/>
                </a:lnTo>
                <a:lnTo>
                  <a:pt x="856040" y="1157"/>
                </a:lnTo>
                <a:lnTo>
                  <a:pt x="901159" y="1140"/>
                </a:lnTo>
                <a:lnTo>
                  <a:pt x="923651" y="1131"/>
                </a:lnTo>
                <a:lnTo>
                  <a:pt x="946167" y="1123"/>
                </a:lnTo>
                <a:lnTo>
                  <a:pt x="968683" y="1117"/>
                </a:lnTo>
                <a:lnTo>
                  <a:pt x="991175" y="1115"/>
                </a:lnTo>
                <a:lnTo>
                  <a:pt x="1013740" y="1121"/>
                </a:lnTo>
                <a:lnTo>
                  <a:pt x="1036294" y="1135"/>
                </a:lnTo>
                <a:lnTo>
                  <a:pt x="1058823" y="1152"/>
                </a:lnTo>
                <a:lnTo>
                  <a:pt x="1081317" y="1165"/>
                </a:lnTo>
                <a:lnTo>
                  <a:pt x="1103865" y="1182"/>
                </a:lnTo>
                <a:lnTo>
                  <a:pt x="1126389" y="1195"/>
                </a:lnTo>
                <a:lnTo>
                  <a:pt x="1148912" y="1206"/>
                </a:lnTo>
                <a:lnTo>
                  <a:pt x="1171460" y="1216"/>
                </a:lnTo>
                <a:lnTo>
                  <a:pt x="1193954" y="1233"/>
                </a:lnTo>
                <a:lnTo>
                  <a:pt x="1216484" y="1247"/>
                </a:lnTo>
                <a:lnTo>
                  <a:pt x="1239037" y="1262"/>
                </a:lnTo>
                <a:lnTo>
                  <a:pt x="1261602" y="1279"/>
                </a:lnTo>
                <a:lnTo>
                  <a:pt x="1284094" y="1289"/>
                </a:lnTo>
                <a:lnTo>
                  <a:pt x="1306610" y="1300"/>
                </a:lnTo>
                <a:lnTo>
                  <a:pt x="1329126" y="1313"/>
                </a:lnTo>
                <a:lnTo>
                  <a:pt x="1351618" y="1330"/>
                </a:lnTo>
                <a:lnTo>
                  <a:pt x="1374184" y="1339"/>
                </a:lnTo>
                <a:lnTo>
                  <a:pt x="1419267" y="1358"/>
                </a:lnTo>
                <a:lnTo>
                  <a:pt x="1464308" y="1377"/>
                </a:lnTo>
                <a:lnTo>
                  <a:pt x="1509356" y="1402"/>
                </a:lnTo>
                <a:lnTo>
                  <a:pt x="1531903" y="1418"/>
                </a:lnTo>
                <a:lnTo>
                  <a:pt x="1554397" y="1428"/>
                </a:lnTo>
                <a:lnTo>
                  <a:pt x="1576927" y="1437"/>
                </a:lnTo>
                <a:lnTo>
                  <a:pt x="1599481" y="1447"/>
                </a:lnTo>
                <a:lnTo>
                  <a:pt x="1622046" y="1456"/>
                </a:lnTo>
                <a:lnTo>
                  <a:pt x="1644538" y="1466"/>
                </a:lnTo>
                <a:lnTo>
                  <a:pt x="1689570" y="1485"/>
                </a:lnTo>
                <a:lnTo>
                  <a:pt x="1734627" y="1506"/>
                </a:lnTo>
                <a:lnTo>
                  <a:pt x="1779710" y="1533"/>
                </a:lnTo>
                <a:lnTo>
                  <a:pt x="1802204" y="1545"/>
                </a:lnTo>
                <a:lnTo>
                  <a:pt x="1824752" y="1554"/>
                </a:lnTo>
                <a:lnTo>
                  <a:pt x="1847276" y="1564"/>
                </a:lnTo>
                <a:lnTo>
                  <a:pt x="1869799" y="1573"/>
                </a:lnTo>
                <a:lnTo>
                  <a:pt x="1892347" y="1583"/>
                </a:lnTo>
                <a:lnTo>
                  <a:pt x="1914841" y="1600"/>
                </a:lnTo>
                <a:lnTo>
                  <a:pt x="1937371" y="1613"/>
                </a:lnTo>
                <a:lnTo>
                  <a:pt x="1959924" y="1624"/>
                </a:lnTo>
                <a:lnTo>
                  <a:pt x="1982489" y="1633"/>
                </a:lnTo>
                <a:lnTo>
                  <a:pt x="2004981" y="1643"/>
                </a:lnTo>
                <a:lnTo>
                  <a:pt x="2027497" y="1654"/>
                </a:lnTo>
                <a:lnTo>
                  <a:pt x="2050013" y="1667"/>
                </a:lnTo>
                <a:lnTo>
                  <a:pt x="2072505" y="1684"/>
                </a:lnTo>
                <a:lnTo>
                  <a:pt x="2095071" y="1694"/>
                </a:lnTo>
                <a:lnTo>
                  <a:pt x="2117624" y="1705"/>
                </a:lnTo>
                <a:lnTo>
                  <a:pt x="2140154" y="1718"/>
                </a:lnTo>
                <a:lnTo>
                  <a:pt x="2162648" y="1735"/>
                </a:lnTo>
                <a:lnTo>
                  <a:pt x="2185195" y="1746"/>
                </a:lnTo>
                <a:lnTo>
                  <a:pt x="2207719" y="1760"/>
                </a:lnTo>
                <a:lnTo>
                  <a:pt x="2230243" y="1774"/>
                </a:lnTo>
                <a:lnTo>
                  <a:pt x="2252790" y="1785"/>
                </a:lnTo>
                <a:lnTo>
                  <a:pt x="2275284" y="1802"/>
                </a:lnTo>
                <a:lnTo>
                  <a:pt x="2297814" y="1815"/>
                </a:lnTo>
                <a:lnTo>
                  <a:pt x="2320368" y="1826"/>
                </a:lnTo>
                <a:lnTo>
                  <a:pt x="2342933" y="1836"/>
                </a:lnTo>
                <a:lnTo>
                  <a:pt x="2365425" y="1853"/>
                </a:lnTo>
                <a:lnTo>
                  <a:pt x="2387941" y="1868"/>
                </a:lnTo>
                <a:lnTo>
                  <a:pt x="2410457" y="1882"/>
                </a:lnTo>
                <a:lnTo>
                  <a:pt x="2432949" y="1899"/>
                </a:lnTo>
                <a:lnTo>
                  <a:pt x="2455514" y="1911"/>
                </a:lnTo>
                <a:lnTo>
                  <a:pt x="2478067" y="1926"/>
                </a:lnTo>
                <a:lnTo>
                  <a:pt x="2500597" y="1944"/>
                </a:lnTo>
                <a:lnTo>
                  <a:pt x="2523091" y="1962"/>
                </a:lnTo>
                <a:lnTo>
                  <a:pt x="2545639" y="1974"/>
                </a:lnTo>
                <a:lnTo>
                  <a:pt x="2568162" y="1988"/>
                </a:lnTo>
                <a:lnTo>
                  <a:pt x="2590686" y="2002"/>
                </a:lnTo>
                <a:lnTo>
                  <a:pt x="2613234" y="2013"/>
                </a:lnTo>
                <a:lnTo>
                  <a:pt x="2635728" y="2030"/>
                </a:lnTo>
                <a:lnTo>
                  <a:pt x="2658257" y="2045"/>
                </a:lnTo>
                <a:lnTo>
                  <a:pt x="2680811" y="2059"/>
                </a:lnTo>
                <a:lnTo>
                  <a:pt x="2703376" y="2076"/>
                </a:lnTo>
                <a:lnTo>
                  <a:pt x="2725868" y="2093"/>
                </a:lnTo>
                <a:lnTo>
                  <a:pt x="2748384" y="2108"/>
                </a:lnTo>
                <a:lnTo>
                  <a:pt x="2770900" y="2123"/>
                </a:lnTo>
                <a:lnTo>
                  <a:pt x="2793392" y="2140"/>
                </a:lnTo>
              </a:path>
            </a:pathLst>
          </a:custGeom>
          <a:ln w="12147">
            <a:solidFill>
              <a:srgbClr val="00008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 txBox="1"/>
          <p:nvPr/>
        </p:nvSpPr>
        <p:spPr>
          <a:xfrm>
            <a:off x="5452652" y="5178765"/>
            <a:ext cx="240665" cy="1384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9</a:t>
            </a:r>
            <a:r>
              <a:rPr sz="900" b="1" spc="-1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%</a:t>
            </a:r>
            <a:endParaRPr sz="900">
              <a:latin typeface="Arial"/>
              <a:cs typeface="Arial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5452652" y="4652743"/>
            <a:ext cx="304800" cy="1384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900" b="1" spc="-1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0%</a:t>
            </a:r>
            <a:endParaRPr sz="900">
              <a:latin typeface="Arial"/>
              <a:cs typeface="Arial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2225800" y="4652743"/>
            <a:ext cx="727075" cy="18529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$50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60"/>
              </a:spcBef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$45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$40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60"/>
              </a:spcBef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$35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60"/>
              </a:spcBef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$30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60"/>
              </a:spcBef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$25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60"/>
              </a:spcBef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$20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60"/>
              </a:spcBef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$15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60"/>
              </a:spcBef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$10</a:t>
            </a:r>
            <a:endParaRPr sz="900">
              <a:latin typeface="Arial"/>
              <a:cs typeface="Arial"/>
            </a:endParaRPr>
          </a:p>
          <a:p>
            <a:pPr marL="62865">
              <a:lnSpc>
                <a:spcPct val="100000"/>
              </a:lnSpc>
              <a:spcBef>
                <a:spcPts val="160"/>
              </a:spcBef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$5</a:t>
            </a:r>
            <a:endParaRPr sz="900">
              <a:latin typeface="Arial"/>
              <a:cs typeface="Arial"/>
            </a:endParaRPr>
          </a:p>
          <a:p>
            <a:pPr marL="62865">
              <a:lnSpc>
                <a:spcPts val="1075"/>
              </a:lnSpc>
              <a:spcBef>
                <a:spcPts val="160"/>
              </a:spcBef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$0</a:t>
            </a:r>
            <a:endParaRPr sz="900">
              <a:latin typeface="Arial"/>
              <a:cs typeface="Arial"/>
            </a:endParaRPr>
          </a:p>
          <a:p>
            <a:pPr marL="132715">
              <a:lnSpc>
                <a:spcPts val="1075"/>
              </a:lnSpc>
              <a:tabLst>
                <a:tab pos="585470" algn="l"/>
              </a:tabLst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13</a:t>
            </a:r>
            <a:r>
              <a:rPr sz="900" b="1" spc="-1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900" b="1" spc="5" dirty="0">
                <a:solidFill>
                  <a:srgbClr val="404040"/>
                </a:solidFill>
                <a:latin typeface="Arial"/>
                <a:cs typeface="Arial"/>
              </a:rPr>
              <a:t>Q</a:t>
            </a: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	14</a:t>
            </a:r>
            <a:endParaRPr sz="900">
              <a:latin typeface="Arial"/>
              <a:cs typeface="Arial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3893438" y="6366750"/>
            <a:ext cx="14097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17</a:t>
            </a:r>
            <a:endParaRPr sz="900">
              <a:latin typeface="Arial"/>
              <a:cs typeface="Arial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4253882" y="6366750"/>
            <a:ext cx="50165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  <a:tabLst>
                <a:tab pos="360680" algn="l"/>
              </a:tabLst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18	19</a:t>
            </a:r>
            <a:endParaRPr sz="900">
              <a:latin typeface="Arial"/>
              <a:cs typeface="Arial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4975150" y="6366750"/>
            <a:ext cx="14097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20</a:t>
            </a:r>
            <a:endParaRPr sz="900">
              <a:latin typeface="Arial"/>
              <a:cs typeface="Arial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5452652" y="5436490"/>
            <a:ext cx="624840" cy="9334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79070" algn="ctr">
              <a:lnSpc>
                <a:spcPts val="819"/>
              </a:lnSpc>
            </a:pP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U</a:t>
            </a: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t</a:t>
            </a: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l</a:t>
            </a: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iz</a:t>
            </a: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at</a:t>
            </a: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700" b="1" spc="-15" dirty="0">
                <a:solidFill>
                  <a:srgbClr val="404040"/>
                </a:solidFill>
                <a:latin typeface="Arial"/>
                <a:cs typeface="Arial"/>
              </a:rPr>
              <a:t>o</a:t>
            </a: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n</a:t>
            </a:r>
            <a:endParaRPr sz="700">
              <a:latin typeface="Arial"/>
              <a:cs typeface="Arial"/>
            </a:endParaRPr>
          </a:p>
          <a:p>
            <a:pPr marL="179070" algn="ctr">
              <a:lnSpc>
                <a:spcPts val="819"/>
              </a:lnSpc>
            </a:pP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Rate</a:t>
            </a: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65"/>
              </a:spcBef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70%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60"/>
              </a:spcBef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50%</a:t>
            </a:r>
            <a:endParaRPr sz="900">
              <a:latin typeface="Arial"/>
              <a:cs typeface="Arial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1437522" y="5200143"/>
            <a:ext cx="523875" cy="5073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6675" marR="71755" indent="1270" algn="ctr">
              <a:lnSpc>
                <a:spcPts val="800"/>
              </a:lnSpc>
            </a:pP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C</a:t>
            </a: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a</a:t>
            </a:r>
            <a:r>
              <a:rPr sz="700" b="1" spc="-15" dirty="0">
                <a:solidFill>
                  <a:srgbClr val="404040"/>
                </a:solidFill>
                <a:latin typeface="Arial"/>
                <a:cs typeface="Arial"/>
              </a:rPr>
              <a:t>p</a:t>
            </a: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acit</a:t>
            </a: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y  Margin  </a:t>
            </a: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(</a:t>
            </a: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N</a:t>
            </a: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o</a:t>
            </a: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mi</a:t>
            </a:r>
            <a:r>
              <a:rPr sz="700" b="1" spc="-15" dirty="0">
                <a:solidFill>
                  <a:srgbClr val="404040"/>
                </a:solidFill>
                <a:latin typeface="Arial"/>
                <a:cs typeface="Arial"/>
              </a:rPr>
              <a:t>n</a:t>
            </a: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a</a:t>
            </a: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l</a:t>
            </a:r>
            <a:endParaRPr sz="700">
              <a:latin typeface="Arial"/>
              <a:cs typeface="Arial"/>
            </a:endParaRPr>
          </a:p>
          <a:p>
            <a:pPr marR="6985" algn="ctr">
              <a:lnSpc>
                <a:spcPts val="760"/>
              </a:lnSpc>
            </a:pP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$M</a:t>
            </a:r>
            <a:r>
              <a:rPr sz="700" b="1" spc="-8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USD</a:t>
            </a:r>
            <a:endParaRPr sz="700">
              <a:latin typeface="Arial"/>
              <a:cs typeface="Arial"/>
            </a:endParaRPr>
          </a:p>
          <a:p>
            <a:pPr marR="5080" algn="ctr">
              <a:lnSpc>
                <a:spcPts val="819"/>
              </a:lnSpc>
            </a:pP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per</a:t>
            </a:r>
            <a:r>
              <a:rPr sz="700" b="1" spc="-4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Quarter)</a:t>
            </a:r>
            <a:endParaRPr sz="700">
              <a:latin typeface="Arial"/>
              <a:cs typeface="Arial"/>
            </a:endParaRPr>
          </a:p>
        </p:txBody>
      </p:sp>
      <p:sp>
        <p:nvSpPr>
          <p:cNvPr id="174" name="object 174"/>
          <p:cNvSpPr/>
          <p:nvPr/>
        </p:nvSpPr>
        <p:spPr>
          <a:xfrm>
            <a:off x="2728567" y="6738740"/>
            <a:ext cx="243840" cy="0"/>
          </a:xfrm>
          <a:custGeom>
            <a:avLst/>
            <a:gdLst/>
            <a:ahLst/>
            <a:cxnLst/>
            <a:rect l="l" t="t" r="r" b="b"/>
            <a:pathLst>
              <a:path w="243839">
                <a:moveTo>
                  <a:pt x="0" y="0"/>
                </a:moveTo>
                <a:lnTo>
                  <a:pt x="243765" y="0"/>
                </a:lnTo>
              </a:path>
            </a:pathLst>
          </a:custGeom>
          <a:ln w="50109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 txBox="1"/>
          <p:nvPr/>
        </p:nvSpPr>
        <p:spPr>
          <a:xfrm>
            <a:off x="2998487" y="6366750"/>
            <a:ext cx="747395" cy="4267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88900" algn="ctr">
              <a:lnSpc>
                <a:spcPct val="100000"/>
              </a:lnSpc>
              <a:tabLst>
                <a:tab pos="449580" algn="l"/>
              </a:tabLst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15	16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R="5080" algn="ctr">
              <a:lnSpc>
                <a:spcPct val="100000"/>
              </a:lnSpc>
            </a:pP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Capacity</a:t>
            </a:r>
            <a:r>
              <a:rPr sz="800" spc="-5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Margin</a:t>
            </a:r>
            <a:endParaRPr sz="800">
              <a:latin typeface="Arial"/>
              <a:cs typeface="Arial"/>
            </a:endParaRPr>
          </a:p>
        </p:txBody>
      </p:sp>
      <p:sp>
        <p:nvSpPr>
          <p:cNvPr id="176" name="object 176"/>
          <p:cNvSpPr/>
          <p:nvPr/>
        </p:nvSpPr>
        <p:spPr>
          <a:xfrm>
            <a:off x="4063186" y="6737980"/>
            <a:ext cx="243840" cy="0"/>
          </a:xfrm>
          <a:custGeom>
            <a:avLst/>
            <a:gdLst/>
            <a:ahLst/>
            <a:cxnLst/>
            <a:rect l="l" t="t" r="r" b="b"/>
            <a:pathLst>
              <a:path w="243839">
                <a:moveTo>
                  <a:pt x="0" y="0"/>
                </a:moveTo>
                <a:lnTo>
                  <a:pt x="243765" y="0"/>
                </a:lnTo>
              </a:path>
            </a:pathLst>
          </a:custGeom>
          <a:ln w="12147">
            <a:solidFill>
              <a:srgbClr val="00008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 txBox="1"/>
          <p:nvPr/>
        </p:nvSpPr>
        <p:spPr>
          <a:xfrm>
            <a:off x="4333740" y="6670092"/>
            <a:ext cx="695960" cy="1238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Utilization</a:t>
            </a:r>
            <a:r>
              <a:rPr sz="800" spc="-6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Rate</a:t>
            </a:r>
            <a:endParaRPr sz="800">
              <a:latin typeface="Arial"/>
              <a:cs typeface="Arial"/>
            </a:endParaRPr>
          </a:p>
        </p:txBody>
      </p:sp>
      <p:sp>
        <p:nvSpPr>
          <p:cNvPr id="178" name="object 178"/>
          <p:cNvSpPr/>
          <p:nvPr/>
        </p:nvSpPr>
        <p:spPr>
          <a:xfrm>
            <a:off x="1386331" y="4372209"/>
            <a:ext cx="4825365" cy="2477135"/>
          </a:xfrm>
          <a:custGeom>
            <a:avLst/>
            <a:gdLst/>
            <a:ahLst/>
            <a:cxnLst/>
            <a:rect l="l" t="t" r="r" b="b"/>
            <a:pathLst>
              <a:path w="4825365" h="2477134">
                <a:moveTo>
                  <a:pt x="0" y="2476619"/>
                </a:moveTo>
                <a:lnTo>
                  <a:pt x="4825041" y="2476619"/>
                </a:lnTo>
                <a:lnTo>
                  <a:pt x="4825041" y="0"/>
                </a:lnTo>
                <a:lnTo>
                  <a:pt x="0" y="0"/>
                </a:lnTo>
                <a:lnTo>
                  <a:pt x="0" y="247661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79" name="object 179"/>
          <p:cNvGraphicFramePr>
            <a:graphicFrameLocks noGrp="1"/>
          </p:cNvGraphicFramePr>
          <p:nvPr/>
        </p:nvGraphicFramePr>
        <p:xfrm>
          <a:off x="1864105" y="7633080"/>
          <a:ext cx="3840479" cy="15182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433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1465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144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583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2607">
                <a:tc>
                  <a:txBody>
                    <a:bodyPr/>
                    <a:lstStyle/>
                    <a:p>
                      <a:pPr marL="68580">
                        <a:lnSpc>
                          <a:spcPts val="111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Company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11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Country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9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Current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ts val="1175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Level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marL="162560" indent="-18415">
                        <a:lnSpc>
                          <a:spcPts val="109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12-Month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marL="162560">
                        <a:lnSpc>
                          <a:spcPts val="1175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Forecast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0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5828">
                <a:tc>
                  <a:txBody>
                    <a:bodyPr/>
                    <a:lstStyle/>
                    <a:p>
                      <a:pPr marL="65405">
                        <a:lnSpc>
                          <a:spcPts val="1150"/>
                        </a:lnSpc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MTS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5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China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1945" algn="r">
                        <a:lnSpc>
                          <a:spcPts val="115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80%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50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80%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Tyco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Worldwide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1945" algn="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Valvitalia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Italy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1945" algn="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Valvitalia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China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1945" algn="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Velan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Worldwide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1945" algn="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80%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82%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Flowserve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Worldwide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1945" algn="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79%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Samson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Worldwide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1945" algn="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75%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52399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Crane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Worldwide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1945" algn="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80%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82%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80" name="object 18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81" name="object 18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34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016304" y="837996"/>
            <a:ext cx="5604510" cy="140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800"/>
              </a:lnSpc>
            </a:pPr>
            <a:r>
              <a:rPr sz="1000" spc="-5" dirty="0">
                <a:latin typeface="Arial"/>
                <a:cs typeface="Arial"/>
              </a:rPr>
              <a:t>Large oil companies such </a:t>
            </a:r>
            <a:r>
              <a:rPr sz="1000" dirty="0">
                <a:latin typeface="Arial"/>
                <a:cs typeface="Arial"/>
              </a:rPr>
              <a:t>as </a:t>
            </a:r>
            <a:r>
              <a:rPr sz="1000" spc="-5" dirty="0">
                <a:latin typeface="Arial"/>
                <a:cs typeface="Arial"/>
              </a:rPr>
              <a:t>Shell and Saudi </a:t>
            </a:r>
            <a:r>
              <a:rPr sz="1000" dirty="0">
                <a:latin typeface="Arial"/>
                <a:cs typeface="Arial"/>
              </a:rPr>
              <a:t>Aramco, </a:t>
            </a:r>
            <a:r>
              <a:rPr sz="1000" spc="-5" dirty="0">
                <a:latin typeface="Arial"/>
                <a:cs typeface="Arial"/>
              </a:rPr>
              <a:t>and large power companies such as China  Nuclear (see below) are </a:t>
            </a:r>
            <a:r>
              <a:rPr sz="1000" dirty="0">
                <a:latin typeface="Arial"/>
                <a:cs typeface="Arial"/>
              </a:rPr>
              <a:t>forming </a:t>
            </a:r>
            <a:r>
              <a:rPr sz="1000" spc="-5" dirty="0">
                <a:latin typeface="Arial"/>
                <a:cs typeface="Arial"/>
              </a:rPr>
              <a:t>partnerships with globe valve manufacturers at the </a:t>
            </a:r>
            <a:r>
              <a:rPr sz="1000" dirty="0">
                <a:latin typeface="Arial"/>
                <a:cs typeface="Arial"/>
              </a:rPr>
              <a:t>multi-product  </a:t>
            </a:r>
            <a:r>
              <a:rPr sz="1000" spc="-5" dirty="0">
                <a:latin typeface="Arial"/>
                <a:cs typeface="Arial"/>
              </a:rPr>
              <a:t>level to ensure </a:t>
            </a:r>
            <a:r>
              <a:rPr sz="1000" dirty="0">
                <a:latin typeface="Arial"/>
                <a:cs typeface="Arial"/>
              </a:rPr>
              <a:t>stability </a:t>
            </a:r>
            <a:r>
              <a:rPr sz="1000" spc="-5" dirty="0">
                <a:latin typeface="Arial"/>
                <a:cs typeface="Arial"/>
              </a:rPr>
              <a:t>of supply and prices. Overall, both </a:t>
            </a:r>
            <a:r>
              <a:rPr sz="1000" dirty="0">
                <a:latin typeface="Arial"/>
                <a:cs typeface="Arial"/>
              </a:rPr>
              <a:t>demand </a:t>
            </a:r>
            <a:r>
              <a:rPr sz="1000" spc="-5" dirty="0">
                <a:latin typeface="Arial"/>
                <a:cs typeface="Arial"/>
              </a:rPr>
              <a:t>and supply will increase </a:t>
            </a:r>
            <a:r>
              <a:rPr sz="1000" spc="5" dirty="0">
                <a:latin typeface="Arial"/>
                <a:cs typeface="Arial"/>
              </a:rPr>
              <a:t>steadily  </a:t>
            </a:r>
            <a:r>
              <a:rPr sz="1000" spc="-5" dirty="0">
                <a:latin typeface="Arial"/>
                <a:cs typeface="Arial"/>
              </a:rPr>
              <a:t>in line with ‘growth pull’ </a:t>
            </a:r>
            <a:r>
              <a:rPr sz="1000" dirty="0">
                <a:latin typeface="Arial"/>
                <a:cs typeface="Arial"/>
              </a:rPr>
              <a:t>from </a:t>
            </a:r>
            <a:r>
              <a:rPr sz="1000" spc="-5" dirty="0">
                <a:latin typeface="Arial"/>
                <a:cs typeface="Arial"/>
              </a:rPr>
              <a:t>the various </a:t>
            </a:r>
            <a:r>
              <a:rPr sz="1000" dirty="0">
                <a:latin typeface="Arial"/>
                <a:cs typeface="Arial"/>
              </a:rPr>
              <a:t>valve-consuming </a:t>
            </a:r>
            <a:r>
              <a:rPr sz="1000" spc="-5" dirty="0">
                <a:latin typeface="Arial"/>
                <a:cs typeface="Arial"/>
              </a:rPr>
              <a:t>industries, </a:t>
            </a:r>
            <a:r>
              <a:rPr sz="1000" dirty="0">
                <a:latin typeface="Arial"/>
                <a:cs typeface="Arial"/>
              </a:rPr>
              <a:t>especially </a:t>
            </a:r>
            <a:r>
              <a:rPr sz="1000" spc="-5" dirty="0">
                <a:latin typeface="Arial"/>
                <a:cs typeface="Arial"/>
              </a:rPr>
              <a:t>oil, gas, and  petrochemicals.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Times New Roman"/>
              <a:cs typeface="Times New Roman"/>
            </a:endParaRPr>
          </a:p>
          <a:p>
            <a:pPr marL="1349375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13: Demand vs. </a:t>
            </a:r>
            <a:r>
              <a:rPr sz="1000" b="1" dirty="0">
                <a:latin typeface="Arial"/>
                <a:cs typeface="Arial"/>
              </a:rPr>
              <a:t>Capacity </a:t>
            </a:r>
            <a:r>
              <a:rPr sz="1000" b="1" spc="-5" dirty="0">
                <a:latin typeface="Arial"/>
                <a:cs typeface="Arial"/>
              </a:rPr>
              <a:t>- Globe</a:t>
            </a:r>
            <a:r>
              <a:rPr sz="1000" b="1" spc="2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902004" y="5311266"/>
            <a:ext cx="30607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Arial"/>
                <a:cs typeface="Arial"/>
              </a:rPr>
              <a:t>8.1.3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359153" y="5311266"/>
            <a:ext cx="89217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New</a:t>
            </a:r>
            <a:r>
              <a:rPr sz="1000" b="1" spc="-7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contracts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902004" y="5834252"/>
            <a:ext cx="5593080" cy="453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b="1" spc="-5" dirty="0">
                <a:latin typeface="Arial"/>
                <a:cs typeface="Arial"/>
              </a:rPr>
              <a:t>Velan scored big </a:t>
            </a:r>
            <a:r>
              <a:rPr sz="1000" b="1" dirty="0">
                <a:latin typeface="Arial"/>
                <a:cs typeface="Arial"/>
              </a:rPr>
              <a:t>with </a:t>
            </a:r>
            <a:r>
              <a:rPr sz="1000" b="1" spc="-5" dirty="0">
                <a:latin typeface="Arial"/>
                <a:cs typeface="Arial"/>
              </a:rPr>
              <a:t>globe valve contracts </a:t>
            </a:r>
            <a:r>
              <a:rPr sz="1000" b="1" dirty="0">
                <a:latin typeface="Arial"/>
                <a:cs typeface="Arial"/>
              </a:rPr>
              <a:t>in </a:t>
            </a:r>
            <a:r>
              <a:rPr sz="1000" b="1" spc="-5" dirty="0">
                <a:latin typeface="Arial"/>
                <a:cs typeface="Arial"/>
              </a:rPr>
              <a:t>China and India. </a:t>
            </a:r>
            <a:r>
              <a:rPr sz="1000" b="1" dirty="0">
                <a:latin typeface="Arial"/>
                <a:cs typeface="Arial"/>
              </a:rPr>
              <a:t>The </a:t>
            </a:r>
            <a:r>
              <a:rPr sz="1000" b="1" spc="-5" dirty="0">
                <a:latin typeface="Arial"/>
                <a:cs typeface="Arial"/>
              </a:rPr>
              <a:t>emerging nuclear </a:t>
            </a:r>
            <a:r>
              <a:rPr sz="1000" b="1" dirty="0">
                <a:latin typeface="Arial"/>
                <a:cs typeface="Arial"/>
              </a:rPr>
              <a:t>power  </a:t>
            </a:r>
            <a:r>
              <a:rPr sz="1000" b="1" spc="-5" dirty="0">
                <a:latin typeface="Arial"/>
                <a:cs typeface="Arial"/>
              </a:rPr>
              <a:t>industry in Korea and China are contracting for </a:t>
            </a:r>
            <a:r>
              <a:rPr sz="1000" b="1" dirty="0">
                <a:latin typeface="Arial"/>
                <a:cs typeface="Arial"/>
              </a:rPr>
              <a:t>ultra </a:t>
            </a:r>
            <a:r>
              <a:rPr sz="1000" b="1" spc="-5" dirty="0">
                <a:latin typeface="Arial"/>
                <a:cs typeface="Arial"/>
              </a:rPr>
              <a:t>large</a:t>
            </a:r>
            <a:r>
              <a:rPr sz="1000" b="1" spc="9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016304" y="6645020"/>
            <a:ext cx="5526405" cy="6724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Most globe valve contracts are part of larger agreements that cover multiple types of valves. Gate,  Ball, and </a:t>
            </a:r>
            <a:r>
              <a:rPr sz="1000" dirty="0">
                <a:latin typeface="Arial"/>
                <a:cs typeface="Arial"/>
              </a:rPr>
              <a:t>Globe </a:t>
            </a:r>
            <a:r>
              <a:rPr sz="1000" spc="-5" dirty="0">
                <a:latin typeface="Arial"/>
                <a:cs typeface="Arial"/>
              </a:rPr>
              <a:t>valves tend to </a:t>
            </a:r>
            <a:r>
              <a:rPr sz="1000" dirty="0">
                <a:latin typeface="Arial"/>
                <a:cs typeface="Arial"/>
              </a:rPr>
              <a:t>be contracted </a:t>
            </a:r>
            <a:r>
              <a:rPr sz="1000" spc="-5" dirty="0">
                <a:latin typeface="Arial"/>
                <a:cs typeface="Arial"/>
              </a:rPr>
              <a:t>together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order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reduce contracting costs and  increase economies of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scale.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016304" y="7673568"/>
            <a:ext cx="5525135" cy="673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>
              <a:lnSpc>
                <a:spcPct val="144100"/>
              </a:lnSpc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largest recent globe valve contract was also a </a:t>
            </a:r>
            <a:r>
              <a:rPr sz="1000" dirty="0">
                <a:latin typeface="Arial"/>
                <a:cs typeface="Arial"/>
              </a:rPr>
              <a:t>Gate </a:t>
            </a:r>
            <a:r>
              <a:rPr sz="1000" spc="-5" dirty="0">
                <a:latin typeface="Arial"/>
                <a:cs typeface="Arial"/>
              </a:rPr>
              <a:t>valve contract. China Valves and CNPEC  (China Nuclear) signed a $2m contract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gate, globe, &amp; check </a:t>
            </a:r>
            <a:r>
              <a:rPr sz="1000" spc="-10" dirty="0">
                <a:latin typeface="Arial"/>
                <a:cs typeface="Arial"/>
              </a:rPr>
              <a:t>valves </a:t>
            </a:r>
            <a:r>
              <a:rPr sz="1000" dirty="0">
                <a:latin typeface="Arial"/>
                <a:cs typeface="Arial"/>
              </a:rPr>
              <a:t>at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dirty="0">
                <a:latin typeface="Arial"/>
                <a:cs typeface="Arial"/>
              </a:rPr>
              <a:t>likely </a:t>
            </a:r>
            <a:r>
              <a:rPr sz="1000" spc="-5" dirty="0">
                <a:latin typeface="Arial"/>
                <a:cs typeface="Arial"/>
              </a:rPr>
              <a:t>15-20% discount  </a:t>
            </a:r>
            <a:r>
              <a:rPr sz="1000" dirty="0">
                <a:latin typeface="Arial"/>
                <a:cs typeface="Arial"/>
              </a:rPr>
              <a:t>off </a:t>
            </a:r>
            <a:r>
              <a:rPr sz="1000" spc="-10" dirty="0">
                <a:latin typeface="Arial"/>
                <a:cs typeface="Arial"/>
              </a:rPr>
              <a:t>of </a:t>
            </a:r>
            <a:r>
              <a:rPr sz="1000" spc="-5" dirty="0">
                <a:latin typeface="Arial"/>
                <a:cs typeface="Arial"/>
              </a:rPr>
              <a:t>list</a:t>
            </a:r>
            <a:r>
              <a:rPr sz="1000" spc="-6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price.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1016304" y="8702802"/>
            <a:ext cx="5589270" cy="6724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>
              <a:lnSpc>
                <a:spcPct val="144000"/>
              </a:lnSpc>
            </a:pPr>
            <a:r>
              <a:rPr sz="1000" dirty="0">
                <a:latin typeface="Arial"/>
                <a:cs typeface="Arial"/>
              </a:rPr>
              <a:t>These </a:t>
            </a:r>
            <a:r>
              <a:rPr sz="1000" spc="-5" dirty="0">
                <a:latin typeface="Arial"/>
                <a:cs typeface="Arial"/>
              </a:rPr>
              <a:t>are </a:t>
            </a:r>
            <a:r>
              <a:rPr sz="1000" dirty="0">
                <a:latin typeface="Arial"/>
                <a:cs typeface="Arial"/>
              </a:rPr>
              <a:t>stemming </a:t>
            </a:r>
            <a:r>
              <a:rPr sz="1000" spc="-5" dirty="0">
                <a:latin typeface="Arial"/>
                <a:cs typeface="Arial"/>
              </a:rPr>
              <a:t>from </a:t>
            </a:r>
            <a:r>
              <a:rPr sz="1000" spc="-1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emerging nuclear industry, </a:t>
            </a:r>
            <a:r>
              <a:rPr sz="1000" dirty="0">
                <a:latin typeface="Arial"/>
                <a:cs typeface="Arial"/>
              </a:rPr>
              <a:t>especially in </a:t>
            </a:r>
            <a:r>
              <a:rPr sz="1000" spc="-5" dirty="0">
                <a:latin typeface="Arial"/>
                <a:cs typeface="Arial"/>
              </a:rPr>
              <a:t>China. </a:t>
            </a:r>
            <a:r>
              <a:rPr sz="1000" dirty="0">
                <a:latin typeface="Arial"/>
                <a:cs typeface="Arial"/>
              </a:rPr>
              <a:t>These </a:t>
            </a:r>
            <a:r>
              <a:rPr sz="1000" spc="-5" dirty="0">
                <a:latin typeface="Arial"/>
                <a:cs typeface="Arial"/>
              </a:rPr>
              <a:t>contracts have  a multi-year </a:t>
            </a:r>
            <a:r>
              <a:rPr sz="1000" dirty="0">
                <a:latin typeface="Arial"/>
                <a:cs typeface="Arial"/>
              </a:rPr>
              <a:t>delivery </a:t>
            </a:r>
            <a:r>
              <a:rPr sz="1000" spc="-5" dirty="0">
                <a:latin typeface="Arial"/>
                <a:cs typeface="Arial"/>
              </a:rPr>
              <a:t>schedule, so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spc="-5" dirty="0">
                <a:latin typeface="Arial"/>
                <a:cs typeface="Arial"/>
              </a:rPr>
              <a:t>continue to dominate the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of the concerned suppliers 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at least the next two</a:t>
            </a:r>
            <a:r>
              <a:rPr sz="1000" spc="-2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years.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0" name="object 100"/>
          <p:cNvSpPr/>
          <p:nvPr/>
        </p:nvSpPr>
        <p:spPr>
          <a:xfrm>
            <a:off x="1838072" y="2382593"/>
            <a:ext cx="4027170" cy="2492375"/>
          </a:xfrm>
          <a:custGeom>
            <a:avLst/>
            <a:gdLst/>
            <a:ahLst/>
            <a:cxnLst/>
            <a:rect l="l" t="t" r="r" b="b"/>
            <a:pathLst>
              <a:path w="4027170" h="2492375">
                <a:moveTo>
                  <a:pt x="0" y="2491826"/>
                </a:moveTo>
                <a:lnTo>
                  <a:pt x="4026784" y="2491826"/>
                </a:lnTo>
                <a:lnTo>
                  <a:pt x="4026784" y="0"/>
                </a:lnTo>
                <a:lnTo>
                  <a:pt x="0" y="0"/>
                </a:lnTo>
                <a:lnTo>
                  <a:pt x="0" y="2491826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085765" y="2645582"/>
            <a:ext cx="0" cy="1771650"/>
          </a:xfrm>
          <a:custGeom>
            <a:avLst/>
            <a:gdLst/>
            <a:ahLst/>
            <a:cxnLst/>
            <a:rect l="l" t="t" r="r" b="b"/>
            <a:pathLst>
              <a:path h="1771650">
                <a:moveTo>
                  <a:pt x="0" y="0"/>
                </a:moveTo>
                <a:lnTo>
                  <a:pt x="0" y="1771213"/>
                </a:lnTo>
              </a:path>
            </a:pathLst>
          </a:custGeom>
          <a:ln w="9151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471665" y="2645582"/>
            <a:ext cx="0" cy="1771650"/>
          </a:xfrm>
          <a:custGeom>
            <a:avLst/>
            <a:gdLst/>
            <a:ahLst/>
            <a:cxnLst/>
            <a:rect l="l" t="t" r="r" b="b"/>
            <a:pathLst>
              <a:path h="1771650">
                <a:moveTo>
                  <a:pt x="0" y="0"/>
                </a:moveTo>
                <a:lnTo>
                  <a:pt x="0" y="1771213"/>
                </a:lnTo>
              </a:path>
            </a:pathLst>
          </a:custGeom>
          <a:ln w="9151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859090" y="2645582"/>
            <a:ext cx="0" cy="1771650"/>
          </a:xfrm>
          <a:custGeom>
            <a:avLst/>
            <a:gdLst/>
            <a:ahLst/>
            <a:cxnLst/>
            <a:rect l="l" t="t" r="r" b="b"/>
            <a:pathLst>
              <a:path h="1771650">
                <a:moveTo>
                  <a:pt x="0" y="0"/>
                </a:moveTo>
                <a:lnTo>
                  <a:pt x="0" y="1771213"/>
                </a:lnTo>
              </a:path>
            </a:pathLst>
          </a:custGeom>
          <a:ln w="9151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246516" y="2645582"/>
            <a:ext cx="0" cy="1771650"/>
          </a:xfrm>
          <a:custGeom>
            <a:avLst/>
            <a:gdLst/>
            <a:ahLst/>
            <a:cxnLst/>
            <a:rect l="l" t="t" r="r" b="b"/>
            <a:pathLst>
              <a:path h="1771650">
                <a:moveTo>
                  <a:pt x="0" y="0"/>
                </a:moveTo>
                <a:lnTo>
                  <a:pt x="0" y="1771213"/>
                </a:lnTo>
              </a:path>
            </a:pathLst>
          </a:custGeom>
          <a:ln w="9151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633941" y="2645582"/>
            <a:ext cx="0" cy="1771650"/>
          </a:xfrm>
          <a:custGeom>
            <a:avLst/>
            <a:gdLst/>
            <a:ahLst/>
            <a:cxnLst/>
            <a:rect l="l" t="t" r="r" b="b"/>
            <a:pathLst>
              <a:path h="1771650">
                <a:moveTo>
                  <a:pt x="0" y="0"/>
                </a:moveTo>
                <a:lnTo>
                  <a:pt x="0" y="1771213"/>
                </a:lnTo>
              </a:path>
            </a:pathLst>
          </a:custGeom>
          <a:ln w="9151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021367" y="2645582"/>
            <a:ext cx="0" cy="1202690"/>
          </a:xfrm>
          <a:custGeom>
            <a:avLst/>
            <a:gdLst/>
            <a:ahLst/>
            <a:cxnLst/>
            <a:rect l="l" t="t" r="r" b="b"/>
            <a:pathLst>
              <a:path h="1202689">
                <a:moveTo>
                  <a:pt x="0" y="0"/>
                </a:moveTo>
                <a:lnTo>
                  <a:pt x="0" y="1202608"/>
                </a:lnTo>
              </a:path>
            </a:pathLst>
          </a:custGeom>
          <a:ln w="9151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021367" y="4267803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0"/>
                </a:moveTo>
                <a:lnTo>
                  <a:pt x="0" y="148992"/>
                </a:lnTo>
              </a:path>
            </a:pathLst>
          </a:custGeom>
          <a:ln w="9151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408792" y="2645582"/>
            <a:ext cx="0" cy="1202690"/>
          </a:xfrm>
          <a:custGeom>
            <a:avLst/>
            <a:gdLst/>
            <a:ahLst/>
            <a:cxnLst/>
            <a:rect l="l" t="t" r="r" b="b"/>
            <a:pathLst>
              <a:path h="1202689">
                <a:moveTo>
                  <a:pt x="0" y="0"/>
                </a:moveTo>
                <a:lnTo>
                  <a:pt x="0" y="1202608"/>
                </a:lnTo>
              </a:path>
            </a:pathLst>
          </a:custGeom>
          <a:ln w="9151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408792" y="4267803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0"/>
                </a:moveTo>
                <a:lnTo>
                  <a:pt x="0" y="148992"/>
                </a:lnTo>
              </a:path>
            </a:pathLst>
          </a:custGeom>
          <a:ln w="9151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698339" y="2645582"/>
            <a:ext cx="0" cy="1771650"/>
          </a:xfrm>
          <a:custGeom>
            <a:avLst/>
            <a:gdLst/>
            <a:ahLst/>
            <a:cxnLst/>
            <a:rect l="l" t="t" r="r" b="b"/>
            <a:pathLst>
              <a:path h="1771650">
                <a:moveTo>
                  <a:pt x="0" y="1771213"/>
                </a:moveTo>
                <a:lnTo>
                  <a:pt x="0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663257" y="4416795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8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663257" y="4238916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8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2663257" y="4062558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8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2663257" y="3884679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8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2663257" y="3708320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8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2663257" y="3530416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8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2663257" y="3354057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8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2663257" y="3176178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8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2663257" y="2999819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8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2663257" y="2821940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8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2663257" y="2645582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8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2698339" y="4416795"/>
            <a:ext cx="3000375" cy="0"/>
          </a:xfrm>
          <a:custGeom>
            <a:avLst/>
            <a:gdLst/>
            <a:ahLst/>
            <a:cxnLst/>
            <a:rect l="l" t="t" r="r" b="b"/>
            <a:pathLst>
              <a:path w="3000375">
                <a:moveTo>
                  <a:pt x="0" y="0"/>
                </a:moveTo>
                <a:lnTo>
                  <a:pt x="30002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2698339" y="4416795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085765" y="4416795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471665" y="4416795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859090" y="4416795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246516" y="4416795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633941" y="4416795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021367" y="4416795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408792" y="4416795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2697894" y="2762141"/>
            <a:ext cx="3001645" cy="619760"/>
          </a:xfrm>
          <a:custGeom>
            <a:avLst/>
            <a:gdLst/>
            <a:ahLst/>
            <a:cxnLst/>
            <a:rect l="l" t="t" r="r" b="b"/>
            <a:pathLst>
              <a:path w="3001645" h="619760">
                <a:moveTo>
                  <a:pt x="0" y="591536"/>
                </a:moveTo>
                <a:lnTo>
                  <a:pt x="24197" y="587763"/>
                </a:lnTo>
                <a:lnTo>
                  <a:pt x="48397" y="583491"/>
                </a:lnTo>
                <a:lnTo>
                  <a:pt x="72601" y="580169"/>
                </a:lnTo>
                <a:lnTo>
                  <a:pt x="96805" y="579246"/>
                </a:lnTo>
                <a:lnTo>
                  <a:pt x="121009" y="581670"/>
                </a:lnTo>
                <a:lnTo>
                  <a:pt x="145213" y="586468"/>
                </a:lnTo>
                <a:lnTo>
                  <a:pt x="169413" y="592217"/>
                </a:lnTo>
                <a:lnTo>
                  <a:pt x="193611" y="597490"/>
                </a:lnTo>
                <a:lnTo>
                  <a:pt x="217815" y="602273"/>
                </a:lnTo>
                <a:lnTo>
                  <a:pt x="242020" y="607246"/>
                </a:lnTo>
                <a:lnTo>
                  <a:pt x="266224" y="611744"/>
                </a:lnTo>
                <a:lnTo>
                  <a:pt x="290429" y="615101"/>
                </a:lnTo>
                <a:lnTo>
                  <a:pt x="314631" y="617413"/>
                </a:lnTo>
                <a:lnTo>
                  <a:pt x="338832" y="618870"/>
                </a:lnTo>
                <a:lnTo>
                  <a:pt x="363032" y="619234"/>
                </a:lnTo>
                <a:lnTo>
                  <a:pt x="387234" y="618268"/>
                </a:lnTo>
                <a:lnTo>
                  <a:pt x="411448" y="615550"/>
                </a:lnTo>
                <a:lnTo>
                  <a:pt x="435662" y="611253"/>
                </a:lnTo>
                <a:lnTo>
                  <a:pt x="459877" y="606314"/>
                </a:lnTo>
                <a:lnTo>
                  <a:pt x="484091" y="601671"/>
                </a:lnTo>
                <a:lnTo>
                  <a:pt x="508285" y="597413"/>
                </a:lnTo>
                <a:lnTo>
                  <a:pt x="532455" y="593167"/>
                </a:lnTo>
                <a:lnTo>
                  <a:pt x="556626" y="588897"/>
                </a:lnTo>
                <a:lnTo>
                  <a:pt x="580820" y="584568"/>
                </a:lnTo>
                <a:lnTo>
                  <a:pt x="605034" y="580343"/>
                </a:lnTo>
                <a:lnTo>
                  <a:pt x="629248" y="576142"/>
                </a:lnTo>
                <a:lnTo>
                  <a:pt x="653462" y="571847"/>
                </a:lnTo>
                <a:lnTo>
                  <a:pt x="677676" y="567337"/>
                </a:lnTo>
                <a:lnTo>
                  <a:pt x="701890" y="562556"/>
                </a:lnTo>
                <a:lnTo>
                  <a:pt x="726104" y="557598"/>
                </a:lnTo>
                <a:lnTo>
                  <a:pt x="750319" y="552567"/>
                </a:lnTo>
                <a:lnTo>
                  <a:pt x="774533" y="547573"/>
                </a:lnTo>
                <a:lnTo>
                  <a:pt x="798673" y="542537"/>
                </a:lnTo>
                <a:lnTo>
                  <a:pt x="822850" y="537501"/>
                </a:lnTo>
                <a:lnTo>
                  <a:pt x="847050" y="532465"/>
                </a:lnTo>
                <a:lnTo>
                  <a:pt x="871262" y="527428"/>
                </a:lnTo>
                <a:lnTo>
                  <a:pt x="895476" y="522371"/>
                </a:lnTo>
                <a:lnTo>
                  <a:pt x="919690" y="517277"/>
                </a:lnTo>
                <a:lnTo>
                  <a:pt x="943904" y="512160"/>
                </a:lnTo>
                <a:lnTo>
                  <a:pt x="968118" y="507031"/>
                </a:lnTo>
                <a:lnTo>
                  <a:pt x="992330" y="501915"/>
                </a:lnTo>
                <a:lnTo>
                  <a:pt x="1040707" y="491637"/>
                </a:lnTo>
                <a:lnTo>
                  <a:pt x="1089062" y="480995"/>
                </a:lnTo>
                <a:lnTo>
                  <a:pt x="1137490" y="469988"/>
                </a:lnTo>
                <a:lnTo>
                  <a:pt x="1161704" y="464461"/>
                </a:lnTo>
                <a:lnTo>
                  <a:pt x="1185918" y="458948"/>
                </a:lnTo>
                <a:lnTo>
                  <a:pt x="1234346" y="447874"/>
                </a:lnTo>
                <a:lnTo>
                  <a:pt x="1282754" y="436684"/>
                </a:lnTo>
                <a:lnTo>
                  <a:pt x="1331095" y="425471"/>
                </a:lnTo>
                <a:lnTo>
                  <a:pt x="1355289" y="419865"/>
                </a:lnTo>
                <a:lnTo>
                  <a:pt x="1379504" y="414162"/>
                </a:lnTo>
                <a:lnTo>
                  <a:pt x="1403718" y="408447"/>
                </a:lnTo>
                <a:lnTo>
                  <a:pt x="1427932" y="402708"/>
                </a:lnTo>
                <a:lnTo>
                  <a:pt x="1452146" y="396933"/>
                </a:lnTo>
                <a:lnTo>
                  <a:pt x="1476360" y="391250"/>
                </a:lnTo>
                <a:lnTo>
                  <a:pt x="1500574" y="385578"/>
                </a:lnTo>
                <a:lnTo>
                  <a:pt x="1524788" y="379883"/>
                </a:lnTo>
                <a:lnTo>
                  <a:pt x="1549002" y="374128"/>
                </a:lnTo>
                <a:lnTo>
                  <a:pt x="1573196" y="368403"/>
                </a:lnTo>
                <a:lnTo>
                  <a:pt x="1597367" y="362631"/>
                </a:lnTo>
                <a:lnTo>
                  <a:pt x="1621537" y="356811"/>
                </a:lnTo>
                <a:lnTo>
                  <a:pt x="1645731" y="350943"/>
                </a:lnTo>
                <a:lnTo>
                  <a:pt x="1669945" y="345125"/>
                </a:lnTo>
                <a:lnTo>
                  <a:pt x="1694160" y="339271"/>
                </a:lnTo>
                <a:lnTo>
                  <a:pt x="1718374" y="333394"/>
                </a:lnTo>
                <a:lnTo>
                  <a:pt x="1742588" y="327505"/>
                </a:lnTo>
                <a:lnTo>
                  <a:pt x="1766802" y="321538"/>
                </a:lnTo>
                <a:lnTo>
                  <a:pt x="1791016" y="315595"/>
                </a:lnTo>
                <a:lnTo>
                  <a:pt x="1839444" y="303686"/>
                </a:lnTo>
                <a:lnTo>
                  <a:pt x="1887761" y="291698"/>
                </a:lnTo>
                <a:lnTo>
                  <a:pt x="1936173" y="279614"/>
                </a:lnTo>
                <a:lnTo>
                  <a:pt x="1960387" y="273606"/>
                </a:lnTo>
                <a:lnTo>
                  <a:pt x="2008816" y="261495"/>
                </a:lnTo>
                <a:lnTo>
                  <a:pt x="2057242" y="249239"/>
                </a:lnTo>
                <a:lnTo>
                  <a:pt x="2105618" y="236886"/>
                </a:lnTo>
                <a:lnTo>
                  <a:pt x="2153973" y="224494"/>
                </a:lnTo>
                <a:lnTo>
                  <a:pt x="2178187" y="218231"/>
                </a:lnTo>
                <a:lnTo>
                  <a:pt x="2202401" y="211967"/>
                </a:lnTo>
                <a:lnTo>
                  <a:pt x="2226615" y="205751"/>
                </a:lnTo>
                <a:lnTo>
                  <a:pt x="2250829" y="199541"/>
                </a:lnTo>
                <a:lnTo>
                  <a:pt x="2275043" y="193414"/>
                </a:lnTo>
                <a:lnTo>
                  <a:pt x="2299258" y="187311"/>
                </a:lnTo>
                <a:lnTo>
                  <a:pt x="2323472" y="181173"/>
                </a:lnTo>
                <a:lnTo>
                  <a:pt x="2347666" y="174976"/>
                </a:lnTo>
                <a:lnTo>
                  <a:pt x="2371836" y="168757"/>
                </a:lnTo>
                <a:lnTo>
                  <a:pt x="2396007" y="162537"/>
                </a:lnTo>
                <a:lnTo>
                  <a:pt x="2420201" y="156340"/>
                </a:lnTo>
                <a:lnTo>
                  <a:pt x="2444415" y="150049"/>
                </a:lnTo>
                <a:lnTo>
                  <a:pt x="2468629" y="143734"/>
                </a:lnTo>
                <a:lnTo>
                  <a:pt x="2492843" y="137419"/>
                </a:lnTo>
                <a:lnTo>
                  <a:pt x="2541271" y="124760"/>
                </a:lnTo>
                <a:lnTo>
                  <a:pt x="2589700" y="111976"/>
                </a:lnTo>
                <a:lnTo>
                  <a:pt x="2613914" y="105536"/>
                </a:lnTo>
                <a:lnTo>
                  <a:pt x="2638108" y="99146"/>
                </a:lnTo>
                <a:lnTo>
                  <a:pt x="2662278" y="92708"/>
                </a:lnTo>
                <a:lnTo>
                  <a:pt x="2686449" y="86223"/>
                </a:lnTo>
                <a:lnTo>
                  <a:pt x="2710643" y="79690"/>
                </a:lnTo>
                <a:lnTo>
                  <a:pt x="2734857" y="73152"/>
                </a:lnTo>
                <a:lnTo>
                  <a:pt x="2759071" y="66625"/>
                </a:lnTo>
                <a:lnTo>
                  <a:pt x="2783285" y="60074"/>
                </a:lnTo>
                <a:lnTo>
                  <a:pt x="2807499" y="53465"/>
                </a:lnTo>
                <a:lnTo>
                  <a:pt x="2831713" y="46884"/>
                </a:lnTo>
                <a:lnTo>
                  <a:pt x="2855927" y="40257"/>
                </a:lnTo>
                <a:lnTo>
                  <a:pt x="2880142" y="33581"/>
                </a:lnTo>
                <a:lnTo>
                  <a:pt x="2904356" y="26859"/>
                </a:lnTo>
                <a:lnTo>
                  <a:pt x="2928496" y="20185"/>
                </a:lnTo>
                <a:lnTo>
                  <a:pt x="2952673" y="13477"/>
                </a:lnTo>
                <a:lnTo>
                  <a:pt x="2976873" y="6744"/>
                </a:lnTo>
                <a:lnTo>
                  <a:pt x="3001085" y="0"/>
                </a:lnTo>
              </a:path>
            </a:pathLst>
          </a:custGeom>
          <a:ln w="30410">
            <a:solidFill>
              <a:srgbClr val="000066"/>
            </a:solidFill>
            <a:prstDash val="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2698339" y="3309967"/>
            <a:ext cx="3000375" cy="492759"/>
          </a:xfrm>
          <a:custGeom>
            <a:avLst/>
            <a:gdLst/>
            <a:ahLst/>
            <a:cxnLst/>
            <a:rect l="l" t="t" r="r" b="b"/>
            <a:pathLst>
              <a:path w="3000375" h="492760">
                <a:moveTo>
                  <a:pt x="0" y="492613"/>
                </a:moveTo>
                <a:lnTo>
                  <a:pt x="96093" y="491092"/>
                </a:lnTo>
                <a:lnTo>
                  <a:pt x="193712" y="489572"/>
                </a:lnTo>
                <a:lnTo>
                  <a:pt x="289806" y="488052"/>
                </a:lnTo>
                <a:lnTo>
                  <a:pt x="387425" y="474369"/>
                </a:lnTo>
                <a:lnTo>
                  <a:pt x="483519" y="462206"/>
                </a:lnTo>
                <a:lnTo>
                  <a:pt x="581138" y="448523"/>
                </a:lnTo>
                <a:lnTo>
                  <a:pt x="677231" y="434840"/>
                </a:lnTo>
                <a:lnTo>
                  <a:pt x="773325" y="419637"/>
                </a:lnTo>
                <a:lnTo>
                  <a:pt x="870944" y="404433"/>
                </a:lnTo>
                <a:lnTo>
                  <a:pt x="967038" y="389230"/>
                </a:lnTo>
                <a:lnTo>
                  <a:pt x="1064657" y="374027"/>
                </a:lnTo>
                <a:lnTo>
                  <a:pt x="1160750" y="355783"/>
                </a:lnTo>
                <a:lnTo>
                  <a:pt x="1258370" y="339059"/>
                </a:lnTo>
                <a:lnTo>
                  <a:pt x="1354463" y="322335"/>
                </a:lnTo>
                <a:lnTo>
                  <a:pt x="1452082" y="304091"/>
                </a:lnTo>
                <a:lnTo>
                  <a:pt x="1548176" y="287342"/>
                </a:lnTo>
                <a:lnTo>
                  <a:pt x="1645795" y="269098"/>
                </a:lnTo>
                <a:lnTo>
                  <a:pt x="1741889" y="250854"/>
                </a:lnTo>
                <a:lnTo>
                  <a:pt x="1839508" y="232610"/>
                </a:lnTo>
                <a:lnTo>
                  <a:pt x="1935601" y="214366"/>
                </a:lnTo>
                <a:lnTo>
                  <a:pt x="2033220" y="196122"/>
                </a:lnTo>
                <a:lnTo>
                  <a:pt x="2129314" y="177878"/>
                </a:lnTo>
                <a:lnTo>
                  <a:pt x="2226933" y="158114"/>
                </a:lnTo>
                <a:lnTo>
                  <a:pt x="2323027" y="139870"/>
                </a:lnTo>
                <a:lnTo>
                  <a:pt x="2419121" y="120106"/>
                </a:lnTo>
                <a:lnTo>
                  <a:pt x="2516740" y="100341"/>
                </a:lnTo>
                <a:lnTo>
                  <a:pt x="2612833" y="82097"/>
                </a:lnTo>
                <a:lnTo>
                  <a:pt x="2710452" y="60813"/>
                </a:lnTo>
                <a:lnTo>
                  <a:pt x="2806546" y="41048"/>
                </a:lnTo>
                <a:lnTo>
                  <a:pt x="2904165" y="21284"/>
                </a:lnTo>
                <a:lnTo>
                  <a:pt x="3000259" y="0"/>
                </a:lnTo>
              </a:path>
            </a:pathLst>
          </a:custGeom>
          <a:ln w="27368">
            <a:solidFill>
              <a:srgbClr val="336699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 txBox="1"/>
          <p:nvPr/>
        </p:nvSpPr>
        <p:spPr>
          <a:xfrm>
            <a:off x="2409448" y="2566882"/>
            <a:ext cx="205104" cy="1024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900" b="1" spc="-10" dirty="0">
                <a:solidFill>
                  <a:srgbClr val="404040"/>
                </a:solidFill>
                <a:latin typeface="Arial"/>
                <a:cs typeface="Arial"/>
              </a:rPr>
              <a:t>4</a:t>
            </a: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15"/>
              </a:spcBef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900" b="1" spc="-10" dirty="0">
                <a:solidFill>
                  <a:srgbClr val="404040"/>
                </a:solidFill>
                <a:latin typeface="Arial"/>
                <a:cs typeface="Arial"/>
              </a:rPr>
              <a:t>3</a:t>
            </a: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15"/>
              </a:spcBef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900" b="1" spc="-10" dirty="0">
                <a:solidFill>
                  <a:srgbClr val="404040"/>
                </a:solidFill>
                <a:latin typeface="Arial"/>
                <a:cs typeface="Arial"/>
              </a:rPr>
              <a:t>2</a:t>
            </a: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15"/>
              </a:spcBef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900" b="1" spc="-10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10"/>
              </a:spcBef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900" b="1" spc="-1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  <a:p>
            <a:pPr marL="62865">
              <a:lnSpc>
                <a:spcPct val="100000"/>
              </a:lnSpc>
              <a:spcBef>
                <a:spcPts val="315"/>
              </a:spcBef>
            </a:pPr>
            <a:r>
              <a:rPr sz="900" b="1" spc="5" dirty="0">
                <a:solidFill>
                  <a:srgbClr val="404040"/>
                </a:solidFill>
                <a:latin typeface="Arial"/>
                <a:cs typeface="Arial"/>
              </a:rPr>
              <a:t>90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3410017" y="4474901"/>
            <a:ext cx="14097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15</a:t>
            </a:r>
            <a:endParaRPr sz="900">
              <a:latin typeface="Arial"/>
              <a:cs typeface="Arial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3797189" y="4474901"/>
            <a:ext cx="141605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spc="5" dirty="0">
                <a:solidFill>
                  <a:srgbClr val="404040"/>
                </a:solidFill>
                <a:latin typeface="Arial"/>
                <a:cs typeface="Arial"/>
              </a:rPr>
              <a:t>16</a:t>
            </a:r>
            <a:endParaRPr sz="900">
              <a:latin typeface="Arial"/>
              <a:cs typeface="Arial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4184614" y="4474901"/>
            <a:ext cx="14097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17</a:t>
            </a:r>
            <a:endParaRPr sz="900">
              <a:latin typeface="Arial"/>
              <a:cs typeface="Arial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4572039" y="4474901"/>
            <a:ext cx="14097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18</a:t>
            </a:r>
            <a:endParaRPr sz="900">
              <a:latin typeface="Arial"/>
              <a:cs typeface="Arial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4959465" y="4474901"/>
            <a:ext cx="14097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19</a:t>
            </a:r>
            <a:endParaRPr sz="900">
              <a:latin typeface="Arial"/>
              <a:cs typeface="Arial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5346891" y="4474901"/>
            <a:ext cx="14097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20</a:t>
            </a:r>
            <a:endParaRPr sz="900">
              <a:latin typeface="Arial"/>
              <a:cs typeface="Arial"/>
            </a:endParaRPr>
          </a:p>
        </p:txBody>
      </p:sp>
      <p:sp>
        <p:nvSpPr>
          <p:cNvPr id="140" name="object 140"/>
          <p:cNvSpPr/>
          <p:nvPr/>
        </p:nvSpPr>
        <p:spPr>
          <a:xfrm>
            <a:off x="4720883" y="3848191"/>
            <a:ext cx="947419" cy="419734"/>
          </a:xfrm>
          <a:custGeom>
            <a:avLst/>
            <a:gdLst/>
            <a:ahLst/>
            <a:cxnLst/>
            <a:rect l="l" t="t" r="r" b="b"/>
            <a:pathLst>
              <a:path w="947420" h="419735">
                <a:moveTo>
                  <a:pt x="0" y="419612"/>
                </a:moveTo>
                <a:lnTo>
                  <a:pt x="947209" y="419612"/>
                </a:lnTo>
                <a:lnTo>
                  <a:pt x="947209" y="0"/>
                </a:lnTo>
                <a:lnTo>
                  <a:pt x="0" y="0"/>
                </a:lnTo>
                <a:lnTo>
                  <a:pt x="0" y="41961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720883" y="3848191"/>
            <a:ext cx="947419" cy="419734"/>
          </a:xfrm>
          <a:custGeom>
            <a:avLst/>
            <a:gdLst/>
            <a:ahLst/>
            <a:cxnLst/>
            <a:rect l="l" t="t" r="r" b="b"/>
            <a:pathLst>
              <a:path w="947420" h="419735">
                <a:moveTo>
                  <a:pt x="0" y="419612"/>
                </a:moveTo>
                <a:lnTo>
                  <a:pt x="947209" y="419612"/>
                </a:lnTo>
                <a:lnTo>
                  <a:pt x="947209" y="0"/>
                </a:lnTo>
                <a:lnTo>
                  <a:pt x="0" y="0"/>
                </a:lnTo>
                <a:lnTo>
                  <a:pt x="0" y="41961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826129" y="3953094"/>
            <a:ext cx="320675" cy="0"/>
          </a:xfrm>
          <a:custGeom>
            <a:avLst/>
            <a:gdLst/>
            <a:ahLst/>
            <a:cxnLst/>
            <a:rect l="l" t="t" r="r" b="b"/>
            <a:pathLst>
              <a:path w="320675">
                <a:moveTo>
                  <a:pt x="0" y="0"/>
                </a:moveTo>
                <a:lnTo>
                  <a:pt x="320312" y="0"/>
                </a:lnTo>
              </a:path>
            </a:pathLst>
          </a:custGeom>
          <a:ln w="30406">
            <a:solidFill>
              <a:srgbClr val="000066"/>
            </a:solidFill>
            <a:prstDash val="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826129" y="4162900"/>
            <a:ext cx="320675" cy="0"/>
          </a:xfrm>
          <a:custGeom>
            <a:avLst/>
            <a:gdLst/>
            <a:ahLst/>
            <a:cxnLst/>
            <a:rect l="l" t="t" r="r" b="b"/>
            <a:pathLst>
              <a:path w="320675">
                <a:moveTo>
                  <a:pt x="0" y="0"/>
                </a:moveTo>
                <a:lnTo>
                  <a:pt x="320312" y="0"/>
                </a:lnTo>
              </a:path>
            </a:pathLst>
          </a:custGeom>
          <a:ln w="27366">
            <a:solidFill>
              <a:srgbClr val="336699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 txBox="1"/>
          <p:nvPr/>
        </p:nvSpPr>
        <p:spPr>
          <a:xfrm>
            <a:off x="4720883" y="3848191"/>
            <a:ext cx="947419" cy="419734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462915">
              <a:lnSpc>
                <a:spcPct val="100000"/>
              </a:lnSpc>
              <a:spcBef>
                <a:spcPts val="280"/>
              </a:spcBef>
            </a:pP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Capacity</a:t>
            </a:r>
            <a:endParaRPr sz="800">
              <a:latin typeface="Arial"/>
              <a:cs typeface="Arial"/>
            </a:endParaRPr>
          </a:p>
          <a:p>
            <a:pPr marL="462915">
              <a:lnSpc>
                <a:spcPct val="100000"/>
              </a:lnSpc>
              <a:spcBef>
                <a:spcPts val="695"/>
              </a:spcBef>
            </a:pP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Demand</a:t>
            </a:r>
            <a:endParaRPr sz="800">
              <a:latin typeface="Arial"/>
              <a:cs typeface="Arial"/>
            </a:endParaRPr>
          </a:p>
        </p:txBody>
      </p:sp>
      <p:sp>
        <p:nvSpPr>
          <p:cNvPr id="145" name="object 145"/>
          <p:cNvSpPr/>
          <p:nvPr/>
        </p:nvSpPr>
        <p:spPr>
          <a:xfrm>
            <a:off x="1838072" y="2382593"/>
            <a:ext cx="4027170" cy="2492375"/>
          </a:xfrm>
          <a:custGeom>
            <a:avLst/>
            <a:gdLst/>
            <a:ahLst/>
            <a:cxnLst/>
            <a:rect l="l" t="t" r="r" b="b"/>
            <a:pathLst>
              <a:path w="4027170" h="2492375">
                <a:moveTo>
                  <a:pt x="0" y="2491826"/>
                </a:moveTo>
                <a:lnTo>
                  <a:pt x="4026784" y="2491826"/>
                </a:lnTo>
                <a:lnTo>
                  <a:pt x="4026784" y="0"/>
                </a:lnTo>
                <a:lnTo>
                  <a:pt x="0" y="0"/>
                </a:lnTo>
                <a:lnTo>
                  <a:pt x="0" y="249182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 txBox="1"/>
          <p:nvPr/>
        </p:nvSpPr>
        <p:spPr>
          <a:xfrm>
            <a:off x="2018972" y="3410668"/>
            <a:ext cx="31242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Index</a:t>
            </a:r>
            <a:endParaRPr sz="900">
              <a:latin typeface="Arial"/>
              <a:cs typeface="Arial"/>
            </a:endParaRPr>
          </a:p>
        </p:txBody>
      </p:sp>
      <p:sp>
        <p:nvSpPr>
          <p:cNvPr id="148" name="object 14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49" name="object 14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35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147" name="object 147"/>
          <p:cNvSpPr txBox="1"/>
          <p:nvPr/>
        </p:nvSpPr>
        <p:spPr>
          <a:xfrm>
            <a:off x="1944232" y="3543241"/>
            <a:ext cx="1219200" cy="10706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7470">
              <a:lnSpc>
                <a:spcPts val="1055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(2013</a:t>
            </a:r>
            <a:endParaRPr sz="900">
              <a:latin typeface="Arial"/>
              <a:cs typeface="Arial"/>
            </a:endParaRPr>
          </a:p>
          <a:p>
            <a:pPr>
              <a:lnSpc>
                <a:spcPts val="104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Q1=100) </a:t>
            </a:r>
            <a:r>
              <a:rPr sz="900" b="1" spc="2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1350" b="1" spc="7" baseline="21604" dirty="0">
                <a:solidFill>
                  <a:srgbClr val="404040"/>
                </a:solidFill>
                <a:latin typeface="Arial"/>
                <a:cs typeface="Arial"/>
              </a:rPr>
              <a:t>80</a:t>
            </a:r>
            <a:endParaRPr sz="1350" baseline="21604">
              <a:latin typeface="Arial"/>
              <a:cs typeface="Arial"/>
            </a:endParaRPr>
          </a:p>
          <a:p>
            <a:pPr marR="25400" algn="ctr">
              <a:lnSpc>
                <a:spcPts val="1065"/>
              </a:lnSpc>
            </a:pPr>
            <a:r>
              <a:rPr sz="900" b="1" spc="5" dirty="0">
                <a:solidFill>
                  <a:srgbClr val="404040"/>
                </a:solidFill>
                <a:latin typeface="Arial"/>
                <a:cs typeface="Arial"/>
              </a:rPr>
              <a:t>70</a:t>
            </a:r>
            <a:endParaRPr sz="900">
              <a:latin typeface="Arial"/>
              <a:cs typeface="Arial"/>
            </a:endParaRPr>
          </a:p>
          <a:p>
            <a:pPr marR="25400" algn="ctr">
              <a:lnSpc>
                <a:spcPct val="100000"/>
              </a:lnSpc>
              <a:spcBef>
                <a:spcPts val="315"/>
              </a:spcBef>
            </a:pPr>
            <a:r>
              <a:rPr sz="900" b="1" spc="5" dirty="0">
                <a:solidFill>
                  <a:srgbClr val="404040"/>
                </a:solidFill>
                <a:latin typeface="Arial"/>
                <a:cs typeface="Arial"/>
              </a:rPr>
              <a:t>60</a:t>
            </a:r>
            <a:endParaRPr sz="900">
              <a:latin typeface="Arial"/>
              <a:cs typeface="Arial"/>
            </a:endParaRPr>
          </a:p>
          <a:p>
            <a:pPr marR="25400" algn="ctr">
              <a:lnSpc>
                <a:spcPct val="100000"/>
              </a:lnSpc>
              <a:spcBef>
                <a:spcPts val="315"/>
              </a:spcBef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50</a:t>
            </a:r>
            <a:endParaRPr sz="900">
              <a:latin typeface="Arial"/>
              <a:cs typeface="Arial"/>
            </a:endParaRPr>
          </a:p>
          <a:p>
            <a:pPr marR="25400" algn="ctr">
              <a:lnSpc>
                <a:spcPts val="1075"/>
              </a:lnSpc>
              <a:spcBef>
                <a:spcPts val="315"/>
              </a:spcBef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40</a:t>
            </a:r>
            <a:endParaRPr sz="900">
              <a:latin typeface="Arial"/>
              <a:cs typeface="Arial"/>
            </a:endParaRPr>
          </a:p>
          <a:p>
            <a:pPr marL="598170">
              <a:lnSpc>
                <a:spcPts val="1075"/>
              </a:lnSpc>
              <a:tabLst>
                <a:tab pos="1078230" algn="l"/>
              </a:tabLst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13</a:t>
            </a:r>
            <a:r>
              <a:rPr sz="900" b="1" spc="-1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900" b="1" spc="10" dirty="0">
                <a:solidFill>
                  <a:srgbClr val="404040"/>
                </a:solidFill>
                <a:latin typeface="Arial"/>
                <a:cs typeface="Arial"/>
              </a:rPr>
              <a:t>Q</a:t>
            </a: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	14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016304" y="837996"/>
            <a:ext cx="5605145" cy="11099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800"/>
              </a:lnSpc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outlook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new contracts through 2015 and 2020 is stable. Quantitative forecast of new  contract values over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time horizons. </a:t>
            </a:r>
            <a:r>
              <a:rPr sz="1000" spc="5" dirty="0">
                <a:latin typeface="Arial"/>
                <a:cs typeface="Arial"/>
              </a:rPr>
              <a:t>With </a:t>
            </a:r>
            <a:r>
              <a:rPr sz="1000" dirty="0">
                <a:latin typeface="Arial"/>
                <a:cs typeface="Arial"/>
              </a:rPr>
              <a:t>Cameron, </a:t>
            </a:r>
            <a:r>
              <a:rPr sz="1000" spc="-5" dirty="0">
                <a:latin typeface="Arial"/>
                <a:cs typeface="Arial"/>
              </a:rPr>
              <a:t>Tyco, and </a:t>
            </a:r>
            <a:r>
              <a:rPr sz="1000" dirty="0">
                <a:latin typeface="Arial"/>
                <a:cs typeface="Arial"/>
              </a:rPr>
              <a:t>Samson </a:t>
            </a:r>
            <a:r>
              <a:rPr sz="1000" spc="-5" dirty="0">
                <a:latin typeface="Arial"/>
                <a:cs typeface="Arial"/>
              </a:rPr>
              <a:t>actively having a  demonstrated propensity to invest in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before </a:t>
            </a:r>
            <a:r>
              <a:rPr sz="1000" spc="5" dirty="0">
                <a:latin typeface="Arial"/>
                <a:cs typeface="Arial"/>
              </a:rPr>
              <a:t>demand </a:t>
            </a:r>
            <a:r>
              <a:rPr sz="1000" spc="-5" dirty="0">
                <a:latin typeface="Arial"/>
                <a:cs typeface="Arial"/>
              </a:rPr>
              <a:t>rises, and smaller suppliers investing  in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after </a:t>
            </a:r>
            <a:r>
              <a:rPr sz="1000" dirty="0">
                <a:latin typeface="Arial"/>
                <a:cs typeface="Arial"/>
              </a:rPr>
              <a:t>demand </a:t>
            </a:r>
            <a:r>
              <a:rPr sz="1000" spc="-5" dirty="0">
                <a:latin typeface="Arial"/>
                <a:cs typeface="Arial"/>
              </a:rPr>
              <a:t>has risen, aggregate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should remain adequate </a:t>
            </a:r>
            <a:r>
              <a:rPr sz="1000" dirty="0">
                <a:latin typeface="Arial"/>
                <a:cs typeface="Arial"/>
              </a:rPr>
              <a:t>so </a:t>
            </a:r>
            <a:r>
              <a:rPr sz="1000" spc="-5" dirty="0">
                <a:latin typeface="Arial"/>
                <a:cs typeface="Arial"/>
              </a:rPr>
              <a:t>long as </a:t>
            </a:r>
            <a:r>
              <a:rPr sz="1000" dirty="0">
                <a:latin typeface="Arial"/>
                <a:cs typeface="Arial"/>
              </a:rPr>
              <a:t>demand  </a:t>
            </a:r>
            <a:r>
              <a:rPr sz="1000" spc="-5" dirty="0">
                <a:latin typeface="Arial"/>
                <a:cs typeface="Arial"/>
              </a:rPr>
              <a:t>growth remains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steady.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8" name="object 98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36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94" name="object 94"/>
          <p:cNvSpPr txBox="1"/>
          <p:nvPr/>
        </p:nvSpPr>
        <p:spPr>
          <a:xfrm>
            <a:off x="1488694" y="2369566"/>
            <a:ext cx="458470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dirty="0">
                <a:latin typeface="Arial"/>
                <a:cs typeface="Arial"/>
              </a:rPr>
              <a:t>Table </a:t>
            </a:r>
            <a:r>
              <a:rPr sz="1000" b="1" spc="-5" dirty="0">
                <a:latin typeface="Arial"/>
                <a:cs typeface="Arial"/>
              </a:rPr>
              <a:t>9: Summary of New Contracts and Estimated Values for Globe</a:t>
            </a:r>
            <a:r>
              <a:rPr sz="1000" b="1" spc="13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5" name="object 95"/>
          <p:cNvGraphicFramePr>
            <a:graphicFrameLocks noGrp="1"/>
          </p:cNvGraphicFramePr>
          <p:nvPr/>
        </p:nvGraphicFramePr>
        <p:xfrm>
          <a:off x="1117396" y="2749550"/>
          <a:ext cx="5797550" cy="51288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844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563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323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707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1478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1980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8052"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Estimated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616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65405">
                        <a:lnSpc>
                          <a:spcPct val="100000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Buyer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254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65405" marR="57150">
                        <a:lnSpc>
                          <a:spcPts val="1380"/>
                        </a:lnSpc>
                        <a:spcBef>
                          <a:spcPts val="695"/>
                        </a:spcBef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Country 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of  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st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at</a:t>
                      </a:r>
                      <a:r>
                        <a:rPr sz="1200" spc="-15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on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8826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65405">
                        <a:lnSpc>
                          <a:spcPct val="100000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Supplier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254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65405">
                        <a:lnSpc>
                          <a:spcPct val="100000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Product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254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64135" marR="89535">
                        <a:lnSpc>
                          <a:spcPts val="1380"/>
                        </a:lnSpc>
                        <a:spcBef>
                          <a:spcPts val="695"/>
                        </a:spcBef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Estimated  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Value</a:t>
                      </a:r>
                      <a:r>
                        <a:rPr sz="1200" spc="-6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($m)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8826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63500" marR="314325">
                        <a:lnSpc>
                          <a:spcPts val="1380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Cost/Unit  ($m)</a:t>
                      </a:r>
                      <a:endParaRPr sz="1200">
                        <a:latin typeface="Arial"/>
                        <a:cs typeface="Arial"/>
                      </a:endParaRPr>
                    </a:p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(Globe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564">
                <a:tc>
                  <a:txBody>
                    <a:bodyPr/>
                    <a:lstStyle/>
                    <a:p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Valves)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4752">
                <a:tc>
                  <a:txBody>
                    <a:bodyPr/>
                    <a:lstStyle/>
                    <a:p>
                      <a:pPr marL="65405">
                        <a:lnSpc>
                          <a:spcPts val="124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China</a:t>
                      </a:r>
                      <a:r>
                        <a:rPr sz="1100" spc="-6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Nuclear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0801">
                <a:tc>
                  <a:txBody>
                    <a:bodyPr/>
                    <a:lstStyle/>
                    <a:p>
                      <a:pPr marL="65405" marR="103505">
                        <a:lnSpc>
                          <a:spcPts val="1260"/>
                        </a:lnSpc>
                        <a:spcBef>
                          <a:spcPts val="10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Power  Engineering</a:t>
                      </a:r>
                      <a:r>
                        <a:rPr sz="1100" spc="-4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Co.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127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China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6858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Velan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6858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65405" marR="314960">
                        <a:lnSpc>
                          <a:spcPts val="1260"/>
                        </a:lnSpc>
                        <a:spcBef>
                          <a:spcPts val="10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Gate</a:t>
                      </a:r>
                      <a:r>
                        <a:rPr sz="1100" spc="-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and  Globe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127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R="59055" algn="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$61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6858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R="59055" algn="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$453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6858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3669">
                <a:tc>
                  <a:txBody>
                    <a:bodyPr/>
                    <a:lstStyle/>
                    <a:p>
                      <a:pPr marL="65405">
                        <a:lnSpc>
                          <a:spcPts val="1235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(CNPEC)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87679">
                <a:tc>
                  <a:txBody>
                    <a:bodyPr/>
                    <a:lstStyle/>
                    <a:p>
                      <a:pPr marL="65405" marR="157480">
                        <a:lnSpc>
                          <a:spcPts val="1260"/>
                        </a:lnSpc>
                        <a:spcBef>
                          <a:spcPts val="10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National  Thermal</a:t>
                      </a:r>
                      <a:r>
                        <a:rPr sz="1100" spc="-6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Power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65405">
                        <a:lnSpc>
                          <a:spcPts val="124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Corporation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127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65405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India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381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65405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Velan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381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245110">
                        <a:lnSpc>
                          <a:spcPts val="1260"/>
                        </a:lnSpc>
                        <a:spcBef>
                          <a:spcPts val="64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Globe</a:t>
                      </a:r>
                      <a:r>
                        <a:rPr sz="1100" spc="-7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and  Gate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8191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R="59055" algn="r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$20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381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R="59055" algn="r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$279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381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27660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CNPE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China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Velan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314960">
                        <a:lnSpc>
                          <a:spcPts val="127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Gate</a:t>
                      </a:r>
                      <a:r>
                        <a:rPr sz="1100" spc="-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and 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Globe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7785" algn="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$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6.2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9055" algn="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$453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89203">
                <a:tc>
                  <a:txBody>
                    <a:bodyPr/>
                    <a:lstStyle/>
                    <a:p>
                      <a:pPr marL="65405">
                        <a:lnSpc>
                          <a:spcPts val="1215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Korea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Hydro</a:t>
                      </a:r>
                      <a:r>
                        <a:rPr sz="1100" spc="-8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&amp;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65405" marR="189230">
                        <a:lnSpc>
                          <a:spcPts val="1260"/>
                        </a:lnSpc>
                        <a:spcBef>
                          <a:spcPts val="6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Nuclear</a:t>
                      </a:r>
                      <a:r>
                        <a:rPr sz="1100" spc="-6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Power  (KHNP)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654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Korea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508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65405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Flowserve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508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314960">
                        <a:lnSpc>
                          <a:spcPts val="1260"/>
                        </a:lnSpc>
                        <a:spcBef>
                          <a:spcPts val="64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Gate</a:t>
                      </a:r>
                      <a:r>
                        <a:rPr sz="1100" spc="-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and 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Globe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8191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R="59055" algn="r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$15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508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R="59055" algn="r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$638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508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879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654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Essar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Oil</a:t>
                      </a:r>
                      <a:r>
                        <a:rPr sz="1100" spc="-8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Ltd.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381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65405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India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381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21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CRI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65405" marR="76835">
                        <a:lnSpc>
                          <a:spcPts val="1270"/>
                        </a:lnSpc>
                        <a:spcBef>
                          <a:spcPts val="5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Pumps</a:t>
                      </a:r>
                      <a:r>
                        <a:rPr sz="1100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Pvt 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Ltd.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314960">
                        <a:lnSpc>
                          <a:spcPts val="1270"/>
                        </a:lnSpc>
                        <a:spcBef>
                          <a:spcPts val="630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Gate</a:t>
                      </a:r>
                      <a:r>
                        <a:rPr sz="1100" spc="-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and  Globe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8001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R="57150" algn="r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$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.9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381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R="59055" algn="r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$279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381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27659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Saudi</a:t>
                      </a:r>
                      <a:r>
                        <a:rPr sz="1100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Aramco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382270">
                        <a:lnSpc>
                          <a:spcPts val="127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Saudi 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ra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b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a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Flowserve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167640">
                        <a:lnSpc>
                          <a:spcPts val="127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Control</a:t>
                      </a:r>
                      <a:r>
                        <a:rPr sz="1100" spc="-7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and 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Globe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3990" marR="58419" indent="153670">
                        <a:lnSpc>
                          <a:spcPts val="127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10-year 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re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me</a:t>
                      </a:r>
                      <a:r>
                        <a:rPr sz="1100" spc="-20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9055" algn="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$744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27659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SK</a:t>
                      </a:r>
                      <a:r>
                        <a:rPr sz="1100" spc="-9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E&amp;C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412750">
                        <a:lnSpc>
                          <a:spcPts val="1260"/>
                        </a:lnSpc>
                        <a:spcBef>
                          <a:spcPts val="10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u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th 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K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orea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127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OMB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314960">
                        <a:lnSpc>
                          <a:spcPts val="1260"/>
                        </a:lnSpc>
                        <a:spcBef>
                          <a:spcPts val="10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Gate</a:t>
                      </a:r>
                      <a:r>
                        <a:rPr sz="1100" spc="-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and 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Globe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127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9710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Unknown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9055" algn="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$638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27660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Saudi</a:t>
                      </a:r>
                      <a:r>
                        <a:rPr sz="1100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Aramco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382270">
                        <a:lnSpc>
                          <a:spcPts val="1260"/>
                        </a:lnSpc>
                        <a:spcBef>
                          <a:spcPts val="10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Saudi 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ra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b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a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127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Samson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Globe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7150" algn="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$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.5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9055" algn="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$744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487679">
                <a:tc>
                  <a:txBody>
                    <a:bodyPr/>
                    <a:lstStyle/>
                    <a:p>
                      <a:pPr marL="65405" marR="189230">
                        <a:lnSpc>
                          <a:spcPts val="1260"/>
                        </a:lnSpc>
                        <a:spcBef>
                          <a:spcPts val="10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Mochovce  Nuclear</a:t>
                      </a:r>
                      <a:r>
                        <a:rPr sz="1100" spc="-6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Power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65405">
                        <a:lnSpc>
                          <a:spcPts val="124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Plant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127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65405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Slovakia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381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65405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Velan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381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314960">
                        <a:lnSpc>
                          <a:spcPts val="1260"/>
                        </a:lnSpc>
                        <a:spcBef>
                          <a:spcPts val="64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Gate</a:t>
                      </a:r>
                      <a:r>
                        <a:rPr sz="1100" spc="-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and 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Globe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8191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R="59055" algn="r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$19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381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R="59055" algn="r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$827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381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27660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ABB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Africa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215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OMB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65405">
                        <a:lnSpc>
                          <a:spcPts val="1295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Valves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314960">
                        <a:lnSpc>
                          <a:spcPts val="1270"/>
                        </a:lnSpc>
                        <a:spcBef>
                          <a:spcPts val="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Gate</a:t>
                      </a:r>
                      <a:r>
                        <a:rPr sz="1100" spc="-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and 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Globe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9055" algn="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U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1100" spc="5" dirty="0">
                          <a:latin typeface="Arial"/>
                          <a:cs typeface="Arial"/>
                        </a:rPr>
                        <a:t>k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-20" dirty="0">
                          <a:latin typeface="Arial"/>
                          <a:cs typeface="Arial"/>
                        </a:rPr>
                        <a:t>w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n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9055" algn="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U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1100" spc="5" dirty="0">
                          <a:latin typeface="Arial"/>
                          <a:cs typeface="Arial"/>
                        </a:rPr>
                        <a:t>k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-20" dirty="0">
                          <a:latin typeface="Arial"/>
                          <a:cs typeface="Arial"/>
                        </a:rPr>
                        <a:t>w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n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04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</a:tbl>
          </a:graphicData>
        </a:graphic>
      </p:graphicFrame>
      <p:sp>
        <p:nvSpPr>
          <p:cNvPr id="96" name="object 96"/>
          <p:cNvSpPr txBox="1"/>
          <p:nvPr/>
        </p:nvSpPr>
        <p:spPr>
          <a:xfrm>
            <a:off x="902004" y="8161781"/>
            <a:ext cx="5322570" cy="14376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377825" algn="l"/>
              </a:tabLst>
            </a:pPr>
            <a:r>
              <a:rPr sz="1000" b="1" i="1" spc="-10" dirty="0">
                <a:latin typeface="Arial"/>
                <a:cs typeface="Arial"/>
              </a:rPr>
              <a:t>8.2	</a:t>
            </a:r>
            <a:r>
              <a:rPr sz="1000" b="1" i="1" spc="-5" dirty="0">
                <a:latin typeface="Arial"/>
                <a:cs typeface="Arial"/>
              </a:rPr>
              <a:t>Analysis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69265" algn="l"/>
              </a:tabLst>
            </a:pPr>
            <a:r>
              <a:rPr sz="1000" b="1" spc="-10" dirty="0">
                <a:latin typeface="Arial"/>
                <a:cs typeface="Arial"/>
              </a:rPr>
              <a:t>8.2.1	</a:t>
            </a:r>
            <a:r>
              <a:rPr sz="1000" b="1" spc="-5" dirty="0">
                <a:latin typeface="Arial"/>
                <a:cs typeface="Arial"/>
              </a:rPr>
              <a:t>Costs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00">
              <a:latin typeface="Times New Roman"/>
              <a:cs typeface="Times New Roman"/>
            </a:endParaRPr>
          </a:p>
          <a:p>
            <a:pPr marL="12700" marR="53340">
              <a:lnSpc>
                <a:spcPts val="1140"/>
              </a:lnSpc>
            </a:pPr>
            <a:r>
              <a:rPr sz="1000" b="1" spc="-5" dirty="0">
                <a:latin typeface="Arial"/>
                <a:cs typeface="Arial"/>
              </a:rPr>
              <a:t>Globe valve prices rose </a:t>
            </a:r>
            <a:r>
              <a:rPr sz="1000" b="1" dirty="0">
                <a:latin typeface="Arial"/>
                <a:cs typeface="Arial"/>
              </a:rPr>
              <a:t>by </a:t>
            </a:r>
            <a:r>
              <a:rPr sz="1000" b="1" spc="-5" dirty="0">
                <a:latin typeface="Arial"/>
                <a:cs typeface="Arial"/>
              </a:rPr>
              <a:t>about 0.6% in 2012 as labor costs grew. Suppliers benefited  marginally from falling metals</a:t>
            </a:r>
            <a:r>
              <a:rPr sz="1000" b="1" spc="3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prices.</a:t>
            </a:r>
            <a:endParaRPr sz="1000">
              <a:latin typeface="Arial"/>
              <a:cs typeface="Arial"/>
            </a:endParaRPr>
          </a:p>
          <a:p>
            <a:pPr marL="127000" marR="5080">
              <a:lnSpc>
                <a:spcPct val="144000"/>
              </a:lnSpc>
              <a:spcBef>
                <a:spcPts val="555"/>
              </a:spcBef>
            </a:pPr>
            <a:r>
              <a:rPr sz="1000" spc="-5" dirty="0">
                <a:latin typeface="Arial"/>
                <a:cs typeface="Arial"/>
              </a:rPr>
              <a:t>Overall, </a:t>
            </a:r>
            <a:r>
              <a:rPr sz="1000" dirty="0">
                <a:latin typeface="Arial"/>
                <a:cs typeface="Arial"/>
              </a:rPr>
              <a:t>Globe </a:t>
            </a:r>
            <a:r>
              <a:rPr sz="1000" spc="-5" dirty="0">
                <a:latin typeface="Arial"/>
                <a:cs typeface="Arial"/>
              </a:rPr>
              <a:t>valve prices rose </a:t>
            </a:r>
            <a:r>
              <a:rPr sz="1000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about 0.6% in 2012 on labor cost growth, despite </a:t>
            </a:r>
            <a:r>
              <a:rPr sz="1000" dirty="0">
                <a:latin typeface="Arial"/>
                <a:cs typeface="Arial"/>
              </a:rPr>
              <a:t>slightly  </a:t>
            </a:r>
            <a:r>
              <a:rPr sz="1000" spc="-5" dirty="0">
                <a:latin typeface="Arial"/>
                <a:cs typeface="Arial"/>
              </a:rPr>
              <a:t>declining </a:t>
            </a:r>
            <a:r>
              <a:rPr sz="1000" dirty="0">
                <a:latin typeface="Arial"/>
                <a:cs typeface="Arial"/>
              </a:rPr>
              <a:t>metal</a:t>
            </a:r>
            <a:r>
              <a:rPr sz="1000" spc="-8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costs.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016304" y="1135125"/>
            <a:ext cx="5628640" cy="4502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000"/>
              </a:lnSpc>
            </a:pPr>
            <a:r>
              <a:rPr sz="1000" spc="-5" dirty="0">
                <a:latin typeface="Arial"/>
                <a:cs typeface="Arial"/>
              </a:rPr>
              <a:t>Labor and benefits together constitute </a:t>
            </a:r>
            <a:r>
              <a:rPr sz="1000" dirty="0">
                <a:latin typeface="Arial"/>
                <a:cs typeface="Arial"/>
              </a:rPr>
              <a:t>slightly </a:t>
            </a:r>
            <a:r>
              <a:rPr sz="1000" spc="-5" dirty="0">
                <a:latin typeface="Arial"/>
                <a:cs typeface="Arial"/>
              </a:rPr>
              <a:t>over 38% of the cost of Globe valves. </a:t>
            </a:r>
            <a:r>
              <a:rPr sz="1000" spc="-10" dirty="0">
                <a:latin typeface="Arial"/>
                <a:cs typeface="Arial"/>
              </a:rPr>
              <a:t>At </a:t>
            </a:r>
            <a:r>
              <a:rPr sz="1000" spc="-5" dirty="0">
                <a:latin typeface="Arial"/>
                <a:cs typeface="Arial"/>
              </a:rPr>
              <a:t>a global,  level, both labor and benefits have been growing at </a:t>
            </a:r>
            <a:r>
              <a:rPr sz="1000" dirty="0">
                <a:latin typeface="Arial"/>
                <a:cs typeface="Arial"/>
              </a:rPr>
              <a:t>0.5% </a:t>
            </a:r>
            <a:r>
              <a:rPr sz="1000" spc="-5" dirty="0">
                <a:latin typeface="Arial"/>
                <a:cs typeface="Arial"/>
              </a:rPr>
              <a:t>per quarter, or </a:t>
            </a:r>
            <a:r>
              <a:rPr sz="1000" dirty="0">
                <a:latin typeface="Arial"/>
                <a:cs typeface="Arial"/>
              </a:rPr>
              <a:t>slightly </a:t>
            </a:r>
            <a:r>
              <a:rPr sz="1000" spc="-5" dirty="0">
                <a:latin typeface="Arial"/>
                <a:cs typeface="Arial"/>
              </a:rPr>
              <a:t>over </a:t>
            </a:r>
            <a:r>
              <a:rPr sz="1000" dirty="0">
                <a:latin typeface="Arial"/>
                <a:cs typeface="Arial"/>
              </a:rPr>
              <a:t>2.5% </a:t>
            </a:r>
            <a:r>
              <a:rPr sz="1000" spc="-5" dirty="0">
                <a:latin typeface="Arial"/>
                <a:cs typeface="Arial"/>
              </a:rPr>
              <a:t>per</a:t>
            </a:r>
            <a:r>
              <a:rPr sz="1000" spc="16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year.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016304" y="2009902"/>
            <a:ext cx="5510530" cy="1649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cost of the body, bonnet,  and stem all </a:t>
            </a:r>
            <a:r>
              <a:rPr sz="1000" dirty="0">
                <a:latin typeface="Arial"/>
                <a:cs typeface="Arial"/>
              </a:rPr>
              <a:t>fell </a:t>
            </a:r>
            <a:r>
              <a:rPr sz="1000" spc="-5" dirty="0">
                <a:latin typeface="Arial"/>
                <a:cs typeface="Arial"/>
              </a:rPr>
              <a:t>in 2012 as metals prices fell </a:t>
            </a:r>
            <a:r>
              <a:rPr sz="1000" dirty="0">
                <a:latin typeface="Arial"/>
                <a:cs typeface="Arial"/>
              </a:rPr>
              <a:t>on</a:t>
            </a:r>
            <a:r>
              <a:rPr sz="1000" spc="19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average.</a:t>
            </a:r>
            <a:endParaRPr sz="1000">
              <a:latin typeface="Arial"/>
              <a:cs typeface="Arial"/>
            </a:endParaRPr>
          </a:p>
          <a:p>
            <a:pPr marL="469265" marR="60960" indent="-227965">
              <a:lnSpc>
                <a:spcPct val="143500"/>
              </a:lnSpc>
              <a:spcBef>
                <a:spcPts val="67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price of a weighted basket of relevant </a:t>
            </a:r>
            <a:r>
              <a:rPr sz="1000" dirty="0">
                <a:latin typeface="Arial"/>
                <a:cs typeface="Arial"/>
              </a:rPr>
              <a:t>metals, </a:t>
            </a:r>
            <a:r>
              <a:rPr sz="1000" spc="-5" dirty="0">
                <a:latin typeface="Arial"/>
                <a:cs typeface="Arial"/>
              </a:rPr>
              <a:t>which </a:t>
            </a:r>
            <a:r>
              <a:rPr sz="1000" dirty="0">
                <a:latin typeface="Arial"/>
                <a:cs typeface="Arial"/>
              </a:rPr>
              <a:t>comprise </a:t>
            </a:r>
            <a:r>
              <a:rPr sz="1000" spc="-10" dirty="0">
                <a:latin typeface="Arial"/>
                <a:cs typeface="Arial"/>
              </a:rPr>
              <a:t>over </a:t>
            </a:r>
            <a:r>
              <a:rPr sz="1000" spc="-5" dirty="0">
                <a:latin typeface="Arial"/>
                <a:cs typeface="Arial"/>
              </a:rPr>
              <a:t>19% of the total  cost of globe valves, fell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8.4% in </a:t>
            </a:r>
            <a:r>
              <a:rPr sz="1000" dirty="0">
                <a:latin typeface="Arial"/>
                <a:cs typeface="Arial"/>
              </a:rPr>
              <a:t>2012, </a:t>
            </a:r>
            <a:r>
              <a:rPr sz="1000" spc="-5" dirty="0">
                <a:latin typeface="Arial"/>
                <a:cs typeface="Arial"/>
              </a:rPr>
              <a:t>giving </a:t>
            </a:r>
            <a:r>
              <a:rPr sz="1000" dirty="0">
                <a:latin typeface="Arial"/>
                <a:cs typeface="Arial"/>
              </a:rPr>
              <a:t>savvy </a:t>
            </a:r>
            <a:r>
              <a:rPr sz="1000" spc="-5" dirty="0">
                <a:latin typeface="Arial"/>
                <a:cs typeface="Arial"/>
              </a:rPr>
              <a:t>buyers a lever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price reduction,  and putting downward </a:t>
            </a:r>
            <a:r>
              <a:rPr sz="1000" dirty="0">
                <a:latin typeface="Arial"/>
                <a:cs typeface="Arial"/>
              </a:rPr>
              <a:t>pressure on </a:t>
            </a:r>
            <a:r>
              <a:rPr sz="1000" spc="-5" dirty="0">
                <a:latin typeface="Arial"/>
                <a:cs typeface="Arial"/>
              </a:rPr>
              <a:t>overall</a:t>
            </a:r>
            <a:r>
              <a:rPr sz="1000" spc="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costs.</a:t>
            </a:r>
            <a:endParaRPr sz="1000">
              <a:latin typeface="Arial"/>
              <a:cs typeface="Arial"/>
            </a:endParaRPr>
          </a:p>
          <a:p>
            <a:pPr marL="469265" marR="5080" indent="-227965">
              <a:lnSpc>
                <a:spcPct val="143000"/>
              </a:lnSpc>
              <a:spcBef>
                <a:spcPts val="8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Machinery and parts, which constitute about 23% of the total cost, also declined </a:t>
            </a:r>
            <a:r>
              <a:rPr sz="1000" dirty="0">
                <a:latin typeface="Arial"/>
                <a:cs typeface="Arial"/>
              </a:rPr>
              <a:t>slightly in  </a:t>
            </a:r>
            <a:r>
              <a:rPr sz="1000" spc="-5" dirty="0">
                <a:latin typeface="Arial"/>
                <a:cs typeface="Arial"/>
              </a:rPr>
              <a:t>2012 as falling metals costs factored into new machine tool</a:t>
            </a:r>
            <a:r>
              <a:rPr sz="1000" spc="1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costs.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950">
              <a:latin typeface="Times New Roman"/>
              <a:cs typeface="Times New Roman"/>
            </a:endParaRPr>
          </a:p>
          <a:p>
            <a:pPr marL="1509395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14: Cost Structure of Globe</a:t>
            </a:r>
            <a:r>
              <a:rPr sz="1000" b="1" spc="2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902004" y="7030592"/>
            <a:ext cx="5398135" cy="11137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130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Note: Prices are</a:t>
            </a:r>
            <a:r>
              <a:rPr sz="1000" spc="-3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ex-works.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965"/>
              </a:spcBef>
              <a:tabLst>
                <a:tab pos="469265" algn="l"/>
              </a:tabLst>
            </a:pPr>
            <a:r>
              <a:rPr sz="1000" b="1" spc="-10" dirty="0">
                <a:latin typeface="Arial"/>
                <a:cs typeface="Arial"/>
              </a:rPr>
              <a:t>8.2.2	</a:t>
            </a:r>
            <a:r>
              <a:rPr sz="1000" b="1" spc="-5" dirty="0">
                <a:latin typeface="Arial"/>
                <a:cs typeface="Arial"/>
              </a:rPr>
              <a:t>Profit</a:t>
            </a:r>
            <a:r>
              <a:rPr sz="1000" b="1" spc="-6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Margins</a:t>
            </a:r>
            <a:endParaRPr sz="1000">
              <a:latin typeface="Arial"/>
              <a:cs typeface="Arial"/>
            </a:endParaRPr>
          </a:p>
          <a:p>
            <a:pPr marL="12700" marR="5080">
              <a:lnSpc>
                <a:spcPct val="143300"/>
              </a:lnSpc>
              <a:spcBef>
                <a:spcPts val="580"/>
              </a:spcBef>
            </a:pPr>
            <a:r>
              <a:rPr sz="1000" b="1" spc="-5" dirty="0">
                <a:latin typeface="Arial"/>
                <a:cs typeface="Arial"/>
              </a:rPr>
              <a:t>Profit margins of globe </a:t>
            </a:r>
            <a:r>
              <a:rPr sz="1000" b="1" dirty="0">
                <a:latin typeface="Arial"/>
                <a:cs typeface="Arial"/>
              </a:rPr>
              <a:t>valve </a:t>
            </a:r>
            <a:r>
              <a:rPr sz="1000" b="1" spc="-5" dirty="0">
                <a:latin typeface="Arial"/>
                <a:cs typeface="Arial"/>
              </a:rPr>
              <a:t>suppliers are relatively thin. It is a commodity business and  suppliers bundle globe </a:t>
            </a:r>
            <a:r>
              <a:rPr sz="1000" b="1" dirty="0">
                <a:latin typeface="Arial"/>
                <a:cs typeface="Arial"/>
              </a:rPr>
              <a:t>valves with </a:t>
            </a:r>
            <a:r>
              <a:rPr sz="1000" b="1" spc="-5" dirty="0">
                <a:latin typeface="Arial"/>
                <a:cs typeface="Arial"/>
              </a:rPr>
              <a:t>other types of equipment to enhance</a:t>
            </a:r>
            <a:r>
              <a:rPr sz="1000" b="1" spc="17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profitability.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16304" y="8503615"/>
            <a:ext cx="5594985" cy="89026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700"/>
              </a:lnSpc>
            </a:pPr>
            <a:r>
              <a:rPr sz="1000" spc="-5" dirty="0">
                <a:latin typeface="Arial"/>
                <a:cs typeface="Arial"/>
              </a:rPr>
              <a:t>A sampling of Globe valve suppliers realized a net </a:t>
            </a:r>
            <a:r>
              <a:rPr sz="1000" dirty="0">
                <a:latin typeface="Arial"/>
                <a:cs typeface="Arial"/>
              </a:rPr>
              <a:t>profit margin </a:t>
            </a:r>
            <a:r>
              <a:rPr sz="1000" spc="-5" dirty="0">
                <a:latin typeface="Arial"/>
                <a:cs typeface="Arial"/>
              </a:rPr>
              <a:t>of 5.4%. This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 middle of the  profit </a:t>
            </a:r>
            <a:r>
              <a:rPr sz="1000" dirty="0">
                <a:latin typeface="Arial"/>
                <a:cs typeface="Arial"/>
              </a:rPr>
              <a:t>margins for </a:t>
            </a:r>
            <a:r>
              <a:rPr sz="1000" spc="-5" dirty="0">
                <a:latin typeface="Arial"/>
                <a:cs typeface="Arial"/>
              </a:rPr>
              <a:t>manufacturers of other types of </a:t>
            </a:r>
            <a:r>
              <a:rPr sz="1000" dirty="0">
                <a:latin typeface="Arial"/>
                <a:cs typeface="Arial"/>
              </a:rPr>
              <a:t>valves, </a:t>
            </a:r>
            <a:r>
              <a:rPr sz="1000" spc="-5" dirty="0">
                <a:latin typeface="Arial"/>
                <a:cs typeface="Arial"/>
              </a:rPr>
              <a:t>such as </a:t>
            </a:r>
            <a:r>
              <a:rPr sz="1000" dirty="0">
                <a:latin typeface="Arial"/>
                <a:cs typeface="Arial"/>
              </a:rPr>
              <a:t>Gate, </a:t>
            </a:r>
            <a:r>
              <a:rPr sz="1000" spc="-5" dirty="0">
                <a:latin typeface="Arial"/>
                <a:cs typeface="Arial"/>
              </a:rPr>
              <a:t>Relief and Control. Given  that it is a global business, profit </a:t>
            </a:r>
            <a:r>
              <a:rPr sz="1000" dirty="0">
                <a:latin typeface="Arial"/>
                <a:cs typeface="Arial"/>
              </a:rPr>
              <a:t>margins </a:t>
            </a:r>
            <a:r>
              <a:rPr sz="1000" spc="-5" dirty="0">
                <a:latin typeface="Arial"/>
                <a:cs typeface="Arial"/>
              </a:rPr>
              <a:t>are </a:t>
            </a:r>
            <a:r>
              <a:rPr sz="1000" dirty="0">
                <a:latin typeface="Arial"/>
                <a:cs typeface="Arial"/>
              </a:rPr>
              <a:t>fairly </a:t>
            </a:r>
            <a:r>
              <a:rPr sz="1000" spc="-5" dirty="0">
                <a:latin typeface="Arial"/>
                <a:cs typeface="Arial"/>
              </a:rPr>
              <a:t>uniform around the world. However, </a:t>
            </a:r>
            <a:r>
              <a:rPr sz="1000" spc="5" dirty="0">
                <a:latin typeface="Arial"/>
                <a:cs typeface="Arial"/>
              </a:rPr>
              <a:t>ultra </a:t>
            </a:r>
            <a:r>
              <a:rPr sz="1000" spc="-5" dirty="0">
                <a:latin typeface="Arial"/>
                <a:cs typeface="Arial"/>
              </a:rPr>
              <a:t>large  globe valves bring higher </a:t>
            </a:r>
            <a:r>
              <a:rPr sz="1000" dirty="0">
                <a:latin typeface="Arial"/>
                <a:cs typeface="Arial"/>
              </a:rPr>
              <a:t>profit </a:t>
            </a:r>
            <a:r>
              <a:rPr sz="1000" spc="-5" dirty="0">
                <a:latin typeface="Arial"/>
                <a:cs typeface="Arial"/>
              </a:rPr>
              <a:t>margins, so are preferred </a:t>
            </a:r>
            <a:r>
              <a:rPr sz="1000" spc="5" dirty="0">
                <a:latin typeface="Arial"/>
                <a:cs typeface="Arial"/>
              </a:rPr>
              <a:t>by</a:t>
            </a:r>
            <a:r>
              <a:rPr sz="1000" spc="7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suppliers.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/>
          <p:nvPr/>
        </p:nvSpPr>
        <p:spPr>
          <a:xfrm>
            <a:off x="1144501" y="3872870"/>
            <a:ext cx="5729605" cy="2718435"/>
          </a:xfrm>
          <a:custGeom>
            <a:avLst/>
            <a:gdLst/>
            <a:ahLst/>
            <a:cxnLst/>
            <a:rect l="l" t="t" r="r" b="b"/>
            <a:pathLst>
              <a:path w="5729605" h="2718434">
                <a:moveTo>
                  <a:pt x="0" y="2718194"/>
                </a:moveTo>
                <a:lnTo>
                  <a:pt x="5729449" y="2718194"/>
                </a:lnTo>
                <a:lnTo>
                  <a:pt x="5729449" y="0"/>
                </a:lnTo>
                <a:lnTo>
                  <a:pt x="0" y="0"/>
                </a:lnTo>
                <a:lnTo>
                  <a:pt x="0" y="2718194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1144501" y="7035615"/>
            <a:ext cx="5729605" cy="1905"/>
          </a:xfrm>
          <a:custGeom>
            <a:avLst/>
            <a:gdLst/>
            <a:ahLst/>
            <a:cxnLst/>
            <a:rect l="l" t="t" r="r" b="b"/>
            <a:pathLst>
              <a:path w="5729605" h="1904">
                <a:moveTo>
                  <a:pt x="0" y="1496"/>
                </a:moveTo>
                <a:lnTo>
                  <a:pt x="5729449" y="1496"/>
                </a:lnTo>
                <a:lnTo>
                  <a:pt x="5729449" y="0"/>
                </a:lnTo>
                <a:lnTo>
                  <a:pt x="0" y="0"/>
                </a:lnTo>
                <a:lnTo>
                  <a:pt x="0" y="1496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384681" y="5718415"/>
            <a:ext cx="0" cy="461645"/>
          </a:xfrm>
          <a:custGeom>
            <a:avLst/>
            <a:gdLst/>
            <a:ahLst/>
            <a:cxnLst/>
            <a:rect l="l" t="t" r="r" b="b"/>
            <a:pathLst>
              <a:path h="461645">
                <a:moveTo>
                  <a:pt x="0" y="0"/>
                </a:moveTo>
                <a:lnTo>
                  <a:pt x="0" y="461027"/>
                </a:lnTo>
              </a:path>
            </a:pathLst>
          </a:custGeom>
          <a:ln w="21019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448491" y="5709435"/>
            <a:ext cx="0" cy="470534"/>
          </a:xfrm>
          <a:custGeom>
            <a:avLst/>
            <a:gdLst/>
            <a:ahLst/>
            <a:cxnLst/>
            <a:rect l="l" t="t" r="r" b="b"/>
            <a:pathLst>
              <a:path h="470535">
                <a:moveTo>
                  <a:pt x="0" y="0"/>
                </a:moveTo>
                <a:lnTo>
                  <a:pt x="0" y="470008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521311" y="5698957"/>
            <a:ext cx="0" cy="480695"/>
          </a:xfrm>
          <a:custGeom>
            <a:avLst/>
            <a:gdLst/>
            <a:ahLst/>
            <a:cxnLst/>
            <a:rect l="l" t="t" r="r" b="b"/>
            <a:pathLst>
              <a:path h="480695">
                <a:moveTo>
                  <a:pt x="0" y="0"/>
                </a:moveTo>
                <a:lnTo>
                  <a:pt x="0" y="480486"/>
                </a:lnTo>
              </a:path>
            </a:pathLst>
          </a:custGeom>
          <a:ln w="42039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594130" y="5692970"/>
            <a:ext cx="0" cy="487045"/>
          </a:xfrm>
          <a:custGeom>
            <a:avLst/>
            <a:gdLst/>
            <a:ahLst/>
            <a:cxnLst/>
            <a:rect l="l" t="t" r="r" b="b"/>
            <a:pathLst>
              <a:path h="487045">
                <a:moveTo>
                  <a:pt x="0" y="0"/>
                </a:moveTo>
                <a:lnTo>
                  <a:pt x="0" y="486473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667700" y="5685486"/>
            <a:ext cx="0" cy="494030"/>
          </a:xfrm>
          <a:custGeom>
            <a:avLst/>
            <a:gdLst/>
            <a:ahLst/>
            <a:cxnLst/>
            <a:rect l="l" t="t" r="r" b="b"/>
            <a:pathLst>
              <a:path h="494029">
                <a:moveTo>
                  <a:pt x="0" y="0"/>
                </a:moveTo>
                <a:lnTo>
                  <a:pt x="0" y="493957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741270" y="5679499"/>
            <a:ext cx="0" cy="500380"/>
          </a:xfrm>
          <a:custGeom>
            <a:avLst/>
            <a:gdLst/>
            <a:ahLst/>
            <a:cxnLst/>
            <a:rect l="l" t="t" r="r" b="b"/>
            <a:pathLst>
              <a:path h="500379">
                <a:moveTo>
                  <a:pt x="0" y="0"/>
                </a:moveTo>
                <a:lnTo>
                  <a:pt x="0" y="499944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814840" y="5675008"/>
            <a:ext cx="0" cy="504825"/>
          </a:xfrm>
          <a:custGeom>
            <a:avLst/>
            <a:gdLst/>
            <a:ahLst/>
            <a:cxnLst/>
            <a:rect l="l" t="t" r="r" b="b"/>
            <a:pathLst>
              <a:path h="504825">
                <a:moveTo>
                  <a:pt x="0" y="0"/>
                </a:moveTo>
                <a:lnTo>
                  <a:pt x="0" y="504435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888410" y="5675008"/>
            <a:ext cx="0" cy="504825"/>
          </a:xfrm>
          <a:custGeom>
            <a:avLst/>
            <a:gdLst/>
            <a:ahLst/>
            <a:cxnLst/>
            <a:rect l="l" t="t" r="r" b="b"/>
            <a:pathLst>
              <a:path h="504825">
                <a:moveTo>
                  <a:pt x="0" y="0"/>
                </a:moveTo>
                <a:lnTo>
                  <a:pt x="0" y="504435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961229" y="5667524"/>
            <a:ext cx="0" cy="512445"/>
          </a:xfrm>
          <a:custGeom>
            <a:avLst/>
            <a:gdLst/>
            <a:ahLst/>
            <a:cxnLst/>
            <a:rect l="l" t="t" r="r" b="b"/>
            <a:pathLst>
              <a:path h="512445">
                <a:moveTo>
                  <a:pt x="0" y="0"/>
                </a:moveTo>
                <a:lnTo>
                  <a:pt x="0" y="511919"/>
                </a:lnTo>
              </a:path>
            </a:pathLst>
          </a:custGeom>
          <a:ln w="42039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034048" y="5649562"/>
            <a:ext cx="0" cy="530225"/>
          </a:xfrm>
          <a:custGeom>
            <a:avLst/>
            <a:gdLst/>
            <a:ahLst/>
            <a:cxnLst/>
            <a:rect l="l" t="t" r="r" b="b"/>
            <a:pathLst>
              <a:path h="530225">
                <a:moveTo>
                  <a:pt x="0" y="0"/>
                </a:moveTo>
                <a:lnTo>
                  <a:pt x="0" y="529880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107618" y="5631601"/>
            <a:ext cx="0" cy="548005"/>
          </a:xfrm>
          <a:custGeom>
            <a:avLst/>
            <a:gdLst/>
            <a:ahLst/>
            <a:cxnLst/>
            <a:rect l="l" t="t" r="r" b="b"/>
            <a:pathLst>
              <a:path h="548004">
                <a:moveTo>
                  <a:pt x="0" y="0"/>
                </a:moveTo>
                <a:lnTo>
                  <a:pt x="0" y="547842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181188" y="5639085"/>
            <a:ext cx="0" cy="540385"/>
          </a:xfrm>
          <a:custGeom>
            <a:avLst/>
            <a:gdLst/>
            <a:ahLst/>
            <a:cxnLst/>
            <a:rect l="l" t="t" r="r" b="b"/>
            <a:pathLst>
              <a:path h="540385">
                <a:moveTo>
                  <a:pt x="0" y="0"/>
                </a:moveTo>
                <a:lnTo>
                  <a:pt x="0" y="540358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254758" y="5652556"/>
            <a:ext cx="0" cy="527050"/>
          </a:xfrm>
          <a:custGeom>
            <a:avLst/>
            <a:gdLst/>
            <a:ahLst/>
            <a:cxnLst/>
            <a:rect l="l" t="t" r="r" b="b"/>
            <a:pathLst>
              <a:path h="527050">
                <a:moveTo>
                  <a:pt x="0" y="0"/>
                </a:moveTo>
                <a:lnTo>
                  <a:pt x="0" y="526887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328328" y="5658543"/>
            <a:ext cx="0" cy="521334"/>
          </a:xfrm>
          <a:custGeom>
            <a:avLst/>
            <a:gdLst/>
            <a:ahLst/>
            <a:cxnLst/>
            <a:rect l="l" t="t" r="r" b="b"/>
            <a:pathLst>
              <a:path h="521335">
                <a:moveTo>
                  <a:pt x="0" y="0"/>
                </a:moveTo>
                <a:lnTo>
                  <a:pt x="0" y="520899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401147" y="5654053"/>
            <a:ext cx="0" cy="525780"/>
          </a:xfrm>
          <a:custGeom>
            <a:avLst/>
            <a:gdLst/>
            <a:ahLst/>
            <a:cxnLst/>
            <a:rect l="l" t="t" r="r" b="b"/>
            <a:pathLst>
              <a:path h="525779">
                <a:moveTo>
                  <a:pt x="0" y="0"/>
                </a:moveTo>
                <a:lnTo>
                  <a:pt x="0" y="525390"/>
                </a:lnTo>
              </a:path>
            </a:pathLst>
          </a:custGeom>
          <a:ln w="42039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473967" y="5651059"/>
            <a:ext cx="0" cy="528955"/>
          </a:xfrm>
          <a:custGeom>
            <a:avLst/>
            <a:gdLst/>
            <a:ahLst/>
            <a:cxnLst/>
            <a:rect l="l" t="t" r="r" b="b"/>
            <a:pathLst>
              <a:path h="528954">
                <a:moveTo>
                  <a:pt x="0" y="0"/>
                </a:moveTo>
                <a:lnTo>
                  <a:pt x="0" y="528383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547537" y="564656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2874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621107" y="5636091"/>
            <a:ext cx="0" cy="543560"/>
          </a:xfrm>
          <a:custGeom>
            <a:avLst/>
            <a:gdLst/>
            <a:ahLst/>
            <a:cxnLst/>
            <a:rect l="l" t="t" r="r" b="b"/>
            <a:pathLst>
              <a:path h="543560">
                <a:moveTo>
                  <a:pt x="0" y="0"/>
                </a:moveTo>
                <a:lnTo>
                  <a:pt x="0" y="543351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694677" y="5636091"/>
            <a:ext cx="0" cy="543560"/>
          </a:xfrm>
          <a:custGeom>
            <a:avLst/>
            <a:gdLst/>
            <a:ahLst/>
            <a:cxnLst/>
            <a:rect l="l" t="t" r="r" b="b"/>
            <a:pathLst>
              <a:path h="543560">
                <a:moveTo>
                  <a:pt x="0" y="0"/>
                </a:moveTo>
                <a:lnTo>
                  <a:pt x="0" y="543351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768247" y="5628607"/>
            <a:ext cx="0" cy="551180"/>
          </a:xfrm>
          <a:custGeom>
            <a:avLst/>
            <a:gdLst/>
            <a:ahLst/>
            <a:cxnLst/>
            <a:rect l="l" t="t" r="r" b="b"/>
            <a:pathLst>
              <a:path h="551179">
                <a:moveTo>
                  <a:pt x="0" y="0"/>
                </a:moveTo>
                <a:lnTo>
                  <a:pt x="0" y="550836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841066" y="5618129"/>
            <a:ext cx="0" cy="561340"/>
          </a:xfrm>
          <a:custGeom>
            <a:avLst/>
            <a:gdLst/>
            <a:ahLst/>
            <a:cxnLst/>
            <a:rect l="l" t="t" r="r" b="b"/>
            <a:pathLst>
              <a:path h="561339">
                <a:moveTo>
                  <a:pt x="0" y="0"/>
                </a:moveTo>
                <a:lnTo>
                  <a:pt x="0" y="561313"/>
                </a:lnTo>
              </a:path>
            </a:pathLst>
          </a:custGeom>
          <a:ln w="42039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913885" y="5609149"/>
            <a:ext cx="0" cy="570865"/>
          </a:xfrm>
          <a:custGeom>
            <a:avLst/>
            <a:gdLst/>
            <a:ahLst/>
            <a:cxnLst/>
            <a:rect l="l" t="t" r="r" b="b"/>
            <a:pathLst>
              <a:path h="570864">
                <a:moveTo>
                  <a:pt x="0" y="0"/>
                </a:moveTo>
                <a:lnTo>
                  <a:pt x="0" y="570294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987455" y="5606155"/>
            <a:ext cx="0" cy="573405"/>
          </a:xfrm>
          <a:custGeom>
            <a:avLst/>
            <a:gdLst/>
            <a:ahLst/>
            <a:cxnLst/>
            <a:rect l="l" t="t" r="r" b="b"/>
            <a:pathLst>
              <a:path h="573404">
                <a:moveTo>
                  <a:pt x="0" y="0"/>
                </a:moveTo>
                <a:lnTo>
                  <a:pt x="0" y="573288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061025" y="5612142"/>
            <a:ext cx="0" cy="567690"/>
          </a:xfrm>
          <a:custGeom>
            <a:avLst/>
            <a:gdLst/>
            <a:ahLst/>
            <a:cxnLst/>
            <a:rect l="l" t="t" r="r" b="b"/>
            <a:pathLst>
              <a:path h="567689">
                <a:moveTo>
                  <a:pt x="0" y="0"/>
                </a:moveTo>
                <a:lnTo>
                  <a:pt x="0" y="567300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134595" y="5609149"/>
            <a:ext cx="0" cy="570865"/>
          </a:xfrm>
          <a:custGeom>
            <a:avLst/>
            <a:gdLst/>
            <a:ahLst/>
            <a:cxnLst/>
            <a:rect l="l" t="t" r="r" b="b"/>
            <a:pathLst>
              <a:path h="570864">
                <a:moveTo>
                  <a:pt x="0" y="0"/>
                </a:moveTo>
                <a:lnTo>
                  <a:pt x="0" y="570294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208165" y="5612142"/>
            <a:ext cx="0" cy="567690"/>
          </a:xfrm>
          <a:custGeom>
            <a:avLst/>
            <a:gdLst/>
            <a:ahLst/>
            <a:cxnLst/>
            <a:rect l="l" t="t" r="r" b="b"/>
            <a:pathLst>
              <a:path h="567689">
                <a:moveTo>
                  <a:pt x="0" y="0"/>
                </a:moveTo>
                <a:lnTo>
                  <a:pt x="0" y="567300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280984" y="5621123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320"/>
                </a:lnTo>
              </a:path>
            </a:pathLst>
          </a:custGeom>
          <a:ln w="42039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353804" y="5624117"/>
            <a:ext cx="0" cy="555625"/>
          </a:xfrm>
          <a:custGeom>
            <a:avLst/>
            <a:gdLst/>
            <a:ahLst/>
            <a:cxnLst/>
            <a:rect l="l" t="t" r="r" b="b"/>
            <a:pathLst>
              <a:path h="555625">
                <a:moveTo>
                  <a:pt x="0" y="0"/>
                </a:moveTo>
                <a:lnTo>
                  <a:pt x="0" y="555326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427373" y="5622620"/>
            <a:ext cx="0" cy="556895"/>
          </a:xfrm>
          <a:custGeom>
            <a:avLst/>
            <a:gdLst/>
            <a:ahLst/>
            <a:cxnLst/>
            <a:rect l="l" t="t" r="r" b="b"/>
            <a:pathLst>
              <a:path h="556895">
                <a:moveTo>
                  <a:pt x="0" y="0"/>
                </a:moveTo>
                <a:lnTo>
                  <a:pt x="0" y="556823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500944" y="5621123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320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574514" y="5619626"/>
            <a:ext cx="0" cy="560070"/>
          </a:xfrm>
          <a:custGeom>
            <a:avLst/>
            <a:gdLst/>
            <a:ahLst/>
            <a:cxnLst/>
            <a:rect l="l" t="t" r="r" b="b"/>
            <a:pathLst>
              <a:path h="560070">
                <a:moveTo>
                  <a:pt x="0" y="0"/>
                </a:moveTo>
                <a:lnTo>
                  <a:pt x="0" y="559816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648084" y="5616633"/>
            <a:ext cx="0" cy="563245"/>
          </a:xfrm>
          <a:custGeom>
            <a:avLst/>
            <a:gdLst/>
            <a:ahLst/>
            <a:cxnLst/>
            <a:rect l="l" t="t" r="r" b="b"/>
            <a:pathLst>
              <a:path h="563245">
                <a:moveTo>
                  <a:pt x="0" y="0"/>
                </a:moveTo>
                <a:lnTo>
                  <a:pt x="0" y="562810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720903" y="5615136"/>
            <a:ext cx="0" cy="564515"/>
          </a:xfrm>
          <a:custGeom>
            <a:avLst/>
            <a:gdLst/>
            <a:ahLst/>
            <a:cxnLst/>
            <a:rect l="l" t="t" r="r" b="b"/>
            <a:pathLst>
              <a:path h="564514">
                <a:moveTo>
                  <a:pt x="0" y="0"/>
                </a:moveTo>
                <a:lnTo>
                  <a:pt x="0" y="564307"/>
                </a:lnTo>
              </a:path>
            </a:pathLst>
          </a:custGeom>
          <a:ln w="42039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793722" y="5613639"/>
            <a:ext cx="0" cy="566420"/>
          </a:xfrm>
          <a:custGeom>
            <a:avLst/>
            <a:gdLst/>
            <a:ahLst/>
            <a:cxnLst/>
            <a:rect l="l" t="t" r="r" b="b"/>
            <a:pathLst>
              <a:path h="566420">
                <a:moveTo>
                  <a:pt x="0" y="0"/>
                </a:moveTo>
                <a:lnTo>
                  <a:pt x="0" y="565804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867292" y="5610645"/>
            <a:ext cx="0" cy="568960"/>
          </a:xfrm>
          <a:custGeom>
            <a:avLst/>
            <a:gdLst/>
            <a:ahLst/>
            <a:cxnLst/>
            <a:rect l="l" t="t" r="r" b="b"/>
            <a:pathLst>
              <a:path h="568960">
                <a:moveTo>
                  <a:pt x="0" y="0"/>
                </a:moveTo>
                <a:lnTo>
                  <a:pt x="0" y="568797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940862" y="5609149"/>
            <a:ext cx="0" cy="570865"/>
          </a:xfrm>
          <a:custGeom>
            <a:avLst/>
            <a:gdLst/>
            <a:ahLst/>
            <a:cxnLst/>
            <a:rect l="l" t="t" r="r" b="b"/>
            <a:pathLst>
              <a:path h="570864">
                <a:moveTo>
                  <a:pt x="0" y="0"/>
                </a:moveTo>
                <a:lnTo>
                  <a:pt x="0" y="570294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014432" y="5606155"/>
            <a:ext cx="0" cy="573405"/>
          </a:xfrm>
          <a:custGeom>
            <a:avLst/>
            <a:gdLst/>
            <a:ahLst/>
            <a:cxnLst/>
            <a:rect l="l" t="t" r="r" b="b"/>
            <a:pathLst>
              <a:path h="573404">
                <a:moveTo>
                  <a:pt x="0" y="0"/>
                </a:moveTo>
                <a:lnTo>
                  <a:pt x="0" y="573288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088002" y="5604658"/>
            <a:ext cx="0" cy="575310"/>
          </a:xfrm>
          <a:custGeom>
            <a:avLst/>
            <a:gdLst/>
            <a:ahLst/>
            <a:cxnLst/>
            <a:rect l="l" t="t" r="r" b="b"/>
            <a:pathLst>
              <a:path h="575310">
                <a:moveTo>
                  <a:pt x="0" y="0"/>
                </a:moveTo>
                <a:lnTo>
                  <a:pt x="0" y="574784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160821" y="5603161"/>
            <a:ext cx="0" cy="576580"/>
          </a:xfrm>
          <a:custGeom>
            <a:avLst/>
            <a:gdLst/>
            <a:ahLst/>
            <a:cxnLst/>
            <a:rect l="l" t="t" r="r" b="b"/>
            <a:pathLst>
              <a:path h="576579">
                <a:moveTo>
                  <a:pt x="0" y="0"/>
                </a:moveTo>
                <a:lnTo>
                  <a:pt x="0" y="576281"/>
                </a:lnTo>
              </a:path>
            </a:pathLst>
          </a:custGeom>
          <a:ln w="42039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233641" y="5600168"/>
            <a:ext cx="0" cy="579755"/>
          </a:xfrm>
          <a:custGeom>
            <a:avLst/>
            <a:gdLst/>
            <a:ahLst/>
            <a:cxnLst/>
            <a:rect l="l" t="t" r="r" b="b"/>
            <a:pathLst>
              <a:path h="579754">
                <a:moveTo>
                  <a:pt x="0" y="0"/>
                </a:moveTo>
                <a:lnTo>
                  <a:pt x="0" y="579275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307210" y="5598671"/>
            <a:ext cx="0" cy="581025"/>
          </a:xfrm>
          <a:custGeom>
            <a:avLst/>
            <a:gdLst/>
            <a:ahLst/>
            <a:cxnLst/>
            <a:rect l="l" t="t" r="r" b="b"/>
            <a:pathLst>
              <a:path h="581025">
                <a:moveTo>
                  <a:pt x="0" y="0"/>
                </a:moveTo>
                <a:lnTo>
                  <a:pt x="0" y="580772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380780" y="5597175"/>
            <a:ext cx="0" cy="582295"/>
          </a:xfrm>
          <a:custGeom>
            <a:avLst/>
            <a:gdLst/>
            <a:ahLst/>
            <a:cxnLst/>
            <a:rect l="l" t="t" r="r" b="b"/>
            <a:pathLst>
              <a:path h="582295">
                <a:moveTo>
                  <a:pt x="0" y="0"/>
                </a:moveTo>
                <a:lnTo>
                  <a:pt x="0" y="582268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454350" y="5594181"/>
            <a:ext cx="0" cy="585470"/>
          </a:xfrm>
          <a:custGeom>
            <a:avLst/>
            <a:gdLst/>
            <a:ahLst/>
            <a:cxnLst/>
            <a:rect l="l" t="t" r="r" b="b"/>
            <a:pathLst>
              <a:path h="585470">
                <a:moveTo>
                  <a:pt x="0" y="0"/>
                </a:moveTo>
                <a:lnTo>
                  <a:pt x="0" y="585262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527921" y="5592684"/>
            <a:ext cx="0" cy="587375"/>
          </a:xfrm>
          <a:custGeom>
            <a:avLst/>
            <a:gdLst/>
            <a:ahLst/>
            <a:cxnLst/>
            <a:rect l="l" t="t" r="r" b="b"/>
            <a:pathLst>
              <a:path h="587375">
                <a:moveTo>
                  <a:pt x="0" y="0"/>
                </a:moveTo>
                <a:lnTo>
                  <a:pt x="0" y="586759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600740" y="5589690"/>
            <a:ext cx="0" cy="589915"/>
          </a:xfrm>
          <a:custGeom>
            <a:avLst/>
            <a:gdLst/>
            <a:ahLst/>
            <a:cxnLst/>
            <a:rect l="l" t="t" r="r" b="b"/>
            <a:pathLst>
              <a:path h="589914">
                <a:moveTo>
                  <a:pt x="0" y="0"/>
                </a:moveTo>
                <a:lnTo>
                  <a:pt x="0" y="589752"/>
                </a:lnTo>
              </a:path>
            </a:pathLst>
          </a:custGeom>
          <a:ln w="42039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673559" y="5588194"/>
            <a:ext cx="0" cy="591820"/>
          </a:xfrm>
          <a:custGeom>
            <a:avLst/>
            <a:gdLst/>
            <a:ahLst/>
            <a:cxnLst/>
            <a:rect l="l" t="t" r="r" b="b"/>
            <a:pathLst>
              <a:path h="591820">
                <a:moveTo>
                  <a:pt x="0" y="0"/>
                </a:moveTo>
                <a:lnTo>
                  <a:pt x="0" y="591249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47129" y="5586697"/>
            <a:ext cx="0" cy="593090"/>
          </a:xfrm>
          <a:custGeom>
            <a:avLst/>
            <a:gdLst/>
            <a:ahLst/>
            <a:cxnLst/>
            <a:rect l="l" t="t" r="r" b="b"/>
            <a:pathLst>
              <a:path h="593089">
                <a:moveTo>
                  <a:pt x="0" y="0"/>
                </a:moveTo>
                <a:lnTo>
                  <a:pt x="0" y="592746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20699" y="5583703"/>
            <a:ext cx="0" cy="596265"/>
          </a:xfrm>
          <a:custGeom>
            <a:avLst/>
            <a:gdLst/>
            <a:ahLst/>
            <a:cxnLst/>
            <a:rect l="l" t="t" r="r" b="b"/>
            <a:pathLst>
              <a:path h="596264">
                <a:moveTo>
                  <a:pt x="0" y="0"/>
                </a:moveTo>
                <a:lnTo>
                  <a:pt x="0" y="595740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94269" y="5582206"/>
            <a:ext cx="0" cy="597535"/>
          </a:xfrm>
          <a:custGeom>
            <a:avLst/>
            <a:gdLst/>
            <a:ahLst/>
            <a:cxnLst/>
            <a:rect l="l" t="t" r="r" b="b"/>
            <a:pathLst>
              <a:path h="597535">
                <a:moveTo>
                  <a:pt x="0" y="0"/>
                </a:moveTo>
                <a:lnTo>
                  <a:pt x="0" y="597236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967839" y="5579213"/>
            <a:ext cx="0" cy="600710"/>
          </a:xfrm>
          <a:custGeom>
            <a:avLst/>
            <a:gdLst/>
            <a:ahLst/>
            <a:cxnLst/>
            <a:rect l="l" t="t" r="r" b="b"/>
            <a:pathLst>
              <a:path h="600710">
                <a:moveTo>
                  <a:pt x="0" y="0"/>
                </a:moveTo>
                <a:lnTo>
                  <a:pt x="0" y="600230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039908" y="5577716"/>
            <a:ext cx="0" cy="601980"/>
          </a:xfrm>
          <a:custGeom>
            <a:avLst/>
            <a:gdLst/>
            <a:ahLst/>
            <a:cxnLst/>
            <a:rect l="l" t="t" r="r" b="b"/>
            <a:pathLst>
              <a:path h="601979">
                <a:moveTo>
                  <a:pt x="0" y="0"/>
                </a:moveTo>
                <a:lnTo>
                  <a:pt x="0" y="601727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113478" y="5574722"/>
            <a:ext cx="0" cy="605155"/>
          </a:xfrm>
          <a:custGeom>
            <a:avLst/>
            <a:gdLst/>
            <a:ahLst/>
            <a:cxnLst/>
            <a:rect l="l" t="t" r="r" b="b"/>
            <a:pathLst>
              <a:path h="605154">
                <a:moveTo>
                  <a:pt x="0" y="0"/>
                </a:moveTo>
                <a:lnTo>
                  <a:pt x="0" y="604720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187047" y="5573226"/>
            <a:ext cx="0" cy="606425"/>
          </a:xfrm>
          <a:custGeom>
            <a:avLst/>
            <a:gdLst/>
            <a:ahLst/>
            <a:cxnLst/>
            <a:rect l="l" t="t" r="r" b="b"/>
            <a:pathLst>
              <a:path h="606425">
                <a:moveTo>
                  <a:pt x="0" y="0"/>
                </a:moveTo>
                <a:lnTo>
                  <a:pt x="0" y="606217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260617" y="5571729"/>
            <a:ext cx="0" cy="608330"/>
          </a:xfrm>
          <a:custGeom>
            <a:avLst/>
            <a:gdLst/>
            <a:ahLst/>
            <a:cxnLst/>
            <a:rect l="l" t="t" r="r" b="b"/>
            <a:pathLst>
              <a:path h="608329">
                <a:moveTo>
                  <a:pt x="0" y="0"/>
                </a:moveTo>
                <a:lnTo>
                  <a:pt x="0" y="607714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334187" y="5568735"/>
            <a:ext cx="0" cy="610870"/>
          </a:xfrm>
          <a:custGeom>
            <a:avLst/>
            <a:gdLst/>
            <a:ahLst/>
            <a:cxnLst/>
            <a:rect l="l" t="t" r="r" b="b"/>
            <a:pathLst>
              <a:path h="610870">
                <a:moveTo>
                  <a:pt x="0" y="0"/>
                </a:moveTo>
                <a:lnTo>
                  <a:pt x="0" y="610708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407757" y="5567238"/>
            <a:ext cx="0" cy="612775"/>
          </a:xfrm>
          <a:custGeom>
            <a:avLst/>
            <a:gdLst/>
            <a:ahLst/>
            <a:cxnLst/>
            <a:rect l="l" t="t" r="r" b="b"/>
            <a:pathLst>
              <a:path h="612775">
                <a:moveTo>
                  <a:pt x="0" y="0"/>
                </a:moveTo>
                <a:lnTo>
                  <a:pt x="0" y="612204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473820" y="5564245"/>
            <a:ext cx="0" cy="615315"/>
          </a:xfrm>
          <a:custGeom>
            <a:avLst/>
            <a:gdLst/>
            <a:ahLst/>
            <a:cxnLst/>
            <a:rect l="l" t="t" r="r" b="b"/>
            <a:pathLst>
              <a:path h="615314">
                <a:moveTo>
                  <a:pt x="0" y="0"/>
                </a:moveTo>
                <a:lnTo>
                  <a:pt x="0" y="615198"/>
                </a:lnTo>
              </a:path>
            </a:pathLst>
          </a:custGeom>
          <a:ln w="2852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2395191" y="5709435"/>
            <a:ext cx="33020" cy="9525"/>
          </a:xfrm>
          <a:custGeom>
            <a:avLst/>
            <a:gdLst/>
            <a:ahLst/>
            <a:cxnLst/>
            <a:rect l="l" t="t" r="r" b="b"/>
            <a:pathLst>
              <a:path w="33019" h="9525">
                <a:moveTo>
                  <a:pt x="33031" y="0"/>
                </a:moveTo>
                <a:lnTo>
                  <a:pt x="0" y="89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468761" y="5698957"/>
            <a:ext cx="31750" cy="10795"/>
          </a:xfrm>
          <a:custGeom>
            <a:avLst/>
            <a:gdLst/>
            <a:ahLst/>
            <a:cxnLst/>
            <a:rect l="l" t="t" r="r" b="b"/>
            <a:pathLst>
              <a:path w="31750" h="10795">
                <a:moveTo>
                  <a:pt x="31529" y="0"/>
                </a:moveTo>
                <a:lnTo>
                  <a:pt x="0" y="1047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542331" y="5692970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614399" y="5685486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19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687969" y="5679499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19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761539" y="5675008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19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835109" y="5675008"/>
            <a:ext cx="33020" cy="0"/>
          </a:xfrm>
          <a:custGeom>
            <a:avLst/>
            <a:gdLst/>
            <a:ahLst/>
            <a:cxnLst/>
            <a:rect l="l" t="t" r="r" b="b"/>
            <a:pathLst>
              <a:path w="33019">
                <a:moveTo>
                  <a:pt x="3303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908679" y="5667524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982249" y="5649562"/>
            <a:ext cx="31750" cy="18415"/>
          </a:xfrm>
          <a:custGeom>
            <a:avLst/>
            <a:gdLst/>
            <a:ahLst/>
            <a:cxnLst/>
            <a:rect l="l" t="t" r="r" b="b"/>
            <a:pathLst>
              <a:path w="31750" h="18414">
                <a:moveTo>
                  <a:pt x="31529" y="0"/>
                </a:moveTo>
                <a:lnTo>
                  <a:pt x="0" y="179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054318" y="5631601"/>
            <a:ext cx="33020" cy="18415"/>
          </a:xfrm>
          <a:custGeom>
            <a:avLst/>
            <a:gdLst/>
            <a:ahLst/>
            <a:cxnLst/>
            <a:rect l="l" t="t" r="r" b="b"/>
            <a:pathLst>
              <a:path w="33019" h="18414">
                <a:moveTo>
                  <a:pt x="33031" y="0"/>
                </a:moveTo>
                <a:lnTo>
                  <a:pt x="0" y="179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127887" y="5631601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19" h="7620">
                <a:moveTo>
                  <a:pt x="33031" y="74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201458" y="5639085"/>
            <a:ext cx="33020" cy="13970"/>
          </a:xfrm>
          <a:custGeom>
            <a:avLst/>
            <a:gdLst/>
            <a:ahLst/>
            <a:cxnLst/>
            <a:rect l="l" t="t" r="r" b="b"/>
            <a:pathLst>
              <a:path w="33019" h="13970">
                <a:moveTo>
                  <a:pt x="33031" y="1347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275028" y="5652556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59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348597" y="5654053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422167" y="5651059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29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494236" y="5646569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567806" y="5636091"/>
            <a:ext cx="33020" cy="10795"/>
          </a:xfrm>
          <a:custGeom>
            <a:avLst/>
            <a:gdLst/>
            <a:ahLst/>
            <a:cxnLst/>
            <a:rect l="l" t="t" r="r" b="b"/>
            <a:pathLst>
              <a:path w="33020" h="10795">
                <a:moveTo>
                  <a:pt x="33031" y="0"/>
                </a:moveTo>
                <a:lnTo>
                  <a:pt x="0" y="1047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641376" y="5636091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3303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714946" y="5628607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788516" y="5618129"/>
            <a:ext cx="31750" cy="10795"/>
          </a:xfrm>
          <a:custGeom>
            <a:avLst/>
            <a:gdLst/>
            <a:ahLst/>
            <a:cxnLst/>
            <a:rect l="l" t="t" r="r" b="b"/>
            <a:pathLst>
              <a:path w="31750" h="10795">
                <a:moveTo>
                  <a:pt x="31529" y="0"/>
                </a:moveTo>
                <a:lnTo>
                  <a:pt x="0" y="1047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862086" y="5609149"/>
            <a:ext cx="31750" cy="9525"/>
          </a:xfrm>
          <a:custGeom>
            <a:avLst/>
            <a:gdLst/>
            <a:ahLst/>
            <a:cxnLst/>
            <a:rect l="l" t="t" r="r" b="b"/>
            <a:pathLst>
              <a:path w="31750" h="9525">
                <a:moveTo>
                  <a:pt x="31529" y="0"/>
                </a:moveTo>
                <a:lnTo>
                  <a:pt x="0" y="89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934154" y="5606155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4007724" y="5606155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59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4081295" y="5609149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4154864" y="5609149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29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4228434" y="5612142"/>
            <a:ext cx="31750" cy="9525"/>
          </a:xfrm>
          <a:custGeom>
            <a:avLst/>
            <a:gdLst/>
            <a:ahLst/>
            <a:cxnLst/>
            <a:rect l="l" t="t" r="r" b="b"/>
            <a:pathLst>
              <a:path w="31750" h="9525">
                <a:moveTo>
                  <a:pt x="31529" y="89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302004" y="5621123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29" y="29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374073" y="5622620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447643" y="5621123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4521213" y="5619626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4594783" y="5616633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668353" y="5615136"/>
            <a:ext cx="31750" cy="1905"/>
          </a:xfrm>
          <a:custGeom>
            <a:avLst/>
            <a:gdLst/>
            <a:ahLst/>
            <a:cxnLst/>
            <a:rect l="l" t="t" r="r" b="b"/>
            <a:pathLst>
              <a:path w="31750" h="1904">
                <a:moveTo>
                  <a:pt x="31529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741923" y="5613639"/>
            <a:ext cx="31750" cy="1905"/>
          </a:xfrm>
          <a:custGeom>
            <a:avLst/>
            <a:gdLst/>
            <a:ahLst/>
            <a:cxnLst/>
            <a:rect l="l" t="t" r="r" b="b"/>
            <a:pathLst>
              <a:path w="31750" h="1904">
                <a:moveTo>
                  <a:pt x="31529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4813991" y="5610645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4887561" y="5609149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961131" y="5606155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034701" y="5604658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108271" y="5603161"/>
            <a:ext cx="31750" cy="1905"/>
          </a:xfrm>
          <a:custGeom>
            <a:avLst/>
            <a:gdLst/>
            <a:ahLst/>
            <a:cxnLst/>
            <a:rect l="l" t="t" r="r" b="b"/>
            <a:pathLst>
              <a:path w="31750" h="1904">
                <a:moveTo>
                  <a:pt x="31529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181841" y="5600168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29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253910" y="5598671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327480" y="5597175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401050" y="5594181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474620" y="5592684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548190" y="5589690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29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621760" y="5588194"/>
            <a:ext cx="31750" cy="1905"/>
          </a:xfrm>
          <a:custGeom>
            <a:avLst/>
            <a:gdLst/>
            <a:ahLst/>
            <a:cxnLst/>
            <a:rect l="l" t="t" r="r" b="b"/>
            <a:pathLst>
              <a:path w="31750" h="1904">
                <a:moveTo>
                  <a:pt x="31529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693828" y="5586697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767398" y="5583703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840968" y="5582206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914538" y="5579213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988108" y="5577716"/>
            <a:ext cx="31750" cy="1905"/>
          </a:xfrm>
          <a:custGeom>
            <a:avLst/>
            <a:gdLst/>
            <a:ahLst/>
            <a:cxnLst/>
            <a:rect l="l" t="t" r="r" b="b"/>
            <a:pathLst>
              <a:path w="31750" h="1904">
                <a:moveTo>
                  <a:pt x="31529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060177" y="5574722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133747" y="5573226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207317" y="5571729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280887" y="5568735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354457" y="5567238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428027" y="5564245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29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384681" y="5381635"/>
            <a:ext cx="0" cy="337185"/>
          </a:xfrm>
          <a:custGeom>
            <a:avLst/>
            <a:gdLst/>
            <a:ahLst/>
            <a:cxnLst/>
            <a:rect l="l" t="t" r="r" b="b"/>
            <a:pathLst>
              <a:path h="337185">
                <a:moveTo>
                  <a:pt x="0" y="0"/>
                </a:moveTo>
                <a:lnTo>
                  <a:pt x="0" y="336780"/>
                </a:lnTo>
              </a:path>
            </a:pathLst>
          </a:custGeom>
          <a:ln w="21019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448491" y="5371157"/>
            <a:ext cx="0" cy="338455"/>
          </a:xfrm>
          <a:custGeom>
            <a:avLst/>
            <a:gdLst/>
            <a:ahLst/>
            <a:cxnLst/>
            <a:rect l="l" t="t" r="r" b="b"/>
            <a:pathLst>
              <a:path h="338454">
                <a:moveTo>
                  <a:pt x="0" y="0"/>
                </a:moveTo>
                <a:lnTo>
                  <a:pt x="0" y="338277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521311" y="5357686"/>
            <a:ext cx="0" cy="341630"/>
          </a:xfrm>
          <a:custGeom>
            <a:avLst/>
            <a:gdLst/>
            <a:ahLst/>
            <a:cxnLst/>
            <a:rect l="l" t="t" r="r" b="b"/>
            <a:pathLst>
              <a:path h="341629">
                <a:moveTo>
                  <a:pt x="0" y="0"/>
                </a:moveTo>
                <a:lnTo>
                  <a:pt x="0" y="341271"/>
                </a:lnTo>
              </a:path>
            </a:pathLst>
          </a:custGeom>
          <a:ln w="42039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594130" y="5351699"/>
            <a:ext cx="0" cy="341630"/>
          </a:xfrm>
          <a:custGeom>
            <a:avLst/>
            <a:gdLst/>
            <a:ahLst/>
            <a:cxnLst/>
            <a:rect l="l" t="t" r="r" b="b"/>
            <a:pathLst>
              <a:path h="341629">
                <a:moveTo>
                  <a:pt x="0" y="0"/>
                </a:moveTo>
                <a:lnTo>
                  <a:pt x="0" y="341271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667700" y="5341221"/>
            <a:ext cx="0" cy="344805"/>
          </a:xfrm>
          <a:custGeom>
            <a:avLst/>
            <a:gdLst/>
            <a:ahLst/>
            <a:cxnLst/>
            <a:rect l="l" t="t" r="r" b="b"/>
            <a:pathLst>
              <a:path h="344804">
                <a:moveTo>
                  <a:pt x="0" y="0"/>
                </a:moveTo>
                <a:lnTo>
                  <a:pt x="0" y="344264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741270" y="5332240"/>
            <a:ext cx="0" cy="347345"/>
          </a:xfrm>
          <a:custGeom>
            <a:avLst/>
            <a:gdLst/>
            <a:ahLst/>
            <a:cxnLst/>
            <a:rect l="l" t="t" r="r" b="b"/>
            <a:pathLst>
              <a:path h="347345">
                <a:moveTo>
                  <a:pt x="0" y="0"/>
                </a:moveTo>
                <a:lnTo>
                  <a:pt x="0" y="347258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814840" y="5326253"/>
            <a:ext cx="0" cy="349250"/>
          </a:xfrm>
          <a:custGeom>
            <a:avLst/>
            <a:gdLst/>
            <a:ahLst/>
            <a:cxnLst/>
            <a:rect l="l" t="t" r="r" b="b"/>
            <a:pathLst>
              <a:path h="349250">
                <a:moveTo>
                  <a:pt x="0" y="0"/>
                </a:moveTo>
                <a:lnTo>
                  <a:pt x="0" y="348755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888410" y="5323259"/>
            <a:ext cx="0" cy="351790"/>
          </a:xfrm>
          <a:custGeom>
            <a:avLst/>
            <a:gdLst/>
            <a:ahLst/>
            <a:cxnLst/>
            <a:rect l="l" t="t" r="r" b="b"/>
            <a:pathLst>
              <a:path h="351789">
                <a:moveTo>
                  <a:pt x="0" y="0"/>
                </a:moveTo>
                <a:lnTo>
                  <a:pt x="0" y="351748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961229" y="5314279"/>
            <a:ext cx="0" cy="353695"/>
          </a:xfrm>
          <a:custGeom>
            <a:avLst/>
            <a:gdLst/>
            <a:ahLst/>
            <a:cxnLst/>
            <a:rect l="l" t="t" r="r" b="b"/>
            <a:pathLst>
              <a:path h="353695">
                <a:moveTo>
                  <a:pt x="0" y="0"/>
                </a:moveTo>
                <a:lnTo>
                  <a:pt x="0" y="353245"/>
                </a:lnTo>
              </a:path>
            </a:pathLst>
          </a:custGeom>
          <a:ln w="42039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034048" y="5293323"/>
            <a:ext cx="0" cy="356235"/>
          </a:xfrm>
          <a:custGeom>
            <a:avLst/>
            <a:gdLst/>
            <a:ahLst/>
            <a:cxnLst/>
            <a:rect l="l" t="t" r="r" b="b"/>
            <a:pathLst>
              <a:path h="356235">
                <a:moveTo>
                  <a:pt x="0" y="0"/>
                </a:moveTo>
                <a:lnTo>
                  <a:pt x="0" y="356239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107618" y="5273865"/>
            <a:ext cx="0" cy="358140"/>
          </a:xfrm>
          <a:custGeom>
            <a:avLst/>
            <a:gdLst/>
            <a:ahLst/>
            <a:cxnLst/>
            <a:rect l="l" t="t" r="r" b="b"/>
            <a:pathLst>
              <a:path h="358139">
                <a:moveTo>
                  <a:pt x="0" y="0"/>
                </a:moveTo>
                <a:lnTo>
                  <a:pt x="0" y="357735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181188" y="5278355"/>
            <a:ext cx="0" cy="361315"/>
          </a:xfrm>
          <a:custGeom>
            <a:avLst/>
            <a:gdLst/>
            <a:ahLst/>
            <a:cxnLst/>
            <a:rect l="l" t="t" r="r" b="b"/>
            <a:pathLst>
              <a:path h="361314">
                <a:moveTo>
                  <a:pt x="0" y="0"/>
                </a:moveTo>
                <a:lnTo>
                  <a:pt x="0" y="360729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254758" y="5290330"/>
            <a:ext cx="0" cy="362585"/>
          </a:xfrm>
          <a:custGeom>
            <a:avLst/>
            <a:gdLst/>
            <a:ahLst/>
            <a:cxnLst/>
            <a:rect l="l" t="t" r="r" b="b"/>
            <a:pathLst>
              <a:path h="362585">
                <a:moveTo>
                  <a:pt x="0" y="0"/>
                </a:moveTo>
                <a:lnTo>
                  <a:pt x="0" y="362226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328328" y="5294820"/>
            <a:ext cx="0" cy="363855"/>
          </a:xfrm>
          <a:custGeom>
            <a:avLst/>
            <a:gdLst/>
            <a:ahLst/>
            <a:cxnLst/>
            <a:rect l="l" t="t" r="r" b="b"/>
            <a:pathLst>
              <a:path h="363854">
                <a:moveTo>
                  <a:pt x="0" y="0"/>
                </a:moveTo>
                <a:lnTo>
                  <a:pt x="0" y="363723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401147" y="5288833"/>
            <a:ext cx="0" cy="365760"/>
          </a:xfrm>
          <a:custGeom>
            <a:avLst/>
            <a:gdLst/>
            <a:ahLst/>
            <a:cxnLst/>
            <a:rect l="l" t="t" r="r" b="b"/>
            <a:pathLst>
              <a:path h="365760">
                <a:moveTo>
                  <a:pt x="0" y="0"/>
                </a:moveTo>
                <a:lnTo>
                  <a:pt x="0" y="365219"/>
                </a:lnTo>
              </a:path>
            </a:pathLst>
          </a:custGeom>
          <a:ln w="42039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473967" y="5282846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213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547537" y="5276858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4">
                <a:moveTo>
                  <a:pt x="0" y="0"/>
                </a:moveTo>
                <a:lnTo>
                  <a:pt x="0" y="369710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621107" y="5264884"/>
            <a:ext cx="0" cy="371475"/>
          </a:xfrm>
          <a:custGeom>
            <a:avLst/>
            <a:gdLst/>
            <a:ahLst/>
            <a:cxnLst/>
            <a:rect l="l" t="t" r="r" b="b"/>
            <a:pathLst>
              <a:path h="371475">
                <a:moveTo>
                  <a:pt x="0" y="0"/>
                </a:moveTo>
                <a:lnTo>
                  <a:pt x="0" y="371207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694677" y="5261890"/>
            <a:ext cx="0" cy="374650"/>
          </a:xfrm>
          <a:custGeom>
            <a:avLst/>
            <a:gdLst/>
            <a:ahLst/>
            <a:cxnLst/>
            <a:rect l="l" t="t" r="r" b="b"/>
            <a:pathLst>
              <a:path h="374650">
                <a:moveTo>
                  <a:pt x="0" y="0"/>
                </a:moveTo>
                <a:lnTo>
                  <a:pt x="0" y="374200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768247" y="5254406"/>
            <a:ext cx="0" cy="374650"/>
          </a:xfrm>
          <a:custGeom>
            <a:avLst/>
            <a:gdLst/>
            <a:ahLst/>
            <a:cxnLst/>
            <a:rect l="l" t="t" r="r" b="b"/>
            <a:pathLst>
              <a:path h="374650">
                <a:moveTo>
                  <a:pt x="0" y="0"/>
                </a:moveTo>
                <a:lnTo>
                  <a:pt x="0" y="374200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841066" y="5240935"/>
            <a:ext cx="0" cy="377190"/>
          </a:xfrm>
          <a:custGeom>
            <a:avLst/>
            <a:gdLst/>
            <a:ahLst/>
            <a:cxnLst/>
            <a:rect l="l" t="t" r="r" b="b"/>
            <a:pathLst>
              <a:path h="377189">
                <a:moveTo>
                  <a:pt x="0" y="0"/>
                </a:moveTo>
                <a:lnTo>
                  <a:pt x="0" y="377194"/>
                </a:lnTo>
              </a:path>
            </a:pathLst>
          </a:custGeom>
          <a:ln w="42039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913885" y="5231955"/>
            <a:ext cx="0" cy="377190"/>
          </a:xfrm>
          <a:custGeom>
            <a:avLst/>
            <a:gdLst/>
            <a:ahLst/>
            <a:cxnLst/>
            <a:rect l="l" t="t" r="r" b="b"/>
            <a:pathLst>
              <a:path h="377189">
                <a:moveTo>
                  <a:pt x="0" y="0"/>
                </a:moveTo>
                <a:lnTo>
                  <a:pt x="0" y="377194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987455" y="5227464"/>
            <a:ext cx="0" cy="379095"/>
          </a:xfrm>
          <a:custGeom>
            <a:avLst/>
            <a:gdLst/>
            <a:ahLst/>
            <a:cxnLst/>
            <a:rect l="l" t="t" r="r" b="b"/>
            <a:pathLst>
              <a:path h="379095">
                <a:moveTo>
                  <a:pt x="0" y="0"/>
                </a:moveTo>
                <a:lnTo>
                  <a:pt x="0" y="378691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061025" y="5233451"/>
            <a:ext cx="0" cy="379095"/>
          </a:xfrm>
          <a:custGeom>
            <a:avLst/>
            <a:gdLst/>
            <a:ahLst/>
            <a:cxnLst/>
            <a:rect l="l" t="t" r="r" b="b"/>
            <a:pathLst>
              <a:path h="379095">
                <a:moveTo>
                  <a:pt x="0" y="0"/>
                </a:moveTo>
                <a:lnTo>
                  <a:pt x="0" y="378691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134595" y="5227464"/>
            <a:ext cx="0" cy="382270"/>
          </a:xfrm>
          <a:custGeom>
            <a:avLst/>
            <a:gdLst/>
            <a:ahLst/>
            <a:cxnLst/>
            <a:rect l="l" t="t" r="r" b="b"/>
            <a:pathLst>
              <a:path h="382270">
                <a:moveTo>
                  <a:pt x="0" y="0"/>
                </a:moveTo>
                <a:lnTo>
                  <a:pt x="0" y="381684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208165" y="5228961"/>
            <a:ext cx="0" cy="383540"/>
          </a:xfrm>
          <a:custGeom>
            <a:avLst/>
            <a:gdLst/>
            <a:ahLst/>
            <a:cxnLst/>
            <a:rect l="l" t="t" r="r" b="b"/>
            <a:pathLst>
              <a:path h="383539">
                <a:moveTo>
                  <a:pt x="0" y="0"/>
                </a:moveTo>
                <a:lnTo>
                  <a:pt x="0" y="383181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280984" y="5237941"/>
            <a:ext cx="0" cy="383540"/>
          </a:xfrm>
          <a:custGeom>
            <a:avLst/>
            <a:gdLst/>
            <a:ahLst/>
            <a:cxnLst/>
            <a:rect l="l" t="t" r="r" b="b"/>
            <a:pathLst>
              <a:path h="383539">
                <a:moveTo>
                  <a:pt x="0" y="0"/>
                </a:moveTo>
                <a:lnTo>
                  <a:pt x="0" y="383181"/>
                </a:lnTo>
              </a:path>
            </a:pathLst>
          </a:custGeom>
          <a:ln w="42039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353804" y="5237941"/>
            <a:ext cx="0" cy="386715"/>
          </a:xfrm>
          <a:custGeom>
            <a:avLst/>
            <a:gdLst/>
            <a:ahLst/>
            <a:cxnLst/>
            <a:rect l="l" t="t" r="r" b="b"/>
            <a:pathLst>
              <a:path h="386714">
                <a:moveTo>
                  <a:pt x="0" y="0"/>
                </a:moveTo>
                <a:lnTo>
                  <a:pt x="0" y="386175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427373" y="5236445"/>
            <a:ext cx="0" cy="386715"/>
          </a:xfrm>
          <a:custGeom>
            <a:avLst/>
            <a:gdLst/>
            <a:ahLst/>
            <a:cxnLst/>
            <a:rect l="l" t="t" r="r" b="b"/>
            <a:pathLst>
              <a:path h="386714">
                <a:moveTo>
                  <a:pt x="0" y="0"/>
                </a:moveTo>
                <a:lnTo>
                  <a:pt x="0" y="386175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500944" y="5231955"/>
            <a:ext cx="0" cy="389255"/>
          </a:xfrm>
          <a:custGeom>
            <a:avLst/>
            <a:gdLst/>
            <a:ahLst/>
            <a:cxnLst/>
            <a:rect l="l" t="t" r="r" b="b"/>
            <a:pathLst>
              <a:path h="389254">
                <a:moveTo>
                  <a:pt x="0" y="0"/>
                </a:moveTo>
                <a:lnTo>
                  <a:pt x="0" y="389168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574514" y="5228961"/>
            <a:ext cx="0" cy="391160"/>
          </a:xfrm>
          <a:custGeom>
            <a:avLst/>
            <a:gdLst/>
            <a:ahLst/>
            <a:cxnLst/>
            <a:rect l="l" t="t" r="r" b="b"/>
            <a:pathLst>
              <a:path h="391160">
                <a:moveTo>
                  <a:pt x="0" y="0"/>
                </a:moveTo>
                <a:lnTo>
                  <a:pt x="0" y="390665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648084" y="5224471"/>
            <a:ext cx="0" cy="392430"/>
          </a:xfrm>
          <a:custGeom>
            <a:avLst/>
            <a:gdLst/>
            <a:ahLst/>
            <a:cxnLst/>
            <a:rect l="l" t="t" r="r" b="b"/>
            <a:pathLst>
              <a:path h="392429">
                <a:moveTo>
                  <a:pt x="0" y="0"/>
                </a:moveTo>
                <a:lnTo>
                  <a:pt x="0" y="392162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720903" y="5219980"/>
            <a:ext cx="0" cy="395605"/>
          </a:xfrm>
          <a:custGeom>
            <a:avLst/>
            <a:gdLst/>
            <a:ahLst/>
            <a:cxnLst/>
            <a:rect l="l" t="t" r="r" b="b"/>
            <a:pathLst>
              <a:path h="395604">
                <a:moveTo>
                  <a:pt x="0" y="0"/>
                </a:moveTo>
                <a:lnTo>
                  <a:pt x="0" y="395156"/>
                </a:lnTo>
              </a:path>
            </a:pathLst>
          </a:custGeom>
          <a:ln w="42039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793722" y="5216986"/>
            <a:ext cx="0" cy="396875"/>
          </a:xfrm>
          <a:custGeom>
            <a:avLst/>
            <a:gdLst/>
            <a:ahLst/>
            <a:cxnLst/>
            <a:rect l="l" t="t" r="r" b="b"/>
            <a:pathLst>
              <a:path h="396875">
                <a:moveTo>
                  <a:pt x="0" y="0"/>
                </a:moveTo>
                <a:lnTo>
                  <a:pt x="0" y="396652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867292" y="5212496"/>
            <a:ext cx="0" cy="398145"/>
          </a:xfrm>
          <a:custGeom>
            <a:avLst/>
            <a:gdLst/>
            <a:ahLst/>
            <a:cxnLst/>
            <a:rect l="l" t="t" r="r" b="b"/>
            <a:pathLst>
              <a:path h="398145">
                <a:moveTo>
                  <a:pt x="0" y="0"/>
                </a:moveTo>
                <a:lnTo>
                  <a:pt x="0" y="398149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940862" y="5208006"/>
            <a:ext cx="0" cy="401320"/>
          </a:xfrm>
          <a:custGeom>
            <a:avLst/>
            <a:gdLst/>
            <a:ahLst/>
            <a:cxnLst/>
            <a:rect l="l" t="t" r="r" b="b"/>
            <a:pathLst>
              <a:path h="401320">
                <a:moveTo>
                  <a:pt x="0" y="0"/>
                </a:moveTo>
                <a:lnTo>
                  <a:pt x="0" y="401143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014432" y="5205012"/>
            <a:ext cx="0" cy="401320"/>
          </a:xfrm>
          <a:custGeom>
            <a:avLst/>
            <a:gdLst/>
            <a:ahLst/>
            <a:cxnLst/>
            <a:rect l="l" t="t" r="r" b="b"/>
            <a:pathLst>
              <a:path h="401320">
                <a:moveTo>
                  <a:pt x="0" y="0"/>
                </a:moveTo>
                <a:lnTo>
                  <a:pt x="0" y="401143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088002" y="5200522"/>
            <a:ext cx="0" cy="404495"/>
          </a:xfrm>
          <a:custGeom>
            <a:avLst/>
            <a:gdLst/>
            <a:ahLst/>
            <a:cxnLst/>
            <a:rect l="l" t="t" r="r" b="b"/>
            <a:pathLst>
              <a:path h="404495">
                <a:moveTo>
                  <a:pt x="0" y="0"/>
                </a:moveTo>
                <a:lnTo>
                  <a:pt x="0" y="404136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160821" y="5196031"/>
            <a:ext cx="0" cy="407670"/>
          </a:xfrm>
          <a:custGeom>
            <a:avLst/>
            <a:gdLst/>
            <a:ahLst/>
            <a:cxnLst/>
            <a:rect l="l" t="t" r="r" b="b"/>
            <a:pathLst>
              <a:path h="407670">
                <a:moveTo>
                  <a:pt x="0" y="0"/>
                </a:moveTo>
                <a:lnTo>
                  <a:pt x="0" y="407130"/>
                </a:lnTo>
              </a:path>
            </a:pathLst>
          </a:custGeom>
          <a:ln w="42039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233641" y="5191541"/>
            <a:ext cx="0" cy="408940"/>
          </a:xfrm>
          <a:custGeom>
            <a:avLst/>
            <a:gdLst/>
            <a:ahLst/>
            <a:cxnLst/>
            <a:rect l="l" t="t" r="r" b="b"/>
            <a:pathLst>
              <a:path h="408939">
                <a:moveTo>
                  <a:pt x="0" y="0"/>
                </a:moveTo>
                <a:lnTo>
                  <a:pt x="0" y="408627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307210" y="5188547"/>
            <a:ext cx="0" cy="410209"/>
          </a:xfrm>
          <a:custGeom>
            <a:avLst/>
            <a:gdLst/>
            <a:ahLst/>
            <a:cxnLst/>
            <a:rect l="l" t="t" r="r" b="b"/>
            <a:pathLst>
              <a:path h="410210">
                <a:moveTo>
                  <a:pt x="0" y="0"/>
                </a:moveTo>
                <a:lnTo>
                  <a:pt x="0" y="410124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380780" y="5184057"/>
            <a:ext cx="0" cy="413384"/>
          </a:xfrm>
          <a:custGeom>
            <a:avLst/>
            <a:gdLst/>
            <a:ahLst/>
            <a:cxnLst/>
            <a:rect l="l" t="t" r="r" b="b"/>
            <a:pathLst>
              <a:path h="413385">
                <a:moveTo>
                  <a:pt x="0" y="0"/>
                </a:moveTo>
                <a:lnTo>
                  <a:pt x="0" y="413117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454350" y="5179566"/>
            <a:ext cx="0" cy="414655"/>
          </a:xfrm>
          <a:custGeom>
            <a:avLst/>
            <a:gdLst/>
            <a:ahLst/>
            <a:cxnLst/>
            <a:rect l="l" t="t" r="r" b="b"/>
            <a:pathLst>
              <a:path h="414654">
                <a:moveTo>
                  <a:pt x="0" y="0"/>
                </a:moveTo>
                <a:lnTo>
                  <a:pt x="0" y="414614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527921" y="5175076"/>
            <a:ext cx="0" cy="417830"/>
          </a:xfrm>
          <a:custGeom>
            <a:avLst/>
            <a:gdLst/>
            <a:ahLst/>
            <a:cxnLst/>
            <a:rect l="l" t="t" r="r" b="b"/>
            <a:pathLst>
              <a:path h="417829">
                <a:moveTo>
                  <a:pt x="0" y="0"/>
                </a:moveTo>
                <a:lnTo>
                  <a:pt x="0" y="417608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600740" y="5172082"/>
            <a:ext cx="0" cy="417830"/>
          </a:xfrm>
          <a:custGeom>
            <a:avLst/>
            <a:gdLst/>
            <a:ahLst/>
            <a:cxnLst/>
            <a:rect l="l" t="t" r="r" b="b"/>
            <a:pathLst>
              <a:path h="417829">
                <a:moveTo>
                  <a:pt x="0" y="0"/>
                </a:moveTo>
                <a:lnTo>
                  <a:pt x="0" y="417608"/>
                </a:lnTo>
              </a:path>
            </a:pathLst>
          </a:custGeom>
          <a:ln w="42039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673559" y="5167592"/>
            <a:ext cx="0" cy="421005"/>
          </a:xfrm>
          <a:custGeom>
            <a:avLst/>
            <a:gdLst/>
            <a:ahLst/>
            <a:cxnLst/>
            <a:rect l="l" t="t" r="r" b="b"/>
            <a:pathLst>
              <a:path h="421004">
                <a:moveTo>
                  <a:pt x="0" y="0"/>
                </a:moveTo>
                <a:lnTo>
                  <a:pt x="0" y="420601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747129" y="5163101"/>
            <a:ext cx="0" cy="424180"/>
          </a:xfrm>
          <a:custGeom>
            <a:avLst/>
            <a:gdLst/>
            <a:ahLst/>
            <a:cxnLst/>
            <a:rect l="l" t="t" r="r" b="b"/>
            <a:pathLst>
              <a:path h="424179">
                <a:moveTo>
                  <a:pt x="0" y="0"/>
                </a:moveTo>
                <a:lnTo>
                  <a:pt x="0" y="423595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820699" y="5158611"/>
            <a:ext cx="0" cy="425450"/>
          </a:xfrm>
          <a:custGeom>
            <a:avLst/>
            <a:gdLst/>
            <a:ahLst/>
            <a:cxnLst/>
            <a:rect l="l" t="t" r="r" b="b"/>
            <a:pathLst>
              <a:path h="425450">
                <a:moveTo>
                  <a:pt x="0" y="0"/>
                </a:moveTo>
                <a:lnTo>
                  <a:pt x="0" y="425092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894269" y="5154121"/>
            <a:ext cx="0" cy="428625"/>
          </a:xfrm>
          <a:custGeom>
            <a:avLst/>
            <a:gdLst/>
            <a:ahLst/>
            <a:cxnLst/>
            <a:rect l="l" t="t" r="r" b="b"/>
            <a:pathLst>
              <a:path h="428625">
                <a:moveTo>
                  <a:pt x="0" y="0"/>
                </a:moveTo>
                <a:lnTo>
                  <a:pt x="0" y="428085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967839" y="5149630"/>
            <a:ext cx="0" cy="429895"/>
          </a:xfrm>
          <a:custGeom>
            <a:avLst/>
            <a:gdLst/>
            <a:ahLst/>
            <a:cxnLst/>
            <a:rect l="l" t="t" r="r" b="b"/>
            <a:pathLst>
              <a:path h="429895">
                <a:moveTo>
                  <a:pt x="0" y="0"/>
                </a:moveTo>
                <a:lnTo>
                  <a:pt x="0" y="429582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039908" y="5145140"/>
            <a:ext cx="0" cy="433070"/>
          </a:xfrm>
          <a:custGeom>
            <a:avLst/>
            <a:gdLst/>
            <a:ahLst/>
            <a:cxnLst/>
            <a:rect l="l" t="t" r="r" b="b"/>
            <a:pathLst>
              <a:path h="433070">
                <a:moveTo>
                  <a:pt x="0" y="0"/>
                </a:moveTo>
                <a:lnTo>
                  <a:pt x="0" y="432576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113478" y="5142146"/>
            <a:ext cx="0" cy="433070"/>
          </a:xfrm>
          <a:custGeom>
            <a:avLst/>
            <a:gdLst/>
            <a:ahLst/>
            <a:cxnLst/>
            <a:rect l="l" t="t" r="r" b="b"/>
            <a:pathLst>
              <a:path h="433070">
                <a:moveTo>
                  <a:pt x="0" y="0"/>
                </a:moveTo>
                <a:lnTo>
                  <a:pt x="0" y="432576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187047" y="5137656"/>
            <a:ext cx="0" cy="435609"/>
          </a:xfrm>
          <a:custGeom>
            <a:avLst/>
            <a:gdLst/>
            <a:ahLst/>
            <a:cxnLst/>
            <a:rect l="l" t="t" r="r" b="b"/>
            <a:pathLst>
              <a:path h="435610">
                <a:moveTo>
                  <a:pt x="0" y="0"/>
                </a:moveTo>
                <a:lnTo>
                  <a:pt x="0" y="435569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260617" y="5131668"/>
            <a:ext cx="0" cy="440055"/>
          </a:xfrm>
          <a:custGeom>
            <a:avLst/>
            <a:gdLst/>
            <a:ahLst/>
            <a:cxnLst/>
            <a:rect l="l" t="t" r="r" b="b"/>
            <a:pathLst>
              <a:path h="440054">
                <a:moveTo>
                  <a:pt x="0" y="0"/>
                </a:moveTo>
                <a:lnTo>
                  <a:pt x="0" y="440060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334187" y="5128675"/>
            <a:ext cx="0" cy="440055"/>
          </a:xfrm>
          <a:custGeom>
            <a:avLst/>
            <a:gdLst/>
            <a:ahLst/>
            <a:cxnLst/>
            <a:rect l="l" t="t" r="r" b="b"/>
            <a:pathLst>
              <a:path h="440054">
                <a:moveTo>
                  <a:pt x="0" y="0"/>
                </a:moveTo>
                <a:lnTo>
                  <a:pt x="0" y="440060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407757" y="5124184"/>
            <a:ext cx="0" cy="443230"/>
          </a:xfrm>
          <a:custGeom>
            <a:avLst/>
            <a:gdLst/>
            <a:ahLst/>
            <a:cxnLst/>
            <a:rect l="l" t="t" r="r" b="b"/>
            <a:pathLst>
              <a:path h="443229">
                <a:moveTo>
                  <a:pt x="0" y="0"/>
                </a:moveTo>
                <a:lnTo>
                  <a:pt x="0" y="443053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473820" y="5119694"/>
            <a:ext cx="0" cy="445134"/>
          </a:xfrm>
          <a:custGeom>
            <a:avLst/>
            <a:gdLst/>
            <a:ahLst/>
            <a:cxnLst/>
            <a:rect l="l" t="t" r="r" b="b"/>
            <a:pathLst>
              <a:path h="445135">
                <a:moveTo>
                  <a:pt x="0" y="0"/>
                </a:moveTo>
                <a:lnTo>
                  <a:pt x="0" y="444550"/>
                </a:lnTo>
              </a:path>
            </a:pathLst>
          </a:custGeom>
          <a:ln w="2852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2395191" y="5371157"/>
            <a:ext cx="33020" cy="10795"/>
          </a:xfrm>
          <a:custGeom>
            <a:avLst/>
            <a:gdLst/>
            <a:ahLst/>
            <a:cxnLst/>
            <a:rect l="l" t="t" r="r" b="b"/>
            <a:pathLst>
              <a:path w="33019" h="10795">
                <a:moveTo>
                  <a:pt x="33031" y="0"/>
                </a:moveTo>
                <a:lnTo>
                  <a:pt x="0" y="1047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2468761" y="5357686"/>
            <a:ext cx="31750" cy="13970"/>
          </a:xfrm>
          <a:custGeom>
            <a:avLst/>
            <a:gdLst/>
            <a:ahLst/>
            <a:cxnLst/>
            <a:rect l="l" t="t" r="r" b="b"/>
            <a:pathLst>
              <a:path w="31750" h="13970">
                <a:moveTo>
                  <a:pt x="31529" y="0"/>
                </a:moveTo>
                <a:lnTo>
                  <a:pt x="0" y="1347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2542331" y="5351699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2614399" y="5341221"/>
            <a:ext cx="33020" cy="10795"/>
          </a:xfrm>
          <a:custGeom>
            <a:avLst/>
            <a:gdLst/>
            <a:ahLst/>
            <a:cxnLst/>
            <a:rect l="l" t="t" r="r" b="b"/>
            <a:pathLst>
              <a:path w="33019" h="10795">
                <a:moveTo>
                  <a:pt x="33031" y="0"/>
                </a:moveTo>
                <a:lnTo>
                  <a:pt x="0" y="1047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2687969" y="5332240"/>
            <a:ext cx="33020" cy="9525"/>
          </a:xfrm>
          <a:custGeom>
            <a:avLst/>
            <a:gdLst/>
            <a:ahLst/>
            <a:cxnLst/>
            <a:rect l="l" t="t" r="r" b="b"/>
            <a:pathLst>
              <a:path w="33019" h="9525">
                <a:moveTo>
                  <a:pt x="33031" y="0"/>
                </a:moveTo>
                <a:lnTo>
                  <a:pt x="0" y="89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761539" y="5326253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19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835109" y="5323259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19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908679" y="5314279"/>
            <a:ext cx="31750" cy="9525"/>
          </a:xfrm>
          <a:custGeom>
            <a:avLst/>
            <a:gdLst/>
            <a:ahLst/>
            <a:cxnLst/>
            <a:rect l="l" t="t" r="r" b="b"/>
            <a:pathLst>
              <a:path w="31750" h="9525">
                <a:moveTo>
                  <a:pt x="31529" y="0"/>
                </a:moveTo>
                <a:lnTo>
                  <a:pt x="0" y="89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982249" y="5293323"/>
            <a:ext cx="31750" cy="20955"/>
          </a:xfrm>
          <a:custGeom>
            <a:avLst/>
            <a:gdLst/>
            <a:ahLst/>
            <a:cxnLst/>
            <a:rect l="l" t="t" r="r" b="b"/>
            <a:pathLst>
              <a:path w="31750" h="20954">
                <a:moveTo>
                  <a:pt x="31529" y="0"/>
                </a:moveTo>
                <a:lnTo>
                  <a:pt x="0" y="209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3054318" y="5273865"/>
            <a:ext cx="33020" cy="19685"/>
          </a:xfrm>
          <a:custGeom>
            <a:avLst/>
            <a:gdLst/>
            <a:ahLst/>
            <a:cxnLst/>
            <a:rect l="l" t="t" r="r" b="b"/>
            <a:pathLst>
              <a:path w="33019" h="19685">
                <a:moveTo>
                  <a:pt x="33031" y="0"/>
                </a:moveTo>
                <a:lnTo>
                  <a:pt x="0" y="194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3127887" y="5273865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19" h="5079">
                <a:moveTo>
                  <a:pt x="33031" y="44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3201458" y="5278355"/>
            <a:ext cx="33020" cy="12065"/>
          </a:xfrm>
          <a:custGeom>
            <a:avLst/>
            <a:gdLst/>
            <a:ahLst/>
            <a:cxnLst/>
            <a:rect l="l" t="t" r="r" b="b"/>
            <a:pathLst>
              <a:path w="33019" h="12064">
                <a:moveTo>
                  <a:pt x="33031" y="1197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3275028" y="5290330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44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3348597" y="5288833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3422167" y="5282846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3494236" y="5276858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3567806" y="5264884"/>
            <a:ext cx="33020" cy="12065"/>
          </a:xfrm>
          <a:custGeom>
            <a:avLst/>
            <a:gdLst/>
            <a:ahLst/>
            <a:cxnLst/>
            <a:rect l="l" t="t" r="r" b="b"/>
            <a:pathLst>
              <a:path w="33020" h="12064">
                <a:moveTo>
                  <a:pt x="33031" y="0"/>
                </a:moveTo>
                <a:lnTo>
                  <a:pt x="0" y="119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641376" y="5261890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714946" y="5254406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788516" y="5240935"/>
            <a:ext cx="31750" cy="13970"/>
          </a:xfrm>
          <a:custGeom>
            <a:avLst/>
            <a:gdLst/>
            <a:ahLst/>
            <a:cxnLst/>
            <a:rect l="l" t="t" r="r" b="b"/>
            <a:pathLst>
              <a:path w="31750" h="13970">
                <a:moveTo>
                  <a:pt x="31529" y="0"/>
                </a:moveTo>
                <a:lnTo>
                  <a:pt x="0" y="1347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862086" y="5231955"/>
            <a:ext cx="31750" cy="9525"/>
          </a:xfrm>
          <a:custGeom>
            <a:avLst/>
            <a:gdLst/>
            <a:ahLst/>
            <a:cxnLst/>
            <a:rect l="l" t="t" r="r" b="b"/>
            <a:pathLst>
              <a:path w="31750" h="9525">
                <a:moveTo>
                  <a:pt x="31529" y="0"/>
                </a:moveTo>
                <a:lnTo>
                  <a:pt x="0" y="89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934154" y="5227464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4007724" y="5227464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59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4081295" y="5227464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4154864" y="5227464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14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4228434" y="5228961"/>
            <a:ext cx="31750" cy="9525"/>
          </a:xfrm>
          <a:custGeom>
            <a:avLst/>
            <a:gdLst/>
            <a:ahLst/>
            <a:cxnLst/>
            <a:rect l="l" t="t" r="r" b="b"/>
            <a:pathLst>
              <a:path w="31750" h="9525">
                <a:moveTo>
                  <a:pt x="31529" y="89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4302004" y="5237941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3152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4374073" y="5236445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4447643" y="5231955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4521213" y="5228961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4594783" y="5224471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4668353" y="5219980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4741923" y="5216986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29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4813991" y="5212496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4887561" y="5208006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4961131" y="5205012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034701" y="5200522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108271" y="5196031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181841" y="5191541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253910" y="5188547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327480" y="5184057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401050" y="5179566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474620" y="5175076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548190" y="5172082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29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621760" y="5167592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693828" y="5163101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767398" y="5158611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840968" y="5154121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914538" y="5149630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988108" y="5145140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060177" y="5142146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133747" y="5137656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207317" y="5131668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280887" y="5128675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354457" y="5124184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428027" y="5119694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384681" y="5121191"/>
            <a:ext cx="0" cy="260985"/>
          </a:xfrm>
          <a:custGeom>
            <a:avLst/>
            <a:gdLst/>
            <a:ahLst/>
            <a:cxnLst/>
            <a:rect l="l" t="t" r="r" b="b"/>
            <a:pathLst>
              <a:path h="260985">
                <a:moveTo>
                  <a:pt x="0" y="0"/>
                </a:moveTo>
                <a:lnTo>
                  <a:pt x="0" y="260443"/>
                </a:lnTo>
              </a:path>
            </a:pathLst>
          </a:custGeom>
          <a:ln w="21019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2448491" y="5089758"/>
            <a:ext cx="0" cy="281940"/>
          </a:xfrm>
          <a:custGeom>
            <a:avLst/>
            <a:gdLst/>
            <a:ahLst/>
            <a:cxnLst/>
            <a:rect l="l" t="t" r="r" b="b"/>
            <a:pathLst>
              <a:path h="281939">
                <a:moveTo>
                  <a:pt x="0" y="0"/>
                </a:moveTo>
                <a:lnTo>
                  <a:pt x="0" y="281398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2521311" y="5059822"/>
            <a:ext cx="0" cy="298450"/>
          </a:xfrm>
          <a:custGeom>
            <a:avLst/>
            <a:gdLst/>
            <a:ahLst/>
            <a:cxnLst/>
            <a:rect l="l" t="t" r="r" b="b"/>
            <a:pathLst>
              <a:path h="298450">
                <a:moveTo>
                  <a:pt x="0" y="0"/>
                </a:moveTo>
                <a:lnTo>
                  <a:pt x="0" y="297863"/>
                </a:lnTo>
              </a:path>
            </a:pathLst>
          </a:custGeom>
          <a:ln w="42039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594130" y="5061319"/>
            <a:ext cx="0" cy="290830"/>
          </a:xfrm>
          <a:custGeom>
            <a:avLst/>
            <a:gdLst/>
            <a:ahLst/>
            <a:cxnLst/>
            <a:rect l="l" t="t" r="r" b="b"/>
            <a:pathLst>
              <a:path h="290829">
                <a:moveTo>
                  <a:pt x="0" y="0"/>
                </a:moveTo>
                <a:lnTo>
                  <a:pt x="0" y="290379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667700" y="5055332"/>
            <a:ext cx="0" cy="286385"/>
          </a:xfrm>
          <a:custGeom>
            <a:avLst/>
            <a:gdLst/>
            <a:ahLst/>
            <a:cxnLst/>
            <a:rect l="l" t="t" r="r" b="b"/>
            <a:pathLst>
              <a:path h="286385">
                <a:moveTo>
                  <a:pt x="0" y="0"/>
                </a:moveTo>
                <a:lnTo>
                  <a:pt x="0" y="285889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741270" y="5025395"/>
            <a:ext cx="0" cy="307340"/>
          </a:xfrm>
          <a:custGeom>
            <a:avLst/>
            <a:gdLst/>
            <a:ahLst/>
            <a:cxnLst/>
            <a:rect l="l" t="t" r="r" b="b"/>
            <a:pathLst>
              <a:path h="307339">
                <a:moveTo>
                  <a:pt x="0" y="0"/>
                </a:moveTo>
                <a:lnTo>
                  <a:pt x="0" y="306844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814840" y="5022402"/>
            <a:ext cx="0" cy="304165"/>
          </a:xfrm>
          <a:custGeom>
            <a:avLst/>
            <a:gdLst/>
            <a:ahLst/>
            <a:cxnLst/>
            <a:rect l="l" t="t" r="r" b="b"/>
            <a:pathLst>
              <a:path h="304164">
                <a:moveTo>
                  <a:pt x="0" y="0"/>
                </a:moveTo>
                <a:lnTo>
                  <a:pt x="0" y="303851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888410" y="5020905"/>
            <a:ext cx="0" cy="302895"/>
          </a:xfrm>
          <a:custGeom>
            <a:avLst/>
            <a:gdLst/>
            <a:ahLst/>
            <a:cxnLst/>
            <a:rect l="l" t="t" r="r" b="b"/>
            <a:pathLst>
              <a:path h="302895">
                <a:moveTo>
                  <a:pt x="0" y="0"/>
                </a:moveTo>
                <a:lnTo>
                  <a:pt x="0" y="302354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961229" y="4989472"/>
            <a:ext cx="0" cy="325120"/>
          </a:xfrm>
          <a:custGeom>
            <a:avLst/>
            <a:gdLst/>
            <a:ahLst/>
            <a:cxnLst/>
            <a:rect l="l" t="t" r="r" b="b"/>
            <a:pathLst>
              <a:path h="325120">
                <a:moveTo>
                  <a:pt x="0" y="0"/>
                </a:moveTo>
                <a:lnTo>
                  <a:pt x="0" y="324806"/>
                </a:lnTo>
              </a:path>
            </a:pathLst>
          </a:custGeom>
          <a:ln w="42039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034048" y="4908645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678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107618" y="4860747"/>
            <a:ext cx="0" cy="413384"/>
          </a:xfrm>
          <a:custGeom>
            <a:avLst/>
            <a:gdLst/>
            <a:ahLst/>
            <a:cxnLst/>
            <a:rect l="l" t="t" r="r" b="b"/>
            <a:pathLst>
              <a:path h="413385">
                <a:moveTo>
                  <a:pt x="0" y="0"/>
                </a:moveTo>
                <a:lnTo>
                  <a:pt x="0" y="413117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181188" y="4929600"/>
            <a:ext cx="0" cy="349250"/>
          </a:xfrm>
          <a:custGeom>
            <a:avLst/>
            <a:gdLst/>
            <a:ahLst/>
            <a:cxnLst/>
            <a:rect l="l" t="t" r="r" b="b"/>
            <a:pathLst>
              <a:path h="349250">
                <a:moveTo>
                  <a:pt x="0" y="0"/>
                </a:moveTo>
                <a:lnTo>
                  <a:pt x="0" y="348755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254758" y="4993963"/>
            <a:ext cx="0" cy="296545"/>
          </a:xfrm>
          <a:custGeom>
            <a:avLst/>
            <a:gdLst/>
            <a:ahLst/>
            <a:cxnLst/>
            <a:rect l="l" t="t" r="r" b="b"/>
            <a:pathLst>
              <a:path h="296545">
                <a:moveTo>
                  <a:pt x="0" y="0"/>
                </a:moveTo>
                <a:lnTo>
                  <a:pt x="0" y="296367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328328" y="5025395"/>
            <a:ext cx="0" cy="269875"/>
          </a:xfrm>
          <a:custGeom>
            <a:avLst/>
            <a:gdLst/>
            <a:ahLst/>
            <a:cxnLst/>
            <a:rect l="l" t="t" r="r" b="b"/>
            <a:pathLst>
              <a:path h="269875">
                <a:moveTo>
                  <a:pt x="0" y="0"/>
                </a:moveTo>
                <a:lnTo>
                  <a:pt x="0" y="269424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401147" y="5010427"/>
            <a:ext cx="0" cy="278765"/>
          </a:xfrm>
          <a:custGeom>
            <a:avLst/>
            <a:gdLst/>
            <a:ahLst/>
            <a:cxnLst/>
            <a:rect l="l" t="t" r="r" b="b"/>
            <a:pathLst>
              <a:path h="278764">
                <a:moveTo>
                  <a:pt x="0" y="0"/>
                </a:moveTo>
                <a:lnTo>
                  <a:pt x="0" y="278405"/>
                </a:lnTo>
              </a:path>
            </a:pathLst>
          </a:custGeom>
          <a:ln w="42039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473967" y="4992466"/>
            <a:ext cx="0" cy="290830"/>
          </a:xfrm>
          <a:custGeom>
            <a:avLst/>
            <a:gdLst/>
            <a:ahLst/>
            <a:cxnLst/>
            <a:rect l="l" t="t" r="r" b="b"/>
            <a:pathLst>
              <a:path h="290829">
                <a:moveTo>
                  <a:pt x="0" y="0"/>
                </a:moveTo>
                <a:lnTo>
                  <a:pt x="0" y="290379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547537" y="4970014"/>
            <a:ext cx="0" cy="307340"/>
          </a:xfrm>
          <a:custGeom>
            <a:avLst/>
            <a:gdLst/>
            <a:ahLst/>
            <a:cxnLst/>
            <a:rect l="l" t="t" r="r" b="b"/>
            <a:pathLst>
              <a:path h="307339">
                <a:moveTo>
                  <a:pt x="0" y="0"/>
                </a:moveTo>
                <a:lnTo>
                  <a:pt x="0" y="306844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621107" y="4938581"/>
            <a:ext cx="0" cy="326390"/>
          </a:xfrm>
          <a:custGeom>
            <a:avLst/>
            <a:gdLst/>
            <a:ahLst/>
            <a:cxnLst/>
            <a:rect l="l" t="t" r="r" b="b"/>
            <a:pathLst>
              <a:path h="326389">
                <a:moveTo>
                  <a:pt x="0" y="0"/>
                </a:moveTo>
                <a:lnTo>
                  <a:pt x="0" y="326303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694677" y="4944568"/>
            <a:ext cx="0" cy="317500"/>
          </a:xfrm>
          <a:custGeom>
            <a:avLst/>
            <a:gdLst/>
            <a:ahLst/>
            <a:cxnLst/>
            <a:rect l="l" t="t" r="r" b="b"/>
            <a:pathLst>
              <a:path h="317500">
                <a:moveTo>
                  <a:pt x="0" y="0"/>
                </a:moveTo>
                <a:lnTo>
                  <a:pt x="0" y="317322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768247" y="4932594"/>
            <a:ext cx="0" cy="321945"/>
          </a:xfrm>
          <a:custGeom>
            <a:avLst/>
            <a:gdLst/>
            <a:ahLst/>
            <a:cxnLst/>
            <a:rect l="l" t="t" r="r" b="b"/>
            <a:pathLst>
              <a:path h="321945">
                <a:moveTo>
                  <a:pt x="0" y="0"/>
                </a:moveTo>
                <a:lnTo>
                  <a:pt x="0" y="321812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841066" y="4877212"/>
            <a:ext cx="0" cy="363855"/>
          </a:xfrm>
          <a:custGeom>
            <a:avLst/>
            <a:gdLst/>
            <a:ahLst/>
            <a:cxnLst/>
            <a:rect l="l" t="t" r="r" b="b"/>
            <a:pathLst>
              <a:path h="363854">
                <a:moveTo>
                  <a:pt x="0" y="0"/>
                </a:moveTo>
                <a:lnTo>
                  <a:pt x="0" y="363723"/>
                </a:lnTo>
              </a:path>
            </a:pathLst>
          </a:custGeom>
          <a:ln w="42039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913885" y="4859251"/>
            <a:ext cx="0" cy="372745"/>
          </a:xfrm>
          <a:custGeom>
            <a:avLst/>
            <a:gdLst/>
            <a:ahLst/>
            <a:cxnLst/>
            <a:rect l="l" t="t" r="r" b="b"/>
            <a:pathLst>
              <a:path h="372745">
                <a:moveTo>
                  <a:pt x="0" y="0"/>
                </a:moveTo>
                <a:lnTo>
                  <a:pt x="0" y="372703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987455" y="4866735"/>
            <a:ext cx="0" cy="361315"/>
          </a:xfrm>
          <a:custGeom>
            <a:avLst/>
            <a:gdLst/>
            <a:ahLst/>
            <a:cxnLst/>
            <a:rect l="l" t="t" r="r" b="b"/>
            <a:pathLst>
              <a:path h="361314">
                <a:moveTo>
                  <a:pt x="0" y="0"/>
                </a:moveTo>
                <a:lnTo>
                  <a:pt x="0" y="360729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4061025" y="4880205"/>
            <a:ext cx="0" cy="353695"/>
          </a:xfrm>
          <a:custGeom>
            <a:avLst/>
            <a:gdLst/>
            <a:ahLst/>
            <a:cxnLst/>
            <a:rect l="l" t="t" r="r" b="b"/>
            <a:pathLst>
              <a:path h="353695">
                <a:moveTo>
                  <a:pt x="0" y="0"/>
                </a:moveTo>
                <a:lnTo>
                  <a:pt x="0" y="353245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4134595" y="4875715"/>
            <a:ext cx="0" cy="351790"/>
          </a:xfrm>
          <a:custGeom>
            <a:avLst/>
            <a:gdLst/>
            <a:ahLst/>
            <a:cxnLst/>
            <a:rect l="l" t="t" r="r" b="b"/>
            <a:pathLst>
              <a:path h="351789">
                <a:moveTo>
                  <a:pt x="0" y="0"/>
                </a:moveTo>
                <a:lnTo>
                  <a:pt x="0" y="351748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4208165" y="4880205"/>
            <a:ext cx="0" cy="349250"/>
          </a:xfrm>
          <a:custGeom>
            <a:avLst/>
            <a:gdLst/>
            <a:ahLst/>
            <a:cxnLst/>
            <a:rect l="l" t="t" r="r" b="b"/>
            <a:pathLst>
              <a:path h="349250">
                <a:moveTo>
                  <a:pt x="0" y="0"/>
                </a:moveTo>
                <a:lnTo>
                  <a:pt x="0" y="348755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4280984" y="4899664"/>
            <a:ext cx="0" cy="338455"/>
          </a:xfrm>
          <a:custGeom>
            <a:avLst/>
            <a:gdLst/>
            <a:ahLst/>
            <a:cxnLst/>
            <a:rect l="l" t="t" r="r" b="b"/>
            <a:pathLst>
              <a:path h="338454">
                <a:moveTo>
                  <a:pt x="0" y="0"/>
                </a:moveTo>
                <a:lnTo>
                  <a:pt x="0" y="338277"/>
                </a:lnTo>
              </a:path>
            </a:pathLst>
          </a:custGeom>
          <a:ln w="42039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4353804" y="4902658"/>
            <a:ext cx="0" cy="335280"/>
          </a:xfrm>
          <a:custGeom>
            <a:avLst/>
            <a:gdLst/>
            <a:ahLst/>
            <a:cxnLst/>
            <a:rect l="l" t="t" r="r" b="b"/>
            <a:pathLst>
              <a:path h="335279">
                <a:moveTo>
                  <a:pt x="0" y="0"/>
                </a:moveTo>
                <a:lnTo>
                  <a:pt x="0" y="335283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4427373" y="4899664"/>
            <a:ext cx="0" cy="337185"/>
          </a:xfrm>
          <a:custGeom>
            <a:avLst/>
            <a:gdLst/>
            <a:ahLst/>
            <a:cxnLst/>
            <a:rect l="l" t="t" r="r" b="b"/>
            <a:pathLst>
              <a:path h="337185">
                <a:moveTo>
                  <a:pt x="0" y="0"/>
                </a:moveTo>
                <a:lnTo>
                  <a:pt x="0" y="336780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4500944" y="4895174"/>
            <a:ext cx="0" cy="337185"/>
          </a:xfrm>
          <a:custGeom>
            <a:avLst/>
            <a:gdLst/>
            <a:ahLst/>
            <a:cxnLst/>
            <a:rect l="l" t="t" r="r" b="b"/>
            <a:pathLst>
              <a:path h="337185">
                <a:moveTo>
                  <a:pt x="0" y="0"/>
                </a:moveTo>
                <a:lnTo>
                  <a:pt x="0" y="336780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4574514" y="4890683"/>
            <a:ext cx="0" cy="338455"/>
          </a:xfrm>
          <a:custGeom>
            <a:avLst/>
            <a:gdLst/>
            <a:ahLst/>
            <a:cxnLst/>
            <a:rect l="l" t="t" r="r" b="b"/>
            <a:pathLst>
              <a:path h="338454">
                <a:moveTo>
                  <a:pt x="0" y="0"/>
                </a:moveTo>
                <a:lnTo>
                  <a:pt x="0" y="338277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4648084" y="4884696"/>
            <a:ext cx="0" cy="340360"/>
          </a:xfrm>
          <a:custGeom>
            <a:avLst/>
            <a:gdLst/>
            <a:ahLst/>
            <a:cxnLst/>
            <a:rect l="l" t="t" r="r" b="b"/>
            <a:pathLst>
              <a:path h="340360">
                <a:moveTo>
                  <a:pt x="0" y="0"/>
                </a:moveTo>
                <a:lnTo>
                  <a:pt x="0" y="339774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4720903" y="4880205"/>
            <a:ext cx="0" cy="340360"/>
          </a:xfrm>
          <a:custGeom>
            <a:avLst/>
            <a:gdLst/>
            <a:ahLst/>
            <a:cxnLst/>
            <a:rect l="l" t="t" r="r" b="b"/>
            <a:pathLst>
              <a:path h="340360">
                <a:moveTo>
                  <a:pt x="0" y="0"/>
                </a:moveTo>
                <a:lnTo>
                  <a:pt x="0" y="339774"/>
                </a:lnTo>
              </a:path>
            </a:pathLst>
          </a:custGeom>
          <a:ln w="42039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4793722" y="4874218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767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4867292" y="4869728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767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4940862" y="4865238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767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014432" y="4859251"/>
            <a:ext cx="0" cy="346075"/>
          </a:xfrm>
          <a:custGeom>
            <a:avLst/>
            <a:gdLst/>
            <a:ahLst/>
            <a:cxnLst/>
            <a:rect l="l" t="t" r="r" b="b"/>
            <a:pathLst>
              <a:path h="346075">
                <a:moveTo>
                  <a:pt x="0" y="0"/>
                </a:moveTo>
                <a:lnTo>
                  <a:pt x="0" y="345761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088002" y="4854760"/>
            <a:ext cx="0" cy="346075"/>
          </a:xfrm>
          <a:custGeom>
            <a:avLst/>
            <a:gdLst/>
            <a:ahLst/>
            <a:cxnLst/>
            <a:rect l="l" t="t" r="r" b="b"/>
            <a:pathLst>
              <a:path h="346075">
                <a:moveTo>
                  <a:pt x="0" y="0"/>
                </a:moveTo>
                <a:lnTo>
                  <a:pt x="0" y="345761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160821" y="4848773"/>
            <a:ext cx="0" cy="347345"/>
          </a:xfrm>
          <a:custGeom>
            <a:avLst/>
            <a:gdLst/>
            <a:ahLst/>
            <a:cxnLst/>
            <a:rect l="l" t="t" r="r" b="b"/>
            <a:pathLst>
              <a:path h="347345">
                <a:moveTo>
                  <a:pt x="0" y="0"/>
                </a:moveTo>
                <a:lnTo>
                  <a:pt x="0" y="347258"/>
                </a:lnTo>
              </a:path>
            </a:pathLst>
          </a:custGeom>
          <a:ln w="42039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5233641" y="4844282"/>
            <a:ext cx="0" cy="347345"/>
          </a:xfrm>
          <a:custGeom>
            <a:avLst/>
            <a:gdLst/>
            <a:ahLst/>
            <a:cxnLst/>
            <a:rect l="l" t="t" r="r" b="b"/>
            <a:pathLst>
              <a:path h="347345">
                <a:moveTo>
                  <a:pt x="0" y="0"/>
                </a:moveTo>
                <a:lnTo>
                  <a:pt x="0" y="347258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5307210" y="4838295"/>
            <a:ext cx="0" cy="350520"/>
          </a:xfrm>
          <a:custGeom>
            <a:avLst/>
            <a:gdLst/>
            <a:ahLst/>
            <a:cxnLst/>
            <a:rect l="l" t="t" r="r" b="b"/>
            <a:pathLst>
              <a:path h="350520">
                <a:moveTo>
                  <a:pt x="0" y="0"/>
                </a:moveTo>
                <a:lnTo>
                  <a:pt x="0" y="350251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380780" y="4832308"/>
            <a:ext cx="0" cy="351790"/>
          </a:xfrm>
          <a:custGeom>
            <a:avLst/>
            <a:gdLst/>
            <a:ahLst/>
            <a:cxnLst/>
            <a:rect l="l" t="t" r="r" b="b"/>
            <a:pathLst>
              <a:path h="351789">
                <a:moveTo>
                  <a:pt x="0" y="0"/>
                </a:moveTo>
                <a:lnTo>
                  <a:pt x="0" y="351748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454350" y="4827818"/>
            <a:ext cx="0" cy="351790"/>
          </a:xfrm>
          <a:custGeom>
            <a:avLst/>
            <a:gdLst/>
            <a:ahLst/>
            <a:cxnLst/>
            <a:rect l="l" t="t" r="r" b="b"/>
            <a:pathLst>
              <a:path h="351789">
                <a:moveTo>
                  <a:pt x="0" y="0"/>
                </a:moveTo>
                <a:lnTo>
                  <a:pt x="0" y="351748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527921" y="4821830"/>
            <a:ext cx="0" cy="353695"/>
          </a:xfrm>
          <a:custGeom>
            <a:avLst/>
            <a:gdLst/>
            <a:ahLst/>
            <a:cxnLst/>
            <a:rect l="l" t="t" r="r" b="b"/>
            <a:pathLst>
              <a:path h="353695">
                <a:moveTo>
                  <a:pt x="0" y="0"/>
                </a:moveTo>
                <a:lnTo>
                  <a:pt x="0" y="353245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600740" y="4817340"/>
            <a:ext cx="0" cy="354965"/>
          </a:xfrm>
          <a:custGeom>
            <a:avLst/>
            <a:gdLst/>
            <a:ahLst/>
            <a:cxnLst/>
            <a:rect l="l" t="t" r="r" b="b"/>
            <a:pathLst>
              <a:path h="354964">
                <a:moveTo>
                  <a:pt x="0" y="0"/>
                </a:moveTo>
                <a:lnTo>
                  <a:pt x="0" y="354742"/>
                </a:lnTo>
              </a:path>
            </a:pathLst>
          </a:custGeom>
          <a:ln w="42039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673559" y="4811353"/>
            <a:ext cx="0" cy="356235"/>
          </a:xfrm>
          <a:custGeom>
            <a:avLst/>
            <a:gdLst/>
            <a:ahLst/>
            <a:cxnLst/>
            <a:rect l="l" t="t" r="r" b="b"/>
            <a:pathLst>
              <a:path h="356235">
                <a:moveTo>
                  <a:pt x="0" y="0"/>
                </a:moveTo>
                <a:lnTo>
                  <a:pt x="0" y="356239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747129" y="4806862"/>
            <a:ext cx="0" cy="356235"/>
          </a:xfrm>
          <a:custGeom>
            <a:avLst/>
            <a:gdLst/>
            <a:ahLst/>
            <a:cxnLst/>
            <a:rect l="l" t="t" r="r" b="b"/>
            <a:pathLst>
              <a:path h="356235">
                <a:moveTo>
                  <a:pt x="0" y="0"/>
                </a:moveTo>
                <a:lnTo>
                  <a:pt x="0" y="356239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820699" y="4800875"/>
            <a:ext cx="0" cy="358140"/>
          </a:xfrm>
          <a:custGeom>
            <a:avLst/>
            <a:gdLst/>
            <a:ahLst/>
            <a:cxnLst/>
            <a:rect l="l" t="t" r="r" b="b"/>
            <a:pathLst>
              <a:path h="358139">
                <a:moveTo>
                  <a:pt x="0" y="0"/>
                </a:moveTo>
                <a:lnTo>
                  <a:pt x="0" y="357735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894269" y="4794888"/>
            <a:ext cx="0" cy="359410"/>
          </a:xfrm>
          <a:custGeom>
            <a:avLst/>
            <a:gdLst/>
            <a:ahLst/>
            <a:cxnLst/>
            <a:rect l="l" t="t" r="r" b="b"/>
            <a:pathLst>
              <a:path h="359410">
                <a:moveTo>
                  <a:pt x="0" y="0"/>
                </a:moveTo>
                <a:lnTo>
                  <a:pt x="0" y="359232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967839" y="4788901"/>
            <a:ext cx="0" cy="361315"/>
          </a:xfrm>
          <a:custGeom>
            <a:avLst/>
            <a:gdLst/>
            <a:ahLst/>
            <a:cxnLst/>
            <a:rect l="l" t="t" r="r" b="b"/>
            <a:pathLst>
              <a:path h="361314">
                <a:moveTo>
                  <a:pt x="0" y="0"/>
                </a:moveTo>
                <a:lnTo>
                  <a:pt x="0" y="360729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039908" y="4784410"/>
            <a:ext cx="0" cy="361315"/>
          </a:xfrm>
          <a:custGeom>
            <a:avLst/>
            <a:gdLst/>
            <a:ahLst/>
            <a:cxnLst/>
            <a:rect l="l" t="t" r="r" b="b"/>
            <a:pathLst>
              <a:path h="361314">
                <a:moveTo>
                  <a:pt x="0" y="0"/>
                </a:moveTo>
                <a:lnTo>
                  <a:pt x="0" y="360729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113478" y="4778423"/>
            <a:ext cx="0" cy="363855"/>
          </a:xfrm>
          <a:custGeom>
            <a:avLst/>
            <a:gdLst/>
            <a:ahLst/>
            <a:cxnLst/>
            <a:rect l="l" t="t" r="r" b="b"/>
            <a:pathLst>
              <a:path h="363854">
                <a:moveTo>
                  <a:pt x="0" y="0"/>
                </a:moveTo>
                <a:lnTo>
                  <a:pt x="0" y="363723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187047" y="4772436"/>
            <a:ext cx="0" cy="365760"/>
          </a:xfrm>
          <a:custGeom>
            <a:avLst/>
            <a:gdLst/>
            <a:ahLst/>
            <a:cxnLst/>
            <a:rect l="l" t="t" r="r" b="b"/>
            <a:pathLst>
              <a:path h="365760">
                <a:moveTo>
                  <a:pt x="0" y="0"/>
                </a:moveTo>
                <a:lnTo>
                  <a:pt x="0" y="365219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260617" y="4767945"/>
            <a:ext cx="0" cy="363855"/>
          </a:xfrm>
          <a:custGeom>
            <a:avLst/>
            <a:gdLst/>
            <a:ahLst/>
            <a:cxnLst/>
            <a:rect l="l" t="t" r="r" b="b"/>
            <a:pathLst>
              <a:path h="363854">
                <a:moveTo>
                  <a:pt x="0" y="0"/>
                </a:moveTo>
                <a:lnTo>
                  <a:pt x="0" y="363723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334187" y="4761958"/>
            <a:ext cx="0" cy="367030"/>
          </a:xfrm>
          <a:custGeom>
            <a:avLst/>
            <a:gdLst/>
            <a:ahLst/>
            <a:cxnLst/>
            <a:rect l="l" t="t" r="r" b="b"/>
            <a:pathLst>
              <a:path h="367029">
                <a:moveTo>
                  <a:pt x="0" y="0"/>
                </a:moveTo>
                <a:lnTo>
                  <a:pt x="0" y="366716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407757" y="4755971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213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473820" y="4749984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4">
                <a:moveTo>
                  <a:pt x="0" y="0"/>
                </a:moveTo>
                <a:lnTo>
                  <a:pt x="0" y="369710"/>
                </a:lnTo>
              </a:path>
            </a:pathLst>
          </a:custGeom>
          <a:ln w="2852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2395191" y="5089758"/>
            <a:ext cx="33020" cy="31750"/>
          </a:xfrm>
          <a:custGeom>
            <a:avLst/>
            <a:gdLst/>
            <a:ahLst/>
            <a:cxnLst/>
            <a:rect l="l" t="t" r="r" b="b"/>
            <a:pathLst>
              <a:path w="33019" h="31750">
                <a:moveTo>
                  <a:pt x="33031" y="0"/>
                </a:moveTo>
                <a:lnTo>
                  <a:pt x="0" y="314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468761" y="5059822"/>
            <a:ext cx="31750" cy="30480"/>
          </a:xfrm>
          <a:custGeom>
            <a:avLst/>
            <a:gdLst/>
            <a:ahLst/>
            <a:cxnLst/>
            <a:rect l="l" t="t" r="r" b="b"/>
            <a:pathLst>
              <a:path w="31750" h="30479">
                <a:moveTo>
                  <a:pt x="31529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2542331" y="5059822"/>
            <a:ext cx="31750" cy="1905"/>
          </a:xfrm>
          <a:custGeom>
            <a:avLst/>
            <a:gdLst/>
            <a:ahLst/>
            <a:cxnLst/>
            <a:rect l="l" t="t" r="r" b="b"/>
            <a:pathLst>
              <a:path w="31750" h="1904">
                <a:moveTo>
                  <a:pt x="31529" y="14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2614399" y="5055332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19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2687969" y="5025395"/>
            <a:ext cx="33020" cy="30480"/>
          </a:xfrm>
          <a:custGeom>
            <a:avLst/>
            <a:gdLst/>
            <a:ahLst/>
            <a:cxnLst/>
            <a:rect l="l" t="t" r="r" b="b"/>
            <a:pathLst>
              <a:path w="33019" h="30479">
                <a:moveTo>
                  <a:pt x="33031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2761539" y="5022402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19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2835109" y="5020905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19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2908679" y="4989472"/>
            <a:ext cx="31750" cy="31750"/>
          </a:xfrm>
          <a:custGeom>
            <a:avLst/>
            <a:gdLst/>
            <a:ahLst/>
            <a:cxnLst/>
            <a:rect l="l" t="t" r="r" b="b"/>
            <a:pathLst>
              <a:path w="31750" h="31750">
                <a:moveTo>
                  <a:pt x="31529" y="0"/>
                </a:moveTo>
                <a:lnTo>
                  <a:pt x="0" y="314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2982249" y="4908645"/>
            <a:ext cx="31750" cy="81280"/>
          </a:xfrm>
          <a:custGeom>
            <a:avLst/>
            <a:gdLst/>
            <a:ahLst/>
            <a:cxnLst/>
            <a:rect l="l" t="t" r="r" b="b"/>
            <a:pathLst>
              <a:path w="31750" h="81279">
                <a:moveTo>
                  <a:pt x="31529" y="0"/>
                </a:moveTo>
                <a:lnTo>
                  <a:pt x="0" y="808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054318" y="4860747"/>
            <a:ext cx="33020" cy="48260"/>
          </a:xfrm>
          <a:custGeom>
            <a:avLst/>
            <a:gdLst/>
            <a:ahLst/>
            <a:cxnLst/>
            <a:rect l="l" t="t" r="r" b="b"/>
            <a:pathLst>
              <a:path w="33019" h="48260">
                <a:moveTo>
                  <a:pt x="33031" y="0"/>
                </a:moveTo>
                <a:lnTo>
                  <a:pt x="0" y="478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127887" y="4860747"/>
            <a:ext cx="33020" cy="69215"/>
          </a:xfrm>
          <a:custGeom>
            <a:avLst/>
            <a:gdLst/>
            <a:ahLst/>
            <a:cxnLst/>
            <a:rect l="l" t="t" r="r" b="b"/>
            <a:pathLst>
              <a:path w="33019" h="69214">
                <a:moveTo>
                  <a:pt x="33031" y="6885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201458" y="4929600"/>
            <a:ext cx="33020" cy="64769"/>
          </a:xfrm>
          <a:custGeom>
            <a:avLst/>
            <a:gdLst/>
            <a:ahLst/>
            <a:cxnLst/>
            <a:rect l="l" t="t" r="r" b="b"/>
            <a:pathLst>
              <a:path w="33019" h="64770">
                <a:moveTo>
                  <a:pt x="33031" y="6436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275028" y="4993963"/>
            <a:ext cx="33020" cy="31750"/>
          </a:xfrm>
          <a:custGeom>
            <a:avLst/>
            <a:gdLst/>
            <a:ahLst/>
            <a:cxnLst/>
            <a:rect l="l" t="t" r="r" b="b"/>
            <a:pathLst>
              <a:path w="33020" h="31750">
                <a:moveTo>
                  <a:pt x="33031" y="3143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348597" y="5010427"/>
            <a:ext cx="31750" cy="15240"/>
          </a:xfrm>
          <a:custGeom>
            <a:avLst/>
            <a:gdLst/>
            <a:ahLst/>
            <a:cxnLst/>
            <a:rect l="l" t="t" r="r" b="b"/>
            <a:pathLst>
              <a:path w="31750" h="15239">
                <a:moveTo>
                  <a:pt x="31529" y="0"/>
                </a:moveTo>
                <a:lnTo>
                  <a:pt x="0" y="149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422167" y="4992466"/>
            <a:ext cx="31750" cy="18415"/>
          </a:xfrm>
          <a:custGeom>
            <a:avLst/>
            <a:gdLst/>
            <a:ahLst/>
            <a:cxnLst/>
            <a:rect l="l" t="t" r="r" b="b"/>
            <a:pathLst>
              <a:path w="31750" h="18414">
                <a:moveTo>
                  <a:pt x="31529" y="0"/>
                </a:moveTo>
                <a:lnTo>
                  <a:pt x="0" y="179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494236" y="4970014"/>
            <a:ext cx="33020" cy="22860"/>
          </a:xfrm>
          <a:custGeom>
            <a:avLst/>
            <a:gdLst/>
            <a:ahLst/>
            <a:cxnLst/>
            <a:rect l="l" t="t" r="r" b="b"/>
            <a:pathLst>
              <a:path w="33020" h="22860">
                <a:moveTo>
                  <a:pt x="33031" y="0"/>
                </a:moveTo>
                <a:lnTo>
                  <a:pt x="0" y="224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567806" y="4938581"/>
            <a:ext cx="33020" cy="31750"/>
          </a:xfrm>
          <a:custGeom>
            <a:avLst/>
            <a:gdLst/>
            <a:ahLst/>
            <a:cxnLst/>
            <a:rect l="l" t="t" r="r" b="b"/>
            <a:pathLst>
              <a:path w="33020" h="31750">
                <a:moveTo>
                  <a:pt x="33031" y="0"/>
                </a:moveTo>
                <a:lnTo>
                  <a:pt x="0" y="314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641376" y="4938581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59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714946" y="4932594"/>
            <a:ext cx="33020" cy="12065"/>
          </a:xfrm>
          <a:custGeom>
            <a:avLst/>
            <a:gdLst/>
            <a:ahLst/>
            <a:cxnLst/>
            <a:rect l="l" t="t" r="r" b="b"/>
            <a:pathLst>
              <a:path w="33020" h="12064">
                <a:moveTo>
                  <a:pt x="33031" y="0"/>
                </a:moveTo>
                <a:lnTo>
                  <a:pt x="0" y="119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788516" y="4877212"/>
            <a:ext cx="31750" cy="55880"/>
          </a:xfrm>
          <a:custGeom>
            <a:avLst/>
            <a:gdLst/>
            <a:ahLst/>
            <a:cxnLst/>
            <a:rect l="l" t="t" r="r" b="b"/>
            <a:pathLst>
              <a:path w="31750" h="55879">
                <a:moveTo>
                  <a:pt x="31529" y="0"/>
                </a:moveTo>
                <a:lnTo>
                  <a:pt x="0" y="5538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862086" y="4859251"/>
            <a:ext cx="31750" cy="18415"/>
          </a:xfrm>
          <a:custGeom>
            <a:avLst/>
            <a:gdLst/>
            <a:ahLst/>
            <a:cxnLst/>
            <a:rect l="l" t="t" r="r" b="b"/>
            <a:pathLst>
              <a:path w="31750" h="18414">
                <a:moveTo>
                  <a:pt x="31529" y="0"/>
                </a:moveTo>
                <a:lnTo>
                  <a:pt x="0" y="179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934154" y="4859251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74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007724" y="4866735"/>
            <a:ext cx="33020" cy="13970"/>
          </a:xfrm>
          <a:custGeom>
            <a:avLst/>
            <a:gdLst/>
            <a:ahLst/>
            <a:cxnLst/>
            <a:rect l="l" t="t" r="r" b="b"/>
            <a:pathLst>
              <a:path w="33020" h="13970">
                <a:moveTo>
                  <a:pt x="33031" y="1347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081295" y="4875715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154864" y="4875715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44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228434" y="4880205"/>
            <a:ext cx="31750" cy="19685"/>
          </a:xfrm>
          <a:custGeom>
            <a:avLst/>
            <a:gdLst/>
            <a:ahLst/>
            <a:cxnLst/>
            <a:rect l="l" t="t" r="r" b="b"/>
            <a:pathLst>
              <a:path w="31750" h="19685">
                <a:moveTo>
                  <a:pt x="31529" y="194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302004" y="4899664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29" y="29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374073" y="4899664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447643" y="4895174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521213" y="4890683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594783" y="4884696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668353" y="4880205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741923" y="4874218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813991" y="4869728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887561" y="4865238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961131" y="4859251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034701" y="4854760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108271" y="4848773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181841" y="4844282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253910" y="4838295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327480" y="4832308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401050" y="4827818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474620" y="4821830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548190" y="4817340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621760" y="4811353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693828" y="4806862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767398" y="4800875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840968" y="4794888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914538" y="4788901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988108" y="4784410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060177" y="4778423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133747" y="4772436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6207317" y="4767945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280887" y="4761958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354457" y="4755971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428027" y="4749984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384681" y="5011924"/>
            <a:ext cx="0" cy="109855"/>
          </a:xfrm>
          <a:custGeom>
            <a:avLst/>
            <a:gdLst/>
            <a:ahLst/>
            <a:cxnLst/>
            <a:rect l="l" t="t" r="r" b="b"/>
            <a:pathLst>
              <a:path h="109854">
                <a:moveTo>
                  <a:pt x="0" y="0"/>
                </a:moveTo>
                <a:lnTo>
                  <a:pt x="0" y="109266"/>
                </a:lnTo>
              </a:path>
            </a:pathLst>
          </a:custGeom>
          <a:ln w="21019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448491" y="4980492"/>
            <a:ext cx="0" cy="109855"/>
          </a:xfrm>
          <a:custGeom>
            <a:avLst/>
            <a:gdLst/>
            <a:ahLst/>
            <a:cxnLst/>
            <a:rect l="l" t="t" r="r" b="b"/>
            <a:pathLst>
              <a:path h="109854">
                <a:moveTo>
                  <a:pt x="0" y="0"/>
                </a:moveTo>
                <a:lnTo>
                  <a:pt x="0" y="109266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521311" y="4949059"/>
            <a:ext cx="0" cy="111125"/>
          </a:xfrm>
          <a:custGeom>
            <a:avLst/>
            <a:gdLst/>
            <a:ahLst/>
            <a:cxnLst/>
            <a:rect l="l" t="t" r="r" b="b"/>
            <a:pathLst>
              <a:path h="111125">
                <a:moveTo>
                  <a:pt x="0" y="0"/>
                </a:moveTo>
                <a:lnTo>
                  <a:pt x="0" y="110763"/>
                </a:lnTo>
              </a:path>
            </a:pathLst>
          </a:custGeom>
          <a:ln w="42039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594130" y="4949059"/>
            <a:ext cx="0" cy="112395"/>
          </a:xfrm>
          <a:custGeom>
            <a:avLst/>
            <a:gdLst/>
            <a:ahLst/>
            <a:cxnLst/>
            <a:rect l="l" t="t" r="r" b="b"/>
            <a:pathLst>
              <a:path h="112395">
                <a:moveTo>
                  <a:pt x="0" y="0"/>
                </a:moveTo>
                <a:lnTo>
                  <a:pt x="0" y="112260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667700" y="4943071"/>
            <a:ext cx="0" cy="112395"/>
          </a:xfrm>
          <a:custGeom>
            <a:avLst/>
            <a:gdLst/>
            <a:ahLst/>
            <a:cxnLst/>
            <a:rect l="l" t="t" r="r" b="b"/>
            <a:pathLst>
              <a:path h="112395">
                <a:moveTo>
                  <a:pt x="0" y="0"/>
                </a:moveTo>
                <a:lnTo>
                  <a:pt x="0" y="112260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741270" y="4911638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3757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814840" y="4907148"/>
            <a:ext cx="0" cy="115570"/>
          </a:xfrm>
          <a:custGeom>
            <a:avLst/>
            <a:gdLst/>
            <a:ahLst/>
            <a:cxnLst/>
            <a:rect l="l" t="t" r="r" b="b"/>
            <a:pathLst>
              <a:path h="115570">
                <a:moveTo>
                  <a:pt x="0" y="0"/>
                </a:moveTo>
                <a:lnTo>
                  <a:pt x="0" y="115253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888410" y="4904154"/>
            <a:ext cx="0" cy="116839"/>
          </a:xfrm>
          <a:custGeom>
            <a:avLst/>
            <a:gdLst/>
            <a:ahLst/>
            <a:cxnLst/>
            <a:rect l="l" t="t" r="r" b="b"/>
            <a:pathLst>
              <a:path h="116839">
                <a:moveTo>
                  <a:pt x="0" y="0"/>
                </a:moveTo>
                <a:lnTo>
                  <a:pt x="0" y="116750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961229" y="4872721"/>
            <a:ext cx="0" cy="116839"/>
          </a:xfrm>
          <a:custGeom>
            <a:avLst/>
            <a:gdLst/>
            <a:ahLst/>
            <a:cxnLst/>
            <a:rect l="l" t="t" r="r" b="b"/>
            <a:pathLst>
              <a:path h="116839">
                <a:moveTo>
                  <a:pt x="0" y="0"/>
                </a:moveTo>
                <a:lnTo>
                  <a:pt x="0" y="116750"/>
                </a:lnTo>
              </a:path>
            </a:pathLst>
          </a:custGeom>
          <a:ln w="42039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3034048" y="4790397"/>
            <a:ext cx="0" cy="118745"/>
          </a:xfrm>
          <a:custGeom>
            <a:avLst/>
            <a:gdLst/>
            <a:ahLst/>
            <a:cxnLst/>
            <a:rect l="l" t="t" r="r" b="b"/>
            <a:pathLst>
              <a:path h="118745">
                <a:moveTo>
                  <a:pt x="0" y="0"/>
                </a:moveTo>
                <a:lnTo>
                  <a:pt x="0" y="118247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3107618" y="4741003"/>
            <a:ext cx="0" cy="120014"/>
          </a:xfrm>
          <a:custGeom>
            <a:avLst/>
            <a:gdLst/>
            <a:ahLst/>
            <a:cxnLst/>
            <a:rect l="l" t="t" r="r" b="b"/>
            <a:pathLst>
              <a:path h="120014">
                <a:moveTo>
                  <a:pt x="0" y="0"/>
                </a:moveTo>
                <a:lnTo>
                  <a:pt x="0" y="119744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3181188" y="4808359"/>
            <a:ext cx="0" cy="121285"/>
          </a:xfrm>
          <a:custGeom>
            <a:avLst/>
            <a:gdLst/>
            <a:ahLst/>
            <a:cxnLst/>
            <a:rect l="l" t="t" r="r" b="b"/>
            <a:pathLst>
              <a:path h="121285">
                <a:moveTo>
                  <a:pt x="0" y="0"/>
                </a:moveTo>
                <a:lnTo>
                  <a:pt x="0" y="121241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254758" y="4872721"/>
            <a:ext cx="0" cy="121285"/>
          </a:xfrm>
          <a:custGeom>
            <a:avLst/>
            <a:gdLst/>
            <a:ahLst/>
            <a:cxnLst/>
            <a:rect l="l" t="t" r="r" b="b"/>
            <a:pathLst>
              <a:path h="121285">
                <a:moveTo>
                  <a:pt x="0" y="0"/>
                </a:moveTo>
                <a:lnTo>
                  <a:pt x="0" y="121241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328328" y="4904154"/>
            <a:ext cx="0" cy="121285"/>
          </a:xfrm>
          <a:custGeom>
            <a:avLst/>
            <a:gdLst/>
            <a:ahLst/>
            <a:cxnLst/>
            <a:rect l="l" t="t" r="r" b="b"/>
            <a:pathLst>
              <a:path h="121285">
                <a:moveTo>
                  <a:pt x="0" y="0"/>
                </a:moveTo>
                <a:lnTo>
                  <a:pt x="0" y="121241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401147" y="4889186"/>
            <a:ext cx="0" cy="121285"/>
          </a:xfrm>
          <a:custGeom>
            <a:avLst/>
            <a:gdLst/>
            <a:ahLst/>
            <a:cxnLst/>
            <a:rect l="l" t="t" r="r" b="b"/>
            <a:pathLst>
              <a:path h="121285">
                <a:moveTo>
                  <a:pt x="0" y="0"/>
                </a:moveTo>
                <a:lnTo>
                  <a:pt x="0" y="121241"/>
                </a:lnTo>
              </a:path>
            </a:pathLst>
          </a:custGeom>
          <a:ln w="42039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3473967" y="4871225"/>
            <a:ext cx="0" cy="121285"/>
          </a:xfrm>
          <a:custGeom>
            <a:avLst/>
            <a:gdLst/>
            <a:ahLst/>
            <a:cxnLst/>
            <a:rect l="l" t="t" r="r" b="b"/>
            <a:pathLst>
              <a:path h="121285">
                <a:moveTo>
                  <a:pt x="0" y="0"/>
                </a:moveTo>
                <a:lnTo>
                  <a:pt x="0" y="121241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547537" y="4848773"/>
            <a:ext cx="0" cy="121285"/>
          </a:xfrm>
          <a:custGeom>
            <a:avLst/>
            <a:gdLst/>
            <a:ahLst/>
            <a:cxnLst/>
            <a:rect l="l" t="t" r="r" b="b"/>
            <a:pathLst>
              <a:path h="121285">
                <a:moveTo>
                  <a:pt x="0" y="0"/>
                </a:moveTo>
                <a:lnTo>
                  <a:pt x="0" y="121241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621107" y="4815843"/>
            <a:ext cx="0" cy="123189"/>
          </a:xfrm>
          <a:custGeom>
            <a:avLst/>
            <a:gdLst/>
            <a:ahLst/>
            <a:cxnLst/>
            <a:rect l="l" t="t" r="r" b="b"/>
            <a:pathLst>
              <a:path h="123189">
                <a:moveTo>
                  <a:pt x="0" y="0"/>
                </a:moveTo>
                <a:lnTo>
                  <a:pt x="0" y="122737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3694677" y="4821830"/>
            <a:ext cx="0" cy="123189"/>
          </a:xfrm>
          <a:custGeom>
            <a:avLst/>
            <a:gdLst/>
            <a:ahLst/>
            <a:cxnLst/>
            <a:rect l="l" t="t" r="r" b="b"/>
            <a:pathLst>
              <a:path h="123189">
                <a:moveTo>
                  <a:pt x="0" y="0"/>
                </a:moveTo>
                <a:lnTo>
                  <a:pt x="0" y="122737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768247" y="4809856"/>
            <a:ext cx="0" cy="123189"/>
          </a:xfrm>
          <a:custGeom>
            <a:avLst/>
            <a:gdLst/>
            <a:ahLst/>
            <a:cxnLst/>
            <a:rect l="l" t="t" r="r" b="b"/>
            <a:pathLst>
              <a:path h="123189">
                <a:moveTo>
                  <a:pt x="0" y="0"/>
                </a:moveTo>
                <a:lnTo>
                  <a:pt x="0" y="122737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841066" y="4752977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234"/>
                </a:lnTo>
              </a:path>
            </a:pathLst>
          </a:custGeom>
          <a:ln w="42039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3913885" y="4735016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234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3987455" y="4741003"/>
            <a:ext cx="0" cy="125730"/>
          </a:xfrm>
          <a:custGeom>
            <a:avLst/>
            <a:gdLst/>
            <a:ahLst/>
            <a:cxnLst/>
            <a:rect l="l" t="t" r="r" b="b"/>
            <a:pathLst>
              <a:path h="125729">
                <a:moveTo>
                  <a:pt x="0" y="0"/>
                </a:moveTo>
                <a:lnTo>
                  <a:pt x="0" y="125731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061025" y="4754474"/>
            <a:ext cx="0" cy="125730"/>
          </a:xfrm>
          <a:custGeom>
            <a:avLst/>
            <a:gdLst/>
            <a:ahLst/>
            <a:cxnLst/>
            <a:rect l="l" t="t" r="r" b="b"/>
            <a:pathLst>
              <a:path h="125729">
                <a:moveTo>
                  <a:pt x="0" y="0"/>
                </a:moveTo>
                <a:lnTo>
                  <a:pt x="0" y="125731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134595" y="4748487"/>
            <a:ext cx="0" cy="127635"/>
          </a:xfrm>
          <a:custGeom>
            <a:avLst/>
            <a:gdLst/>
            <a:ahLst/>
            <a:cxnLst/>
            <a:rect l="l" t="t" r="r" b="b"/>
            <a:pathLst>
              <a:path h="127635">
                <a:moveTo>
                  <a:pt x="0" y="0"/>
                </a:moveTo>
                <a:lnTo>
                  <a:pt x="0" y="127228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208165" y="4752977"/>
            <a:ext cx="0" cy="127635"/>
          </a:xfrm>
          <a:custGeom>
            <a:avLst/>
            <a:gdLst/>
            <a:ahLst/>
            <a:cxnLst/>
            <a:rect l="l" t="t" r="r" b="b"/>
            <a:pathLst>
              <a:path h="127635">
                <a:moveTo>
                  <a:pt x="0" y="0"/>
                </a:moveTo>
                <a:lnTo>
                  <a:pt x="0" y="127228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280984" y="4772436"/>
            <a:ext cx="0" cy="127635"/>
          </a:xfrm>
          <a:custGeom>
            <a:avLst/>
            <a:gdLst/>
            <a:ahLst/>
            <a:cxnLst/>
            <a:rect l="l" t="t" r="r" b="b"/>
            <a:pathLst>
              <a:path h="127635">
                <a:moveTo>
                  <a:pt x="0" y="0"/>
                </a:moveTo>
                <a:lnTo>
                  <a:pt x="0" y="127228"/>
                </a:lnTo>
              </a:path>
            </a:pathLst>
          </a:custGeom>
          <a:ln w="42039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353804" y="4775429"/>
            <a:ext cx="0" cy="127635"/>
          </a:xfrm>
          <a:custGeom>
            <a:avLst/>
            <a:gdLst/>
            <a:ahLst/>
            <a:cxnLst/>
            <a:rect l="l" t="t" r="r" b="b"/>
            <a:pathLst>
              <a:path h="127635">
                <a:moveTo>
                  <a:pt x="0" y="0"/>
                </a:moveTo>
                <a:lnTo>
                  <a:pt x="0" y="127228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427373" y="4770939"/>
            <a:ext cx="0" cy="128905"/>
          </a:xfrm>
          <a:custGeom>
            <a:avLst/>
            <a:gdLst/>
            <a:ahLst/>
            <a:cxnLst/>
            <a:rect l="l" t="t" r="r" b="b"/>
            <a:pathLst>
              <a:path h="128904">
                <a:moveTo>
                  <a:pt x="0" y="0"/>
                </a:moveTo>
                <a:lnTo>
                  <a:pt x="0" y="128725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500944" y="4766448"/>
            <a:ext cx="0" cy="128905"/>
          </a:xfrm>
          <a:custGeom>
            <a:avLst/>
            <a:gdLst/>
            <a:ahLst/>
            <a:cxnLst/>
            <a:rect l="l" t="t" r="r" b="b"/>
            <a:pathLst>
              <a:path h="128904">
                <a:moveTo>
                  <a:pt x="0" y="0"/>
                </a:moveTo>
                <a:lnTo>
                  <a:pt x="0" y="128725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574514" y="4760461"/>
            <a:ext cx="0" cy="130810"/>
          </a:xfrm>
          <a:custGeom>
            <a:avLst/>
            <a:gdLst/>
            <a:ahLst/>
            <a:cxnLst/>
            <a:rect l="l" t="t" r="r" b="b"/>
            <a:pathLst>
              <a:path h="130810">
                <a:moveTo>
                  <a:pt x="0" y="0"/>
                </a:moveTo>
                <a:lnTo>
                  <a:pt x="0" y="130221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648084" y="4754474"/>
            <a:ext cx="0" cy="130810"/>
          </a:xfrm>
          <a:custGeom>
            <a:avLst/>
            <a:gdLst/>
            <a:ahLst/>
            <a:cxnLst/>
            <a:rect l="l" t="t" r="r" b="b"/>
            <a:pathLst>
              <a:path h="130810">
                <a:moveTo>
                  <a:pt x="0" y="0"/>
                </a:moveTo>
                <a:lnTo>
                  <a:pt x="0" y="130221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720903" y="4748487"/>
            <a:ext cx="0" cy="132080"/>
          </a:xfrm>
          <a:custGeom>
            <a:avLst/>
            <a:gdLst/>
            <a:ahLst/>
            <a:cxnLst/>
            <a:rect l="l" t="t" r="r" b="b"/>
            <a:pathLst>
              <a:path h="132079">
                <a:moveTo>
                  <a:pt x="0" y="0"/>
                </a:moveTo>
                <a:lnTo>
                  <a:pt x="0" y="131718"/>
                </a:lnTo>
              </a:path>
            </a:pathLst>
          </a:custGeom>
          <a:ln w="42039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793722" y="4743997"/>
            <a:ext cx="0" cy="130810"/>
          </a:xfrm>
          <a:custGeom>
            <a:avLst/>
            <a:gdLst/>
            <a:ahLst/>
            <a:cxnLst/>
            <a:rect l="l" t="t" r="r" b="b"/>
            <a:pathLst>
              <a:path h="130810">
                <a:moveTo>
                  <a:pt x="0" y="0"/>
                </a:moveTo>
                <a:lnTo>
                  <a:pt x="0" y="130221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867292" y="4738010"/>
            <a:ext cx="0" cy="132080"/>
          </a:xfrm>
          <a:custGeom>
            <a:avLst/>
            <a:gdLst/>
            <a:ahLst/>
            <a:cxnLst/>
            <a:rect l="l" t="t" r="r" b="b"/>
            <a:pathLst>
              <a:path h="132079">
                <a:moveTo>
                  <a:pt x="0" y="0"/>
                </a:moveTo>
                <a:lnTo>
                  <a:pt x="0" y="131718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940862" y="4732022"/>
            <a:ext cx="0" cy="133350"/>
          </a:xfrm>
          <a:custGeom>
            <a:avLst/>
            <a:gdLst/>
            <a:ahLst/>
            <a:cxnLst/>
            <a:rect l="l" t="t" r="r" b="b"/>
            <a:pathLst>
              <a:path h="133350">
                <a:moveTo>
                  <a:pt x="0" y="0"/>
                </a:moveTo>
                <a:lnTo>
                  <a:pt x="0" y="133215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014432" y="4726035"/>
            <a:ext cx="0" cy="133350"/>
          </a:xfrm>
          <a:custGeom>
            <a:avLst/>
            <a:gdLst/>
            <a:ahLst/>
            <a:cxnLst/>
            <a:rect l="l" t="t" r="r" b="b"/>
            <a:pathLst>
              <a:path h="133350">
                <a:moveTo>
                  <a:pt x="0" y="0"/>
                </a:moveTo>
                <a:lnTo>
                  <a:pt x="0" y="133215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5088002" y="4720048"/>
            <a:ext cx="0" cy="135255"/>
          </a:xfrm>
          <a:custGeom>
            <a:avLst/>
            <a:gdLst/>
            <a:ahLst/>
            <a:cxnLst/>
            <a:rect l="l" t="t" r="r" b="b"/>
            <a:pathLst>
              <a:path h="135254">
                <a:moveTo>
                  <a:pt x="0" y="0"/>
                </a:moveTo>
                <a:lnTo>
                  <a:pt x="0" y="134712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160821" y="4714061"/>
            <a:ext cx="0" cy="135255"/>
          </a:xfrm>
          <a:custGeom>
            <a:avLst/>
            <a:gdLst/>
            <a:ahLst/>
            <a:cxnLst/>
            <a:rect l="l" t="t" r="r" b="b"/>
            <a:pathLst>
              <a:path h="135254">
                <a:moveTo>
                  <a:pt x="0" y="0"/>
                </a:moveTo>
                <a:lnTo>
                  <a:pt x="0" y="134712"/>
                </a:lnTo>
              </a:path>
            </a:pathLst>
          </a:custGeom>
          <a:ln w="42039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233641" y="4708073"/>
            <a:ext cx="0" cy="136525"/>
          </a:xfrm>
          <a:custGeom>
            <a:avLst/>
            <a:gdLst/>
            <a:ahLst/>
            <a:cxnLst/>
            <a:rect l="l" t="t" r="r" b="b"/>
            <a:pathLst>
              <a:path h="136525">
                <a:moveTo>
                  <a:pt x="0" y="0"/>
                </a:moveTo>
                <a:lnTo>
                  <a:pt x="0" y="136209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307210" y="4702086"/>
            <a:ext cx="0" cy="136525"/>
          </a:xfrm>
          <a:custGeom>
            <a:avLst/>
            <a:gdLst/>
            <a:ahLst/>
            <a:cxnLst/>
            <a:rect l="l" t="t" r="r" b="b"/>
            <a:pathLst>
              <a:path h="136525">
                <a:moveTo>
                  <a:pt x="0" y="0"/>
                </a:moveTo>
                <a:lnTo>
                  <a:pt x="0" y="136209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380780" y="4696099"/>
            <a:ext cx="0" cy="136525"/>
          </a:xfrm>
          <a:custGeom>
            <a:avLst/>
            <a:gdLst/>
            <a:ahLst/>
            <a:cxnLst/>
            <a:rect l="l" t="t" r="r" b="b"/>
            <a:pathLst>
              <a:path h="136525">
                <a:moveTo>
                  <a:pt x="0" y="0"/>
                </a:moveTo>
                <a:lnTo>
                  <a:pt x="0" y="136209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5454350" y="4690112"/>
            <a:ext cx="0" cy="137795"/>
          </a:xfrm>
          <a:custGeom>
            <a:avLst/>
            <a:gdLst/>
            <a:ahLst/>
            <a:cxnLst/>
            <a:rect l="l" t="t" r="r" b="b"/>
            <a:pathLst>
              <a:path h="137795">
                <a:moveTo>
                  <a:pt x="0" y="0"/>
                </a:moveTo>
                <a:lnTo>
                  <a:pt x="0" y="137705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5527921" y="4684124"/>
            <a:ext cx="0" cy="137795"/>
          </a:xfrm>
          <a:custGeom>
            <a:avLst/>
            <a:gdLst/>
            <a:ahLst/>
            <a:cxnLst/>
            <a:rect l="l" t="t" r="r" b="b"/>
            <a:pathLst>
              <a:path h="137795">
                <a:moveTo>
                  <a:pt x="0" y="0"/>
                </a:moveTo>
                <a:lnTo>
                  <a:pt x="0" y="137705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5600740" y="4678137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202"/>
                </a:lnTo>
              </a:path>
            </a:pathLst>
          </a:custGeom>
          <a:ln w="42039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5673559" y="4672150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202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747129" y="4666163"/>
            <a:ext cx="0" cy="140970"/>
          </a:xfrm>
          <a:custGeom>
            <a:avLst/>
            <a:gdLst/>
            <a:ahLst/>
            <a:cxnLst/>
            <a:rect l="l" t="t" r="r" b="b"/>
            <a:pathLst>
              <a:path h="140970">
                <a:moveTo>
                  <a:pt x="0" y="0"/>
                </a:moveTo>
                <a:lnTo>
                  <a:pt x="0" y="140699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5820699" y="4660176"/>
            <a:ext cx="0" cy="140970"/>
          </a:xfrm>
          <a:custGeom>
            <a:avLst/>
            <a:gdLst/>
            <a:ahLst/>
            <a:cxnLst/>
            <a:rect l="l" t="t" r="r" b="b"/>
            <a:pathLst>
              <a:path h="140970">
                <a:moveTo>
                  <a:pt x="0" y="0"/>
                </a:moveTo>
                <a:lnTo>
                  <a:pt x="0" y="140699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894269" y="4654188"/>
            <a:ext cx="0" cy="140970"/>
          </a:xfrm>
          <a:custGeom>
            <a:avLst/>
            <a:gdLst/>
            <a:ahLst/>
            <a:cxnLst/>
            <a:rect l="l" t="t" r="r" b="b"/>
            <a:pathLst>
              <a:path h="140970">
                <a:moveTo>
                  <a:pt x="0" y="0"/>
                </a:moveTo>
                <a:lnTo>
                  <a:pt x="0" y="140699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967839" y="4648201"/>
            <a:ext cx="0" cy="140970"/>
          </a:xfrm>
          <a:custGeom>
            <a:avLst/>
            <a:gdLst/>
            <a:ahLst/>
            <a:cxnLst/>
            <a:rect l="l" t="t" r="r" b="b"/>
            <a:pathLst>
              <a:path h="140970">
                <a:moveTo>
                  <a:pt x="0" y="0"/>
                </a:moveTo>
                <a:lnTo>
                  <a:pt x="0" y="140699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039908" y="4642214"/>
            <a:ext cx="0" cy="142240"/>
          </a:xfrm>
          <a:custGeom>
            <a:avLst/>
            <a:gdLst/>
            <a:ahLst/>
            <a:cxnLst/>
            <a:rect l="l" t="t" r="r" b="b"/>
            <a:pathLst>
              <a:path h="142239">
                <a:moveTo>
                  <a:pt x="0" y="0"/>
                </a:moveTo>
                <a:lnTo>
                  <a:pt x="0" y="142196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113478" y="4634730"/>
            <a:ext cx="0" cy="144145"/>
          </a:xfrm>
          <a:custGeom>
            <a:avLst/>
            <a:gdLst/>
            <a:ahLst/>
            <a:cxnLst/>
            <a:rect l="l" t="t" r="r" b="b"/>
            <a:pathLst>
              <a:path h="144145">
                <a:moveTo>
                  <a:pt x="0" y="0"/>
                </a:moveTo>
                <a:lnTo>
                  <a:pt x="0" y="143693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187047" y="4628743"/>
            <a:ext cx="0" cy="144145"/>
          </a:xfrm>
          <a:custGeom>
            <a:avLst/>
            <a:gdLst/>
            <a:ahLst/>
            <a:cxnLst/>
            <a:rect l="l" t="t" r="r" b="b"/>
            <a:pathLst>
              <a:path h="144145">
                <a:moveTo>
                  <a:pt x="0" y="0"/>
                </a:moveTo>
                <a:lnTo>
                  <a:pt x="0" y="143693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260617" y="4622756"/>
            <a:ext cx="0" cy="145415"/>
          </a:xfrm>
          <a:custGeom>
            <a:avLst/>
            <a:gdLst/>
            <a:ahLst/>
            <a:cxnLst/>
            <a:rect l="l" t="t" r="r" b="b"/>
            <a:pathLst>
              <a:path h="145414">
                <a:moveTo>
                  <a:pt x="0" y="0"/>
                </a:moveTo>
                <a:lnTo>
                  <a:pt x="0" y="145189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334187" y="4616768"/>
            <a:ext cx="0" cy="145415"/>
          </a:xfrm>
          <a:custGeom>
            <a:avLst/>
            <a:gdLst/>
            <a:ahLst/>
            <a:cxnLst/>
            <a:rect l="l" t="t" r="r" b="b"/>
            <a:pathLst>
              <a:path h="145414">
                <a:moveTo>
                  <a:pt x="0" y="0"/>
                </a:moveTo>
                <a:lnTo>
                  <a:pt x="0" y="145189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407757" y="4610781"/>
            <a:ext cx="0" cy="145415"/>
          </a:xfrm>
          <a:custGeom>
            <a:avLst/>
            <a:gdLst/>
            <a:ahLst/>
            <a:cxnLst/>
            <a:rect l="l" t="t" r="r" b="b"/>
            <a:pathLst>
              <a:path h="145414">
                <a:moveTo>
                  <a:pt x="0" y="0"/>
                </a:moveTo>
                <a:lnTo>
                  <a:pt x="0" y="145189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473820" y="4603297"/>
            <a:ext cx="0" cy="146685"/>
          </a:xfrm>
          <a:custGeom>
            <a:avLst/>
            <a:gdLst/>
            <a:ahLst/>
            <a:cxnLst/>
            <a:rect l="l" t="t" r="r" b="b"/>
            <a:pathLst>
              <a:path h="146685">
                <a:moveTo>
                  <a:pt x="0" y="0"/>
                </a:moveTo>
                <a:lnTo>
                  <a:pt x="0" y="146686"/>
                </a:lnTo>
              </a:path>
            </a:pathLst>
          </a:custGeom>
          <a:ln w="28527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2395191" y="4980492"/>
            <a:ext cx="33020" cy="31750"/>
          </a:xfrm>
          <a:custGeom>
            <a:avLst/>
            <a:gdLst/>
            <a:ahLst/>
            <a:cxnLst/>
            <a:rect l="l" t="t" r="r" b="b"/>
            <a:pathLst>
              <a:path w="33019" h="31750">
                <a:moveTo>
                  <a:pt x="33031" y="0"/>
                </a:moveTo>
                <a:lnTo>
                  <a:pt x="0" y="314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2468761" y="4949059"/>
            <a:ext cx="31750" cy="31750"/>
          </a:xfrm>
          <a:custGeom>
            <a:avLst/>
            <a:gdLst/>
            <a:ahLst/>
            <a:cxnLst/>
            <a:rect l="l" t="t" r="r" b="b"/>
            <a:pathLst>
              <a:path w="31750" h="31750">
                <a:moveTo>
                  <a:pt x="31529" y="0"/>
                </a:moveTo>
                <a:lnTo>
                  <a:pt x="0" y="314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2542331" y="4949059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3152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2614399" y="4943071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19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2687969" y="4911638"/>
            <a:ext cx="33020" cy="31750"/>
          </a:xfrm>
          <a:custGeom>
            <a:avLst/>
            <a:gdLst/>
            <a:ahLst/>
            <a:cxnLst/>
            <a:rect l="l" t="t" r="r" b="b"/>
            <a:pathLst>
              <a:path w="33019" h="31750">
                <a:moveTo>
                  <a:pt x="33031" y="0"/>
                </a:moveTo>
                <a:lnTo>
                  <a:pt x="0" y="314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2761539" y="4907148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19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2835109" y="4904154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19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2908679" y="4872721"/>
            <a:ext cx="31750" cy="31750"/>
          </a:xfrm>
          <a:custGeom>
            <a:avLst/>
            <a:gdLst/>
            <a:ahLst/>
            <a:cxnLst/>
            <a:rect l="l" t="t" r="r" b="b"/>
            <a:pathLst>
              <a:path w="31750" h="31750">
                <a:moveTo>
                  <a:pt x="31529" y="0"/>
                </a:moveTo>
                <a:lnTo>
                  <a:pt x="0" y="314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2982249" y="4790397"/>
            <a:ext cx="31750" cy="82550"/>
          </a:xfrm>
          <a:custGeom>
            <a:avLst/>
            <a:gdLst/>
            <a:ahLst/>
            <a:cxnLst/>
            <a:rect l="l" t="t" r="r" b="b"/>
            <a:pathLst>
              <a:path w="31750" h="82550">
                <a:moveTo>
                  <a:pt x="31529" y="0"/>
                </a:moveTo>
                <a:lnTo>
                  <a:pt x="0" y="8232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054318" y="4741003"/>
            <a:ext cx="33020" cy="49530"/>
          </a:xfrm>
          <a:custGeom>
            <a:avLst/>
            <a:gdLst/>
            <a:ahLst/>
            <a:cxnLst/>
            <a:rect l="l" t="t" r="r" b="b"/>
            <a:pathLst>
              <a:path w="33019" h="49529">
                <a:moveTo>
                  <a:pt x="33031" y="0"/>
                </a:moveTo>
                <a:lnTo>
                  <a:pt x="0" y="493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127887" y="4741003"/>
            <a:ext cx="33020" cy="67945"/>
          </a:xfrm>
          <a:custGeom>
            <a:avLst/>
            <a:gdLst/>
            <a:ahLst/>
            <a:cxnLst/>
            <a:rect l="l" t="t" r="r" b="b"/>
            <a:pathLst>
              <a:path w="33019" h="67945">
                <a:moveTo>
                  <a:pt x="33031" y="6735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201458" y="4808359"/>
            <a:ext cx="33020" cy="64769"/>
          </a:xfrm>
          <a:custGeom>
            <a:avLst/>
            <a:gdLst/>
            <a:ahLst/>
            <a:cxnLst/>
            <a:rect l="l" t="t" r="r" b="b"/>
            <a:pathLst>
              <a:path w="33019" h="64770">
                <a:moveTo>
                  <a:pt x="33031" y="6436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275028" y="4872721"/>
            <a:ext cx="33020" cy="31750"/>
          </a:xfrm>
          <a:custGeom>
            <a:avLst/>
            <a:gdLst/>
            <a:ahLst/>
            <a:cxnLst/>
            <a:rect l="l" t="t" r="r" b="b"/>
            <a:pathLst>
              <a:path w="33020" h="31750">
                <a:moveTo>
                  <a:pt x="33031" y="3143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348597" y="4889186"/>
            <a:ext cx="31750" cy="15240"/>
          </a:xfrm>
          <a:custGeom>
            <a:avLst/>
            <a:gdLst/>
            <a:ahLst/>
            <a:cxnLst/>
            <a:rect l="l" t="t" r="r" b="b"/>
            <a:pathLst>
              <a:path w="31750" h="15239">
                <a:moveTo>
                  <a:pt x="31529" y="0"/>
                </a:moveTo>
                <a:lnTo>
                  <a:pt x="0" y="149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422167" y="4871225"/>
            <a:ext cx="31750" cy="18415"/>
          </a:xfrm>
          <a:custGeom>
            <a:avLst/>
            <a:gdLst/>
            <a:ahLst/>
            <a:cxnLst/>
            <a:rect l="l" t="t" r="r" b="b"/>
            <a:pathLst>
              <a:path w="31750" h="18414">
                <a:moveTo>
                  <a:pt x="31529" y="0"/>
                </a:moveTo>
                <a:lnTo>
                  <a:pt x="0" y="179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494236" y="4848773"/>
            <a:ext cx="33020" cy="22860"/>
          </a:xfrm>
          <a:custGeom>
            <a:avLst/>
            <a:gdLst/>
            <a:ahLst/>
            <a:cxnLst/>
            <a:rect l="l" t="t" r="r" b="b"/>
            <a:pathLst>
              <a:path w="33020" h="22860">
                <a:moveTo>
                  <a:pt x="33031" y="0"/>
                </a:moveTo>
                <a:lnTo>
                  <a:pt x="0" y="224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567806" y="4815843"/>
            <a:ext cx="33020" cy="33020"/>
          </a:xfrm>
          <a:custGeom>
            <a:avLst/>
            <a:gdLst/>
            <a:ahLst/>
            <a:cxnLst/>
            <a:rect l="l" t="t" r="r" b="b"/>
            <a:pathLst>
              <a:path w="33020" h="33020">
                <a:moveTo>
                  <a:pt x="33031" y="0"/>
                </a:moveTo>
                <a:lnTo>
                  <a:pt x="0" y="3292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641376" y="4815843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59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714946" y="4809856"/>
            <a:ext cx="33020" cy="12065"/>
          </a:xfrm>
          <a:custGeom>
            <a:avLst/>
            <a:gdLst/>
            <a:ahLst/>
            <a:cxnLst/>
            <a:rect l="l" t="t" r="r" b="b"/>
            <a:pathLst>
              <a:path w="33020" h="12064">
                <a:moveTo>
                  <a:pt x="33031" y="0"/>
                </a:moveTo>
                <a:lnTo>
                  <a:pt x="0" y="119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788516" y="4752977"/>
            <a:ext cx="31750" cy="57150"/>
          </a:xfrm>
          <a:custGeom>
            <a:avLst/>
            <a:gdLst/>
            <a:ahLst/>
            <a:cxnLst/>
            <a:rect l="l" t="t" r="r" b="b"/>
            <a:pathLst>
              <a:path w="31750" h="57150">
                <a:moveTo>
                  <a:pt x="31529" y="0"/>
                </a:moveTo>
                <a:lnTo>
                  <a:pt x="0" y="568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862086" y="4735016"/>
            <a:ext cx="31750" cy="18415"/>
          </a:xfrm>
          <a:custGeom>
            <a:avLst/>
            <a:gdLst/>
            <a:ahLst/>
            <a:cxnLst/>
            <a:rect l="l" t="t" r="r" b="b"/>
            <a:pathLst>
              <a:path w="31750" h="18414">
                <a:moveTo>
                  <a:pt x="31529" y="0"/>
                </a:moveTo>
                <a:lnTo>
                  <a:pt x="0" y="179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934154" y="4735016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59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4007724" y="4741003"/>
            <a:ext cx="33020" cy="13970"/>
          </a:xfrm>
          <a:custGeom>
            <a:avLst/>
            <a:gdLst/>
            <a:ahLst/>
            <a:cxnLst/>
            <a:rect l="l" t="t" r="r" b="b"/>
            <a:pathLst>
              <a:path w="33020" h="13970">
                <a:moveTo>
                  <a:pt x="33031" y="1347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4081295" y="4748487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4154864" y="4748487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44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4228434" y="4752977"/>
            <a:ext cx="31750" cy="19685"/>
          </a:xfrm>
          <a:custGeom>
            <a:avLst/>
            <a:gdLst/>
            <a:ahLst/>
            <a:cxnLst/>
            <a:rect l="l" t="t" r="r" b="b"/>
            <a:pathLst>
              <a:path w="31750" h="19685">
                <a:moveTo>
                  <a:pt x="31529" y="194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4302004" y="4772436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29" y="29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374073" y="4770939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447643" y="4766448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521213" y="4760461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594783" y="4754474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668353" y="4748487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741923" y="4743997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813991" y="4738010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887561" y="4732022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961131" y="4726035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034701" y="4720048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108271" y="4714061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181841" y="4708073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5253910" y="4702086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327480" y="4696099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401050" y="4690112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474620" y="4684124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548190" y="4678137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621760" y="4672150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693828" y="4666163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767398" y="4660176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840968" y="4654188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914538" y="4648201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988108" y="4642214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6060177" y="4634730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6133747" y="4628743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6207317" y="4622756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6280887" y="4616768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6354457" y="4610781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6428027" y="4603297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2384681" y="4956543"/>
            <a:ext cx="0" cy="55880"/>
          </a:xfrm>
          <a:custGeom>
            <a:avLst/>
            <a:gdLst/>
            <a:ahLst/>
            <a:cxnLst/>
            <a:rect l="l" t="t" r="r" b="b"/>
            <a:pathLst>
              <a:path h="55879">
                <a:moveTo>
                  <a:pt x="0" y="0"/>
                </a:moveTo>
                <a:lnTo>
                  <a:pt x="0" y="55381"/>
                </a:lnTo>
              </a:path>
            </a:pathLst>
          </a:custGeom>
          <a:ln w="21019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2448491" y="4925110"/>
            <a:ext cx="0" cy="55880"/>
          </a:xfrm>
          <a:custGeom>
            <a:avLst/>
            <a:gdLst/>
            <a:ahLst/>
            <a:cxnLst/>
            <a:rect l="l" t="t" r="r" b="b"/>
            <a:pathLst>
              <a:path h="55879">
                <a:moveTo>
                  <a:pt x="0" y="0"/>
                </a:moveTo>
                <a:lnTo>
                  <a:pt x="0" y="55381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2521311" y="4893677"/>
            <a:ext cx="0" cy="55880"/>
          </a:xfrm>
          <a:custGeom>
            <a:avLst/>
            <a:gdLst/>
            <a:ahLst/>
            <a:cxnLst/>
            <a:rect l="l" t="t" r="r" b="b"/>
            <a:pathLst>
              <a:path h="55879">
                <a:moveTo>
                  <a:pt x="0" y="0"/>
                </a:moveTo>
                <a:lnTo>
                  <a:pt x="0" y="55381"/>
                </a:lnTo>
              </a:path>
            </a:pathLst>
          </a:custGeom>
          <a:ln w="42039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2594130" y="4892180"/>
            <a:ext cx="0" cy="57150"/>
          </a:xfrm>
          <a:custGeom>
            <a:avLst/>
            <a:gdLst/>
            <a:ahLst/>
            <a:cxnLst/>
            <a:rect l="l" t="t" r="r" b="b"/>
            <a:pathLst>
              <a:path h="57150">
                <a:moveTo>
                  <a:pt x="0" y="0"/>
                </a:moveTo>
                <a:lnTo>
                  <a:pt x="0" y="56878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2667700" y="4886193"/>
            <a:ext cx="0" cy="57150"/>
          </a:xfrm>
          <a:custGeom>
            <a:avLst/>
            <a:gdLst/>
            <a:ahLst/>
            <a:cxnLst/>
            <a:rect l="l" t="t" r="r" b="b"/>
            <a:pathLst>
              <a:path h="57150">
                <a:moveTo>
                  <a:pt x="0" y="0"/>
                </a:moveTo>
                <a:lnTo>
                  <a:pt x="0" y="56878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2741270" y="4854760"/>
            <a:ext cx="0" cy="57150"/>
          </a:xfrm>
          <a:custGeom>
            <a:avLst/>
            <a:gdLst/>
            <a:ahLst/>
            <a:cxnLst/>
            <a:rect l="l" t="t" r="r" b="b"/>
            <a:pathLst>
              <a:path h="57150">
                <a:moveTo>
                  <a:pt x="0" y="0"/>
                </a:moveTo>
                <a:lnTo>
                  <a:pt x="0" y="56878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2814840" y="4850270"/>
            <a:ext cx="0" cy="57150"/>
          </a:xfrm>
          <a:custGeom>
            <a:avLst/>
            <a:gdLst/>
            <a:ahLst/>
            <a:cxnLst/>
            <a:rect l="l" t="t" r="r" b="b"/>
            <a:pathLst>
              <a:path h="57150">
                <a:moveTo>
                  <a:pt x="0" y="0"/>
                </a:moveTo>
                <a:lnTo>
                  <a:pt x="0" y="56878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2888410" y="4847276"/>
            <a:ext cx="0" cy="57150"/>
          </a:xfrm>
          <a:custGeom>
            <a:avLst/>
            <a:gdLst/>
            <a:ahLst/>
            <a:cxnLst/>
            <a:rect l="l" t="t" r="r" b="b"/>
            <a:pathLst>
              <a:path h="57150">
                <a:moveTo>
                  <a:pt x="0" y="0"/>
                </a:moveTo>
                <a:lnTo>
                  <a:pt x="0" y="56878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2961229" y="4814346"/>
            <a:ext cx="0" cy="58419"/>
          </a:xfrm>
          <a:custGeom>
            <a:avLst/>
            <a:gdLst/>
            <a:ahLst/>
            <a:cxnLst/>
            <a:rect l="l" t="t" r="r" b="b"/>
            <a:pathLst>
              <a:path h="58420">
                <a:moveTo>
                  <a:pt x="0" y="0"/>
                </a:moveTo>
                <a:lnTo>
                  <a:pt x="0" y="58375"/>
                </a:lnTo>
              </a:path>
            </a:pathLst>
          </a:custGeom>
          <a:ln w="42039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3034048" y="4733519"/>
            <a:ext cx="0" cy="57150"/>
          </a:xfrm>
          <a:custGeom>
            <a:avLst/>
            <a:gdLst/>
            <a:ahLst/>
            <a:cxnLst/>
            <a:rect l="l" t="t" r="r" b="b"/>
            <a:pathLst>
              <a:path h="57150">
                <a:moveTo>
                  <a:pt x="0" y="0"/>
                </a:moveTo>
                <a:lnTo>
                  <a:pt x="0" y="56878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3107618" y="4682628"/>
            <a:ext cx="0" cy="58419"/>
          </a:xfrm>
          <a:custGeom>
            <a:avLst/>
            <a:gdLst/>
            <a:ahLst/>
            <a:cxnLst/>
            <a:rect l="l" t="t" r="r" b="b"/>
            <a:pathLst>
              <a:path h="58420">
                <a:moveTo>
                  <a:pt x="0" y="0"/>
                </a:moveTo>
                <a:lnTo>
                  <a:pt x="0" y="58375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3181188" y="4751480"/>
            <a:ext cx="0" cy="57150"/>
          </a:xfrm>
          <a:custGeom>
            <a:avLst/>
            <a:gdLst/>
            <a:ahLst/>
            <a:cxnLst/>
            <a:rect l="l" t="t" r="r" b="b"/>
            <a:pathLst>
              <a:path h="57150">
                <a:moveTo>
                  <a:pt x="0" y="0"/>
                </a:moveTo>
                <a:lnTo>
                  <a:pt x="0" y="56878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3254758" y="4814346"/>
            <a:ext cx="0" cy="58419"/>
          </a:xfrm>
          <a:custGeom>
            <a:avLst/>
            <a:gdLst/>
            <a:ahLst/>
            <a:cxnLst/>
            <a:rect l="l" t="t" r="r" b="b"/>
            <a:pathLst>
              <a:path h="58420">
                <a:moveTo>
                  <a:pt x="0" y="0"/>
                </a:moveTo>
                <a:lnTo>
                  <a:pt x="0" y="58375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3328328" y="4845779"/>
            <a:ext cx="0" cy="58419"/>
          </a:xfrm>
          <a:custGeom>
            <a:avLst/>
            <a:gdLst/>
            <a:ahLst/>
            <a:cxnLst/>
            <a:rect l="l" t="t" r="r" b="b"/>
            <a:pathLst>
              <a:path h="58420">
                <a:moveTo>
                  <a:pt x="0" y="0"/>
                </a:moveTo>
                <a:lnTo>
                  <a:pt x="0" y="58375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3401147" y="4830811"/>
            <a:ext cx="0" cy="58419"/>
          </a:xfrm>
          <a:custGeom>
            <a:avLst/>
            <a:gdLst/>
            <a:ahLst/>
            <a:cxnLst/>
            <a:rect l="l" t="t" r="r" b="b"/>
            <a:pathLst>
              <a:path h="58420">
                <a:moveTo>
                  <a:pt x="0" y="0"/>
                </a:moveTo>
                <a:lnTo>
                  <a:pt x="0" y="58375"/>
                </a:lnTo>
              </a:path>
            </a:pathLst>
          </a:custGeom>
          <a:ln w="42039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3473967" y="4812850"/>
            <a:ext cx="0" cy="58419"/>
          </a:xfrm>
          <a:custGeom>
            <a:avLst/>
            <a:gdLst/>
            <a:ahLst/>
            <a:cxnLst/>
            <a:rect l="l" t="t" r="r" b="b"/>
            <a:pathLst>
              <a:path h="58420">
                <a:moveTo>
                  <a:pt x="0" y="0"/>
                </a:moveTo>
                <a:lnTo>
                  <a:pt x="0" y="58375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3547537" y="4788901"/>
            <a:ext cx="0" cy="60325"/>
          </a:xfrm>
          <a:custGeom>
            <a:avLst/>
            <a:gdLst/>
            <a:ahLst/>
            <a:cxnLst/>
            <a:rect l="l" t="t" r="r" b="b"/>
            <a:pathLst>
              <a:path h="60325">
                <a:moveTo>
                  <a:pt x="0" y="0"/>
                </a:moveTo>
                <a:lnTo>
                  <a:pt x="0" y="59872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3621107" y="4755971"/>
            <a:ext cx="0" cy="60325"/>
          </a:xfrm>
          <a:custGeom>
            <a:avLst/>
            <a:gdLst/>
            <a:ahLst/>
            <a:cxnLst/>
            <a:rect l="l" t="t" r="r" b="b"/>
            <a:pathLst>
              <a:path h="60325">
                <a:moveTo>
                  <a:pt x="0" y="0"/>
                </a:moveTo>
                <a:lnTo>
                  <a:pt x="0" y="59872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3694677" y="4761958"/>
            <a:ext cx="0" cy="60325"/>
          </a:xfrm>
          <a:custGeom>
            <a:avLst/>
            <a:gdLst/>
            <a:ahLst/>
            <a:cxnLst/>
            <a:rect l="l" t="t" r="r" b="b"/>
            <a:pathLst>
              <a:path h="60325">
                <a:moveTo>
                  <a:pt x="0" y="0"/>
                </a:moveTo>
                <a:lnTo>
                  <a:pt x="0" y="59872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3768247" y="4748487"/>
            <a:ext cx="0" cy="61594"/>
          </a:xfrm>
          <a:custGeom>
            <a:avLst/>
            <a:gdLst/>
            <a:ahLst/>
            <a:cxnLst/>
            <a:rect l="l" t="t" r="r" b="b"/>
            <a:pathLst>
              <a:path h="61595">
                <a:moveTo>
                  <a:pt x="0" y="0"/>
                </a:moveTo>
                <a:lnTo>
                  <a:pt x="0" y="61368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3841066" y="4691608"/>
            <a:ext cx="0" cy="61594"/>
          </a:xfrm>
          <a:custGeom>
            <a:avLst/>
            <a:gdLst/>
            <a:ahLst/>
            <a:cxnLst/>
            <a:rect l="l" t="t" r="r" b="b"/>
            <a:pathLst>
              <a:path h="61595">
                <a:moveTo>
                  <a:pt x="0" y="0"/>
                </a:moveTo>
                <a:lnTo>
                  <a:pt x="0" y="61368"/>
                </a:lnTo>
              </a:path>
            </a:pathLst>
          </a:custGeom>
          <a:ln w="42039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3913885" y="4672150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3987455" y="4679634"/>
            <a:ext cx="0" cy="61594"/>
          </a:xfrm>
          <a:custGeom>
            <a:avLst/>
            <a:gdLst/>
            <a:ahLst/>
            <a:cxnLst/>
            <a:rect l="l" t="t" r="r" b="b"/>
            <a:pathLst>
              <a:path h="61595">
                <a:moveTo>
                  <a:pt x="0" y="0"/>
                </a:moveTo>
                <a:lnTo>
                  <a:pt x="0" y="61368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4061025" y="4691608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4134595" y="4685621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208165" y="4688615"/>
            <a:ext cx="0" cy="64769"/>
          </a:xfrm>
          <a:custGeom>
            <a:avLst/>
            <a:gdLst/>
            <a:ahLst/>
            <a:cxnLst/>
            <a:rect l="l" t="t" r="r" b="b"/>
            <a:pathLst>
              <a:path h="64770">
                <a:moveTo>
                  <a:pt x="0" y="0"/>
                </a:moveTo>
                <a:lnTo>
                  <a:pt x="0" y="64362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280984" y="4708073"/>
            <a:ext cx="0" cy="64769"/>
          </a:xfrm>
          <a:custGeom>
            <a:avLst/>
            <a:gdLst/>
            <a:ahLst/>
            <a:cxnLst/>
            <a:rect l="l" t="t" r="r" b="b"/>
            <a:pathLst>
              <a:path h="64770">
                <a:moveTo>
                  <a:pt x="0" y="0"/>
                </a:moveTo>
                <a:lnTo>
                  <a:pt x="0" y="64362"/>
                </a:lnTo>
              </a:path>
            </a:pathLst>
          </a:custGeom>
          <a:ln w="42039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353804" y="4711067"/>
            <a:ext cx="0" cy="64769"/>
          </a:xfrm>
          <a:custGeom>
            <a:avLst/>
            <a:gdLst/>
            <a:ahLst/>
            <a:cxnLst/>
            <a:rect l="l" t="t" r="r" b="b"/>
            <a:pathLst>
              <a:path h="64770">
                <a:moveTo>
                  <a:pt x="0" y="0"/>
                </a:moveTo>
                <a:lnTo>
                  <a:pt x="0" y="64362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4427373" y="4708073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500944" y="4702086"/>
            <a:ext cx="0" cy="64769"/>
          </a:xfrm>
          <a:custGeom>
            <a:avLst/>
            <a:gdLst/>
            <a:ahLst/>
            <a:cxnLst/>
            <a:rect l="l" t="t" r="r" b="b"/>
            <a:pathLst>
              <a:path h="64770">
                <a:moveTo>
                  <a:pt x="0" y="0"/>
                </a:moveTo>
                <a:lnTo>
                  <a:pt x="0" y="64362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574514" y="4696099"/>
            <a:ext cx="0" cy="64769"/>
          </a:xfrm>
          <a:custGeom>
            <a:avLst/>
            <a:gdLst/>
            <a:ahLst/>
            <a:cxnLst/>
            <a:rect l="l" t="t" r="r" b="b"/>
            <a:pathLst>
              <a:path h="64770">
                <a:moveTo>
                  <a:pt x="0" y="0"/>
                </a:moveTo>
                <a:lnTo>
                  <a:pt x="0" y="64362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648084" y="4690112"/>
            <a:ext cx="0" cy="64769"/>
          </a:xfrm>
          <a:custGeom>
            <a:avLst/>
            <a:gdLst/>
            <a:ahLst/>
            <a:cxnLst/>
            <a:rect l="l" t="t" r="r" b="b"/>
            <a:pathLst>
              <a:path h="64770">
                <a:moveTo>
                  <a:pt x="0" y="0"/>
                </a:moveTo>
                <a:lnTo>
                  <a:pt x="0" y="64362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720903" y="4684124"/>
            <a:ext cx="0" cy="64769"/>
          </a:xfrm>
          <a:custGeom>
            <a:avLst/>
            <a:gdLst/>
            <a:ahLst/>
            <a:cxnLst/>
            <a:rect l="l" t="t" r="r" b="b"/>
            <a:pathLst>
              <a:path h="64770">
                <a:moveTo>
                  <a:pt x="0" y="0"/>
                </a:moveTo>
                <a:lnTo>
                  <a:pt x="0" y="64362"/>
                </a:lnTo>
              </a:path>
            </a:pathLst>
          </a:custGeom>
          <a:ln w="42039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793722" y="4676640"/>
            <a:ext cx="0" cy="67945"/>
          </a:xfrm>
          <a:custGeom>
            <a:avLst/>
            <a:gdLst/>
            <a:ahLst/>
            <a:cxnLst/>
            <a:rect l="l" t="t" r="r" b="b"/>
            <a:pathLst>
              <a:path h="67945">
                <a:moveTo>
                  <a:pt x="0" y="0"/>
                </a:moveTo>
                <a:lnTo>
                  <a:pt x="0" y="67356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4867292" y="4672150"/>
            <a:ext cx="0" cy="66040"/>
          </a:xfrm>
          <a:custGeom>
            <a:avLst/>
            <a:gdLst/>
            <a:ahLst/>
            <a:cxnLst/>
            <a:rect l="l" t="t" r="r" b="b"/>
            <a:pathLst>
              <a:path h="66039">
                <a:moveTo>
                  <a:pt x="0" y="0"/>
                </a:moveTo>
                <a:lnTo>
                  <a:pt x="0" y="65859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940862" y="4664666"/>
            <a:ext cx="0" cy="67945"/>
          </a:xfrm>
          <a:custGeom>
            <a:avLst/>
            <a:gdLst/>
            <a:ahLst/>
            <a:cxnLst/>
            <a:rect l="l" t="t" r="r" b="b"/>
            <a:pathLst>
              <a:path h="67945">
                <a:moveTo>
                  <a:pt x="0" y="0"/>
                </a:moveTo>
                <a:lnTo>
                  <a:pt x="0" y="67356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014432" y="4658679"/>
            <a:ext cx="0" cy="67945"/>
          </a:xfrm>
          <a:custGeom>
            <a:avLst/>
            <a:gdLst/>
            <a:ahLst/>
            <a:cxnLst/>
            <a:rect l="l" t="t" r="r" b="b"/>
            <a:pathLst>
              <a:path h="67945">
                <a:moveTo>
                  <a:pt x="0" y="0"/>
                </a:moveTo>
                <a:lnTo>
                  <a:pt x="0" y="67356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088002" y="4652691"/>
            <a:ext cx="0" cy="67945"/>
          </a:xfrm>
          <a:custGeom>
            <a:avLst/>
            <a:gdLst/>
            <a:ahLst/>
            <a:cxnLst/>
            <a:rect l="l" t="t" r="r" b="b"/>
            <a:pathLst>
              <a:path h="67945">
                <a:moveTo>
                  <a:pt x="0" y="0"/>
                </a:moveTo>
                <a:lnTo>
                  <a:pt x="0" y="67356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160821" y="4646704"/>
            <a:ext cx="0" cy="67945"/>
          </a:xfrm>
          <a:custGeom>
            <a:avLst/>
            <a:gdLst/>
            <a:ahLst/>
            <a:cxnLst/>
            <a:rect l="l" t="t" r="r" b="b"/>
            <a:pathLst>
              <a:path h="67945">
                <a:moveTo>
                  <a:pt x="0" y="0"/>
                </a:moveTo>
                <a:lnTo>
                  <a:pt x="0" y="67356"/>
                </a:lnTo>
              </a:path>
            </a:pathLst>
          </a:custGeom>
          <a:ln w="42039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233641" y="4640717"/>
            <a:ext cx="0" cy="67945"/>
          </a:xfrm>
          <a:custGeom>
            <a:avLst/>
            <a:gdLst/>
            <a:ahLst/>
            <a:cxnLst/>
            <a:rect l="l" t="t" r="r" b="b"/>
            <a:pathLst>
              <a:path h="67945">
                <a:moveTo>
                  <a:pt x="0" y="0"/>
                </a:moveTo>
                <a:lnTo>
                  <a:pt x="0" y="67356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307210" y="4634730"/>
            <a:ext cx="0" cy="67945"/>
          </a:xfrm>
          <a:custGeom>
            <a:avLst/>
            <a:gdLst/>
            <a:ahLst/>
            <a:cxnLst/>
            <a:rect l="l" t="t" r="r" b="b"/>
            <a:pathLst>
              <a:path h="67945">
                <a:moveTo>
                  <a:pt x="0" y="0"/>
                </a:moveTo>
                <a:lnTo>
                  <a:pt x="0" y="67356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380780" y="4627246"/>
            <a:ext cx="0" cy="69215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852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454350" y="4621259"/>
            <a:ext cx="0" cy="69215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852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527921" y="4615272"/>
            <a:ext cx="0" cy="69215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852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600740" y="4609284"/>
            <a:ext cx="0" cy="69215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852"/>
                </a:lnTo>
              </a:path>
            </a:pathLst>
          </a:custGeom>
          <a:ln w="42039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673559" y="4601800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0"/>
                </a:moveTo>
                <a:lnTo>
                  <a:pt x="0" y="70349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747129" y="4595813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0"/>
                </a:moveTo>
                <a:lnTo>
                  <a:pt x="0" y="70349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820699" y="4589826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0"/>
                </a:moveTo>
                <a:lnTo>
                  <a:pt x="0" y="70349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894269" y="4582342"/>
            <a:ext cx="0" cy="72390"/>
          </a:xfrm>
          <a:custGeom>
            <a:avLst/>
            <a:gdLst/>
            <a:ahLst/>
            <a:cxnLst/>
            <a:rect l="l" t="t" r="r" b="b"/>
            <a:pathLst>
              <a:path h="72389">
                <a:moveTo>
                  <a:pt x="0" y="0"/>
                </a:moveTo>
                <a:lnTo>
                  <a:pt x="0" y="71846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967839" y="4576355"/>
            <a:ext cx="0" cy="72390"/>
          </a:xfrm>
          <a:custGeom>
            <a:avLst/>
            <a:gdLst/>
            <a:ahLst/>
            <a:cxnLst/>
            <a:rect l="l" t="t" r="r" b="b"/>
            <a:pathLst>
              <a:path h="72389">
                <a:moveTo>
                  <a:pt x="0" y="0"/>
                </a:moveTo>
                <a:lnTo>
                  <a:pt x="0" y="71846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039908" y="4568871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0"/>
                </a:moveTo>
                <a:lnTo>
                  <a:pt x="0" y="73343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113478" y="4562883"/>
            <a:ext cx="0" cy="72390"/>
          </a:xfrm>
          <a:custGeom>
            <a:avLst/>
            <a:gdLst/>
            <a:ahLst/>
            <a:cxnLst/>
            <a:rect l="l" t="t" r="r" b="b"/>
            <a:pathLst>
              <a:path h="72389">
                <a:moveTo>
                  <a:pt x="0" y="0"/>
                </a:moveTo>
                <a:lnTo>
                  <a:pt x="0" y="71846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187047" y="4556896"/>
            <a:ext cx="0" cy="72390"/>
          </a:xfrm>
          <a:custGeom>
            <a:avLst/>
            <a:gdLst/>
            <a:ahLst/>
            <a:cxnLst/>
            <a:rect l="l" t="t" r="r" b="b"/>
            <a:pathLst>
              <a:path h="72389">
                <a:moveTo>
                  <a:pt x="0" y="0"/>
                </a:moveTo>
                <a:lnTo>
                  <a:pt x="0" y="71846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260617" y="4549412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0"/>
                </a:moveTo>
                <a:lnTo>
                  <a:pt x="0" y="73343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334187" y="4543425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0"/>
                </a:moveTo>
                <a:lnTo>
                  <a:pt x="0" y="73343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407757" y="4535941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0"/>
                </a:moveTo>
                <a:lnTo>
                  <a:pt x="0" y="74840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473820" y="4528457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0"/>
                </a:moveTo>
                <a:lnTo>
                  <a:pt x="0" y="74840"/>
                </a:lnTo>
              </a:path>
            </a:pathLst>
          </a:custGeom>
          <a:ln w="28527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2395191" y="4925110"/>
            <a:ext cx="33020" cy="31750"/>
          </a:xfrm>
          <a:custGeom>
            <a:avLst/>
            <a:gdLst/>
            <a:ahLst/>
            <a:cxnLst/>
            <a:rect l="l" t="t" r="r" b="b"/>
            <a:pathLst>
              <a:path w="33019" h="31750">
                <a:moveTo>
                  <a:pt x="33031" y="0"/>
                </a:moveTo>
                <a:lnTo>
                  <a:pt x="0" y="314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2468761" y="4893677"/>
            <a:ext cx="31750" cy="31750"/>
          </a:xfrm>
          <a:custGeom>
            <a:avLst/>
            <a:gdLst/>
            <a:ahLst/>
            <a:cxnLst/>
            <a:rect l="l" t="t" r="r" b="b"/>
            <a:pathLst>
              <a:path w="31750" h="31750">
                <a:moveTo>
                  <a:pt x="31529" y="0"/>
                </a:moveTo>
                <a:lnTo>
                  <a:pt x="0" y="314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2542331" y="4892180"/>
            <a:ext cx="31750" cy="1905"/>
          </a:xfrm>
          <a:custGeom>
            <a:avLst/>
            <a:gdLst/>
            <a:ahLst/>
            <a:cxnLst/>
            <a:rect l="l" t="t" r="r" b="b"/>
            <a:pathLst>
              <a:path w="31750" h="1904">
                <a:moveTo>
                  <a:pt x="31529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2614399" y="4886193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19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2687969" y="4854760"/>
            <a:ext cx="33020" cy="31750"/>
          </a:xfrm>
          <a:custGeom>
            <a:avLst/>
            <a:gdLst/>
            <a:ahLst/>
            <a:cxnLst/>
            <a:rect l="l" t="t" r="r" b="b"/>
            <a:pathLst>
              <a:path w="33019" h="31750">
                <a:moveTo>
                  <a:pt x="33031" y="0"/>
                </a:moveTo>
                <a:lnTo>
                  <a:pt x="0" y="314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2761539" y="4850270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19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2835109" y="4847276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19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2908679" y="4814346"/>
            <a:ext cx="31750" cy="33020"/>
          </a:xfrm>
          <a:custGeom>
            <a:avLst/>
            <a:gdLst/>
            <a:ahLst/>
            <a:cxnLst/>
            <a:rect l="l" t="t" r="r" b="b"/>
            <a:pathLst>
              <a:path w="31750" h="33020">
                <a:moveTo>
                  <a:pt x="31529" y="0"/>
                </a:moveTo>
                <a:lnTo>
                  <a:pt x="0" y="3292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2982249" y="4733519"/>
            <a:ext cx="31750" cy="81280"/>
          </a:xfrm>
          <a:custGeom>
            <a:avLst/>
            <a:gdLst/>
            <a:ahLst/>
            <a:cxnLst/>
            <a:rect l="l" t="t" r="r" b="b"/>
            <a:pathLst>
              <a:path w="31750" h="81279">
                <a:moveTo>
                  <a:pt x="31529" y="0"/>
                </a:moveTo>
                <a:lnTo>
                  <a:pt x="0" y="808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3054318" y="4682628"/>
            <a:ext cx="33020" cy="51435"/>
          </a:xfrm>
          <a:custGeom>
            <a:avLst/>
            <a:gdLst/>
            <a:ahLst/>
            <a:cxnLst/>
            <a:rect l="l" t="t" r="r" b="b"/>
            <a:pathLst>
              <a:path w="33019" h="51435">
                <a:moveTo>
                  <a:pt x="33031" y="0"/>
                </a:moveTo>
                <a:lnTo>
                  <a:pt x="0" y="50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3127887" y="4682628"/>
            <a:ext cx="33020" cy="69215"/>
          </a:xfrm>
          <a:custGeom>
            <a:avLst/>
            <a:gdLst/>
            <a:ahLst/>
            <a:cxnLst/>
            <a:rect l="l" t="t" r="r" b="b"/>
            <a:pathLst>
              <a:path w="33019" h="69214">
                <a:moveTo>
                  <a:pt x="33031" y="6885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3201458" y="4751480"/>
            <a:ext cx="33020" cy="62865"/>
          </a:xfrm>
          <a:custGeom>
            <a:avLst/>
            <a:gdLst/>
            <a:ahLst/>
            <a:cxnLst/>
            <a:rect l="l" t="t" r="r" b="b"/>
            <a:pathLst>
              <a:path w="33019" h="62864">
                <a:moveTo>
                  <a:pt x="33031" y="6286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3275028" y="4814346"/>
            <a:ext cx="33020" cy="31750"/>
          </a:xfrm>
          <a:custGeom>
            <a:avLst/>
            <a:gdLst/>
            <a:ahLst/>
            <a:cxnLst/>
            <a:rect l="l" t="t" r="r" b="b"/>
            <a:pathLst>
              <a:path w="33020" h="31750">
                <a:moveTo>
                  <a:pt x="33031" y="3143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3348597" y="4830811"/>
            <a:ext cx="31750" cy="15240"/>
          </a:xfrm>
          <a:custGeom>
            <a:avLst/>
            <a:gdLst/>
            <a:ahLst/>
            <a:cxnLst/>
            <a:rect l="l" t="t" r="r" b="b"/>
            <a:pathLst>
              <a:path w="31750" h="15239">
                <a:moveTo>
                  <a:pt x="31529" y="0"/>
                </a:moveTo>
                <a:lnTo>
                  <a:pt x="0" y="149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3422167" y="4812850"/>
            <a:ext cx="31750" cy="18415"/>
          </a:xfrm>
          <a:custGeom>
            <a:avLst/>
            <a:gdLst/>
            <a:ahLst/>
            <a:cxnLst/>
            <a:rect l="l" t="t" r="r" b="b"/>
            <a:pathLst>
              <a:path w="31750" h="18414">
                <a:moveTo>
                  <a:pt x="31529" y="0"/>
                </a:moveTo>
                <a:lnTo>
                  <a:pt x="0" y="179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3494236" y="4788901"/>
            <a:ext cx="33020" cy="24130"/>
          </a:xfrm>
          <a:custGeom>
            <a:avLst/>
            <a:gdLst/>
            <a:ahLst/>
            <a:cxnLst/>
            <a:rect l="l" t="t" r="r" b="b"/>
            <a:pathLst>
              <a:path w="33020" h="24129">
                <a:moveTo>
                  <a:pt x="33031" y="0"/>
                </a:moveTo>
                <a:lnTo>
                  <a:pt x="0" y="2394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3567806" y="4755971"/>
            <a:ext cx="33020" cy="33020"/>
          </a:xfrm>
          <a:custGeom>
            <a:avLst/>
            <a:gdLst/>
            <a:ahLst/>
            <a:cxnLst/>
            <a:rect l="l" t="t" r="r" b="b"/>
            <a:pathLst>
              <a:path w="33020" h="33020">
                <a:moveTo>
                  <a:pt x="33031" y="0"/>
                </a:moveTo>
                <a:lnTo>
                  <a:pt x="0" y="3292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3641376" y="4755971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59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3714946" y="4748487"/>
            <a:ext cx="33020" cy="13970"/>
          </a:xfrm>
          <a:custGeom>
            <a:avLst/>
            <a:gdLst/>
            <a:ahLst/>
            <a:cxnLst/>
            <a:rect l="l" t="t" r="r" b="b"/>
            <a:pathLst>
              <a:path w="33020" h="13970">
                <a:moveTo>
                  <a:pt x="33031" y="0"/>
                </a:moveTo>
                <a:lnTo>
                  <a:pt x="0" y="1347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3788516" y="4691608"/>
            <a:ext cx="31750" cy="57150"/>
          </a:xfrm>
          <a:custGeom>
            <a:avLst/>
            <a:gdLst/>
            <a:ahLst/>
            <a:cxnLst/>
            <a:rect l="l" t="t" r="r" b="b"/>
            <a:pathLst>
              <a:path w="31750" h="57150">
                <a:moveTo>
                  <a:pt x="31529" y="0"/>
                </a:moveTo>
                <a:lnTo>
                  <a:pt x="0" y="568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3862086" y="4672150"/>
            <a:ext cx="31750" cy="19685"/>
          </a:xfrm>
          <a:custGeom>
            <a:avLst/>
            <a:gdLst/>
            <a:ahLst/>
            <a:cxnLst/>
            <a:rect l="l" t="t" r="r" b="b"/>
            <a:pathLst>
              <a:path w="31750" h="19685">
                <a:moveTo>
                  <a:pt x="31529" y="0"/>
                </a:moveTo>
                <a:lnTo>
                  <a:pt x="0" y="194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3934154" y="4672150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74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4007724" y="4679634"/>
            <a:ext cx="33020" cy="12065"/>
          </a:xfrm>
          <a:custGeom>
            <a:avLst/>
            <a:gdLst/>
            <a:ahLst/>
            <a:cxnLst/>
            <a:rect l="l" t="t" r="r" b="b"/>
            <a:pathLst>
              <a:path w="33020" h="12064">
                <a:moveTo>
                  <a:pt x="33031" y="1197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4081295" y="4685621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4154864" y="4685621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29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4228434" y="4688615"/>
            <a:ext cx="31750" cy="19685"/>
          </a:xfrm>
          <a:custGeom>
            <a:avLst/>
            <a:gdLst/>
            <a:ahLst/>
            <a:cxnLst/>
            <a:rect l="l" t="t" r="r" b="b"/>
            <a:pathLst>
              <a:path w="31750" h="19685">
                <a:moveTo>
                  <a:pt x="31529" y="194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4302004" y="4708073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29" y="29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4374073" y="4708073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4447643" y="4702086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4521213" y="4696099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4594783" y="4690112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4668353" y="4684124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4741923" y="4676640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4813991" y="4672150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4887561" y="4664666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4961131" y="4658679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5034701" y="4652691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5108271" y="4646704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5181841" y="4640717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5253910" y="4634730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5327480" y="4627246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5401050" y="4621259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5474620" y="4615272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5548190" y="4609284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5621760" y="4601800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5693828" y="4595813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5767398" y="4589826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840968" y="4582342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5914538" y="4576355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5988108" y="4568871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6060177" y="4562883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6133747" y="4556896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6207317" y="4549412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6280887" y="4543425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6354457" y="4535941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6428027" y="4528457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2384681" y="4902658"/>
            <a:ext cx="0" cy="53975"/>
          </a:xfrm>
          <a:custGeom>
            <a:avLst/>
            <a:gdLst/>
            <a:ahLst/>
            <a:cxnLst/>
            <a:rect l="l" t="t" r="r" b="b"/>
            <a:pathLst>
              <a:path h="53975">
                <a:moveTo>
                  <a:pt x="0" y="0"/>
                </a:moveTo>
                <a:lnTo>
                  <a:pt x="0" y="53884"/>
                </a:lnTo>
              </a:path>
            </a:pathLst>
          </a:custGeom>
          <a:ln w="21019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2448491" y="4865238"/>
            <a:ext cx="0" cy="60325"/>
          </a:xfrm>
          <a:custGeom>
            <a:avLst/>
            <a:gdLst/>
            <a:ahLst/>
            <a:cxnLst/>
            <a:rect l="l" t="t" r="r" b="b"/>
            <a:pathLst>
              <a:path h="60325">
                <a:moveTo>
                  <a:pt x="0" y="0"/>
                </a:moveTo>
                <a:lnTo>
                  <a:pt x="0" y="59872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2521311" y="4835302"/>
            <a:ext cx="0" cy="58419"/>
          </a:xfrm>
          <a:custGeom>
            <a:avLst/>
            <a:gdLst/>
            <a:ahLst/>
            <a:cxnLst/>
            <a:rect l="l" t="t" r="r" b="b"/>
            <a:pathLst>
              <a:path h="58420">
                <a:moveTo>
                  <a:pt x="0" y="0"/>
                </a:moveTo>
                <a:lnTo>
                  <a:pt x="0" y="58375"/>
                </a:lnTo>
              </a:path>
            </a:pathLst>
          </a:custGeom>
          <a:ln w="42039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2594130" y="4839792"/>
            <a:ext cx="0" cy="52705"/>
          </a:xfrm>
          <a:custGeom>
            <a:avLst/>
            <a:gdLst/>
            <a:ahLst/>
            <a:cxnLst/>
            <a:rect l="l" t="t" r="r" b="b"/>
            <a:pathLst>
              <a:path h="52704">
                <a:moveTo>
                  <a:pt x="0" y="0"/>
                </a:moveTo>
                <a:lnTo>
                  <a:pt x="0" y="52388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2667700" y="4832308"/>
            <a:ext cx="0" cy="53975"/>
          </a:xfrm>
          <a:custGeom>
            <a:avLst/>
            <a:gdLst/>
            <a:ahLst/>
            <a:cxnLst/>
            <a:rect l="l" t="t" r="r" b="b"/>
            <a:pathLst>
              <a:path h="53975">
                <a:moveTo>
                  <a:pt x="0" y="0"/>
                </a:moveTo>
                <a:lnTo>
                  <a:pt x="0" y="53884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2741270" y="4793391"/>
            <a:ext cx="0" cy="61594"/>
          </a:xfrm>
          <a:custGeom>
            <a:avLst/>
            <a:gdLst/>
            <a:ahLst/>
            <a:cxnLst/>
            <a:rect l="l" t="t" r="r" b="b"/>
            <a:pathLst>
              <a:path h="61595">
                <a:moveTo>
                  <a:pt x="0" y="0"/>
                </a:moveTo>
                <a:lnTo>
                  <a:pt x="0" y="61368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2814840" y="4788901"/>
            <a:ext cx="0" cy="61594"/>
          </a:xfrm>
          <a:custGeom>
            <a:avLst/>
            <a:gdLst/>
            <a:ahLst/>
            <a:cxnLst/>
            <a:rect l="l" t="t" r="r" b="b"/>
            <a:pathLst>
              <a:path h="61595">
                <a:moveTo>
                  <a:pt x="0" y="0"/>
                </a:moveTo>
                <a:lnTo>
                  <a:pt x="0" y="61368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2888410" y="4782913"/>
            <a:ext cx="0" cy="64769"/>
          </a:xfrm>
          <a:custGeom>
            <a:avLst/>
            <a:gdLst/>
            <a:ahLst/>
            <a:cxnLst/>
            <a:rect l="l" t="t" r="r" b="b"/>
            <a:pathLst>
              <a:path h="64770">
                <a:moveTo>
                  <a:pt x="0" y="0"/>
                </a:moveTo>
                <a:lnTo>
                  <a:pt x="0" y="64362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2961229" y="4746990"/>
            <a:ext cx="0" cy="67945"/>
          </a:xfrm>
          <a:custGeom>
            <a:avLst/>
            <a:gdLst/>
            <a:ahLst/>
            <a:cxnLst/>
            <a:rect l="l" t="t" r="r" b="b"/>
            <a:pathLst>
              <a:path h="67945">
                <a:moveTo>
                  <a:pt x="0" y="0"/>
                </a:moveTo>
                <a:lnTo>
                  <a:pt x="0" y="67356"/>
                </a:lnTo>
              </a:path>
            </a:pathLst>
          </a:custGeom>
          <a:ln w="42039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3034048" y="4655685"/>
            <a:ext cx="0" cy="78105"/>
          </a:xfrm>
          <a:custGeom>
            <a:avLst/>
            <a:gdLst/>
            <a:ahLst/>
            <a:cxnLst/>
            <a:rect l="l" t="t" r="r" b="b"/>
            <a:pathLst>
              <a:path h="78104">
                <a:moveTo>
                  <a:pt x="0" y="0"/>
                </a:moveTo>
                <a:lnTo>
                  <a:pt x="0" y="77833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3107618" y="4603297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330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3181188" y="4693105"/>
            <a:ext cx="0" cy="58419"/>
          </a:xfrm>
          <a:custGeom>
            <a:avLst/>
            <a:gdLst/>
            <a:ahLst/>
            <a:cxnLst/>
            <a:rect l="l" t="t" r="r" b="b"/>
            <a:pathLst>
              <a:path h="58420">
                <a:moveTo>
                  <a:pt x="0" y="0"/>
                </a:moveTo>
                <a:lnTo>
                  <a:pt x="0" y="58375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3234489" y="4764952"/>
            <a:ext cx="40640" cy="49530"/>
          </a:xfrm>
          <a:custGeom>
            <a:avLst/>
            <a:gdLst/>
            <a:ahLst/>
            <a:cxnLst/>
            <a:rect l="l" t="t" r="r" b="b"/>
            <a:pathLst>
              <a:path w="40639" h="49529">
                <a:moveTo>
                  <a:pt x="0" y="49394"/>
                </a:moveTo>
                <a:lnTo>
                  <a:pt x="40538" y="49394"/>
                </a:lnTo>
                <a:lnTo>
                  <a:pt x="40538" y="0"/>
                </a:lnTo>
                <a:lnTo>
                  <a:pt x="0" y="0"/>
                </a:lnTo>
                <a:lnTo>
                  <a:pt x="0" y="49394"/>
                </a:lnTo>
                <a:close/>
              </a:path>
            </a:pathLst>
          </a:custGeom>
          <a:solidFill>
            <a:srgbClr val="66FF37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3328328" y="4791894"/>
            <a:ext cx="0" cy="53975"/>
          </a:xfrm>
          <a:custGeom>
            <a:avLst/>
            <a:gdLst/>
            <a:ahLst/>
            <a:cxnLst/>
            <a:rect l="l" t="t" r="r" b="b"/>
            <a:pathLst>
              <a:path h="53975">
                <a:moveTo>
                  <a:pt x="0" y="0"/>
                </a:moveTo>
                <a:lnTo>
                  <a:pt x="0" y="53884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3401147" y="4772436"/>
            <a:ext cx="0" cy="58419"/>
          </a:xfrm>
          <a:custGeom>
            <a:avLst/>
            <a:gdLst/>
            <a:ahLst/>
            <a:cxnLst/>
            <a:rect l="l" t="t" r="r" b="b"/>
            <a:pathLst>
              <a:path h="58420">
                <a:moveTo>
                  <a:pt x="0" y="0"/>
                </a:moveTo>
                <a:lnTo>
                  <a:pt x="0" y="58375"/>
                </a:lnTo>
              </a:path>
            </a:pathLst>
          </a:custGeom>
          <a:ln w="42039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3473967" y="4752977"/>
            <a:ext cx="0" cy="60325"/>
          </a:xfrm>
          <a:custGeom>
            <a:avLst/>
            <a:gdLst/>
            <a:ahLst/>
            <a:cxnLst/>
            <a:rect l="l" t="t" r="r" b="b"/>
            <a:pathLst>
              <a:path h="60325">
                <a:moveTo>
                  <a:pt x="0" y="0"/>
                </a:moveTo>
                <a:lnTo>
                  <a:pt x="0" y="59872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3547537" y="4726035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3621107" y="4691608"/>
            <a:ext cx="0" cy="64769"/>
          </a:xfrm>
          <a:custGeom>
            <a:avLst/>
            <a:gdLst/>
            <a:ahLst/>
            <a:cxnLst/>
            <a:rect l="l" t="t" r="r" b="b"/>
            <a:pathLst>
              <a:path h="64770">
                <a:moveTo>
                  <a:pt x="0" y="0"/>
                </a:moveTo>
                <a:lnTo>
                  <a:pt x="0" y="64362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3694677" y="4697596"/>
            <a:ext cx="0" cy="64769"/>
          </a:xfrm>
          <a:custGeom>
            <a:avLst/>
            <a:gdLst/>
            <a:ahLst/>
            <a:cxnLst/>
            <a:rect l="l" t="t" r="r" b="b"/>
            <a:pathLst>
              <a:path h="64770">
                <a:moveTo>
                  <a:pt x="0" y="0"/>
                </a:moveTo>
                <a:lnTo>
                  <a:pt x="0" y="64362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3768247" y="4682628"/>
            <a:ext cx="0" cy="66040"/>
          </a:xfrm>
          <a:custGeom>
            <a:avLst/>
            <a:gdLst/>
            <a:ahLst/>
            <a:cxnLst/>
            <a:rect l="l" t="t" r="r" b="b"/>
            <a:pathLst>
              <a:path h="66039">
                <a:moveTo>
                  <a:pt x="0" y="0"/>
                </a:moveTo>
                <a:lnTo>
                  <a:pt x="0" y="65859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3841066" y="4618265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0"/>
                </a:moveTo>
                <a:lnTo>
                  <a:pt x="0" y="73343"/>
                </a:lnTo>
              </a:path>
            </a:pathLst>
          </a:custGeom>
          <a:ln w="42039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3913885" y="4591323"/>
            <a:ext cx="0" cy="81280"/>
          </a:xfrm>
          <a:custGeom>
            <a:avLst/>
            <a:gdLst/>
            <a:ahLst/>
            <a:cxnLst/>
            <a:rect l="l" t="t" r="r" b="b"/>
            <a:pathLst>
              <a:path h="81279">
                <a:moveTo>
                  <a:pt x="0" y="0"/>
                </a:moveTo>
                <a:lnTo>
                  <a:pt x="0" y="80827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3987455" y="4598807"/>
            <a:ext cx="0" cy="81280"/>
          </a:xfrm>
          <a:custGeom>
            <a:avLst/>
            <a:gdLst/>
            <a:ahLst/>
            <a:cxnLst/>
            <a:rect l="l" t="t" r="r" b="b"/>
            <a:pathLst>
              <a:path h="81279">
                <a:moveTo>
                  <a:pt x="0" y="0"/>
                </a:moveTo>
                <a:lnTo>
                  <a:pt x="0" y="80827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4061025" y="4615272"/>
            <a:ext cx="0" cy="76835"/>
          </a:xfrm>
          <a:custGeom>
            <a:avLst/>
            <a:gdLst/>
            <a:ahLst/>
            <a:cxnLst/>
            <a:rect l="l" t="t" r="r" b="b"/>
            <a:pathLst>
              <a:path h="76835">
                <a:moveTo>
                  <a:pt x="0" y="0"/>
                </a:moveTo>
                <a:lnTo>
                  <a:pt x="0" y="76336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4134595" y="460629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330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4208165" y="4609284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330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4280984" y="4630239"/>
            <a:ext cx="0" cy="78105"/>
          </a:xfrm>
          <a:custGeom>
            <a:avLst/>
            <a:gdLst/>
            <a:ahLst/>
            <a:cxnLst/>
            <a:rect l="l" t="t" r="r" b="b"/>
            <a:pathLst>
              <a:path h="78104">
                <a:moveTo>
                  <a:pt x="0" y="0"/>
                </a:moveTo>
                <a:lnTo>
                  <a:pt x="0" y="77833"/>
                </a:lnTo>
              </a:path>
            </a:pathLst>
          </a:custGeom>
          <a:ln w="42039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4353804" y="4633233"/>
            <a:ext cx="0" cy="78105"/>
          </a:xfrm>
          <a:custGeom>
            <a:avLst/>
            <a:gdLst/>
            <a:ahLst/>
            <a:cxnLst/>
            <a:rect l="l" t="t" r="r" b="b"/>
            <a:pathLst>
              <a:path h="78104">
                <a:moveTo>
                  <a:pt x="0" y="0"/>
                </a:moveTo>
                <a:lnTo>
                  <a:pt x="0" y="77833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4427373" y="4631736"/>
            <a:ext cx="0" cy="76835"/>
          </a:xfrm>
          <a:custGeom>
            <a:avLst/>
            <a:gdLst/>
            <a:ahLst/>
            <a:cxnLst/>
            <a:rect l="l" t="t" r="r" b="b"/>
            <a:pathLst>
              <a:path h="76835">
                <a:moveTo>
                  <a:pt x="0" y="0"/>
                </a:moveTo>
                <a:lnTo>
                  <a:pt x="0" y="76336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4500944" y="4625749"/>
            <a:ext cx="0" cy="76835"/>
          </a:xfrm>
          <a:custGeom>
            <a:avLst/>
            <a:gdLst/>
            <a:ahLst/>
            <a:cxnLst/>
            <a:rect l="l" t="t" r="r" b="b"/>
            <a:pathLst>
              <a:path h="76835">
                <a:moveTo>
                  <a:pt x="0" y="0"/>
                </a:moveTo>
                <a:lnTo>
                  <a:pt x="0" y="76336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4574514" y="4619762"/>
            <a:ext cx="0" cy="76835"/>
          </a:xfrm>
          <a:custGeom>
            <a:avLst/>
            <a:gdLst/>
            <a:ahLst/>
            <a:cxnLst/>
            <a:rect l="l" t="t" r="r" b="b"/>
            <a:pathLst>
              <a:path h="76835">
                <a:moveTo>
                  <a:pt x="0" y="0"/>
                </a:moveTo>
                <a:lnTo>
                  <a:pt x="0" y="76336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4648084" y="4612278"/>
            <a:ext cx="0" cy="78105"/>
          </a:xfrm>
          <a:custGeom>
            <a:avLst/>
            <a:gdLst/>
            <a:ahLst/>
            <a:cxnLst/>
            <a:rect l="l" t="t" r="r" b="b"/>
            <a:pathLst>
              <a:path h="78104">
                <a:moveTo>
                  <a:pt x="0" y="0"/>
                </a:moveTo>
                <a:lnTo>
                  <a:pt x="0" y="77833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4720903" y="4606291"/>
            <a:ext cx="0" cy="78105"/>
          </a:xfrm>
          <a:custGeom>
            <a:avLst/>
            <a:gdLst/>
            <a:ahLst/>
            <a:cxnLst/>
            <a:rect l="l" t="t" r="r" b="b"/>
            <a:pathLst>
              <a:path h="78104">
                <a:moveTo>
                  <a:pt x="0" y="0"/>
                </a:moveTo>
                <a:lnTo>
                  <a:pt x="0" y="77833"/>
                </a:lnTo>
              </a:path>
            </a:pathLst>
          </a:custGeom>
          <a:ln w="42039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4793722" y="4598807"/>
            <a:ext cx="0" cy="78105"/>
          </a:xfrm>
          <a:custGeom>
            <a:avLst/>
            <a:gdLst/>
            <a:ahLst/>
            <a:cxnLst/>
            <a:rect l="l" t="t" r="r" b="b"/>
            <a:pathLst>
              <a:path h="78104">
                <a:moveTo>
                  <a:pt x="0" y="0"/>
                </a:moveTo>
                <a:lnTo>
                  <a:pt x="0" y="77833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4867292" y="4592820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330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4940862" y="4586832"/>
            <a:ext cx="0" cy="78105"/>
          </a:xfrm>
          <a:custGeom>
            <a:avLst/>
            <a:gdLst/>
            <a:ahLst/>
            <a:cxnLst/>
            <a:rect l="l" t="t" r="r" b="b"/>
            <a:pathLst>
              <a:path h="78104">
                <a:moveTo>
                  <a:pt x="0" y="0"/>
                </a:moveTo>
                <a:lnTo>
                  <a:pt x="0" y="77833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5014432" y="4579348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330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5088002" y="4571864"/>
            <a:ext cx="0" cy="81280"/>
          </a:xfrm>
          <a:custGeom>
            <a:avLst/>
            <a:gdLst/>
            <a:ahLst/>
            <a:cxnLst/>
            <a:rect l="l" t="t" r="r" b="b"/>
            <a:pathLst>
              <a:path h="81279">
                <a:moveTo>
                  <a:pt x="0" y="0"/>
                </a:moveTo>
                <a:lnTo>
                  <a:pt x="0" y="80827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5160821" y="4565877"/>
            <a:ext cx="0" cy="81280"/>
          </a:xfrm>
          <a:custGeom>
            <a:avLst/>
            <a:gdLst/>
            <a:ahLst/>
            <a:cxnLst/>
            <a:rect l="l" t="t" r="r" b="b"/>
            <a:pathLst>
              <a:path h="81279">
                <a:moveTo>
                  <a:pt x="0" y="0"/>
                </a:moveTo>
                <a:lnTo>
                  <a:pt x="0" y="80827"/>
                </a:lnTo>
              </a:path>
            </a:pathLst>
          </a:custGeom>
          <a:ln w="42039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5233641" y="4558393"/>
            <a:ext cx="0" cy="82550"/>
          </a:xfrm>
          <a:custGeom>
            <a:avLst/>
            <a:gdLst/>
            <a:ahLst/>
            <a:cxnLst/>
            <a:rect l="l" t="t" r="r" b="b"/>
            <a:pathLst>
              <a:path h="82550">
                <a:moveTo>
                  <a:pt x="0" y="0"/>
                </a:moveTo>
                <a:lnTo>
                  <a:pt x="0" y="82324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5307210" y="4552406"/>
            <a:ext cx="0" cy="82550"/>
          </a:xfrm>
          <a:custGeom>
            <a:avLst/>
            <a:gdLst/>
            <a:ahLst/>
            <a:cxnLst/>
            <a:rect l="l" t="t" r="r" b="b"/>
            <a:pathLst>
              <a:path h="82550">
                <a:moveTo>
                  <a:pt x="0" y="0"/>
                </a:moveTo>
                <a:lnTo>
                  <a:pt x="0" y="82324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5380780" y="4544922"/>
            <a:ext cx="0" cy="82550"/>
          </a:xfrm>
          <a:custGeom>
            <a:avLst/>
            <a:gdLst/>
            <a:ahLst/>
            <a:cxnLst/>
            <a:rect l="l" t="t" r="r" b="b"/>
            <a:pathLst>
              <a:path h="82550">
                <a:moveTo>
                  <a:pt x="0" y="0"/>
                </a:moveTo>
                <a:lnTo>
                  <a:pt x="0" y="82324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5454350" y="4537438"/>
            <a:ext cx="0" cy="83820"/>
          </a:xfrm>
          <a:custGeom>
            <a:avLst/>
            <a:gdLst/>
            <a:ahLst/>
            <a:cxnLst/>
            <a:rect l="l" t="t" r="r" b="b"/>
            <a:pathLst>
              <a:path h="83820">
                <a:moveTo>
                  <a:pt x="0" y="0"/>
                </a:moveTo>
                <a:lnTo>
                  <a:pt x="0" y="83820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5527921" y="4531450"/>
            <a:ext cx="0" cy="83820"/>
          </a:xfrm>
          <a:custGeom>
            <a:avLst/>
            <a:gdLst/>
            <a:ahLst/>
            <a:cxnLst/>
            <a:rect l="l" t="t" r="r" b="b"/>
            <a:pathLst>
              <a:path h="83820">
                <a:moveTo>
                  <a:pt x="0" y="0"/>
                </a:moveTo>
                <a:lnTo>
                  <a:pt x="0" y="83820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5600740" y="4523966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17"/>
                </a:lnTo>
              </a:path>
            </a:pathLst>
          </a:custGeom>
          <a:ln w="42039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5673559" y="4516482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17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5747129" y="4508999"/>
            <a:ext cx="0" cy="86995"/>
          </a:xfrm>
          <a:custGeom>
            <a:avLst/>
            <a:gdLst/>
            <a:ahLst/>
            <a:cxnLst/>
            <a:rect l="l" t="t" r="r" b="b"/>
            <a:pathLst>
              <a:path h="86995">
                <a:moveTo>
                  <a:pt x="0" y="0"/>
                </a:moveTo>
                <a:lnTo>
                  <a:pt x="0" y="86814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5820699" y="4503011"/>
            <a:ext cx="0" cy="86995"/>
          </a:xfrm>
          <a:custGeom>
            <a:avLst/>
            <a:gdLst/>
            <a:ahLst/>
            <a:cxnLst/>
            <a:rect l="l" t="t" r="r" b="b"/>
            <a:pathLst>
              <a:path h="86995">
                <a:moveTo>
                  <a:pt x="0" y="0"/>
                </a:moveTo>
                <a:lnTo>
                  <a:pt x="0" y="86814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5894269" y="4495527"/>
            <a:ext cx="0" cy="86995"/>
          </a:xfrm>
          <a:custGeom>
            <a:avLst/>
            <a:gdLst/>
            <a:ahLst/>
            <a:cxnLst/>
            <a:rect l="l" t="t" r="r" b="b"/>
            <a:pathLst>
              <a:path h="86995">
                <a:moveTo>
                  <a:pt x="0" y="0"/>
                </a:moveTo>
                <a:lnTo>
                  <a:pt x="0" y="86814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5967839" y="4488043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311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6039908" y="448055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311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6113478" y="4473075"/>
            <a:ext cx="0" cy="90170"/>
          </a:xfrm>
          <a:custGeom>
            <a:avLst/>
            <a:gdLst/>
            <a:ahLst/>
            <a:cxnLst/>
            <a:rect l="l" t="t" r="r" b="b"/>
            <a:pathLst>
              <a:path h="90170">
                <a:moveTo>
                  <a:pt x="0" y="0"/>
                </a:moveTo>
                <a:lnTo>
                  <a:pt x="0" y="89808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6187047" y="4465591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304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6260617" y="4458107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304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6334187" y="4450623"/>
            <a:ext cx="0" cy="93345"/>
          </a:xfrm>
          <a:custGeom>
            <a:avLst/>
            <a:gdLst/>
            <a:ahLst/>
            <a:cxnLst/>
            <a:rect l="l" t="t" r="r" b="b"/>
            <a:pathLst>
              <a:path h="93345">
                <a:moveTo>
                  <a:pt x="0" y="0"/>
                </a:moveTo>
                <a:lnTo>
                  <a:pt x="0" y="92801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6407757" y="4443139"/>
            <a:ext cx="0" cy="93345"/>
          </a:xfrm>
          <a:custGeom>
            <a:avLst/>
            <a:gdLst/>
            <a:ahLst/>
            <a:cxnLst/>
            <a:rect l="l" t="t" r="r" b="b"/>
            <a:pathLst>
              <a:path h="93345">
                <a:moveTo>
                  <a:pt x="0" y="0"/>
                </a:moveTo>
                <a:lnTo>
                  <a:pt x="0" y="92801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6473820" y="4435655"/>
            <a:ext cx="0" cy="93345"/>
          </a:xfrm>
          <a:custGeom>
            <a:avLst/>
            <a:gdLst/>
            <a:ahLst/>
            <a:cxnLst/>
            <a:rect l="l" t="t" r="r" b="b"/>
            <a:pathLst>
              <a:path h="93345">
                <a:moveTo>
                  <a:pt x="0" y="0"/>
                </a:moveTo>
                <a:lnTo>
                  <a:pt x="0" y="92801"/>
                </a:lnTo>
              </a:path>
            </a:pathLst>
          </a:custGeom>
          <a:ln w="28527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2395191" y="4865238"/>
            <a:ext cx="33020" cy="37465"/>
          </a:xfrm>
          <a:custGeom>
            <a:avLst/>
            <a:gdLst/>
            <a:ahLst/>
            <a:cxnLst/>
            <a:rect l="l" t="t" r="r" b="b"/>
            <a:pathLst>
              <a:path w="33019" h="37464">
                <a:moveTo>
                  <a:pt x="33031" y="0"/>
                </a:moveTo>
                <a:lnTo>
                  <a:pt x="0" y="374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2468761" y="4835302"/>
            <a:ext cx="31750" cy="30480"/>
          </a:xfrm>
          <a:custGeom>
            <a:avLst/>
            <a:gdLst/>
            <a:ahLst/>
            <a:cxnLst/>
            <a:rect l="l" t="t" r="r" b="b"/>
            <a:pathLst>
              <a:path w="31750" h="30479">
                <a:moveTo>
                  <a:pt x="31529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2542331" y="4835302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44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2614399" y="4832308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19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2687969" y="4793391"/>
            <a:ext cx="33020" cy="39370"/>
          </a:xfrm>
          <a:custGeom>
            <a:avLst/>
            <a:gdLst/>
            <a:ahLst/>
            <a:cxnLst/>
            <a:rect l="l" t="t" r="r" b="b"/>
            <a:pathLst>
              <a:path w="33019" h="39370">
                <a:moveTo>
                  <a:pt x="33031" y="0"/>
                </a:moveTo>
                <a:lnTo>
                  <a:pt x="0" y="389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2761539" y="4788901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19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2835109" y="4782913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19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2908679" y="4746990"/>
            <a:ext cx="31750" cy="36195"/>
          </a:xfrm>
          <a:custGeom>
            <a:avLst/>
            <a:gdLst/>
            <a:ahLst/>
            <a:cxnLst/>
            <a:rect l="l" t="t" r="r" b="b"/>
            <a:pathLst>
              <a:path w="31750" h="36195">
                <a:moveTo>
                  <a:pt x="31529" y="0"/>
                </a:moveTo>
                <a:lnTo>
                  <a:pt x="0" y="3592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2982249" y="4655685"/>
            <a:ext cx="31750" cy="91440"/>
          </a:xfrm>
          <a:custGeom>
            <a:avLst/>
            <a:gdLst/>
            <a:ahLst/>
            <a:cxnLst/>
            <a:rect l="l" t="t" r="r" b="b"/>
            <a:pathLst>
              <a:path w="31750" h="91439">
                <a:moveTo>
                  <a:pt x="31529" y="0"/>
                </a:moveTo>
                <a:lnTo>
                  <a:pt x="0" y="9130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3054318" y="4603297"/>
            <a:ext cx="33020" cy="52705"/>
          </a:xfrm>
          <a:custGeom>
            <a:avLst/>
            <a:gdLst/>
            <a:ahLst/>
            <a:cxnLst/>
            <a:rect l="l" t="t" r="r" b="b"/>
            <a:pathLst>
              <a:path w="33019" h="52704">
                <a:moveTo>
                  <a:pt x="33031" y="0"/>
                </a:moveTo>
                <a:lnTo>
                  <a:pt x="0" y="5238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3127887" y="4603297"/>
            <a:ext cx="33020" cy="90170"/>
          </a:xfrm>
          <a:custGeom>
            <a:avLst/>
            <a:gdLst/>
            <a:ahLst/>
            <a:cxnLst/>
            <a:rect l="l" t="t" r="r" b="b"/>
            <a:pathLst>
              <a:path w="33019" h="90170">
                <a:moveTo>
                  <a:pt x="33031" y="8980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3201458" y="4693105"/>
            <a:ext cx="33020" cy="72390"/>
          </a:xfrm>
          <a:custGeom>
            <a:avLst/>
            <a:gdLst/>
            <a:ahLst/>
            <a:cxnLst/>
            <a:rect l="l" t="t" r="r" b="b"/>
            <a:pathLst>
              <a:path w="33019" h="72389">
                <a:moveTo>
                  <a:pt x="33031" y="718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3275028" y="4764952"/>
            <a:ext cx="33020" cy="27305"/>
          </a:xfrm>
          <a:custGeom>
            <a:avLst/>
            <a:gdLst/>
            <a:ahLst/>
            <a:cxnLst/>
            <a:rect l="l" t="t" r="r" b="b"/>
            <a:pathLst>
              <a:path w="33020" h="27304">
                <a:moveTo>
                  <a:pt x="33031" y="2694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3348597" y="4772436"/>
            <a:ext cx="31750" cy="19685"/>
          </a:xfrm>
          <a:custGeom>
            <a:avLst/>
            <a:gdLst/>
            <a:ahLst/>
            <a:cxnLst/>
            <a:rect l="l" t="t" r="r" b="b"/>
            <a:pathLst>
              <a:path w="31750" h="19685">
                <a:moveTo>
                  <a:pt x="31529" y="0"/>
                </a:moveTo>
                <a:lnTo>
                  <a:pt x="0" y="194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3422167" y="4752977"/>
            <a:ext cx="31750" cy="19685"/>
          </a:xfrm>
          <a:custGeom>
            <a:avLst/>
            <a:gdLst/>
            <a:ahLst/>
            <a:cxnLst/>
            <a:rect l="l" t="t" r="r" b="b"/>
            <a:pathLst>
              <a:path w="31750" h="19685">
                <a:moveTo>
                  <a:pt x="31529" y="0"/>
                </a:moveTo>
                <a:lnTo>
                  <a:pt x="0" y="194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3494236" y="4726035"/>
            <a:ext cx="33020" cy="27305"/>
          </a:xfrm>
          <a:custGeom>
            <a:avLst/>
            <a:gdLst/>
            <a:ahLst/>
            <a:cxnLst/>
            <a:rect l="l" t="t" r="r" b="b"/>
            <a:pathLst>
              <a:path w="33020" h="27304">
                <a:moveTo>
                  <a:pt x="33031" y="0"/>
                </a:moveTo>
                <a:lnTo>
                  <a:pt x="0" y="2694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3567806" y="4691608"/>
            <a:ext cx="33020" cy="34925"/>
          </a:xfrm>
          <a:custGeom>
            <a:avLst/>
            <a:gdLst/>
            <a:ahLst/>
            <a:cxnLst/>
            <a:rect l="l" t="t" r="r" b="b"/>
            <a:pathLst>
              <a:path w="33020" h="34925">
                <a:moveTo>
                  <a:pt x="33031" y="0"/>
                </a:moveTo>
                <a:lnTo>
                  <a:pt x="0" y="344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3641376" y="4691608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59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3714946" y="4682628"/>
            <a:ext cx="33020" cy="15240"/>
          </a:xfrm>
          <a:custGeom>
            <a:avLst/>
            <a:gdLst/>
            <a:ahLst/>
            <a:cxnLst/>
            <a:rect l="l" t="t" r="r" b="b"/>
            <a:pathLst>
              <a:path w="33020" h="15239">
                <a:moveTo>
                  <a:pt x="33031" y="0"/>
                </a:moveTo>
                <a:lnTo>
                  <a:pt x="0" y="149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3788516" y="4618265"/>
            <a:ext cx="31750" cy="64769"/>
          </a:xfrm>
          <a:custGeom>
            <a:avLst/>
            <a:gdLst/>
            <a:ahLst/>
            <a:cxnLst/>
            <a:rect l="l" t="t" r="r" b="b"/>
            <a:pathLst>
              <a:path w="31750" h="64770">
                <a:moveTo>
                  <a:pt x="31529" y="0"/>
                </a:moveTo>
                <a:lnTo>
                  <a:pt x="0" y="643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3862086" y="4591323"/>
            <a:ext cx="31750" cy="27305"/>
          </a:xfrm>
          <a:custGeom>
            <a:avLst/>
            <a:gdLst/>
            <a:ahLst/>
            <a:cxnLst/>
            <a:rect l="l" t="t" r="r" b="b"/>
            <a:pathLst>
              <a:path w="31750" h="27304">
                <a:moveTo>
                  <a:pt x="31529" y="0"/>
                </a:moveTo>
                <a:lnTo>
                  <a:pt x="0" y="2694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3934154" y="4591323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74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4007724" y="4598807"/>
            <a:ext cx="33020" cy="16510"/>
          </a:xfrm>
          <a:custGeom>
            <a:avLst/>
            <a:gdLst/>
            <a:ahLst/>
            <a:cxnLst/>
            <a:rect l="l" t="t" r="r" b="b"/>
            <a:pathLst>
              <a:path w="33020" h="16510">
                <a:moveTo>
                  <a:pt x="33031" y="164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4081295" y="4606291"/>
            <a:ext cx="33020" cy="9525"/>
          </a:xfrm>
          <a:custGeom>
            <a:avLst/>
            <a:gdLst/>
            <a:ahLst/>
            <a:cxnLst/>
            <a:rect l="l" t="t" r="r" b="b"/>
            <a:pathLst>
              <a:path w="33020" h="9525">
                <a:moveTo>
                  <a:pt x="33031" y="0"/>
                </a:moveTo>
                <a:lnTo>
                  <a:pt x="0" y="89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4154864" y="4606291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29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4228434" y="4609284"/>
            <a:ext cx="31750" cy="20955"/>
          </a:xfrm>
          <a:custGeom>
            <a:avLst/>
            <a:gdLst/>
            <a:ahLst/>
            <a:cxnLst/>
            <a:rect l="l" t="t" r="r" b="b"/>
            <a:pathLst>
              <a:path w="31750" h="20954">
                <a:moveTo>
                  <a:pt x="31529" y="2095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4302004" y="4630239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29" y="29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4374073" y="4631736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4447643" y="4625749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4521213" y="4619762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4594783" y="4612278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4668353" y="4606291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4741923" y="4598807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4813991" y="4592820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4887561" y="4586832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4961131" y="4579348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5034701" y="4571864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5108271" y="4565877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5181841" y="4558393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5253910" y="4552406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5327480" y="4544922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5401050" y="4537438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5474620" y="4531450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5548190" y="4523966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5621760" y="4516482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5693828" y="4508999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5767398" y="4503011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5840968" y="4495527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5914538" y="4488043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5988108" y="4480559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6060177" y="4473075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6133747" y="4465591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6207317" y="4458107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6280887" y="4450623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354457" y="4443139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6428027" y="4435655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2374171" y="4896670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019" y="0"/>
                </a:lnTo>
              </a:path>
            </a:pathLst>
          </a:custGeom>
          <a:ln w="11974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2428222" y="4858502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3471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2500290" y="4827818"/>
            <a:ext cx="42545" cy="0"/>
          </a:xfrm>
          <a:custGeom>
            <a:avLst/>
            <a:gdLst/>
            <a:ahLst/>
            <a:cxnLst/>
            <a:rect l="l" t="t" r="r" b="b"/>
            <a:pathLst>
              <a:path w="42544">
                <a:moveTo>
                  <a:pt x="0" y="0"/>
                </a:moveTo>
                <a:lnTo>
                  <a:pt x="42039" y="0"/>
                </a:lnTo>
              </a:path>
            </a:pathLst>
          </a:custGeom>
          <a:ln w="14968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2573861" y="4833056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3471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2647431" y="4825572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3471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2721000" y="4786655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3471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2794570" y="4782165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3471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2868141" y="4776178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3471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2940209" y="4739506"/>
            <a:ext cx="42545" cy="0"/>
          </a:xfrm>
          <a:custGeom>
            <a:avLst/>
            <a:gdLst/>
            <a:ahLst/>
            <a:cxnLst/>
            <a:rect l="l" t="t" r="r" b="b"/>
            <a:pathLst>
              <a:path w="42544">
                <a:moveTo>
                  <a:pt x="0" y="0"/>
                </a:moveTo>
                <a:lnTo>
                  <a:pt x="42039" y="0"/>
                </a:lnTo>
              </a:path>
            </a:pathLst>
          </a:custGeom>
          <a:ln w="14968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3013779" y="4647453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6464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3087349" y="4595065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6464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3160919" y="4686370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3471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3234489" y="4751480"/>
            <a:ext cx="40640" cy="13970"/>
          </a:xfrm>
          <a:custGeom>
            <a:avLst/>
            <a:gdLst/>
            <a:ahLst/>
            <a:cxnLst/>
            <a:rect l="l" t="t" r="r" b="b"/>
            <a:pathLst>
              <a:path w="40639" h="13970">
                <a:moveTo>
                  <a:pt x="0" y="13471"/>
                </a:moveTo>
                <a:lnTo>
                  <a:pt x="40538" y="13471"/>
                </a:lnTo>
                <a:lnTo>
                  <a:pt x="40538" y="0"/>
                </a:lnTo>
                <a:lnTo>
                  <a:pt x="0" y="0"/>
                </a:lnTo>
                <a:lnTo>
                  <a:pt x="0" y="1347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3308059" y="4785159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3471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3380127" y="4764952"/>
            <a:ext cx="42545" cy="0"/>
          </a:xfrm>
          <a:custGeom>
            <a:avLst/>
            <a:gdLst/>
            <a:ahLst/>
            <a:cxnLst/>
            <a:rect l="l" t="t" r="r" b="b"/>
            <a:pathLst>
              <a:path w="42545">
                <a:moveTo>
                  <a:pt x="0" y="0"/>
                </a:moveTo>
                <a:lnTo>
                  <a:pt x="42039" y="0"/>
                </a:lnTo>
              </a:path>
            </a:pathLst>
          </a:custGeom>
          <a:ln w="14968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3453698" y="4745494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4968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3527268" y="4718551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4968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3600837" y="4684124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4968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3674407" y="4690112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4968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3747977" y="4675144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4968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3820046" y="4610781"/>
            <a:ext cx="42545" cy="0"/>
          </a:xfrm>
          <a:custGeom>
            <a:avLst/>
            <a:gdLst/>
            <a:ahLst/>
            <a:cxnLst/>
            <a:rect l="l" t="t" r="r" b="b"/>
            <a:pathLst>
              <a:path w="42545">
                <a:moveTo>
                  <a:pt x="0" y="0"/>
                </a:moveTo>
                <a:lnTo>
                  <a:pt x="42039" y="0"/>
                </a:lnTo>
              </a:path>
            </a:pathLst>
          </a:custGeom>
          <a:ln w="14968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3893616" y="4583090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6464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3967186" y="4590574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6464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4040756" y="4607039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6464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4114326" y="4589826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4187896" y="4601052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6464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4259964" y="4613775"/>
            <a:ext cx="42545" cy="16510"/>
          </a:xfrm>
          <a:custGeom>
            <a:avLst/>
            <a:gdLst/>
            <a:ahLst/>
            <a:cxnLst/>
            <a:rect l="l" t="t" r="r" b="b"/>
            <a:pathLst>
              <a:path w="42545" h="16510">
                <a:moveTo>
                  <a:pt x="0" y="16464"/>
                </a:moveTo>
                <a:lnTo>
                  <a:pt x="42039" y="16464"/>
                </a:lnTo>
                <a:lnTo>
                  <a:pt x="42039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4333534" y="4618265"/>
            <a:ext cx="40640" cy="15240"/>
          </a:xfrm>
          <a:custGeom>
            <a:avLst/>
            <a:gdLst/>
            <a:ahLst/>
            <a:cxnLst/>
            <a:rect l="l" t="t" r="r" b="b"/>
            <a:pathLst>
              <a:path w="40639" h="15239">
                <a:moveTo>
                  <a:pt x="0" y="14968"/>
                </a:moveTo>
                <a:lnTo>
                  <a:pt x="40538" y="14968"/>
                </a:lnTo>
                <a:lnTo>
                  <a:pt x="40538" y="0"/>
                </a:lnTo>
                <a:lnTo>
                  <a:pt x="0" y="0"/>
                </a:lnTo>
                <a:lnTo>
                  <a:pt x="0" y="14968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4407104" y="4623504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6464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4480674" y="4617517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6464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4554244" y="4611530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6464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4627814" y="4604794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4968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4699883" y="4598058"/>
            <a:ext cx="42545" cy="0"/>
          </a:xfrm>
          <a:custGeom>
            <a:avLst/>
            <a:gdLst/>
            <a:ahLst/>
            <a:cxnLst/>
            <a:rect l="l" t="t" r="r" b="b"/>
            <a:pathLst>
              <a:path w="42545">
                <a:moveTo>
                  <a:pt x="0" y="0"/>
                </a:moveTo>
                <a:lnTo>
                  <a:pt x="42039" y="0"/>
                </a:lnTo>
              </a:path>
            </a:pathLst>
          </a:custGeom>
          <a:ln w="16464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4773453" y="4583839"/>
            <a:ext cx="40640" cy="15240"/>
          </a:xfrm>
          <a:custGeom>
            <a:avLst/>
            <a:gdLst/>
            <a:ahLst/>
            <a:cxnLst/>
            <a:rect l="l" t="t" r="r" b="b"/>
            <a:pathLst>
              <a:path w="40639" h="15239">
                <a:moveTo>
                  <a:pt x="0" y="14968"/>
                </a:moveTo>
                <a:lnTo>
                  <a:pt x="40538" y="14968"/>
                </a:lnTo>
                <a:lnTo>
                  <a:pt x="40538" y="0"/>
                </a:lnTo>
                <a:lnTo>
                  <a:pt x="0" y="0"/>
                </a:lnTo>
                <a:lnTo>
                  <a:pt x="0" y="14968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4847023" y="4584587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6464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4920593" y="4570367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4994163" y="4562883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5067733" y="4563632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6464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5139801" y="4549412"/>
            <a:ext cx="42545" cy="16510"/>
          </a:xfrm>
          <a:custGeom>
            <a:avLst/>
            <a:gdLst/>
            <a:ahLst/>
            <a:cxnLst/>
            <a:rect l="l" t="t" r="r" b="b"/>
            <a:pathLst>
              <a:path w="42545" h="16510">
                <a:moveTo>
                  <a:pt x="0" y="16464"/>
                </a:moveTo>
                <a:lnTo>
                  <a:pt x="42039" y="16464"/>
                </a:lnTo>
                <a:lnTo>
                  <a:pt x="42039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5213371" y="4541928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5286941" y="4543425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7961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5360511" y="4535941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7961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5434081" y="4520973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5507651" y="4522470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7961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5579720" y="4514986"/>
            <a:ext cx="42545" cy="0"/>
          </a:xfrm>
          <a:custGeom>
            <a:avLst/>
            <a:gdLst/>
            <a:ahLst/>
            <a:cxnLst/>
            <a:rect l="l" t="t" r="r" b="b"/>
            <a:pathLst>
              <a:path w="42545">
                <a:moveTo>
                  <a:pt x="0" y="0"/>
                </a:moveTo>
                <a:lnTo>
                  <a:pt x="42039" y="0"/>
                </a:lnTo>
              </a:path>
            </a:pathLst>
          </a:custGeom>
          <a:ln w="17961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5653290" y="4507502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7961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5726860" y="4492534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5800430" y="4485050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5873999" y="4477566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5947569" y="4470082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6019638" y="4462598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6093208" y="4455114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6166778" y="4447630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6240348" y="4440146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6313918" y="4432661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6387488" y="4425177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6459557" y="4417693"/>
            <a:ext cx="28575" cy="18415"/>
          </a:xfrm>
          <a:custGeom>
            <a:avLst/>
            <a:gdLst/>
            <a:ahLst/>
            <a:cxnLst/>
            <a:rect l="l" t="t" r="r" b="b"/>
            <a:pathLst>
              <a:path w="28575" h="18414">
                <a:moveTo>
                  <a:pt x="0" y="17961"/>
                </a:moveTo>
                <a:lnTo>
                  <a:pt x="28527" y="17961"/>
                </a:lnTo>
                <a:lnTo>
                  <a:pt x="28527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2395191" y="4851767"/>
            <a:ext cx="33020" cy="39370"/>
          </a:xfrm>
          <a:custGeom>
            <a:avLst/>
            <a:gdLst/>
            <a:ahLst/>
            <a:cxnLst/>
            <a:rect l="l" t="t" r="r" b="b"/>
            <a:pathLst>
              <a:path w="33019" h="39370">
                <a:moveTo>
                  <a:pt x="33031" y="0"/>
                </a:moveTo>
                <a:lnTo>
                  <a:pt x="0" y="389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2468761" y="4820334"/>
            <a:ext cx="31750" cy="31750"/>
          </a:xfrm>
          <a:custGeom>
            <a:avLst/>
            <a:gdLst/>
            <a:ahLst/>
            <a:cxnLst/>
            <a:rect l="l" t="t" r="r" b="b"/>
            <a:pathLst>
              <a:path w="31750" h="31750">
                <a:moveTo>
                  <a:pt x="31529" y="0"/>
                </a:moveTo>
                <a:lnTo>
                  <a:pt x="0" y="314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2542331" y="4820334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59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2614399" y="4818837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19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2687969" y="4779920"/>
            <a:ext cx="33020" cy="39370"/>
          </a:xfrm>
          <a:custGeom>
            <a:avLst/>
            <a:gdLst/>
            <a:ahLst/>
            <a:cxnLst/>
            <a:rect l="l" t="t" r="r" b="b"/>
            <a:pathLst>
              <a:path w="33019" h="39370">
                <a:moveTo>
                  <a:pt x="33031" y="0"/>
                </a:moveTo>
                <a:lnTo>
                  <a:pt x="0" y="389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2761539" y="4775429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19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2835109" y="4769442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19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2908679" y="4732022"/>
            <a:ext cx="31750" cy="37465"/>
          </a:xfrm>
          <a:custGeom>
            <a:avLst/>
            <a:gdLst/>
            <a:ahLst/>
            <a:cxnLst/>
            <a:rect l="l" t="t" r="r" b="b"/>
            <a:pathLst>
              <a:path w="31750" h="37464">
                <a:moveTo>
                  <a:pt x="31529" y="0"/>
                </a:moveTo>
                <a:lnTo>
                  <a:pt x="0" y="374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2982249" y="4639220"/>
            <a:ext cx="31750" cy="93345"/>
          </a:xfrm>
          <a:custGeom>
            <a:avLst/>
            <a:gdLst/>
            <a:ahLst/>
            <a:cxnLst/>
            <a:rect l="l" t="t" r="r" b="b"/>
            <a:pathLst>
              <a:path w="31750" h="93345">
                <a:moveTo>
                  <a:pt x="31529" y="0"/>
                </a:moveTo>
                <a:lnTo>
                  <a:pt x="0" y="9280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3054318" y="4586832"/>
            <a:ext cx="33020" cy="52705"/>
          </a:xfrm>
          <a:custGeom>
            <a:avLst/>
            <a:gdLst/>
            <a:ahLst/>
            <a:cxnLst/>
            <a:rect l="l" t="t" r="r" b="b"/>
            <a:pathLst>
              <a:path w="33019" h="52704">
                <a:moveTo>
                  <a:pt x="33031" y="0"/>
                </a:moveTo>
                <a:lnTo>
                  <a:pt x="0" y="5238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3127887" y="4586832"/>
            <a:ext cx="33020" cy="93345"/>
          </a:xfrm>
          <a:custGeom>
            <a:avLst/>
            <a:gdLst/>
            <a:ahLst/>
            <a:cxnLst/>
            <a:rect l="l" t="t" r="r" b="b"/>
            <a:pathLst>
              <a:path w="33019" h="93345">
                <a:moveTo>
                  <a:pt x="33031" y="9280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3201458" y="4679634"/>
            <a:ext cx="33020" cy="72390"/>
          </a:xfrm>
          <a:custGeom>
            <a:avLst/>
            <a:gdLst/>
            <a:ahLst/>
            <a:cxnLst/>
            <a:rect l="l" t="t" r="r" b="b"/>
            <a:pathLst>
              <a:path w="33019" h="72389">
                <a:moveTo>
                  <a:pt x="33031" y="718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3275028" y="4751480"/>
            <a:ext cx="33020" cy="27305"/>
          </a:xfrm>
          <a:custGeom>
            <a:avLst/>
            <a:gdLst/>
            <a:ahLst/>
            <a:cxnLst/>
            <a:rect l="l" t="t" r="r" b="b"/>
            <a:pathLst>
              <a:path w="33020" h="27304">
                <a:moveTo>
                  <a:pt x="33031" y="2694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3348597" y="4757468"/>
            <a:ext cx="31750" cy="20955"/>
          </a:xfrm>
          <a:custGeom>
            <a:avLst/>
            <a:gdLst/>
            <a:ahLst/>
            <a:cxnLst/>
            <a:rect l="l" t="t" r="r" b="b"/>
            <a:pathLst>
              <a:path w="31750" h="20954">
                <a:moveTo>
                  <a:pt x="31529" y="0"/>
                </a:moveTo>
                <a:lnTo>
                  <a:pt x="0" y="209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3422167" y="4738010"/>
            <a:ext cx="31750" cy="19685"/>
          </a:xfrm>
          <a:custGeom>
            <a:avLst/>
            <a:gdLst/>
            <a:ahLst/>
            <a:cxnLst/>
            <a:rect l="l" t="t" r="r" b="b"/>
            <a:pathLst>
              <a:path w="31750" h="19685">
                <a:moveTo>
                  <a:pt x="31529" y="0"/>
                </a:moveTo>
                <a:lnTo>
                  <a:pt x="0" y="194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3494236" y="4711067"/>
            <a:ext cx="33020" cy="27305"/>
          </a:xfrm>
          <a:custGeom>
            <a:avLst/>
            <a:gdLst/>
            <a:ahLst/>
            <a:cxnLst/>
            <a:rect l="l" t="t" r="r" b="b"/>
            <a:pathLst>
              <a:path w="33020" h="27304">
                <a:moveTo>
                  <a:pt x="33031" y="0"/>
                </a:moveTo>
                <a:lnTo>
                  <a:pt x="0" y="2694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3567806" y="4676640"/>
            <a:ext cx="33020" cy="34925"/>
          </a:xfrm>
          <a:custGeom>
            <a:avLst/>
            <a:gdLst/>
            <a:ahLst/>
            <a:cxnLst/>
            <a:rect l="l" t="t" r="r" b="b"/>
            <a:pathLst>
              <a:path w="33020" h="34925">
                <a:moveTo>
                  <a:pt x="33031" y="0"/>
                </a:moveTo>
                <a:lnTo>
                  <a:pt x="0" y="344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3641376" y="4676640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59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3714946" y="4667660"/>
            <a:ext cx="33020" cy="15240"/>
          </a:xfrm>
          <a:custGeom>
            <a:avLst/>
            <a:gdLst/>
            <a:ahLst/>
            <a:cxnLst/>
            <a:rect l="l" t="t" r="r" b="b"/>
            <a:pathLst>
              <a:path w="33020" h="15239">
                <a:moveTo>
                  <a:pt x="33031" y="0"/>
                </a:moveTo>
                <a:lnTo>
                  <a:pt x="0" y="149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3788516" y="4603297"/>
            <a:ext cx="31750" cy="64769"/>
          </a:xfrm>
          <a:custGeom>
            <a:avLst/>
            <a:gdLst/>
            <a:ahLst/>
            <a:cxnLst/>
            <a:rect l="l" t="t" r="r" b="b"/>
            <a:pathLst>
              <a:path w="31750" h="64770">
                <a:moveTo>
                  <a:pt x="31529" y="0"/>
                </a:moveTo>
                <a:lnTo>
                  <a:pt x="0" y="643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3862086" y="4574858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529" y="0"/>
                </a:moveTo>
                <a:lnTo>
                  <a:pt x="0" y="284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3934154" y="4574858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74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4007724" y="4582342"/>
            <a:ext cx="33020" cy="16510"/>
          </a:xfrm>
          <a:custGeom>
            <a:avLst/>
            <a:gdLst/>
            <a:ahLst/>
            <a:cxnLst/>
            <a:rect l="l" t="t" r="r" b="b"/>
            <a:pathLst>
              <a:path w="33020" h="16510">
                <a:moveTo>
                  <a:pt x="33031" y="164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4081295" y="4589826"/>
            <a:ext cx="33020" cy="9525"/>
          </a:xfrm>
          <a:custGeom>
            <a:avLst/>
            <a:gdLst/>
            <a:ahLst/>
            <a:cxnLst/>
            <a:rect l="l" t="t" r="r" b="b"/>
            <a:pathLst>
              <a:path w="33020" h="9525">
                <a:moveTo>
                  <a:pt x="33031" y="0"/>
                </a:moveTo>
                <a:lnTo>
                  <a:pt x="0" y="89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4154864" y="4589826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29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4228434" y="4592820"/>
            <a:ext cx="31750" cy="20955"/>
          </a:xfrm>
          <a:custGeom>
            <a:avLst/>
            <a:gdLst/>
            <a:ahLst/>
            <a:cxnLst/>
            <a:rect l="l" t="t" r="r" b="b"/>
            <a:pathLst>
              <a:path w="31750" h="20954">
                <a:moveTo>
                  <a:pt x="31529" y="2095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4302004" y="4613775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44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4374073" y="4615272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4447643" y="4609284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4521213" y="4603297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4594783" y="4597310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4668353" y="4589826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4741923" y="4583839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4813991" y="4576355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4887561" y="4570367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4961131" y="4562883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5034701" y="4555399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5108271" y="4549412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5181841" y="4541928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5253910" y="4534444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5327480" y="4526960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5401050" y="4520973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5474620" y="4513489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5548190" y="4506005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5621760" y="4498521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5693828" y="4492534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5767398" y="4485050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5840968" y="4477566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5914538" y="4470082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5988108" y="4462598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6060177" y="4455114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6133747" y="4447630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6207317" y="4440146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6280887" y="4432661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6354457" y="4425177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6428027" y="4417693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2374171" y="4886193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019" y="0"/>
                </a:lnTo>
              </a:path>
            </a:pathLst>
          </a:custGeom>
          <a:ln w="8980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2428222" y="4847276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8980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2500290" y="4815843"/>
            <a:ext cx="42545" cy="0"/>
          </a:xfrm>
          <a:custGeom>
            <a:avLst/>
            <a:gdLst/>
            <a:ahLst/>
            <a:cxnLst/>
            <a:rect l="l" t="t" r="r" b="b"/>
            <a:pathLst>
              <a:path w="42544">
                <a:moveTo>
                  <a:pt x="0" y="0"/>
                </a:moveTo>
                <a:lnTo>
                  <a:pt x="42039" y="0"/>
                </a:lnTo>
              </a:path>
            </a:pathLst>
          </a:custGeom>
          <a:ln w="8980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2573861" y="4821830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8980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2647431" y="4814346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8980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2721000" y="4775429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8980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2794570" y="4770191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2868141" y="4764203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2940209" y="4727532"/>
            <a:ext cx="42545" cy="0"/>
          </a:xfrm>
          <a:custGeom>
            <a:avLst/>
            <a:gdLst/>
            <a:ahLst/>
            <a:cxnLst/>
            <a:rect l="l" t="t" r="r" b="b"/>
            <a:pathLst>
              <a:path w="42544">
                <a:moveTo>
                  <a:pt x="0" y="0"/>
                </a:moveTo>
                <a:lnTo>
                  <a:pt x="42039" y="0"/>
                </a:lnTo>
              </a:path>
            </a:pathLst>
          </a:custGeom>
          <a:ln w="8980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3013779" y="4634730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8980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3087349" y="4581593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3160919" y="4674395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3234489" y="4746242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3308059" y="4773184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3380127" y="4752977"/>
            <a:ext cx="42545" cy="0"/>
          </a:xfrm>
          <a:custGeom>
            <a:avLst/>
            <a:gdLst/>
            <a:ahLst/>
            <a:cxnLst/>
            <a:rect l="l" t="t" r="r" b="b"/>
            <a:pathLst>
              <a:path w="42545">
                <a:moveTo>
                  <a:pt x="0" y="0"/>
                </a:moveTo>
                <a:lnTo>
                  <a:pt x="42039" y="0"/>
                </a:lnTo>
              </a:path>
            </a:pathLst>
          </a:custGeom>
          <a:ln w="8980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3453698" y="4733519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8980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3527268" y="4705828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3600837" y="4671402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3674407" y="4677389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3747977" y="4662421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3820046" y="4598058"/>
            <a:ext cx="42545" cy="0"/>
          </a:xfrm>
          <a:custGeom>
            <a:avLst/>
            <a:gdLst/>
            <a:ahLst/>
            <a:cxnLst/>
            <a:rect l="l" t="t" r="r" b="b"/>
            <a:pathLst>
              <a:path w="42545">
                <a:moveTo>
                  <a:pt x="0" y="0"/>
                </a:moveTo>
                <a:lnTo>
                  <a:pt x="42039" y="0"/>
                </a:lnTo>
              </a:path>
            </a:pathLst>
          </a:custGeom>
          <a:ln w="10477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3893616" y="4569619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3967186" y="4577103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4040756" y="4593568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4114326" y="4577851"/>
            <a:ext cx="40640" cy="12065"/>
          </a:xfrm>
          <a:custGeom>
            <a:avLst/>
            <a:gdLst/>
            <a:ahLst/>
            <a:cxnLst/>
            <a:rect l="l" t="t" r="r" b="b"/>
            <a:pathLst>
              <a:path w="40639" h="12064">
                <a:moveTo>
                  <a:pt x="0" y="11974"/>
                </a:moveTo>
                <a:lnTo>
                  <a:pt x="40538" y="11974"/>
                </a:lnTo>
                <a:lnTo>
                  <a:pt x="40538" y="0"/>
                </a:lnTo>
                <a:lnTo>
                  <a:pt x="0" y="0"/>
                </a:lnTo>
                <a:lnTo>
                  <a:pt x="0" y="1197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4187896" y="4587581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4259964" y="4601800"/>
            <a:ext cx="42545" cy="12065"/>
          </a:xfrm>
          <a:custGeom>
            <a:avLst/>
            <a:gdLst/>
            <a:ahLst/>
            <a:cxnLst/>
            <a:rect l="l" t="t" r="r" b="b"/>
            <a:pathLst>
              <a:path w="42545" h="12064">
                <a:moveTo>
                  <a:pt x="0" y="11974"/>
                </a:moveTo>
                <a:lnTo>
                  <a:pt x="42039" y="11974"/>
                </a:lnTo>
                <a:lnTo>
                  <a:pt x="42039" y="0"/>
                </a:lnTo>
                <a:lnTo>
                  <a:pt x="0" y="0"/>
                </a:lnTo>
                <a:lnTo>
                  <a:pt x="0" y="1197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4333534" y="4606291"/>
            <a:ext cx="40640" cy="12065"/>
          </a:xfrm>
          <a:custGeom>
            <a:avLst/>
            <a:gdLst/>
            <a:ahLst/>
            <a:cxnLst/>
            <a:rect l="l" t="t" r="r" b="b"/>
            <a:pathLst>
              <a:path w="40639" h="12064">
                <a:moveTo>
                  <a:pt x="0" y="11974"/>
                </a:moveTo>
                <a:lnTo>
                  <a:pt x="40538" y="11974"/>
                </a:lnTo>
                <a:lnTo>
                  <a:pt x="40538" y="0"/>
                </a:lnTo>
                <a:lnTo>
                  <a:pt x="0" y="0"/>
                </a:lnTo>
                <a:lnTo>
                  <a:pt x="0" y="1197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4407104" y="4610033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4480674" y="4604046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4554244" y="4598058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4627814" y="4592071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4699883" y="4584587"/>
            <a:ext cx="42545" cy="0"/>
          </a:xfrm>
          <a:custGeom>
            <a:avLst/>
            <a:gdLst/>
            <a:ahLst/>
            <a:cxnLst/>
            <a:rect l="l" t="t" r="r" b="b"/>
            <a:pathLst>
              <a:path w="42545">
                <a:moveTo>
                  <a:pt x="0" y="0"/>
                </a:moveTo>
                <a:lnTo>
                  <a:pt x="42039" y="0"/>
                </a:lnTo>
              </a:path>
            </a:pathLst>
          </a:custGeom>
          <a:ln w="10477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4773453" y="4571864"/>
            <a:ext cx="40640" cy="12065"/>
          </a:xfrm>
          <a:custGeom>
            <a:avLst/>
            <a:gdLst/>
            <a:ahLst/>
            <a:cxnLst/>
            <a:rect l="l" t="t" r="r" b="b"/>
            <a:pathLst>
              <a:path w="40639" h="12064">
                <a:moveTo>
                  <a:pt x="0" y="11974"/>
                </a:moveTo>
                <a:lnTo>
                  <a:pt x="40538" y="11974"/>
                </a:lnTo>
                <a:lnTo>
                  <a:pt x="40538" y="0"/>
                </a:lnTo>
                <a:lnTo>
                  <a:pt x="0" y="0"/>
                </a:lnTo>
                <a:lnTo>
                  <a:pt x="0" y="1197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4847023" y="4571116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4920593" y="4558393"/>
            <a:ext cx="40640" cy="12065"/>
          </a:xfrm>
          <a:custGeom>
            <a:avLst/>
            <a:gdLst/>
            <a:ahLst/>
            <a:cxnLst/>
            <a:rect l="l" t="t" r="r" b="b"/>
            <a:pathLst>
              <a:path w="40639" h="12064">
                <a:moveTo>
                  <a:pt x="0" y="11974"/>
                </a:moveTo>
                <a:lnTo>
                  <a:pt x="40538" y="11974"/>
                </a:lnTo>
                <a:lnTo>
                  <a:pt x="40538" y="0"/>
                </a:lnTo>
                <a:lnTo>
                  <a:pt x="0" y="0"/>
                </a:lnTo>
                <a:lnTo>
                  <a:pt x="0" y="1197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4994163" y="4550909"/>
            <a:ext cx="40640" cy="12065"/>
          </a:xfrm>
          <a:custGeom>
            <a:avLst/>
            <a:gdLst/>
            <a:ahLst/>
            <a:cxnLst/>
            <a:rect l="l" t="t" r="r" b="b"/>
            <a:pathLst>
              <a:path w="40639" h="12064">
                <a:moveTo>
                  <a:pt x="0" y="11974"/>
                </a:moveTo>
                <a:lnTo>
                  <a:pt x="40538" y="11974"/>
                </a:lnTo>
                <a:lnTo>
                  <a:pt x="40538" y="0"/>
                </a:lnTo>
                <a:lnTo>
                  <a:pt x="0" y="0"/>
                </a:lnTo>
                <a:lnTo>
                  <a:pt x="0" y="1197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5067733" y="4550161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5139801" y="4537438"/>
            <a:ext cx="42545" cy="12065"/>
          </a:xfrm>
          <a:custGeom>
            <a:avLst/>
            <a:gdLst/>
            <a:ahLst/>
            <a:cxnLst/>
            <a:rect l="l" t="t" r="r" b="b"/>
            <a:pathLst>
              <a:path w="42545" h="12064">
                <a:moveTo>
                  <a:pt x="0" y="11974"/>
                </a:moveTo>
                <a:lnTo>
                  <a:pt x="42039" y="11974"/>
                </a:lnTo>
                <a:lnTo>
                  <a:pt x="42039" y="0"/>
                </a:lnTo>
                <a:lnTo>
                  <a:pt x="0" y="0"/>
                </a:lnTo>
                <a:lnTo>
                  <a:pt x="0" y="1197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5213371" y="4529954"/>
            <a:ext cx="40640" cy="12065"/>
          </a:xfrm>
          <a:custGeom>
            <a:avLst/>
            <a:gdLst/>
            <a:ahLst/>
            <a:cxnLst/>
            <a:rect l="l" t="t" r="r" b="b"/>
            <a:pathLst>
              <a:path w="40639" h="12064">
                <a:moveTo>
                  <a:pt x="0" y="11974"/>
                </a:moveTo>
                <a:lnTo>
                  <a:pt x="40538" y="11974"/>
                </a:lnTo>
                <a:lnTo>
                  <a:pt x="40538" y="0"/>
                </a:lnTo>
                <a:lnTo>
                  <a:pt x="0" y="0"/>
                </a:lnTo>
                <a:lnTo>
                  <a:pt x="0" y="1197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5286941" y="4529205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5360511" y="4521721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5434081" y="4508998"/>
            <a:ext cx="40640" cy="12065"/>
          </a:xfrm>
          <a:custGeom>
            <a:avLst/>
            <a:gdLst/>
            <a:ahLst/>
            <a:cxnLst/>
            <a:rect l="l" t="t" r="r" b="b"/>
            <a:pathLst>
              <a:path w="40639" h="12064">
                <a:moveTo>
                  <a:pt x="0" y="11974"/>
                </a:moveTo>
                <a:lnTo>
                  <a:pt x="40538" y="11974"/>
                </a:lnTo>
                <a:lnTo>
                  <a:pt x="40538" y="0"/>
                </a:lnTo>
                <a:lnTo>
                  <a:pt x="0" y="0"/>
                </a:lnTo>
                <a:lnTo>
                  <a:pt x="0" y="1197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5507651" y="4508250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5579720" y="4500766"/>
            <a:ext cx="42545" cy="0"/>
          </a:xfrm>
          <a:custGeom>
            <a:avLst/>
            <a:gdLst/>
            <a:ahLst/>
            <a:cxnLst/>
            <a:rect l="l" t="t" r="r" b="b"/>
            <a:pathLst>
              <a:path w="42545">
                <a:moveTo>
                  <a:pt x="0" y="0"/>
                </a:moveTo>
                <a:lnTo>
                  <a:pt x="42039" y="0"/>
                </a:lnTo>
              </a:path>
            </a:pathLst>
          </a:custGeom>
          <a:ln w="10477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5653290" y="4493282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5726860" y="4480559"/>
            <a:ext cx="40640" cy="12065"/>
          </a:xfrm>
          <a:custGeom>
            <a:avLst/>
            <a:gdLst/>
            <a:ahLst/>
            <a:cxnLst/>
            <a:rect l="l" t="t" r="r" b="b"/>
            <a:pathLst>
              <a:path w="40639" h="12064">
                <a:moveTo>
                  <a:pt x="0" y="11974"/>
                </a:moveTo>
                <a:lnTo>
                  <a:pt x="40538" y="11974"/>
                </a:lnTo>
                <a:lnTo>
                  <a:pt x="40538" y="0"/>
                </a:lnTo>
                <a:lnTo>
                  <a:pt x="0" y="0"/>
                </a:lnTo>
                <a:lnTo>
                  <a:pt x="0" y="1197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5800430" y="4473075"/>
            <a:ext cx="40640" cy="12065"/>
          </a:xfrm>
          <a:custGeom>
            <a:avLst/>
            <a:gdLst/>
            <a:ahLst/>
            <a:cxnLst/>
            <a:rect l="l" t="t" r="r" b="b"/>
            <a:pathLst>
              <a:path w="40639" h="12064">
                <a:moveTo>
                  <a:pt x="0" y="11974"/>
                </a:moveTo>
                <a:lnTo>
                  <a:pt x="40538" y="11974"/>
                </a:lnTo>
                <a:lnTo>
                  <a:pt x="40538" y="0"/>
                </a:lnTo>
                <a:lnTo>
                  <a:pt x="0" y="0"/>
                </a:lnTo>
                <a:lnTo>
                  <a:pt x="0" y="1197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5873999" y="4465591"/>
            <a:ext cx="40640" cy="12065"/>
          </a:xfrm>
          <a:custGeom>
            <a:avLst/>
            <a:gdLst/>
            <a:ahLst/>
            <a:cxnLst/>
            <a:rect l="l" t="t" r="r" b="b"/>
            <a:pathLst>
              <a:path w="40639" h="12064">
                <a:moveTo>
                  <a:pt x="0" y="11974"/>
                </a:moveTo>
                <a:lnTo>
                  <a:pt x="40538" y="11974"/>
                </a:lnTo>
                <a:lnTo>
                  <a:pt x="40538" y="0"/>
                </a:lnTo>
                <a:lnTo>
                  <a:pt x="0" y="0"/>
                </a:lnTo>
                <a:lnTo>
                  <a:pt x="0" y="1197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5947569" y="4458107"/>
            <a:ext cx="40640" cy="12065"/>
          </a:xfrm>
          <a:custGeom>
            <a:avLst/>
            <a:gdLst/>
            <a:ahLst/>
            <a:cxnLst/>
            <a:rect l="l" t="t" r="r" b="b"/>
            <a:pathLst>
              <a:path w="40639" h="12064">
                <a:moveTo>
                  <a:pt x="0" y="11974"/>
                </a:moveTo>
                <a:lnTo>
                  <a:pt x="40538" y="11974"/>
                </a:lnTo>
                <a:lnTo>
                  <a:pt x="40538" y="0"/>
                </a:lnTo>
                <a:lnTo>
                  <a:pt x="0" y="0"/>
                </a:lnTo>
                <a:lnTo>
                  <a:pt x="0" y="1197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6019638" y="4450623"/>
            <a:ext cx="40640" cy="12065"/>
          </a:xfrm>
          <a:custGeom>
            <a:avLst/>
            <a:gdLst/>
            <a:ahLst/>
            <a:cxnLst/>
            <a:rect l="l" t="t" r="r" b="b"/>
            <a:pathLst>
              <a:path w="40639" h="12064">
                <a:moveTo>
                  <a:pt x="0" y="11974"/>
                </a:moveTo>
                <a:lnTo>
                  <a:pt x="40538" y="11974"/>
                </a:lnTo>
                <a:lnTo>
                  <a:pt x="40538" y="0"/>
                </a:lnTo>
                <a:lnTo>
                  <a:pt x="0" y="0"/>
                </a:lnTo>
                <a:lnTo>
                  <a:pt x="0" y="1197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6093208" y="4443139"/>
            <a:ext cx="40640" cy="12065"/>
          </a:xfrm>
          <a:custGeom>
            <a:avLst/>
            <a:gdLst/>
            <a:ahLst/>
            <a:cxnLst/>
            <a:rect l="l" t="t" r="r" b="b"/>
            <a:pathLst>
              <a:path w="40639" h="12064">
                <a:moveTo>
                  <a:pt x="0" y="11974"/>
                </a:moveTo>
                <a:lnTo>
                  <a:pt x="40538" y="11974"/>
                </a:lnTo>
                <a:lnTo>
                  <a:pt x="40538" y="0"/>
                </a:lnTo>
                <a:lnTo>
                  <a:pt x="0" y="0"/>
                </a:lnTo>
                <a:lnTo>
                  <a:pt x="0" y="1197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6166778" y="4435655"/>
            <a:ext cx="40640" cy="12065"/>
          </a:xfrm>
          <a:custGeom>
            <a:avLst/>
            <a:gdLst/>
            <a:ahLst/>
            <a:cxnLst/>
            <a:rect l="l" t="t" r="r" b="b"/>
            <a:pathLst>
              <a:path w="40639" h="12064">
                <a:moveTo>
                  <a:pt x="0" y="11974"/>
                </a:moveTo>
                <a:lnTo>
                  <a:pt x="40538" y="11974"/>
                </a:lnTo>
                <a:lnTo>
                  <a:pt x="40538" y="0"/>
                </a:lnTo>
                <a:lnTo>
                  <a:pt x="0" y="0"/>
                </a:lnTo>
                <a:lnTo>
                  <a:pt x="0" y="1197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6240348" y="4428171"/>
            <a:ext cx="40640" cy="12065"/>
          </a:xfrm>
          <a:custGeom>
            <a:avLst/>
            <a:gdLst/>
            <a:ahLst/>
            <a:cxnLst/>
            <a:rect l="l" t="t" r="r" b="b"/>
            <a:pathLst>
              <a:path w="40639" h="12064">
                <a:moveTo>
                  <a:pt x="0" y="11974"/>
                </a:moveTo>
                <a:lnTo>
                  <a:pt x="40538" y="11974"/>
                </a:lnTo>
                <a:lnTo>
                  <a:pt x="40538" y="0"/>
                </a:lnTo>
                <a:lnTo>
                  <a:pt x="0" y="0"/>
                </a:lnTo>
                <a:lnTo>
                  <a:pt x="0" y="1197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6313918" y="4420687"/>
            <a:ext cx="40640" cy="12065"/>
          </a:xfrm>
          <a:custGeom>
            <a:avLst/>
            <a:gdLst/>
            <a:ahLst/>
            <a:cxnLst/>
            <a:rect l="l" t="t" r="r" b="b"/>
            <a:pathLst>
              <a:path w="40639" h="12064">
                <a:moveTo>
                  <a:pt x="0" y="11974"/>
                </a:moveTo>
                <a:lnTo>
                  <a:pt x="40538" y="11974"/>
                </a:lnTo>
                <a:lnTo>
                  <a:pt x="40538" y="0"/>
                </a:lnTo>
                <a:lnTo>
                  <a:pt x="0" y="0"/>
                </a:lnTo>
                <a:lnTo>
                  <a:pt x="0" y="1197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6387488" y="4413203"/>
            <a:ext cx="40640" cy="12065"/>
          </a:xfrm>
          <a:custGeom>
            <a:avLst/>
            <a:gdLst/>
            <a:ahLst/>
            <a:cxnLst/>
            <a:rect l="l" t="t" r="r" b="b"/>
            <a:pathLst>
              <a:path w="40639" h="12064">
                <a:moveTo>
                  <a:pt x="0" y="11974"/>
                </a:moveTo>
                <a:lnTo>
                  <a:pt x="40538" y="11974"/>
                </a:lnTo>
                <a:lnTo>
                  <a:pt x="40538" y="0"/>
                </a:lnTo>
                <a:lnTo>
                  <a:pt x="0" y="0"/>
                </a:lnTo>
                <a:lnTo>
                  <a:pt x="0" y="1197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6459557" y="4405719"/>
            <a:ext cx="28575" cy="12065"/>
          </a:xfrm>
          <a:custGeom>
            <a:avLst/>
            <a:gdLst/>
            <a:ahLst/>
            <a:cxnLst/>
            <a:rect l="l" t="t" r="r" b="b"/>
            <a:pathLst>
              <a:path w="28575" h="12064">
                <a:moveTo>
                  <a:pt x="0" y="11974"/>
                </a:moveTo>
                <a:lnTo>
                  <a:pt x="28527" y="11974"/>
                </a:lnTo>
                <a:lnTo>
                  <a:pt x="28527" y="0"/>
                </a:lnTo>
                <a:lnTo>
                  <a:pt x="0" y="0"/>
                </a:lnTo>
                <a:lnTo>
                  <a:pt x="0" y="1197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2395191" y="4842786"/>
            <a:ext cx="33020" cy="39370"/>
          </a:xfrm>
          <a:custGeom>
            <a:avLst/>
            <a:gdLst/>
            <a:ahLst/>
            <a:cxnLst/>
            <a:rect l="l" t="t" r="r" b="b"/>
            <a:pathLst>
              <a:path w="33019" h="39370">
                <a:moveTo>
                  <a:pt x="33031" y="0"/>
                </a:moveTo>
                <a:lnTo>
                  <a:pt x="0" y="389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2468761" y="4811353"/>
            <a:ext cx="31750" cy="31750"/>
          </a:xfrm>
          <a:custGeom>
            <a:avLst/>
            <a:gdLst/>
            <a:ahLst/>
            <a:cxnLst/>
            <a:rect l="l" t="t" r="r" b="b"/>
            <a:pathLst>
              <a:path w="31750" h="31750">
                <a:moveTo>
                  <a:pt x="31529" y="0"/>
                </a:moveTo>
                <a:lnTo>
                  <a:pt x="0" y="314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2542331" y="4811353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59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2614399" y="4809856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19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2687969" y="4770939"/>
            <a:ext cx="33020" cy="39370"/>
          </a:xfrm>
          <a:custGeom>
            <a:avLst/>
            <a:gdLst/>
            <a:ahLst/>
            <a:cxnLst/>
            <a:rect l="l" t="t" r="r" b="b"/>
            <a:pathLst>
              <a:path w="33019" h="39370">
                <a:moveTo>
                  <a:pt x="33031" y="0"/>
                </a:moveTo>
                <a:lnTo>
                  <a:pt x="0" y="389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2761539" y="4764952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19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2835109" y="4758964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19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2908679" y="4723041"/>
            <a:ext cx="31750" cy="36195"/>
          </a:xfrm>
          <a:custGeom>
            <a:avLst/>
            <a:gdLst/>
            <a:ahLst/>
            <a:cxnLst/>
            <a:rect l="l" t="t" r="r" b="b"/>
            <a:pathLst>
              <a:path w="31750" h="36195">
                <a:moveTo>
                  <a:pt x="31529" y="0"/>
                </a:moveTo>
                <a:lnTo>
                  <a:pt x="0" y="3592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2982249" y="4630239"/>
            <a:ext cx="31750" cy="93345"/>
          </a:xfrm>
          <a:custGeom>
            <a:avLst/>
            <a:gdLst/>
            <a:ahLst/>
            <a:cxnLst/>
            <a:rect l="l" t="t" r="r" b="b"/>
            <a:pathLst>
              <a:path w="31750" h="93345">
                <a:moveTo>
                  <a:pt x="31529" y="0"/>
                </a:moveTo>
                <a:lnTo>
                  <a:pt x="0" y="9280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3054318" y="4576355"/>
            <a:ext cx="33020" cy="53975"/>
          </a:xfrm>
          <a:custGeom>
            <a:avLst/>
            <a:gdLst/>
            <a:ahLst/>
            <a:cxnLst/>
            <a:rect l="l" t="t" r="r" b="b"/>
            <a:pathLst>
              <a:path w="33019" h="53975">
                <a:moveTo>
                  <a:pt x="33031" y="0"/>
                </a:moveTo>
                <a:lnTo>
                  <a:pt x="0" y="538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3127887" y="4576355"/>
            <a:ext cx="33020" cy="93345"/>
          </a:xfrm>
          <a:custGeom>
            <a:avLst/>
            <a:gdLst/>
            <a:ahLst/>
            <a:cxnLst/>
            <a:rect l="l" t="t" r="r" b="b"/>
            <a:pathLst>
              <a:path w="33019" h="93345">
                <a:moveTo>
                  <a:pt x="33031" y="9280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3201458" y="4669156"/>
            <a:ext cx="33020" cy="72390"/>
          </a:xfrm>
          <a:custGeom>
            <a:avLst/>
            <a:gdLst/>
            <a:ahLst/>
            <a:cxnLst/>
            <a:rect l="l" t="t" r="r" b="b"/>
            <a:pathLst>
              <a:path w="33019" h="72389">
                <a:moveTo>
                  <a:pt x="33031" y="718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3275028" y="4741003"/>
            <a:ext cx="33020" cy="27305"/>
          </a:xfrm>
          <a:custGeom>
            <a:avLst/>
            <a:gdLst/>
            <a:ahLst/>
            <a:cxnLst/>
            <a:rect l="l" t="t" r="r" b="b"/>
            <a:pathLst>
              <a:path w="33020" h="27304">
                <a:moveTo>
                  <a:pt x="33031" y="2694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3348597" y="4748487"/>
            <a:ext cx="31750" cy="19685"/>
          </a:xfrm>
          <a:custGeom>
            <a:avLst/>
            <a:gdLst/>
            <a:ahLst/>
            <a:cxnLst/>
            <a:rect l="l" t="t" r="r" b="b"/>
            <a:pathLst>
              <a:path w="31750" h="19685">
                <a:moveTo>
                  <a:pt x="31529" y="0"/>
                </a:moveTo>
                <a:lnTo>
                  <a:pt x="0" y="194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3422167" y="4729029"/>
            <a:ext cx="31750" cy="19685"/>
          </a:xfrm>
          <a:custGeom>
            <a:avLst/>
            <a:gdLst/>
            <a:ahLst/>
            <a:cxnLst/>
            <a:rect l="l" t="t" r="r" b="b"/>
            <a:pathLst>
              <a:path w="31750" h="19685">
                <a:moveTo>
                  <a:pt x="31529" y="0"/>
                </a:moveTo>
                <a:lnTo>
                  <a:pt x="0" y="194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3494236" y="4700589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33031" y="0"/>
                </a:moveTo>
                <a:lnTo>
                  <a:pt x="0" y="284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3567806" y="4666163"/>
            <a:ext cx="33020" cy="34925"/>
          </a:xfrm>
          <a:custGeom>
            <a:avLst/>
            <a:gdLst/>
            <a:ahLst/>
            <a:cxnLst/>
            <a:rect l="l" t="t" r="r" b="b"/>
            <a:pathLst>
              <a:path w="33020" h="34925">
                <a:moveTo>
                  <a:pt x="33031" y="0"/>
                </a:moveTo>
                <a:lnTo>
                  <a:pt x="0" y="344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3641376" y="4666163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59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3714946" y="4657182"/>
            <a:ext cx="33020" cy="15240"/>
          </a:xfrm>
          <a:custGeom>
            <a:avLst/>
            <a:gdLst/>
            <a:ahLst/>
            <a:cxnLst/>
            <a:rect l="l" t="t" r="r" b="b"/>
            <a:pathLst>
              <a:path w="33020" h="15239">
                <a:moveTo>
                  <a:pt x="33031" y="0"/>
                </a:moveTo>
                <a:lnTo>
                  <a:pt x="0" y="149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3788516" y="4592820"/>
            <a:ext cx="31750" cy="64769"/>
          </a:xfrm>
          <a:custGeom>
            <a:avLst/>
            <a:gdLst/>
            <a:ahLst/>
            <a:cxnLst/>
            <a:rect l="l" t="t" r="r" b="b"/>
            <a:pathLst>
              <a:path w="31750" h="64770">
                <a:moveTo>
                  <a:pt x="31529" y="0"/>
                </a:moveTo>
                <a:lnTo>
                  <a:pt x="0" y="643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3862086" y="4564380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529" y="0"/>
                </a:moveTo>
                <a:lnTo>
                  <a:pt x="0" y="284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3934154" y="4564380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74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4007724" y="4571864"/>
            <a:ext cx="33020" cy="16510"/>
          </a:xfrm>
          <a:custGeom>
            <a:avLst/>
            <a:gdLst/>
            <a:ahLst/>
            <a:cxnLst/>
            <a:rect l="l" t="t" r="r" b="b"/>
            <a:pathLst>
              <a:path w="33020" h="16510">
                <a:moveTo>
                  <a:pt x="33031" y="164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4081295" y="4577851"/>
            <a:ext cx="33020" cy="10795"/>
          </a:xfrm>
          <a:custGeom>
            <a:avLst/>
            <a:gdLst/>
            <a:ahLst/>
            <a:cxnLst/>
            <a:rect l="l" t="t" r="r" b="b"/>
            <a:pathLst>
              <a:path w="33020" h="10795">
                <a:moveTo>
                  <a:pt x="33031" y="0"/>
                </a:moveTo>
                <a:lnTo>
                  <a:pt x="0" y="1047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4154864" y="4577851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44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4228434" y="4582342"/>
            <a:ext cx="31750" cy="19685"/>
          </a:xfrm>
          <a:custGeom>
            <a:avLst/>
            <a:gdLst/>
            <a:ahLst/>
            <a:cxnLst/>
            <a:rect l="l" t="t" r="r" b="b"/>
            <a:pathLst>
              <a:path w="31750" h="19685">
                <a:moveTo>
                  <a:pt x="31529" y="194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4302004" y="4601800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44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4374073" y="4604794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4447643" y="4598807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4521213" y="4592820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4594783" y="4586832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4668353" y="4579348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4741923" y="4571864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4813991" y="4565877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4887561" y="4558393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4961131" y="4550909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5034701" y="4544922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5108271" y="4537438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5181841" y="4529954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5253910" y="4523966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5327480" y="4516482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5401050" y="4508998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5474620" y="4503011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5548190" y="4495527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5621760" y="4488043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5693828" y="4480559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5767398" y="4473075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5840968" y="4465591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5914538" y="4458107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5988108" y="4450623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6060177" y="4443139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6133747" y="4435655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6207317" y="4428171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6280887" y="4420687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6354457" y="4413203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6428027" y="4405719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2721000" y="4768694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4490">
            <a:solidFill>
              <a:srgbClr val="00AF5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2374171" y="4879457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019" y="0"/>
                </a:lnTo>
              </a:path>
            </a:pathLst>
          </a:custGeom>
          <a:ln w="449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2428222" y="4841289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2500290" y="4809108"/>
            <a:ext cx="42545" cy="0"/>
          </a:xfrm>
          <a:custGeom>
            <a:avLst/>
            <a:gdLst/>
            <a:ahLst/>
            <a:cxnLst/>
            <a:rect l="l" t="t" r="r" b="b"/>
            <a:pathLst>
              <a:path w="42544">
                <a:moveTo>
                  <a:pt x="0" y="0"/>
                </a:moveTo>
                <a:lnTo>
                  <a:pt x="42039" y="0"/>
                </a:lnTo>
              </a:path>
            </a:pathLst>
          </a:custGeom>
          <a:ln w="449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2573861" y="4815095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449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2647431" y="4807611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449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2794570" y="4763455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2868141" y="4757468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2940209" y="4720796"/>
            <a:ext cx="42545" cy="0"/>
          </a:xfrm>
          <a:custGeom>
            <a:avLst/>
            <a:gdLst/>
            <a:ahLst/>
            <a:cxnLst/>
            <a:rect l="l" t="t" r="r" b="b"/>
            <a:pathLst>
              <a:path w="42544">
                <a:moveTo>
                  <a:pt x="0" y="0"/>
                </a:moveTo>
                <a:lnTo>
                  <a:pt x="42039" y="0"/>
                </a:lnTo>
              </a:path>
            </a:pathLst>
          </a:custGeom>
          <a:ln w="449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3013779" y="4627994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449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3087349" y="4574109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449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3160919" y="4666911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449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3234489" y="4739506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3308059" y="4766448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3380127" y="4746242"/>
            <a:ext cx="42545" cy="0"/>
          </a:xfrm>
          <a:custGeom>
            <a:avLst/>
            <a:gdLst/>
            <a:ahLst/>
            <a:cxnLst/>
            <a:rect l="l" t="t" r="r" b="b"/>
            <a:pathLst>
              <a:path w="42545">
                <a:moveTo>
                  <a:pt x="0" y="0"/>
                </a:moveTo>
                <a:lnTo>
                  <a:pt x="42039" y="0"/>
                </a:lnTo>
              </a:path>
            </a:pathLst>
          </a:custGeom>
          <a:ln w="449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3453698" y="4726783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449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3527268" y="4699093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3600837" y="4663918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449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3674407" y="4669905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449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3747977" y="4654937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449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3820046" y="4590574"/>
            <a:ext cx="42545" cy="0"/>
          </a:xfrm>
          <a:custGeom>
            <a:avLst/>
            <a:gdLst/>
            <a:ahLst/>
            <a:cxnLst/>
            <a:rect l="l" t="t" r="r" b="b"/>
            <a:pathLst>
              <a:path w="42545">
                <a:moveTo>
                  <a:pt x="0" y="0"/>
                </a:moveTo>
                <a:lnTo>
                  <a:pt x="42039" y="0"/>
                </a:lnTo>
              </a:path>
            </a:pathLst>
          </a:custGeom>
          <a:ln w="449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3893616" y="4562135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449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3967186" y="4569619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449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4040756" y="4586084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449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4114326" y="4576355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4187896" y="4580097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449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4259964" y="4600304"/>
            <a:ext cx="42545" cy="0"/>
          </a:xfrm>
          <a:custGeom>
            <a:avLst/>
            <a:gdLst/>
            <a:ahLst/>
            <a:cxnLst/>
            <a:rect l="l" t="t" r="r" b="b"/>
            <a:pathLst>
              <a:path w="42545">
                <a:moveTo>
                  <a:pt x="0" y="0"/>
                </a:moveTo>
                <a:lnTo>
                  <a:pt x="42039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4333534" y="4604794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4407104" y="4603297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4480674" y="4597310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4554244" y="4590574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449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4627814" y="4584587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449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4699883" y="4577851"/>
            <a:ext cx="42545" cy="0"/>
          </a:xfrm>
          <a:custGeom>
            <a:avLst/>
            <a:gdLst/>
            <a:ahLst/>
            <a:cxnLst/>
            <a:rect l="l" t="t" r="r" b="b"/>
            <a:pathLst>
              <a:path w="42545">
                <a:moveTo>
                  <a:pt x="0" y="0"/>
                </a:moveTo>
                <a:lnTo>
                  <a:pt x="42039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4773453" y="4570367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4847023" y="4563632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449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4920593" y="4556896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4994163" y="4549412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5067733" y="4542676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449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5139801" y="4535941"/>
            <a:ext cx="42545" cy="0"/>
          </a:xfrm>
          <a:custGeom>
            <a:avLst/>
            <a:gdLst/>
            <a:ahLst/>
            <a:cxnLst/>
            <a:rect l="l" t="t" r="r" b="b"/>
            <a:pathLst>
              <a:path w="42545">
                <a:moveTo>
                  <a:pt x="0" y="0"/>
                </a:moveTo>
                <a:lnTo>
                  <a:pt x="42039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5213371" y="4528457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5286941" y="4521721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449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5360511" y="4514237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449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5434081" y="4507502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5507651" y="4500766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449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5579720" y="4493282"/>
            <a:ext cx="42545" cy="0"/>
          </a:xfrm>
          <a:custGeom>
            <a:avLst/>
            <a:gdLst/>
            <a:ahLst/>
            <a:cxnLst/>
            <a:rect l="l" t="t" r="r" b="b"/>
            <a:pathLst>
              <a:path w="42545">
                <a:moveTo>
                  <a:pt x="0" y="0"/>
                </a:moveTo>
                <a:lnTo>
                  <a:pt x="42039" y="0"/>
                </a:lnTo>
              </a:path>
            </a:pathLst>
          </a:custGeom>
          <a:ln w="449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5653290" y="4485798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449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5726860" y="4479063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5800430" y="4471578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5873999" y="4464094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5947569" y="4456610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6019638" y="4449126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6093208" y="4441642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6166778" y="4434158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6240348" y="4426674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6313918" y="4419190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6387488" y="4411706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6459557" y="4404222"/>
            <a:ext cx="28575" cy="0"/>
          </a:xfrm>
          <a:custGeom>
            <a:avLst/>
            <a:gdLst/>
            <a:ahLst/>
            <a:cxnLst/>
            <a:rect l="l" t="t" r="r" b="b"/>
            <a:pathLst>
              <a:path w="28575">
                <a:moveTo>
                  <a:pt x="0" y="0"/>
                </a:moveTo>
                <a:lnTo>
                  <a:pt x="28527" y="0"/>
                </a:lnTo>
              </a:path>
            </a:pathLst>
          </a:custGeom>
          <a:ln w="3175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2395191" y="4839792"/>
            <a:ext cx="33020" cy="37465"/>
          </a:xfrm>
          <a:custGeom>
            <a:avLst/>
            <a:gdLst/>
            <a:ahLst/>
            <a:cxnLst/>
            <a:rect l="l" t="t" r="r" b="b"/>
            <a:pathLst>
              <a:path w="33019" h="37464">
                <a:moveTo>
                  <a:pt x="33031" y="0"/>
                </a:moveTo>
                <a:lnTo>
                  <a:pt x="0" y="374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2468761" y="4806862"/>
            <a:ext cx="31750" cy="33020"/>
          </a:xfrm>
          <a:custGeom>
            <a:avLst/>
            <a:gdLst/>
            <a:ahLst/>
            <a:cxnLst/>
            <a:rect l="l" t="t" r="r" b="b"/>
            <a:pathLst>
              <a:path w="31750" h="33020">
                <a:moveTo>
                  <a:pt x="31529" y="0"/>
                </a:moveTo>
                <a:lnTo>
                  <a:pt x="0" y="3292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2542331" y="4806862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59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2614399" y="4805365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19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2687969" y="4766448"/>
            <a:ext cx="33020" cy="39370"/>
          </a:xfrm>
          <a:custGeom>
            <a:avLst/>
            <a:gdLst/>
            <a:ahLst/>
            <a:cxnLst/>
            <a:rect l="l" t="t" r="r" b="b"/>
            <a:pathLst>
              <a:path w="33019" h="39370">
                <a:moveTo>
                  <a:pt x="33031" y="0"/>
                </a:moveTo>
                <a:lnTo>
                  <a:pt x="0" y="389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2761539" y="4761958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19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2835109" y="4755971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19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2908679" y="4718551"/>
            <a:ext cx="31750" cy="37465"/>
          </a:xfrm>
          <a:custGeom>
            <a:avLst/>
            <a:gdLst/>
            <a:ahLst/>
            <a:cxnLst/>
            <a:rect l="l" t="t" r="r" b="b"/>
            <a:pathLst>
              <a:path w="31750" h="37464">
                <a:moveTo>
                  <a:pt x="31529" y="0"/>
                </a:moveTo>
                <a:lnTo>
                  <a:pt x="0" y="374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2982249" y="4625749"/>
            <a:ext cx="31750" cy="93345"/>
          </a:xfrm>
          <a:custGeom>
            <a:avLst/>
            <a:gdLst/>
            <a:ahLst/>
            <a:cxnLst/>
            <a:rect l="l" t="t" r="r" b="b"/>
            <a:pathLst>
              <a:path w="31750" h="93345">
                <a:moveTo>
                  <a:pt x="31529" y="0"/>
                </a:moveTo>
                <a:lnTo>
                  <a:pt x="0" y="9280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3054318" y="4571864"/>
            <a:ext cx="33020" cy="53975"/>
          </a:xfrm>
          <a:custGeom>
            <a:avLst/>
            <a:gdLst/>
            <a:ahLst/>
            <a:cxnLst/>
            <a:rect l="l" t="t" r="r" b="b"/>
            <a:pathLst>
              <a:path w="33019" h="53975">
                <a:moveTo>
                  <a:pt x="33031" y="0"/>
                </a:moveTo>
                <a:lnTo>
                  <a:pt x="0" y="538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3127887" y="4571864"/>
            <a:ext cx="33020" cy="93345"/>
          </a:xfrm>
          <a:custGeom>
            <a:avLst/>
            <a:gdLst/>
            <a:ahLst/>
            <a:cxnLst/>
            <a:rect l="l" t="t" r="r" b="b"/>
            <a:pathLst>
              <a:path w="33019" h="93345">
                <a:moveTo>
                  <a:pt x="33031" y="9280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3201458" y="4664666"/>
            <a:ext cx="33020" cy="73660"/>
          </a:xfrm>
          <a:custGeom>
            <a:avLst/>
            <a:gdLst/>
            <a:ahLst/>
            <a:cxnLst/>
            <a:rect l="l" t="t" r="r" b="b"/>
            <a:pathLst>
              <a:path w="33019" h="73660">
                <a:moveTo>
                  <a:pt x="33031" y="7334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3275028" y="4738010"/>
            <a:ext cx="33020" cy="27305"/>
          </a:xfrm>
          <a:custGeom>
            <a:avLst/>
            <a:gdLst/>
            <a:ahLst/>
            <a:cxnLst/>
            <a:rect l="l" t="t" r="r" b="b"/>
            <a:pathLst>
              <a:path w="33020" h="27304">
                <a:moveTo>
                  <a:pt x="33031" y="2694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3348597" y="4743997"/>
            <a:ext cx="31750" cy="20955"/>
          </a:xfrm>
          <a:custGeom>
            <a:avLst/>
            <a:gdLst/>
            <a:ahLst/>
            <a:cxnLst/>
            <a:rect l="l" t="t" r="r" b="b"/>
            <a:pathLst>
              <a:path w="31750" h="20954">
                <a:moveTo>
                  <a:pt x="31529" y="0"/>
                </a:moveTo>
                <a:lnTo>
                  <a:pt x="0" y="209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3422167" y="4724538"/>
            <a:ext cx="31750" cy="19685"/>
          </a:xfrm>
          <a:custGeom>
            <a:avLst/>
            <a:gdLst/>
            <a:ahLst/>
            <a:cxnLst/>
            <a:rect l="l" t="t" r="r" b="b"/>
            <a:pathLst>
              <a:path w="31750" h="19685">
                <a:moveTo>
                  <a:pt x="31529" y="0"/>
                </a:moveTo>
                <a:lnTo>
                  <a:pt x="0" y="194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3494236" y="4697596"/>
            <a:ext cx="33020" cy="27305"/>
          </a:xfrm>
          <a:custGeom>
            <a:avLst/>
            <a:gdLst/>
            <a:ahLst/>
            <a:cxnLst/>
            <a:rect l="l" t="t" r="r" b="b"/>
            <a:pathLst>
              <a:path w="33020" h="27304">
                <a:moveTo>
                  <a:pt x="33031" y="0"/>
                </a:moveTo>
                <a:lnTo>
                  <a:pt x="0" y="2694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3567806" y="4661672"/>
            <a:ext cx="33020" cy="36195"/>
          </a:xfrm>
          <a:custGeom>
            <a:avLst/>
            <a:gdLst/>
            <a:ahLst/>
            <a:cxnLst/>
            <a:rect l="l" t="t" r="r" b="b"/>
            <a:pathLst>
              <a:path w="33020" h="36195">
                <a:moveTo>
                  <a:pt x="33031" y="0"/>
                </a:moveTo>
                <a:lnTo>
                  <a:pt x="0" y="3592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3641376" y="4661672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59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3714946" y="4652691"/>
            <a:ext cx="33020" cy="15240"/>
          </a:xfrm>
          <a:custGeom>
            <a:avLst/>
            <a:gdLst/>
            <a:ahLst/>
            <a:cxnLst/>
            <a:rect l="l" t="t" r="r" b="b"/>
            <a:pathLst>
              <a:path w="33020" h="15239">
                <a:moveTo>
                  <a:pt x="33031" y="0"/>
                </a:moveTo>
                <a:lnTo>
                  <a:pt x="0" y="149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3788516" y="4588329"/>
            <a:ext cx="31750" cy="64769"/>
          </a:xfrm>
          <a:custGeom>
            <a:avLst/>
            <a:gdLst/>
            <a:ahLst/>
            <a:cxnLst/>
            <a:rect l="l" t="t" r="r" b="b"/>
            <a:pathLst>
              <a:path w="31750" h="64770">
                <a:moveTo>
                  <a:pt x="31529" y="0"/>
                </a:moveTo>
                <a:lnTo>
                  <a:pt x="0" y="643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3862086" y="4559890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529" y="0"/>
                </a:moveTo>
                <a:lnTo>
                  <a:pt x="0" y="284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3934154" y="4559890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74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4007724" y="4567374"/>
            <a:ext cx="33020" cy="16510"/>
          </a:xfrm>
          <a:custGeom>
            <a:avLst/>
            <a:gdLst/>
            <a:ahLst/>
            <a:cxnLst/>
            <a:rect l="l" t="t" r="r" b="b"/>
            <a:pathLst>
              <a:path w="33020" h="16510">
                <a:moveTo>
                  <a:pt x="33031" y="164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4081295" y="4574858"/>
            <a:ext cx="33020" cy="9525"/>
          </a:xfrm>
          <a:custGeom>
            <a:avLst/>
            <a:gdLst/>
            <a:ahLst/>
            <a:cxnLst/>
            <a:rect l="l" t="t" r="r" b="b"/>
            <a:pathLst>
              <a:path w="33020" h="9525">
                <a:moveTo>
                  <a:pt x="33031" y="0"/>
                </a:moveTo>
                <a:lnTo>
                  <a:pt x="0" y="89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4154864" y="4574858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29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4228434" y="4577851"/>
            <a:ext cx="31750" cy="20955"/>
          </a:xfrm>
          <a:custGeom>
            <a:avLst/>
            <a:gdLst/>
            <a:ahLst/>
            <a:cxnLst/>
            <a:rect l="l" t="t" r="r" b="b"/>
            <a:pathLst>
              <a:path w="31750" h="20954">
                <a:moveTo>
                  <a:pt x="31529" y="2095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4302004" y="4598807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44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4374073" y="4601800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4447643" y="4595813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4521213" y="4588329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4594783" y="4582342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4668353" y="4576355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4741923" y="4568871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4813991" y="4561387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4887561" y="4555399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4961131" y="4547915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5034701" y="4540431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5108271" y="4534444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5181841" y="4526960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5253910" y="4519476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5327480" y="4511992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5401050" y="4506005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5474620" y="4498521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5548190" y="4491037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5621760" y="4483553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5693828" y="4477566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5767398" y="4470082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5840968" y="4462598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5914538" y="4455114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5988108" y="4447630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6060177" y="4440146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6133747" y="4432661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6207317" y="4425177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6280887" y="4417693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6354457" y="4410209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6428027" y="4402725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2374171" y="4095881"/>
            <a:ext cx="0" cy="2084070"/>
          </a:xfrm>
          <a:custGeom>
            <a:avLst/>
            <a:gdLst/>
            <a:ahLst/>
            <a:cxnLst/>
            <a:rect l="l" t="t" r="r" b="b"/>
            <a:pathLst>
              <a:path h="2084070">
                <a:moveTo>
                  <a:pt x="0" y="2083562"/>
                </a:moveTo>
                <a:lnTo>
                  <a:pt x="0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2344142" y="6179443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028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2344142" y="5918999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028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2344142" y="5658543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028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2344142" y="5398099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028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2344142" y="5137656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028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2344142" y="4877212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028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2344142" y="4616768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028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2344142" y="4356325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028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2344142" y="4095881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028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2374171" y="6179443"/>
            <a:ext cx="4106545" cy="0"/>
          </a:xfrm>
          <a:custGeom>
            <a:avLst/>
            <a:gdLst/>
            <a:ahLst/>
            <a:cxnLst/>
            <a:rect l="l" t="t" r="r" b="b"/>
            <a:pathLst>
              <a:path w="4106545">
                <a:moveTo>
                  <a:pt x="0" y="0"/>
                </a:moveTo>
                <a:lnTo>
                  <a:pt x="4106406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2374171" y="6179443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2668451" y="6179443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2961229" y="6179443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3254007" y="6179443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3548288" y="6179443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3841066" y="6179443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4133844" y="6179443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4428124" y="6179443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4720903" y="6179443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5013681" y="6179443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5307961" y="6179443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5600740" y="6179443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5893518" y="6179443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6187798" y="6179443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6480576" y="6179443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2" name="object 1142"/>
          <p:cNvSpPr txBox="1"/>
          <p:nvPr/>
        </p:nvSpPr>
        <p:spPr>
          <a:xfrm>
            <a:off x="2164483" y="5595973"/>
            <a:ext cx="137160" cy="6508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40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20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 marL="67945">
              <a:lnSpc>
                <a:spcPct val="100000"/>
              </a:lnSpc>
            </a:pP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750">
              <a:latin typeface="Arial"/>
              <a:cs typeface="Arial"/>
            </a:endParaRPr>
          </a:p>
        </p:txBody>
      </p:sp>
      <p:sp>
        <p:nvSpPr>
          <p:cNvPr id="1143" name="object 1143"/>
          <p:cNvSpPr txBox="1"/>
          <p:nvPr/>
        </p:nvSpPr>
        <p:spPr>
          <a:xfrm>
            <a:off x="2164483" y="5335156"/>
            <a:ext cx="13652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60</a:t>
            </a:r>
            <a:endParaRPr sz="750">
              <a:latin typeface="Arial"/>
              <a:cs typeface="Arial"/>
            </a:endParaRPr>
          </a:p>
        </p:txBody>
      </p:sp>
      <p:sp>
        <p:nvSpPr>
          <p:cNvPr id="1144" name="object 1144"/>
          <p:cNvSpPr txBox="1"/>
          <p:nvPr/>
        </p:nvSpPr>
        <p:spPr>
          <a:xfrm>
            <a:off x="2164483" y="5068362"/>
            <a:ext cx="136525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80</a:t>
            </a:r>
            <a:endParaRPr sz="800">
              <a:latin typeface="Arial"/>
              <a:cs typeface="Arial"/>
            </a:endParaRPr>
          </a:p>
        </p:txBody>
      </p:sp>
      <p:sp>
        <p:nvSpPr>
          <p:cNvPr id="1145" name="object 1145"/>
          <p:cNvSpPr txBox="1"/>
          <p:nvPr/>
        </p:nvSpPr>
        <p:spPr>
          <a:xfrm>
            <a:off x="2108630" y="4032063"/>
            <a:ext cx="192405" cy="9112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160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140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120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100</a:t>
            </a:r>
            <a:endParaRPr sz="750">
              <a:latin typeface="Arial"/>
              <a:cs typeface="Arial"/>
            </a:endParaRPr>
          </a:p>
        </p:txBody>
      </p:sp>
      <p:sp>
        <p:nvSpPr>
          <p:cNvPr id="1146" name="object 1146"/>
          <p:cNvSpPr txBox="1"/>
          <p:nvPr/>
        </p:nvSpPr>
        <p:spPr>
          <a:xfrm>
            <a:off x="2239555" y="6235969"/>
            <a:ext cx="49657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06Q1  </a:t>
            </a:r>
            <a:r>
              <a:rPr sz="750" b="1" spc="15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07</a:t>
            </a:r>
            <a:endParaRPr sz="750">
              <a:latin typeface="Arial"/>
              <a:cs typeface="Arial"/>
            </a:endParaRPr>
          </a:p>
        </p:txBody>
      </p:sp>
      <p:sp>
        <p:nvSpPr>
          <p:cNvPr id="1147" name="object 1147"/>
          <p:cNvSpPr txBox="1"/>
          <p:nvPr/>
        </p:nvSpPr>
        <p:spPr>
          <a:xfrm>
            <a:off x="4652900" y="6235969"/>
            <a:ext cx="189674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305435" algn="l"/>
                <a:tab pos="599440" algn="l"/>
                <a:tab pos="892810" algn="l"/>
                <a:tab pos="1186180" algn="l"/>
                <a:tab pos="1478915" algn="l"/>
                <a:tab pos="1772285" algn="l"/>
              </a:tabLst>
            </a:pP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4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5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6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7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8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9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20</a:t>
            </a:r>
            <a:endParaRPr sz="750">
              <a:latin typeface="Arial"/>
              <a:cs typeface="Arial"/>
            </a:endParaRPr>
          </a:p>
        </p:txBody>
      </p:sp>
      <p:sp>
        <p:nvSpPr>
          <p:cNvPr id="1148" name="object 1148"/>
          <p:cNvSpPr txBox="1"/>
          <p:nvPr/>
        </p:nvSpPr>
        <p:spPr>
          <a:xfrm>
            <a:off x="1333293" y="4917298"/>
            <a:ext cx="718820" cy="472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ctr">
              <a:lnSpc>
                <a:spcPct val="100000"/>
              </a:lnSpc>
            </a:pPr>
            <a:r>
              <a:rPr sz="750" b="1" spc="45" dirty="0">
                <a:solidFill>
                  <a:srgbClr val="404040"/>
                </a:solidFill>
                <a:latin typeface="Arial"/>
                <a:cs typeface="Arial"/>
              </a:rPr>
              <a:t>M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a</a:t>
            </a: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nuf</a:t>
            </a:r>
            <a:r>
              <a:rPr sz="750" b="1" spc="10" dirty="0">
                <a:solidFill>
                  <a:srgbClr val="404040"/>
                </a:solidFill>
                <a:latin typeface="Arial"/>
                <a:cs typeface="Arial"/>
              </a:rPr>
              <a:t>a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c</a:t>
            </a:r>
            <a:r>
              <a:rPr sz="750" b="1" spc="5" dirty="0">
                <a:solidFill>
                  <a:srgbClr val="404040"/>
                </a:solidFill>
                <a:latin typeface="Arial"/>
                <a:cs typeface="Arial"/>
              </a:rPr>
              <a:t>t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uring  </a:t>
            </a: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Cost  Breakdown  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(2006</a:t>
            </a:r>
            <a:r>
              <a:rPr sz="750" b="1" spc="-7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Q1=100)</a:t>
            </a:r>
            <a:endParaRPr sz="750">
              <a:latin typeface="Arial"/>
              <a:cs typeface="Arial"/>
            </a:endParaRPr>
          </a:p>
        </p:txBody>
      </p:sp>
      <p:sp>
        <p:nvSpPr>
          <p:cNvPr id="1149" name="object 1149"/>
          <p:cNvSpPr/>
          <p:nvPr/>
        </p:nvSpPr>
        <p:spPr>
          <a:xfrm>
            <a:off x="1144501" y="6591065"/>
            <a:ext cx="5729605" cy="446405"/>
          </a:xfrm>
          <a:custGeom>
            <a:avLst/>
            <a:gdLst/>
            <a:ahLst/>
            <a:cxnLst/>
            <a:rect l="l" t="t" r="r" b="b"/>
            <a:pathLst>
              <a:path w="5729605" h="446404">
                <a:moveTo>
                  <a:pt x="0" y="446047"/>
                </a:moveTo>
                <a:lnTo>
                  <a:pt x="5729449" y="446047"/>
                </a:lnTo>
                <a:lnTo>
                  <a:pt x="5729449" y="0"/>
                </a:lnTo>
                <a:lnTo>
                  <a:pt x="0" y="0"/>
                </a:lnTo>
                <a:lnTo>
                  <a:pt x="0" y="4460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1506345" y="6632974"/>
            <a:ext cx="0" cy="62865"/>
          </a:xfrm>
          <a:custGeom>
            <a:avLst/>
            <a:gdLst/>
            <a:ahLst/>
            <a:cxnLst/>
            <a:rect l="l" t="t" r="r" b="b"/>
            <a:pathLst>
              <a:path h="62865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6305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3416162" y="6632974"/>
            <a:ext cx="0" cy="62865"/>
          </a:xfrm>
          <a:custGeom>
            <a:avLst/>
            <a:gdLst/>
            <a:ahLst/>
            <a:cxnLst/>
            <a:rect l="l" t="t" r="r" b="b"/>
            <a:pathLst>
              <a:path h="62865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63059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5325978" y="6632974"/>
            <a:ext cx="0" cy="62865"/>
          </a:xfrm>
          <a:custGeom>
            <a:avLst/>
            <a:gdLst/>
            <a:ahLst/>
            <a:cxnLst/>
            <a:rect l="l" t="t" r="r" b="b"/>
            <a:pathLst>
              <a:path h="62865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63059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1506345" y="6782654"/>
            <a:ext cx="0" cy="62865"/>
          </a:xfrm>
          <a:custGeom>
            <a:avLst/>
            <a:gdLst/>
            <a:ahLst/>
            <a:cxnLst/>
            <a:rect l="l" t="t" r="r" b="b"/>
            <a:pathLst>
              <a:path h="62865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63059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3416162" y="6782654"/>
            <a:ext cx="0" cy="62865"/>
          </a:xfrm>
          <a:custGeom>
            <a:avLst/>
            <a:gdLst/>
            <a:ahLst/>
            <a:cxnLst/>
            <a:rect l="l" t="t" r="r" b="b"/>
            <a:pathLst>
              <a:path h="62865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63059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5325978" y="6782654"/>
            <a:ext cx="0" cy="62865"/>
          </a:xfrm>
          <a:custGeom>
            <a:avLst/>
            <a:gdLst/>
            <a:ahLst/>
            <a:cxnLst/>
            <a:rect l="l" t="t" r="r" b="b"/>
            <a:pathLst>
              <a:path h="62865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63059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1506345" y="6930838"/>
            <a:ext cx="0" cy="62865"/>
          </a:xfrm>
          <a:custGeom>
            <a:avLst/>
            <a:gdLst/>
            <a:ahLst/>
            <a:cxnLst/>
            <a:rect l="l" t="t" r="r" b="b"/>
            <a:pathLst>
              <a:path h="62865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63059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7" name="object 1157"/>
          <p:cNvSpPr txBox="1"/>
          <p:nvPr/>
        </p:nvSpPr>
        <p:spPr>
          <a:xfrm>
            <a:off x="1551300" y="6580716"/>
            <a:ext cx="1191895" cy="4616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2800"/>
              </a:lnSpc>
            </a:pPr>
            <a:r>
              <a:rPr sz="950" spc="10" dirty="0">
                <a:solidFill>
                  <a:srgbClr val="404040"/>
                </a:solidFill>
                <a:latin typeface="Arial"/>
                <a:cs typeface="Arial"/>
              </a:rPr>
              <a:t>Electronics  </a:t>
            </a:r>
            <a:r>
              <a:rPr sz="950" spc="15" dirty="0">
                <a:solidFill>
                  <a:srgbClr val="404040"/>
                </a:solidFill>
                <a:latin typeface="Arial"/>
                <a:cs typeface="Arial"/>
              </a:rPr>
              <a:t>Chemicals </a:t>
            </a:r>
            <a:r>
              <a:rPr sz="950" spc="20" dirty="0">
                <a:solidFill>
                  <a:srgbClr val="404040"/>
                </a:solidFill>
                <a:latin typeface="Arial"/>
                <a:cs typeface="Arial"/>
              </a:rPr>
              <a:t>&amp;</a:t>
            </a:r>
            <a:r>
              <a:rPr sz="950" spc="-6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950" spc="10" dirty="0">
                <a:solidFill>
                  <a:srgbClr val="404040"/>
                </a:solidFill>
                <a:latin typeface="Arial"/>
                <a:cs typeface="Arial"/>
              </a:rPr>
              <a:t>Plastics  </a:t>
            </a:r>
            <a:r>
              <a:rPr sz="950" spc="15" dirty="0">
                <a:solidFill>
                  <a:srgbClr val="404040"/>
                </a:solidFill>
                <a:latin typeface="Arial"/>
                <a:cs typeface="Arial"/>
              </a:rPr>
              <a:t>Metals</a:t>
            </a:r>
            <a:endParaRPr sz="950">
              <a:latin typeface="Arial"/>
              <a:cs typeface="Arial"/>
            </a:endParaRPr>
          </a:p>
        </p:txBody>
      </p:sp>
      <p:sp>
        <p:nvSpPr>
          <p:cNvPr id="1158" name="object 1158"/>
          <p:cNvSpPr/>
          <p:nvPr/>
        </p:nvSpPr>
        <p:spPr>
          <a:xfrm>
            <a:off x="3416162" y="6930838"/>
            <a:ext cx="0" cy="62865"/>
          </a:xfrm>
          <a:custGeom>
            <a:avLst/>
            <a:gdLst/>
            <a:ahLst/>
            <a:cxnLst/>
            <a:rect l="l" t="t" r="r" b="b"/>
            <a:pathLst>
              <a:path h="62865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63059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9" name="object 1159"/>
          <p:cNvSpPr txBox="1"/>
          <p:nvPr/>
        </p:nvSpPr>
        <p:spPr>
          <a:xfrm>
            <a:off x="2892976" y="6235969"/>
            <a:ext cx="1603375" cy="8064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305435" algn="l"/>
                <a:tab pos="599440" algn="l"/>
                <a:tab pos="892175" algn="l"/>
                <a:tab pos="1185545" algn="l"/>
                <a:tab pos="1478915" algn="l"/>
              </a:tabLst>
            </a:pP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8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9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2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13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 marL="581025" marR="62230">
              <a:lnSpc>
                <a:spcPct val="102800"/>
              </a:lnSpc>
              <a:spcBef>
                <a:spcPts val="780"/>
              </a:spcBef>
            </a:pPr>
            <a:r>
              <a:rPr sz="950" spc="15" dirty="0">
                <a:solidFill>
                  <a:srgbClr val="404040"/>
                </a:solidFill>
                <a:latin typeface="Arial"/>
                <a:cs typeface="Arial"/>
              </a:rPr>
              <a:t>Other </a:t>
            </a:r>
            <a:r>
              <a:rPr sz="950" spc="10" dirty="0">
                <a:solidFill>
                  <a:srgbClr val="404040"/>
                </a:solidFill>
                <a:latin typeface="Arial"/>
                <a:cs typeface="Arial"/>
              </a:rPr>
              <a:t>Materials  Benefits  </a:t>
            </a:r>
            <a:r>
              <a:rPr sz="950" spc="15" dirty="0">
                <a:solidFill>
                  <a:srgbClr val="404040"/>
                </a:solidFill>
                <a:latin typeface="Arial"/>
                <a:cs typeface="Arial"/>
              </a:rPr>
              <a:t>Production</a:t>
            </a:r>
            <a:r>
              <a:rPr sz="950" spc="-8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950" spc="15" dirty="0">
                <a:solidFill>
                  <a:srgbClr val="404040"/>
                </a:solidFill>
                <a:latin typeface="Arial"/>
                <a:cs typeface="Arial"/>
              </a:rPr>
              <a:t>Labor</a:t>
            </a:r>
            <a:endParaRPr sz="950">
              <a:latin typeface="Arial"/>
              <a:cs typeface="Arial"/>
            </a:endParaRPr>
          </a:p>
        </p:txBody>
      </p:sp>
      <p:sp>
        <p:nvSpPr>
          <p:cNvPr id="1160" name="object 1160"/>
          <p:cNvSpPr/>
          <p:nvPr/>
        </p:nvSpPr>
        <p:spPr>
          <a:xfrm>
            <a:off x="5325978" y="6930838"/>
            <a:ext cx="0" cy="62865"/>
          </a:xfrm>
          <a:custGeom>
            <a:avLst/>
            <a:gdLst/>
            <a:ahLst/>
            <a:cxnLst/>
            <a:rect l="l" t="t" r="r" b="b"/>
            <a:pathLst>
              <a:path h="62865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63059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1" name="object 1161"/>
          <p:cNvSpPr txBox="1"/>
          <p:nvPr/>
        </p:nvSpPr>
        <p:spPr>
          <a:xfrm>
            <a:off x="5371834" y="6580716"/>
            <a:ext cx="1172845" cy="4616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109220">
              <a:lnSpc>
                <a:spcPct val="102800"/>
              </a:lnSpc>
            </a:pPr>
            <a:r>
              <a:rPr sz="950" spc="15" dirty="0">
                <a:solidFill>
                  <a:srgbClr val="404040"/>
                </a:solidFill>
                <a:latin typeface="Arial"/>
                <a:cs typeface="Arial"/>
              </a:rPr>
              <a:t>Energy  </a:t>
            </a:r>
            <a:r>
              <a:rPr sz="950" spc="10" dirty="0">
                <a:solidFill>
                  <a:srgbClr val="404040"/>
                </a:solidFill>
                <a:latin typeface="Arial"/>
                <a:cs typeface="Arial"/>
              </a:rPr>
              <a:t>Professional</a:t>
            </a:r>
            <a:r>
              <a:rPr sz="950" spc="-3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950" spc="15" dirty="0">
                <a:solidFill>
                  <a:srgbClr val="404040"/>
                </a:solidFill>
                <a:latin typeface="Arial"/>
                <a:cs typeface="Arial"/>
              </a:rPr>
              <a:t>Labor</a:t>
            </a:r>
            <a:endParaRPr sz="9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0"/>
              </a:spcBef>
            </a:pPr>
            <a:r>
              <a:rPr sz="950" spc="15" dirty="0">
                <a:solidFill>
                  <a:srgbClr val="404040"/>
                </a:solidFill>
                <a:latin typeface="Arial"/>
                <a:cs typeface="Arial"/>
              </a:rPr>
              <a:t>Machinery and</a:t>
            </a:r>
            <a:r>
              <a:rPr sz="950" spc="-6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950" spc="10" dirty="0">
                <a:solidFill>
                  <a:srgbClr val="404040"/>
                </a:solidFill>
                <a:latin typeface="Arial"/>
                <a:cs typeface="Arial"/>
              </a:rPr>
              <a:t>Parts</a:t>
            </a:r>
            <a:endParaRPr sz="950">
              <a:latin typeface="Arial"/>
              <a:cs typeface="Arial"/>
            </a:endParaRPr>
          </a:p>
        </p:txBody>
      </p:sp>
      <p:sp>
        <p:nvSpPr>
          <p:cNvPr id="1162" name="object 1162"/>
          <p:cNvSpPr/>
          <p:nvPr/>
        </p:nvSpPr>
        <p:spPr>
          <a:xfrm>
            <a:off x="1144501" y="3872870"/>
            <a:ext cx="5729605" cy="3164840"/>
          </a:xfrm>
          <a:custGeom>
            <a:avLst/>
            <a:gdLst/>
            <a:ahLst/>
            <a:cxnLst/>
            <a:rect l="l" t="t" r="r" b="b"/>
            <a:pathLst>
              <a:path w="5729605" h="3164840">
                <a:moveTo>
                  <a:pt x="0" y="3164241"/>
                </a:moveTo>
                <a:lnTo>
                  <a:pt x="5729449" y="3164241"/>
                </a:lnTo>
                <a:lnTo>
                  <a:pt x="5729449" y="0"/>
                </a:lnTo>
                <a:lnTo>
                  <a:pt x="0" y="0"/>
                </a:lnTo>
                <a:lnTo>
                  <a:pt x="0" y="31642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3" name="object 116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164" name="object 116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37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016304" y="837387"/>
            <a:ext cx="5607050" cy="13303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200"/>
              </a:lnSpc>
            </a:pPr>
            <a:r>
              <a:rPr sz="1000" spc="-5" dirty="0">
                <a:latin typeface="Arial"/>
                <a:cs typeface="Arial"/>
              </a:rPr>
              <a:t>No </a:t>
            </a:r>
            <a:r>
              <a:rPr sz="1000" dirty="0">
                <a:latin typeface="Arial"/>
                <a:cs typeface="Arial"/>
              </a:rPr>
              <a:t>major </a:t>
            </a:r>
            <a:r>
              <a:rPr sz="1000" spc="-5" dirty="0">
                <a:latin typeface="Arial"/>
                <a:cs typeface="Arial"/>
              </a:rPr>
              <a:t>supplier exclusively sells globe valves, so profit </a:t>
            </a:r>
            <a:r>
              <a:rPr sz="1000" dirty="0">
                <a:latin typeface="Arial"/>
                <a:cs typeface="Arial"/>
              </a:rPr>
              <a:t>margins </a:t>
            </a:r>
            <a:r>
              <a:rPr sz="1000" spc="-5" dirty="0">
                <a:latin typeface="Arial"/>
                <a:cs typeface="Arial"/>
              </a:rPr>
              <a:t>are inferred </a:t>
            </a:r>
            <a:r>
              <a:rPr sz="1000" spc="5" dirty="0">
                <a:latin typeface="Arial"/>
                <a:cs typeface="Arial"/>
              </a:rPr>
              <a:t>from </a:t>
            </a:r>
            <a:r>
              <a:rPr sz="1000" spc="-5" dirty="0">
                <a:latin typeface="Arial"/>
                <a:cs typeface="Arial"/>
              </a:rPr>
              <a:t>those that sell a  high dollar value and a high proportion of globe valves compared to their other valve</a:t>
            </a:r>
            <a:r>
              <a:rPr sz="1000" spc="21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products.</a:t>
            </a:r>
            <a:endParaRPr sz="1000">
              <a:latin typeface="Arial"/>
              <a:cs typeface="Arial"/>
            </a:endParaRPr>
          </a:p>
          <a:p>
            <a:pPr marL="12700" marR="246379">
              <a:lnSpc>
                <a:spcPts val="1730"/>
              </a:lnSpc>
              <a:spcBef>
                <a:spcPts val="130"/>
              </a:spcBef>
            </a:pPr>
            <a:r>
              <a:rPr sz="1000" spc="-5" dirty="0">
                <a:latin typeface="Arial"/>
                <a:cs typeface="Arial"/>
              </a:rPr>
              <a:t>Pentair, which sells both globe and relief valves, had a net profit </a:t>
            </a:r>
            <a:r>
              <a:rPr sz="1000" dirty="0">
                <a:latin typeface="Arial"/>
                <a:cs typeface="Arial"/>
              </a:rPr>
              <a:t>margin </a:t>
            </a:r>
            <a:r>
              <a:rPr sz="1000" spc="-5" dirty="0">
                <a:latin typeface="Arial"/>
                <a:cs typeface="Arial"/>
              </a:rPr>
              <a:t>of 1.0%. This </a:t>
            </a:r>
            <a:r>
              <a:rPr sz="1000" spc="5" dirty="0">
                <a:latin typeface="Arial"/>
                <a:cs typeface="Arial"/>
              </a:rPr>
              <a:t>may </a:t>
            </a:r>
            <a:r>
              <a:rPr sz="1000" spc="-5" dirty="0">
                <a:latin typeface="Arial"/>
                <a:cs typeface="Arial"/>
              </a:rPr>
              <a:t>be  unusually low in 2012 as a result of </a:t>
            </a:r>
            <a:r>
              <a:rPr sz="1000" dirty="0">
                <a:latin typeface="Arial"/>
                <a:cs typeface="Arial"/>
              </a:rPr>
              <a:t>absorption </a:t>
            </a:r>
            <a:r>
              <a:rPr sz="1000" spc="-5" dirty="0">
                <a:latin typeface="Arial"/>
                <a:cs typeface="Arial"/>
              </a:rPr>
              <a:t>of costs as a result of the Tyco/Pentair </a:t>
            </a:r>
            <a:r>
              <a:rPr sz="1000" dirty="0">
                <a:latin typeface="Arial"/>
                <a:cs typeface="Arial"/>
              </a:rPr>
              <a:t>merger.  Cameron, </a:t>
            </a:r>
            <a:r>
              <a:rPr sz="1000" spc="-5" dirty="0">
                <a:latin typeface="Arial"/>
                <a:cs typeface="Arial"/>
              </a:rPr>
              <a:t>which sells globe and </a:t>
            </a:r>
            <a:r>
              <a:rPr sz="1000" dirty="0">
                <a:latin typeface="Arial"/>
                <a:cs typeface="Arial"/>
              </a:rPr>
              <a:t>Gate </a:t>
            </a:r>
            <a:r>
              <a:rPr sz="1000" spc="-5" dirty="0">
                <a:latin typeface="Arial"/>
                <a:cs typeface="Arial"/>
              </a:rPr>
              <a:t>valves, had a net profit </a:t>
            </a:r>
            <a:r>
              <a:rPr sz="1000" dirty="0">
                <a:latin typeface="Arial"/>
                <a:cs typeface="Arial"/>
              </a:rPr>
              <a:t>margin </a:t>
            </a:r>
            <a:r>
              <a:rPr sz="1000" spc="-5" dirty="0">
                <a:latin typeface="Arial"/>
                <a:cs typeface="Arial"/>
              </a:rPr>
              <a:t>of 7.5%. </a:t>
            </a:r>
            <a:r>
              <a:rPr sz="1000" dirty="0">
                <a:latin typeface="Arial"/>
                <a:cs typeface="Arial"/>
              </a:rPr>
              <a:t>FMC, </a:t>
            </a:r>
            <a:r>
              <a:rPr sz="1000" spc="-5" dirty="0">
                <a:latin typeface="Arial"/>
                <a:cs typeface="Arial"/>
              </a:rPr>
              <a:t>which sells  control and globe valves, had a net profit </a:t>
            </a:r>
            <a:r>
              <a:rPr sz="1000" dirty="0">
                <a:latin typeface="Arial"/>
                <a:cs typeface="Arial"/>
              </a:rPr>
              <a:t>margin </a:t>
            </a:r>
            <a:r>
              <a:rPr sz="1000" spc="-5" dirty="0">
                <a:latin typeface="Arial"/>
                <a:cs typeface="Arial"/>
              </a:rPr>
              <a:t>of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7.8%.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1" name="object 10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02" name="object 10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38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94" name="object 94"/>
          <p:cNvSpPr txBox="1"/>
          <p:nvPr/>
        </p:nvSpPr>
        <p:spPr>
          <a:xfrm>
            <a:off x="1016304" y="2523489"/>
            <a:ext cx="5397500" cy="453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10" dirty="0">
                <a:latin typeface="Arial"/>
                <a:cs typeface="Arial"/>
              </a:rPr>
              <a:t>We </a:t>
            </a:r>
            <a:r>
              <a:rPr sz="1000" spc="-10" dirty="0">
                <a:latin typeface="Arial"/>
                <a:cs typeface="Arial"/>
              </a:rPr>
              <a:t>would </a:t>
            </a:r>
            <a:r>
              <a:rPr sz="1000" spc="-5" dirty="0">
                <a:latin typeface="Arial"/>
                <a:cs typeface="Arial"/>
              </a:rPr>
              <a:t>expect profit </a:t>
            </a:r>
            <a:r>
              <a:rPr sz="1000" dirty="0">
                <a:latin typeface="Arial"/>
                <a:cs typeface="Arial"/>
              </a:rPr>
              <a:t>margins to </a:t>
            </a:r>
            <a:r>
              <a:rPr sz="1000" spc="-5" dirty="0">
                <a:latin typeface="Arial"/>
                <a:cs typeface="Arial"/>
              </a:rPr>
              <a:t>increase </a:t>
            </a:r>
            <a:r>
              <a:rPr sz="1000" dirty="0">
                <a:latin typeface="Arial"/>
                <a:cs typeface="Arial"/>
              </a:rPr>
              <a:t>slightly (by </a:t>
            </a:r>
            <a:r>
              <a:rPr sz="1000" spc="-5" dirty="0">
                <a:latin typeface="Arial"/>
                <a:cs typeface="Arial"/>
              </a:rPr>
              <a:t>about 2%) over the 2013-2015 period as 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utilization</a:t>
            </a:r>
            <a:r>
              <a:rPr sz="1000" spc="-8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rises.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902004" y="3694303"/>
            <a:ext cx="30607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Arial"/>
                <a:cs typeface="Arial"/>
              </a:rPr>
              <a:t>8.2.3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359153" y="3694303"/>
            <a:ext cx="40513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Arial"/>
                <a:cs typeface="Arial"/>
              </a:rPr>
              <a:t>Pr</a:t>
            </a:r>
            <a:r>
              <a:rPr sz="1000" b="1" spc="0" dirty="0">
                <a:latin typeface="Arial"/>
                <a:cs typeface="Arial"/>
              </a:rPr>
              <a:t>i</a:t>
            </a:r>
            <a:r>
              <a:rPr sz="1000" b="1" spc="-5" dirty="0">
                <a:latin typeface="Arial"/>
                <a:cs typeface="Arial"/>
              </a:rPr>
              <a:t>c</a:t>
            </a:r>
            <a:r>
              <a:rPr sz="1000" b="1" spc="-10" dirty="0">
                <a:latin typeface="Arial"/>
                <a:cs typeface="Arial"/>
              </a:rPr>
              <a:t>e</a:t>
            </a:r>
            <a:r>
              <a:rPr sz="1000" b="1" spc="-5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902004" y="4220082"/>
            <a:ext cx="5522595" cy="4502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000"/>
              </a:lnSpc>
            </a:pPr>
            <a:r>
              <a:rPr sz="1000" b="1" spc="-5" dirty="0">
                <a:latin typeface="Arial"/>
                <a:cs typeface="Arial"/>
              </a:rPr>
              <a:t>Steady, small escalation </a:t>
            </a:r>
            <a:r>
              <a:rPr sz="1000" b="1" dirty="0">
                <a:latin typeface="Arial"/>
                <a:cs typeface="Arial"/>
              </a:rPr>
              <a:t>in </a:t>
            </a:r>
            <a:r>
              <a:rPr sz="1000" b="1" spc="-5" dirty="0">
                <a:latin typeface="Arial"/>
                <a:cs typeface="Arial"/>
              </a:rPr>
              <a:t>prices of globe valves </a:t>
            </a:r>
            <a:r>
              <a:rPr sz="1000" b="1" spc="5" dirty="0">
                <a:latin typeface="Arial"/>
                <a:cs typeface="Arial"/>
              </a:rPr>
              <a:t>have </a:t>
            </a:r>
            <a:r>
              <a:rPr sz="1000" b="1" spc="-5" dirty="0">
                <a:latin typeface="Arial"/>
                <a:cs typeface="Arial"/>
              </a:rPr>
              <a:t>become </a:t>
            </a:r>
            <a:r>
              <a:rPr sz="1000" b="1" dirty="0">
                <a:latin typeface="Arial"/>
                <a:cs typeface="Arial"/>
              </a:rPr>
              <a:t>fairly </a:t>
            </a:r>
            <a:r>
              <a:rPr sz="1000" b="1" spc="-5" dirty="0">
                <a:latin typeface="Arial"/>
                <a:cs typeface="Arial"/>
              </a:rPr>
              <a:t>predictable. India and  China lead in </a:t>
            </a:r>
            <a:r>
              <a:rPr sz="1000" b="1" dirty="0">
                <a:latin typeface="Arial"/>
                <a:cs typeface="Arial"/>
              </a:rPr>
              <a:t>low-cost </a:t>
            </a:r>
            <a:r>
              <a:rPr sz="1000" b="1" spc="-5" dirty="0">
                <a:latin typeface="Arial"/>
                <a:cs typeface="Arial"/>
              </a:rPr>
              <a:t>(and low-priced)</a:t>
            </a:r>
            <a:r>
              <a:rPr sz="1000" b="1" spc="4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production.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902004" y="5030088"/>
            <a:ext cx="5623560" cy="6705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>
              <a:lnSpc>
                <a:spcPct val="143500"/>
              </a:lnSpc>
            </a:pPr>
            <a:r>
              <a:rPr sz="1000" spc="-5" dirty="0">
                <a:latin typeface="Arial"/>
                <a:cs typeface="Arial"/>
              </a:rPr>
              <a:t>Prices of Globe </a:t>
            </a:r>
            <a:r>
              <a:rPr sz="1000" spc="-10" dirty="0">
                <a:latin typeface="Arial"/>
                <a:cs typeface="Arial"/>
              </a:rPr>
              <a:t>valves </a:t>
            </a:r>
            <a:r>
              <a:rPr sz="1000" dirty="0">
                <a:latin typeface="Arial"/>
                <a:cs typeface="Arial"/>
              </a:rPr>
              <a:t>have </a:t>
            </a:r>
            <a:r>
              <a:rPr sz="1000" spc="-5" dirty="0">
                <a:latin typeface="Arial"/>
                <a:cs typeface="Arial"/>
              </a:rPr>
              <a:t>been rising steadily,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a cumulative 0.7%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2012. This rate of growth  will increase in 2013 as capacity stretches thinner and suppliers </a:t>
            </a:r>
            <a:r>
              <a:rPr sz="1000" dirty="0">
                <a:latin typeface="Arial"/>
                <a:cs typeface="Arial"/>
              </a:rPr>
              <a:t>take </a:t>
            </a:r>
            <a:r>
              <a:rPr sz="1000" spc="-5" dirty="0">
                <a:latin typeface="Arial"/>
                <a:cs typeface="Arial"/>
              </a:rPr>
              <a:t>the opportunity to </a:t>
            </a:r>
            <a:r>
              <a:rPr sz="1000" dirty="0">
                <a:latin typeface="Arial"/>
                <a:cs typeface="Arial"/>
              </a:rPr>
              <a:t>slightly </a:t>
            </a:r>
            <a:r>
              <a:rPr sz="1000" spc="-5" dirty="0">
                <a:latin typeface="Arial"/>
                <a:cs typeface="Arial"/>
              </a:rPr>
              <a:t>raise  prices.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902004" y="6058585"/>
            <a:ext cx="5736590" cy="11099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800"/>
              </a:lnSpc>
            </a:pPr>
            <a:r>
              <a:rPr sz="1000" spc="-5" dirty="0">
                <a:latin typeface="Arial"/>
                <a:cs typeface="Arial"/>
              </a:rPr>
              <a:t>This steady and predictable increase </a:t>
            </a:r>
            <a:r>
              <a:rPr sz="1000" dirty="0">
                <a:latin typeface="Arial"/>
                <a:cs typeface="Arial"/>
              </a:rPr>
              <a:t>makes </a:t>
            </a:r>
            <a:r>
              <a:rPr sz="1000" spc="-5" dirty="0">
                <a:latin typeface="Arial"/>
                <a:cs typeface="Arial"/>
              </a:rPr>
              <a:t>capital budgeting seem relatively simple. However, </a:t>
            </a:r>
            <a:r>
              <a:rPr sz="1000" dirty="0">
                <a:latin typeface="Arial"/>
                <a:cs typeface="Arial"/>
              </a:rPr>
              <a:t>some  </a:t>
            </a:r>
            <a:r>
              <a:rPr sz="1000" spc="-5" dirty="0">
                <a:latin typeface="Arial"/>
                <a:cs typeface="Arial"/>
              </a:rPr>
              <a:t>buyers </a:t>
            </a:r>
            <a:r>
              <a:rPr sz="1000" spc="5" dirty="0">
                <a:latin typeface="Arial"/>
                <a:cs typeface="Arial"/>
              </a:rPr>
              <a:t>may </a:t>
            </a:r>
            <a:r>
              <a:rPr sz="1000" spc="-5" dirty="0">
                <a:latin typeface="Arial"/>
                <a:cs typeface="Arial"/>
              </a:rPr>
              <a:t>recall the </a:t>
            </a:r>
            <a:r>
              <a:rPr sz="1000" dirty="0">
                <a:latin typeface="Arial"/>
                <a:cs typeface="Arial"/>
              </a:rPr>
              <a:t>effect </a:t>
            </a:r>
            <a:r>
              <a:rPr sz="1000" spc="-5" dirty="0">
                <a:latin typeface="Arial"/>
                <a:cs typeface="Arial"/>
              </a:rPr>
              <a:t>of the spike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steel prices from 2008.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risk of steel and/or labor cost  spikes brings with it potential </a:t>
            </a:r>
            <a:r>
              <a:rPr sz="1000" dirty="0">
                <a:latin typeface="Arial"/>
                <a:cs typeface="Arial"/>
              </a:rPr>
              <a:t>price </a:t>
            </a:r>
            <a:r>
              <a:rPr sz="1000" spc="-5" dirty="0">
                <a:latin typeface="Arial"/>
                <a:cs typeface="Arial"/>
              </a:rPr>
              <a:t>increases and surcharges. Buyers </a:t>
            </a:r>
            <a:r>
              <a:rPr sz="1000" spc="-10" dirty="0">
                <a:latin typeface="Arial"/>
                <a:cs typeface="Arial"/>
              </a:rPr>
              <a:t>who </a:t>
            </a:r>
            <a:r>
              <a:rPr sz="1000" spc="-5" dirty="0">
                <a:latin typeface="Arial"/>
                <a:cs typeface="Arial"/>
              </a:rPr>
              <a:t>have </a:t>
            </a:r>
            <a:r>
              <a:rPr sz="1000" dirty="0">
                <a:latin typeface="Arial"/>
                <a:cs typeface="Arial"/>
              </a:rPr>
              <a:t>formed multi-year  </a:t>
            </a:r>
            <a:r>
              <a:rPr sz="1000" spc="-5" dirty="0">
                <a:latin typeface="Arial"/>
                <a:cs typeface="Arial"/>
              </a:rPr>
              <a:t>agreements have </a:t>
            </a:r>
            <a:r>
              <a:rPr sz="1000" dirty="0">
                <a:latin typeface="Arial"/>
                <a:cs typeface="Arial"/>
              </a:rPr>
              <a:t>based </a:t>
            </a:r>
            <a:r>
              <a:rPr sz="1000" spc="-5" dirty="0">
                <a:latin typeface="Arial"/>
                <a:cs typeface="Arial"/>
              </a:rPr>
              <a:t>their annual price </a:t>
            </a:r>
            <a:r>
              <a:rPr sz="1000" dirty="0">
                <a:latin typeface="Arial"/>
                <a:cs typeface="Arial"/>
              </a:rPr>
              <a:t>adjustment </a:t>
            </a:r>
            <a:r>
              <a:rPr sz="1000" spc="-5" dirty="0">
                <a:latin typeface="Arial"/>
                <a:cs typeface="Arial"/>
              </a:rPr>
              <a:t>around </a:t>
            </a:r>
            <a:r>
              <a:rPr sz="1000" dirty="0">
                <a:latin typeface="Arial"/>
                <a:cs typeface="Arial"/>
              </a:rPr>
              <a:t>pre-agreed </a:t>
            </a:r>
            <a:r>
              <a:rPr sz="1000" spc="-5" dirty="0">
                <a:latin typeface="Arial"/>
                <a:cs typeface="Arial"/>
              </a:rPr>
              <a:t>cost indices that are  prepared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the </a:t>
            </a:r>
            <a:r>
              <a:rPr sz="1000" dirty="0">
                <a:latin typeface="Arial"/>
                <a:cs typeface="Arial"/>
              </a:rPr>
              <a:t>supply market </a:t>
            </a:r>
            <a:r>
              <a:rPr sz="1000" spc="-5" dirty="0">
                <a:latin typeface="Arial"/>
                <a:cs typeface="Arial"/>
              </a:rPr>
              <a:t>intelligence group.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902004" y="7591425"/>
            <a:ext cx="437070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2020 prices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dirty="0">
                <a:latin typeface="Arial"/>
                <a:cs typeface="Arial"/>
              </a:rPr>
              <a:t>rise 13%, </a:t>
            </a:r>
            <a:r>
              <a:rPr sz="1000" spc="-5" dirty="0">
                <a:latin typeface="Arial"/>
                <a:cs typeface="Arial"/>
              </a:rPr>
              <a:t>reflecting a 1.7% compound annual growth</a:t>
            </a:r>
            <a:r>
              <a:rPr sz="1000" spc="10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rate.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6393560"/>
            <a:ext cx="5581015" cy="6724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>
              <a:lnSpc>
                <a:spcPct val="144000"/>
              </a:lnSpc>
            </a:pPr>
            <a:r>
              <a:rPr sz="1000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2020, </a:t>
            </a:r>
            <a:r>
              <a:rPr sz="1000" dirty="0">
                <a:latin typeface="Arial"/>
                <a:cs typeface="Arial"/>
              </a:rPr>
              <a:t>India </a:t>
            </a:r>
            <a:r>
              <a:rPr sz="1000" spc="-5" dirty="0">
                <a:latin typeface="Arial"/>
                <a:cs typeface="Arial"/>
              </a:rPr>
              <a:t>and China will still be the least expensive locations to produce Globe valves. Russia  will </a:t>
            </a:r>
            <a:r>
              <a:rPr sz="1000" dirty="0">
                <a:latin typeface="Arial"/>
                <a:cs typeface="Arial"/>
              </a:rPr>
              <a:t>become </a:t>
            </a:r>
            <a:r>
              <a:rPr sz="1000" spc="-5" dirty="0">
                <a:latin typeface="Arial"/>
                <a:cs typeface="Arial"/>
              </a:rPr>
              <a:t>relatively </a:t>
            </a:r>
            <a:r>
              <a:rPr sz="1000" dirty="0">
                <a:latin typeface="Arial"/>
                <a:cs typeface="Arial"/>
              </a:rPr>
              <a:t>more </a:t>
            </a:r>
            <a:r>
              <a:rPr sz="1000" spc="-5" dirty="0">
                <a:latin typeface="Arial"/>
                <a:cs typeface="Arial"/>
              </a:rPr>
              <a:t>expensive than it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today, as the cost of engineering labor, </a:t>
            </a:r>
            <a:r>
              <a:rPr sz="1000" dirty="0">
                <a:latin typeface="Arial"/>
                <a:cs typeface="Arial"/>
              </a:rPr>
              <a:t>metals, </a:t>
            </a:r>
            <a:r>
              <a:rPr sz="1000" spc="-5" dirty="0">
                <a:latin typeface="Arial"/>
                <a:cs typeface="Arial"/>
              </a:rPr>
              <a:t>and  industrial production rises </a:t>
            </a:r>
            <a:r>
              <a:rPr sz="1000" dirty="0">
                <a:latin typeface="Arial"/>
                <a:cs typeface="Arial"/>
              </a:rPr>
              <a:t>by 4-8% </a:t>
            </a:r>
            <a:r>
              <a:rPr sz="1000" spc="-5" dirty="0">
                <a:latin typeface="Arial"/>
                <a:cs typeface="Arial"/>
              </a:rPr>
              <a:t>per </a:t>
            </a:r>
            <a:r>
              <a:rPr sz="1000" spc="-10" dirty="0">
                <a:latin typeface="Arial"/>
                <a:cs typeface="Arial"/>
              </a:rPr>
              <a:t>year </a:t>
            </a:r>
            <a:r>
              <a:rPr sz="1000" spc="-5" dirty="0">
                <a:latin typeface="Arial"/>
                <a:cs typeface="Arial"/>
              </a:rPr>
              <a:t>on a sustained</a:t>
            </a:r>
            <a:r>
              <a:rPr sz="1000" spc="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basis.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902004" y="7422108"/>
            <a:ext cx="5547360" cy="673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>
              <a:lnSpc>
                <a:spcPct val="144100"/>
              </a:lnSpc>
            </a:pPr>
            <a:r>
              <a:rPr sz="1000" spc="-5" dirty="0">
                <a:latin typeface="Arial"/>
                <a:cs typeface="Arial"/>
              </a:rPr>
              <a:t>Countries with higher </a:t>
            </a:r>
            <a:r>
              <a:rPr sz="1000" dirty="0">
                <a:latin typeface="Arial"/>
                <a:cs typeface="Arial"/>
              </a:rPr>
              <a:t>prices </a:t>
            </a:r>
            <a:r>
              <a:rPr sz="1000" spc="-5" dirty="0">
                <a:latin typeface="Arial"/>
                <a:cs typeface="Arial"/>
              </a:rPr>
              <a:t>lowered them to the world average during the 2008-09 recession (see  chart of </a:t>
            </a:r>
            <a:r>
              <a:rPr sz="1000" dirty="0">
                <a:latin typeface="Arial"/>
                <a:cs typeface="Arial"/>
              </a:rPr>
              <a:t>max </a:t>
            </a:r>
            <a:r>
              <a:rPr sz="1000" spc="-5" dirty="0">
                <a:latin typeface="Arial"/>
                <a:cs typeface="Arial"/>
              </a:rPr>
              <a:t>vs. global average prices), but are widening the gap again as that event recedes from  memory.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/>
          <p:nvPr/>
        </p:nvSpPr>
        <p:spPr>
          <a:xfrm>
            <a:off x="2456108" y="1351328"/>
            <a:ext cx="0" cy="2136775"/>
          </a:xfrm>
          <a:custGeom>
            <a:avLst/>
            <a:gdLst/>
            <a:ahLst/>
            <a:cxnLst/>
            <a:rect l="l" t="t" r="r" b="b"/>
            <a:pathLst>
              <a:path h="2136775">
                <a:moveTo>
                  <a:pt x="0" y="2136239"/>
                </a:moveTo>
                <a:lnTo>
                  <a:pt x="0" y="0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2416495" y="3487568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416495" y="3131278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416495" y="2774989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416495" y="2418674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416495" y="2063907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416495" y="1707618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416495" y="1351328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456108" y="3487568"/>
            <a:ext cx="3267075" cy="0"/>
          </a:xfrm>
          <a:custGeom>
            <a:avLst/>
            <a:gdLst/>
            <a:ahLst/>
            <a:cxnLst/>
            <a:rect l="l" t="t" r="r" b="b"/>
            <a:pathLst>
              <a:path w="3267075">
                <a:moveTo>
                  <a:pt x="0" y="0"/>
                </a:moveTo>
                <a:lnTo>
                  <a:pt x="326654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456108" y="34875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638937" y="34875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820242" y="34875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001548" y="34875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182853" y="34875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364158" y="34875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545464" y="34875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726769" y="34875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908074" y="34875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089380" y="34875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270685" y="34875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451990" y="34875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633295" y="34875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816124" y="34875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997430" y="34875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178735" y="34875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360040" y="34875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541345" y="34875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722651" y="34875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2910133" y="2902888"/>
            <a:ext cx="2721610" cy="189230"/>
          </a:xfrm>
          <a:custGeom>
            <a:avLst/>
            <a:gdLst/>
            <a:ahLst/>
            <a:cxnLst/>
            <a:rect l="l" t="t" r="r" b="b"/>
            <a:pathLst>
              <a:path w="2721610" h="189230">
                <a:moveTo>
                  <a:pt x="0" y="188802"/>
                </a:moveTo>
                <a:lnTo>
                  <a:pt x="181305" y="159873"/>
                </a:lnTo>
                <a:lnTo>
                  <a:pt x="362610" y="138556"/>
                </a:lnTo>
                <a:lnTo>
                  <a:pt x="543915" y="118763"/>
                </a:lnTo>
                <a:lnTo>
                  <a:pt x="725221" y="150737"/>
                </a:lnTo>
                <a:lnTo>
                  <a:pt x="908050" y="127898"/>
                </a:lnTo>
                <a:lnTo>
                  <a:pt x="1089355" y="100491"/>
                </a:lnTo>
                <a:lnTo>
                  <a:pt x="1270660" y="102014"/>
                </a:lnTo>
                <a:lnTo>
                  <a:pt x="1451965" y="86788"/>
                </a:lnTo>
                <a:lnTo>
                  <a:pt x="1633271" y="79175"/>
                </a:lnTo>
                <a:lnTo>
                  <a:pt x="1814576" y="76130"/>
                </a:lnTo>
                <a:lnTo>
                  <a:pt x="1995881" y="73085"/>
                </a:lnTo>
                <a:lnTo>
                  <a:pt x="2177187" y="56336"/>
                </a:lnTo>
                <a:lnTo>
                  <a:pt x="2358492" y="38065"/>
                </a:lnTo>
                <a:lnTo>
                  <a:pt x="2539797" y="19793"/>
                </a:lnTo>
                <a:lnTo>
                  <a:pt x="2721102" y="0"/>
                </a:lnTo>
              </a:path>
            </a:pathLst>
          </a:custGeom>
          <a:ln w="27406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2910895" y="2066191"/>
            <a:ext cx="2721610" cy="449580"/>
          </a:xfrm>
          <a:custGeom>
            <a:avLst/>
            <a:gdLst/>
            <a:ahLst/>
            <a:cxnLst/>
            <a:rect l="l" t="t" r="r" b="b"/>
            <a:pathLst>
              <a:path w="2721610" h="449580">
                <a:moveTo>
                  <a:pt x="0" y="449168"/>
                </a:moveTo>
                <a:lnTo>
                  <a:pt x="181305" y="405012"/>
                </a:lnTo>
                <a:lnTo>
                  <a:pt x="362610" y="316701"/>
                </a:lnTo>
                <a:lnTo>
                  <a:pt x="543915" y="267978"/>
                </a:lnTo>
                <a:lnTo>
                  <a:pt x="725221" y="293862"/>
                </a:lnTo>
                <a:lnTo>
                  <a:pt x="906526" y="257320"/>
                </a:lnTo>
                <a:lnTo>
                  <a:pt x="1087831" y="179667"/>
                </a:lnTo>
                <a:lnTo>
                  <a:pt x="1269137" y="172054"/>
                </a:lnTo>
                <a:lnTo>
                  <a:pt x="1450442" y="162918"/>
                </a:lnTo>
                <a:lnTo>
                  <a:pt x="1631747" y="140079"/>
                </a:lnTo>
                <a:lnTo>
                  <a:pt x="1814576" y="118763"/>
                </a:lnTo>
                <a:lnTo>
                  <a:pt x="1995881" y="102014"/>
                </a:lnTo>
                <a:lnTo>
                  <a:pt x="2177187" y="82220"/>
                </a:lnTo>
                <a:lnTo>
                  <a:pt x="2358492" y="56336"/>
                </a:lnTo>
                <a:lnTo>
                  <a:pt x="2539797" y="31974"/>
                </a:lnTo>
                <a:lnTo>
                  <a:pt x="2721102" y="0"/>
                </a:lnTo>
              </a:path>
            </a:pathLst>
          </a:custGeom>
          <a:ln w="38065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2910133" y="1733502"/>
            <a:ext cx="2721610" cy="537845"/>
          </a:xfrm>
          <a:custGeom>
            <a:avLst/>
            <a:gdLst/>
            <a:ahLst/>
            <a:cxnLst/>
            <a:rect l="l" t="t" r="r" b="b"/>
            <a:pathLst>
              <a:path w="2721610" h="537844">
                <a:moveTo>
                  <a:pt x="0" y="537479"/>
                </a:moveTo>
                <a:lnTo>
                  <a:pt x="181305" y="488756"/>
                </a:lnTo>
                <a:lnTo>
                  <a:pt x="362610" y="418716"/>
                </a:lnTo>
                <a:lnTo>
                  <a:pt x="543915" y="307566"/>
                </a:lnTo>
                <a:lnTo>
                  <a:pt x="725221" y="440032"/>
                </a:lnTo>
                <a:lnTo>
                  <a:pt x="908050" y="365425"/>
                </a:lnTo>
                <a:lnTo>
                  <a:pt x="1089355" y="245139"/>
                </a:lnTo>
                <a:lnTo>
                  <a:pt x="1270660" y="123330"/>
                </a:lnTo>
                <a:lnTo>
                  <a:pt x="1451965" y="60904"/>
                </a:lnTo>
                <a:lnTo>
                  <a:pt x="1633271" y="47200"/>
                </a:lnTo>
                <a:lnTo>
                  <a:pt x="1814576" y="71562"/>
                </a:lnTo>
                <a:lnTo>
                  <a:pt x="1995881" y="112672"/>
                </a:lnTo>
                <a:lnTo>
                  <a:pt x="2177187" y="95924"/>
                </a:lnTo>
                <a:lnTo>
                  <a:pt x="2358492" y="79175"/>
                </a:lnTo>
                <a:lnTo>
                  <a:pt x="2539797" y="59381"/>
                </a:lnTo>
                <a:lnTo>
                  <a:pt x="2721102" y="0"/>
                </a:lnTo>
              </a:path>
            </a:pathLst>
          </a:custGeom>
          <a:ln w="27407">
            <a:solidFill>
              <a:srgbClr val="5F5FFC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 txBox="1"/>
          <p:nvPr/>
        </p:nvSpPr>
        <p:spPr>
          <a:xfrm>
            <a:off x="2117201" y="2328597"/>
            <a:ext cx="205104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600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2020912" y="903223"/>
            <a:ext cx="3282315" cy="12280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5019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15: Overall Price Forecast for Globe</a:t>
            </a:r>
            <a:r>
              <a:rPr sz="1000" b="1" spc="7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400">
              <a:latin typeface="Times New Roman"/>
              <a:cs typeface="Times New Roman"/>
            </a:endParaRPr>
          </a:p>
          <a:p>
            <a:pPr marR="2985135" algn="ctr">
              <a:lnSpc>
                <a:spcPct val="100000"/>
              </a:lnSpc>
              <a:spcBef>
                <a:spcPts val="5"/>
              </a:spcBef>
            </a:pPr>
            <a:r>
              <a:rPr sz="1000" spc="-5" dirty="0">
                <a:latin typeface="Calibri"/>
                <a:cs typeface="Calibri"/>
              </a:rPr>
              <a:t>1,200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350">
              <a:latin typeface="Times New Roman"/>
              <a:cs typeface="Times New Roman"/>
            </a:endParaRPr>
          </a:p>
          <a:p>
            <a:pPr marR="2985770" algn="ctr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1,000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350">
              <a:latin typeface="Times New Roman"/>
              <a:cs typeface="Times New Roman"/>
            </a:endParaRPr>
          </a:p>
          <a:p>
            <a:pPr marR="2889250" algn="ctr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800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1503265" y="2255281"/>
            <a:ext cx="443865" cy="3168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5080" indent="31750">
              <a:lnSpc>
                <a:spcPct val="101899"/>
              </a:lnSpc>
            </a:pPr>
            <a:r>
              <a:rPr sz="1000" b="1" spc="-5" dirty="0">
                <a:latin typeface="Calibri"/>
                <a:cs typeface="Calibri"/>
              </a:rPr>
              <a:t>Dollars  per</a:t>
            </a:r>
            <a:r>
              <a:rPr sz="1000" b="1" spc="-90" dirty="0">
                <a:latin typeface="Calibri"/>
                <a:cs typeface="Calibri"/>
              </a:rPr>
              <a:t> </a:t>
            </a:r>
            <a:r>
              <a:rPr sz="1000" b="1" spc="-5" dirty="0">
                <a:latin typeface="Calibri"/>
                <a:cs typeface="Calibri"/>
              </a:rPr>
              <a:t>Unit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29" name="object 129"/>
          <p:cNvSpPr/>
          <p:nvPr/>
        </p:nvSpPr>
        <p:spPr>
          <a:xfrm>
            <a:off x="2632843" y="3921514"/>
            <a:ext cx="320040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19950" y="0"/>
                </a:lnTo>
              </a:path>
            </a:pathLst>
          </a:custGeom>
          <a:ln w="27406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357302" y="3920752"/>
            <a:ext cx="320040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19950" y="0"/>
                </a:lnTo>
              </a:path>
            </a:pathLst>
          </a:custGeom>
          <a:ln w="38065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662243" y="3921514"/>
            <a:ext cx="320040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19950" y="0"/>
                </a:lnTo>
              </a:path>
            </a:pathLst>
          </a:custGeom>
          <a:ln w="27406">
            <a:solidFill>
              <a:srgbClr val="5F5FFC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 txBox="1"/>
          <p:nvPr/>
        </p:nvSpPr>
        <p:spPr>
          <a:xfrm>
            <a:off x="902004" y="2684531"/>
            <a:ext cx="5787390" cy="3308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3156585" algn="ctr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400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350">
              <a:latin typeface="Times New Roman"/>
              <a:cs typeface="Times New Roman"/>
            </a:endParaRPr>
          </a:p>
          <a:p>
            <a:pPr marR="3155950" algn="ctr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200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350">
              <a:latin typeface="Times New Roman"/>
              <a:cs typeface="Times New Roman"/>
            </a:endParaRPr>
          </a:p>
          <a:p>
            <a:pPr marR="3115945" algn="ctr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-</a:t>
            </a:r>
            <a:endParaRPr sz="1000">
              <a:latin typeface="Calibri"/>
              <a:cs typeface="Calibri"/>
            </a:endParaRPr>
          </a:p>
          <a:p>
            <a:pPr marL="1516380">
              <a:lnSpc>
                <a:spcPct val="100000"/>
              </a:lnSpc>
              <a:spcBef>
                <a:spcPts val="95"/>
              </a:spcBef>
            </a:pPr>
            <a:r>
              <a:rPr sz="1000" spc="-5" dirty="0">
                <a:latin typeface="Calibri"/>
                <a:cs typeface="Calibri"/>
              </a:rPr>
              <a:t>2003    2005    2007    2009    2011    2013    2015    2017 </a:t>
            </a:r>
            <a:r>
              <a:rPr sz="1000" spc="2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2019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50">
              <a:latin typeface="Times New Roman"/>
              <a:cs typeface="Times New Roman"/>
            </a:endParaRPr>
          </a:p>
          <a:p>
            <a:pPr marL="2085975">
              <a:lnSpc>
                <a:spcPct val="100000"/>
              </a:lnSpc>
              <a:tabLst>
                <a:tab pos="2811145" algn="l"/>
                <a:tab pos="4115435" algn="l"/>
              </a:tabLst>
            </a:pPr>
            <a:r>
              <a:rPr sz="1000" spc="-5" dirty="0">
                <a:latin typeface="Calibri"/>
                <a:cs typeface="Calibri"/>
              </a:rPr>
              <a:t>Min	Global</a:t>
            </a:r>
            <a:r>
              <a:rPr sz="1000" spc="1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Average	Max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448945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Currently, India is the least expensive production base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Globe valves, and Japan is the </a:t>
            </a:r>
            <a:r>
              <a:rPr sz="1000" dirty="0">
                <a:latin typeface="Arial"/>
                <a:cs typeface="Arial"/>
              </a:rPr>
              <a:t>most  </a:t>
            </a:r>
            <a:r>
              <a:rPr sz="1000" spc="-5" dirty="0">
                <a:latin typeface="Arial"/>
                <a:cs typeface="Arial"/>
              </a:rPr>
              <a:t>expensive.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Times New Roman"/>
              <a:cs typeface="Times New Roman"/>
            </a:endParaRPr>
          </a:p>
          <a:p>
            <a:pPr marL="469265" indent="-227965">
              <a:lnSpc>
                <a:spcPct val="100000"/>
              </a:lnSpc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Actual bids from China (15 of </a:t>
            </a:r>
            <a:r>
              <a:rPr sz="1000" dirty="0">
                <a:latin typeface="Arial"/>
                <a:cs typeface="Arial"/>
              </a:rPr>
              <a:t>them) </a:t>
            </a:r>
            <a:r>
              <a:rPr sz="1000" spc="-5" dirty="0">
                <a:latin typeface="Arial"/>
                <a:cs typeface="Arial"/>
              </a:rPr>
              <a:t>averaged </a:t>
            </a:r>
            <a:r>
              <a:rPr sz="1000" dirty="0">
                <a:latin typeface="Arial"/>
                <a:cs typeface="Arial"/>
              </a:rPr>
              <a:t>$464 per </a:t>
            </a:r>
            <a:r>
              <a:rPr sz="1000" spc="-5" dirty="0">
                <a:latin typeface="Arial"/>
                <a:cs typeface="Arial"/>
              </a:rPr>
              <a:t>globe valve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small</a:t>
            </a:r>
            <a:r>
              <a:rPr sz="1000" spc="114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orders.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9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Indian </a:t>
            </a:r>
            <a:r>
              <a:rPr sz="1000" dirty="0">
                <a:latin typeface="Arial"/>
                <a:cs typeface="Arial"/>
              </a:rPr>
              <a:t>price for </a:t>
            </a:r>
            <a:r>
              <a:rPr sz="1000" spc="-5" dirty="0">
                <a:latin typeface="Arial"/>
                <a:cs typeface="Arial"/>
              </a:rPr>
              <a:t>the </a:t>
            </a:r>
            <a:r>
              <a:rPr sz="1000" spc="5" dirty="0">
                <a:latin typeface="Arial"/>
                <a:cs typeface="Arial"/>
              </a:rPr>
              <a:t>same </a:t>
            </a:r>
            <a:r>
              <a:rPr sz="1000" spc="-10" dirty="0">
                <a:latin typeface="Arial"/>
                <a:cs typeface="Arial"/>
              </a:rPr>
              <a:t>valve would </a:t>
            </a:r>
            <a:r>
              <a:rPr sz="1000" spc="-5" dirty="0">
                <a:latin typeface="Arial"/>
                <a:cs typeface="Arial"/>
              </a:rPr>
              <a:t>be $279, based </a:t>
            </a:r>
            <a:r>
              <a:rPr sz="1000" dirty="0">
                <a:latin typeface="Arial"/>
                <a:cs typeface="Arial"/>
              </a:rPr>
              <a:t>on </a:t>
            </a:r>
            <a:r>
              <a:rPr sz="1000" spc="-5" dirty="0">
                <a:latin typeface="Arial"/>
                <a:cs typeface="Arial"/>
              </a:rPr>
              <a:t>our</a:t>
            </a:r>
            <a:r>
              <a:rPr sz="1000" spc="7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analysis.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comparable actual </a:t>
            </a:r>
            <a:r>
              <a:rPr sz="1000" dirty="0">
                <a:latin typeface="Arial"/>
                <a:cs typeface="Arial"/>
              </a:rPr>
              <a:t>price </a:t>
            </a:r>
            <a:r>
              <a:rPr sz="1000" spc="-5" dirty="0">
                <a:latin typeface="Arial"/>
                <a:cs typeface="Arial"/>
              </a:rPr>
              <a:t>from Russia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$785, which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dirty="0">
                <a:latin typeface="Arial"/>
                <a:cs typeface="Arial"/>
              </a:rPr>
              <a:t>only </a:t>
            </a:r>
            <a:r>
              <a:rPr sz="1000" spc="-5" dirty="0">
                <a:latin typeface="Arial"/>
                <a:cs typeface="Arial"/>
              </a:rPr>
              <a:t>$37 lower than the US</a:t>
            </a:r>
            <a:r>
              <a:rPr sz="1000" spc="16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price.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9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Japan’s cost of manufacturing is over $900, based </a:t>
            </a:r>
            <a:r>
              <a:rPr sz="1000" dirty="0">
                <a:latin typeface="Arial"/>
                <a:cs typeface="Arial"/>
              </a:rPr>
              <a:t>primarily on </a:t>
            </a:r>
            <a:r>
              <a:rPr sz="1000" spc="-5" dirty="0">
                <a:latin typeface="Arial"/>
                <a:cs typeface="Arial"/>
              </a:rPr>
              <a:t>high costs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power and</a:t>
            </a:r>
            <a:r>
              <a:rPr sz="1000" spc="26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labor.</a:t>
            </a:r>
            <a:endParaRPr sz="1000">
              <a:latin typeface="Arial"/>
              <a:cs typeface="Arial"/>
            </a:endParaRPr>
          </a:p>
          <a:p>
            <a:pPr marL="469265" marR="270510" indent="-227965">
              <a:lnSpc>
                <a:spcPct val="143000"/>
              </a:lnSpc>
              <a:spcBef>
                <a:spcPts val="7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Latin American and African prices are </a:t>
            </a:r>
            <a:r>
              <a:rPr sz="1000" dirty="0">
                <a:latin typeface="Arial"/>
                <a:cs typeface="Arial"/>
              </a:rPr>
              <a:t>slightly </a:t>
            </a:r>
            <a:r>
              <a:rPr sz="1000" spc="-5" dirty="0">
                <a:latin typeface="Arial"/>
                <a:cs typeface="Arial"/>
              </a:rPr>
              <a:t>(about </a:t>
            </a:r>
            <a:r>
              <a:rPr sz="1000" dirty="0">
                <a:latin typeface="Arial"/>
                <a:cs typeface="Arial"/>
              </a:rPr>
              <a:t>10%) </a:t>
            </a:r>
            <a:r>
              <a:rPr sz="1000" spc="-5" dirty="0">
                <a:latin typeface="Arial"/>
                <a:cs typeface="Arial"/>
              </a:rPr>
              <a:t>lower than those in the US and  Japan. African globe valves are typically industrial rather than petroleum</a:t>
            </a:r>
            <a:r>
              <a:rPr sz="1000" spc="18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grade.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3" name="object 133"/>
          <p:cNvSpPr/>
          <p:nvPr/>
        </p:nvSpPr>
        <p:spPr>
          <a:xfrm>
            <a:off x="1298192" y="1141238"/>
            <a:ext cx="5114925" cy="2891790"/>
          </a:xfrm>
          <a:custGeom>
            <a:avLst/>
            <a:gdLst/>
            <a:ahLst/>
            <a:cxnLst/>
            <a:rect l="l" t="t" r="r" b="b"/>
            <a:pathLst>
              <a:path w="5114925" h="2891790">
                <a:moveTo>
                  <a:pt x="0" y="2891426"/>
                </a:moveTo>
                <a:lnTo>
                  <a:pt x="5114637" y="2891426"/>
                </a:lnTo>
                <a:lnTo>
                  <a:pt x="5114637" y="0"/>
                </a:lnTo>
                <a:lnTo>
                  <a:pt x="0" y="0"/>
                </a:lnTo>
                <a:lnTo>
                  <a:pt x="0" y="2891426"/>
                </a:lnTo>
                <a:close/>
              </a:path>
            </a:pathLst>
          </a:custGeom>
          <a:ln w="913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35" name="object 135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39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 txBox="1"/>
          <p:nvPr/>
        </p:nvSpPr>
        <p:spPr>
          <a:xfrm>
            <a:off x="902004" y="904747"/>
            <a:ext cx="5753100" cy="5485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2860" algn="just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1      </a:t>
            </a:r>
            <a:r>
              <a:rPr sz="1000" b="1" dirty="0">
                <a:latin typeface="Arial"/>
                <a:cs typeface="Arial"/>
              </a:rPr>
              <a:t>Table </a:t>
            </a:r>
            <a:r>
              <a:rPr sz="1000" b="1" spc="-5" dirty="0">
                <a:latin typeface="Arial"/>
                <a:cs typeface="Arial"/>
              </a:rPr>
              <a:t>of</a:t>
            </a:r>
            <a:r>
              <a:rPr sz="1000" b="1" spc="-10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Figures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400">
              <a:latin typeface="Times New Roman"/>
              <a:cs typeface="Times New Roman"/>
            </a:endParaRPr>
          </a:p>
          <a:p>
            <a:pPr marL="12700" marR="5080" algn="just">
              <a:lnSpc>
                <a:spcPct val="95800"/>
              </a:lnSpc>
              <a:spcBef>
                <a:spcPts val="5"/>
              </a:spcBef>
              <a:tabLst>
                <a:tab pos="5598795" algn="l"/>
              </a:tabLst>
            </a:pPr>
            <a:r>
              <a:rPr sz="1000" spc="-5" dirty="0">
                <a:latin typeface="Arial"/>
                <a:cs typeface="Arial"/>
                <a:hlinkClick r:id="rId2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2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2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2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2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2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" action="ppaction://hlinksldjump"/>
              </a:rPr>
              <a:t>1: </a:t>
            </a:r>
            <a:r>
              <a:rPr sz="1000" spc="0" dirty="0">
                <a:latin typeface="Arial"/>
                <a:cs typeface="Arial"/>
                <a:hlinkClick r:id="rId2" action="ppaction://hlinksldjump"/>
              </a:rPr>
              <a:t>D</a:t>
            </a:r>
            <a:r>
              <a:rPr sz="1000" spc="-5" dirty="0">
                <a:latin typeface="Arial"/>
                <a:cs typeface="Arial"/>
                <a:hlinkClick r:id="rId2" action="ppaction://hlinksldjump"/>
              </a:rPr>
              <a:t>e</a:t>
            </a:r>
            <a:r>
              <a:rPr sz="1000" spc="10" dirty="0">
                <a:latin typeface="Arial"/>
                <a:cs typeface="Arial"/>
                <a:hlinkClick r:id="rId2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2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2" action="ppaction://hlinksldjump"/>
              </a:rPr>
              <a:t>n</a:t>
            </a:r>
            <a:r>
              <a:rPr sz="1000" spc="-5" dirty="0">
                <a:latin typeface="Arial"/>
                <a:cs typeface="Arial"/>
                <a:hlinkClick r:id="rId2" action="ppaction://hlinksldjump"/>
              </a:rPr>
              <a:t>d </a:t>
            </a:r>
            <a:r>
              <a:rPr sz="1000" dirty="0">
                <a:latin typeface="Arial"/>
                <a:cs typeface="Arial"/>
                <a:hlinkClick r:id="rId2" action="ppaction://hlinksldjump"/>
              </a:rPr>
              <a:t>f</a:t>
            </a:r>
            <a:r>
              <a:rPr sz="1000" spc="-5" dirty="0">
                <a:latin typeface="Arial"/>
                <a:cs typeface="Arial"/>
                <a:hlinkClick r:id="rId2" action="ppaction://hlinksldjump"/>
              </a:rPr>
              <a:t>or </a:t>
            </a:r>
            <a:r>
              <a:rPr sz="1000" dirty="0">
                <a:latin typeface="Arial"/>
                <a:cs typeface="Arial"/>
                <a:hlinkClick r:id="rId2" action="ppaction://hlinksldjump"/>
              </a:rPr>
              <a:t>G</a:t>
            </a:r>
            <a:r>
              <a:rPr sz="1000" spc="-5" dirty="0">
                <a:latin typeface="Arial"/>
                <a:cs typeface="Arial"/>
                <a:hlinkClick r:id="rId2" action="ppaction://hlinksldjump"/>
              </a:rPr>
              <a:t>ate </a:t>
            </a:r>
            <a:r>
              <a:rPr sz="1000" spc="-10" dirty="0">
                <a:latin typeface="Arial"/>
                <a:cs typeface="Arial"/>
                <a:hlinkClick r:id="rId2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2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2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2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2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2" action="ppaction://hlinksldjump"/>
              </a:rPr>
              <a:t>16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3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3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3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3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3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3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3" action="ppaction://hlinksldjump"/>
              </a:rPr>
              <a:t>2: </a:t>
            </a:r>
            <a:r>
              <a:rPr sz="1000" spc="0" dirty="0">
                <a:latin typeface="Arial"/>
                <a:cs typeface="Arial"/>
                <a:hlinkClick r:id="rId3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3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3" action="ppaction://hlinksldjump"/>
              </a:rPr>
              <a:t>p</a:t>
            </a:r>
            <a:r>
              <a:rPr sz="1000" spc="-5" dirty="0">
                <a:latin typeface="Arial"/>
                <a:cs typeface="Arial"/>
                <a:hlinkClick r:id="rId3" action="ppaction://hlinksldjump"/>
              </a:rPr>
              <a:t>ac</a:t>
            </a:r>
            <a:r>
              <a:rPr sz="1000" dirty="0">
                <a:latin typeface="Arial"/>
                <a:cs typeface="Arial"/>
                <a:hlinkClick r:id="rId3" action="ppaction://hlinksldjump"/>
              </a:rPr>
              <a:t>i</a:t>
            </a:r>
            <a:r>
              <a:rPr sz="1000" spc="0" dirty="0">
                <a:latin typeface="Arial"/>
                <a:cs typeface="Arial"/>
                <a:hlinkClick r:id="rId3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3" action="ppaction://hlinksldjump"/>
              </a:rPr>
              <a:t>y</a:t>
            </a:r>
            <a:r>
              <a:rPr sz="1000" spc="-10" dirty="0">
                <a:latin typeface="Arial"/>
                <a:cs typeface="Arial"/>
                <a:hlinkClick r:id="rId3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3" action="ppaction://hlinksldjump"/>
              </a:rPr>
              <a:t>M</a:t>
            </a:r>
            <a:r>
              <a:rPr sz="1000" spc="-10" dirty="0">
                <a:latin typeface="Arial"/>
                <a:cs typeface="Arial"/>
                <a:hlinkClick r:id="rId3" action="ppaction://hlinksldjump"/>
              </a:rPr>
              <a:t>a</a:t>
            </a:r>
            <a:r>
              <a:rPr sz="1000" spc="-5" dirty="0">
                <a:latin typeface="Arial"/>
                <a:cs typeface="Arial"/>
                <a:hlinkClick r:id="rId3" action="ppaction://hlinksldjump"/>
              </a:rPr>
              <a:t>r</a:t>
            </a:r>
            <a:r>
              <a:rPr sz="1000" dirty="0">
                <a:latin typeface="Arial"/>
                <a:cs typeface="Arial"/>
                <a:hlinkClick r:id="rId3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3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3" action="ppaction://hlinksldjump"/>
              </a:rPr>
              <a:t>n</a:t>
            </a:r>
            <a:r>
              <a:rPr sz="1000" spc="10" dirty="0">
                <a:latin typeface="Arial"/>
                <a:cs typeface="Arial"/>
                <a:hlinkClick r:id="rId3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3" action="ppaction://hlinksldjump"/>
              </a:rPr>
              <a:t>-</a:t>
            </a:r>
            <a:r>
              <a:rPr sz="1000" spc="10" dirty="0">
                <a:latin typeface="Arial"/>
                <a:cs typeface="Arial"/>
                <a:hlinkClick r:id="rId3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3" action="ppaction://hlinksldjump"/>
              </a:rPr>
              <a:t>Gate</a:t>
            </a:r>
            <a:r>
              <a:rPr sz="1000" spc="5" dirty="0">
                <a:latin typeface="Arial"/>
                <a:cs typeface="Arial"/>
                <a:hlinkClick r:id="rId3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3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3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3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3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3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3" action="ppaction://hlinksldjump"/>
              </a:rPr>
              <a:t>17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4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4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4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3: </a:t>
            </a:r>
            <a:r>
              <a:rPr sz="1000" spc="0" dirty="0">
                <a:latin typeface="Arial"/>
                <a:cs typeface="Arial"/>
                <a:hlinkClick r:id="rId4" action="ppaction://hlinksldjump"/>
              </a:rPr>
              <a:t>D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e</a:t>
            </a:r>
            <a:r>
              <a:rPr sz="1000" spc="10" dirty="0">
                <a:latin typeface="Arial"/>
                <a:cs typeface="Arial"/>
                <a:hlinkClick r:id="rId4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4" action="ppaction://hlinksldjump"/>
              </a:rPr>
              <a:t>n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d </a:t>
            </a:r>
            <a:r>
              <a:rPr sz="1000" spc="-15" dirty="0">
                <a:latin typeface="Arial"/>
                <a:cs typeface="Arial"/>
                <a:hlinkClick r:id="rId4" action="ppaction://hlinksldjump"/>
              </a:rPr>
              <a:t>v</a:t>
            </a:r>
            <a:r>
              <a:rPr sz="1000" dirty="0">
                <a:latin typeface="Arial"/>
                <a:cs typeface="Arial"/>
                <a:hlinkClick r:id="rId4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. C</a:t>
            </a:r>
            <a:r>
              <a:rPr sz="1000" dirty="0">
                <a:latin typeface="Arial"/>
                <a:cs typeface="Arial"/>
                <a:hlinkClick r:id="rId4" action="ppaction://hlinksldjump"/>
              </a:rPr>
              <a:t>a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p</a:t>
            </a:r>
            <a:r>
              <a:rPr sz="1000" dirty="0">
                <a:latin typeface="Arial"/>
                <a:cs typeface="Arial"/>
                <a:hlinkClick r:id="rId4" action="ppaction://hlinksldjump"/>
              </a:rPr>
              <a:t>ac</a:t>
            </a:r>
            <a:r>
              <a:rPr sz="1000" spc="-10" dirty="0">
                <a:latin typeface="Arial"/>
                <a:cs typeface="Arial"/>
                <a:hlinkClick r:id="rId4" action="ppaction://hlinksldjump"/>
              </a:rPr>
              <a:t>i</a:t>
            </a:r>
            <a:r>
              <a:rPr sz="1000" spc="0" dirty="0">
                <a:latin typeface="Arial"/>
                <a:cs typeface="Arial"/>
                <a:hlinkClick r:id="rId4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y -</a:t>
            </a:r>
            <a:r>
              <a:rPr sz="1000" dirty="0">
                <a:latin typeface="Arial"/>
                <a:cs typeface="Arial"/>
                <a:hlinkClick r:id="rId4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Ga</a:t>
            </a:r>
            <a:r>
              <a:rPr sz="1000" dirty="0">
                <a:latin typeface="Arial"/>
                <a:cs typeface="Arial"/>
                <a:hlinkClick r:id="rId4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e Val</a:t>
            </a:r>
            <a:r>
              <a:rPr sz="1000" spc="-15" dirty="0">
                <a:latin typeface="Arial"/>
                <a:cs typeface="Arial"/>
                <a:hlinkClick r:id="rId4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4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4" action="ppaction://hlinksldjump"/>
              </a:rPr>
              <a:t>18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5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5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5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4: </a:t>
            </a:r>
            <a:r>
              <a:rPr sz="1000" spc="0" dirty="0">
                <a:latin typeface="Arial"/>
                <a:cs typeface="Arial"/>
                <a:hlinkClick r:id="rId5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o</a:t>
            </a:r>
            <a:r>
              <a:rPr sz="1000" dirty="0">
                <a:latin typeface="Arial"/>
                <a:cs typeface="Arial"/>
                <a:hlinkClick r:id="rId5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t </a:t>
            </a:r>
            <a:r>
              <a:rPr sz="1000" spc="-15" dirty="0">
                <a:latin typeface="Arial"/>
                <a:cs typeface="Arial"/>
                <a:hlinkClick r:id="rId5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truc</a:t>
            </a:r>
            <a:r>
              <a:rPr sz="1000" spc="0" dirty="0">
                <a:latin typeface="Arial"/>
                <a:cs typeface="Arial"/>
                <a:hlinkClick r:id="rId5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ure of</a:t>
            </a:r>
            <a:r>
              <a:rPr sz="1000" spc="5" dirty="0">
                <a:latin typeface="Arial"/>
                <a:cs typeface="Arial"/>
                <a:hlinkClick r:id="rId5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Gate </a:t>
            </a:r>
            <a:r>
              <a:rPr sz="1000" dirty="0">
                <a:latin typeface="Arial"/>
                <a:cs typeface="Arial"/>
                <a:hlinkClick r:id="rId5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5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5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5" action="ppaction://hlinksldjump"/>
              </a:rPr>
              <a:t>22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6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6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6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7: Ga</a:t>
            </a:r>
            <a:r>
              <a:rPr sz="1000" dirty="0">
                <a:latin typeface="Arial"/>
                <a:cs typeface="Arial"/>
                <a:hlinkClick r:id="rId6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e Val</a:t>
            </a:r>
            <a:r>
              <a:rPr sz="1000" spc="-15" dirty="0">
                <a:latin typeface="Arial"/>
                <a:cs typeface="Arial"/>
                <a:hlinkClick r:id="rId6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e</a:t>
            </a:r>
            <a:r>
              <a:rPr sz="1000" spc="5" dirty="0">
                <a:latin typeface="Arial"/>
                <a:cs typeface="Arial"/>
                <a:hlinkClick r:id="rId6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6" action="ppaction://hlinksldjump"/>
              </a:rPr>
              <a:t>Si</a:t>
            </a:r>
            <a:r>
              <a:rPr sz="1000" spc="-15" dirty="0">
                <a:latin typeface="Arial"/>
                <a:cs typeface="Arial"/>
                <a:hlinkClick r:id="rId6" action="ppaction://hlinksldjump"/>
              </a:rPr>
              <a:t>z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e v</a:t>
            </a:r>
            <a:r>
              <a:rPr sz="1000" dirty="0">
                <a:latin typeface="Arial"/>
                <a:cs typeface="Arial"/>
                <a:hlinkClick r:id="rId6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. Cost</a:t>
            </a:r>
            <a:r>
              <a:rPr sz="1000" spc="15" dirty="0">
                <a:latin typeface="Arial"/>
                <a:cs typeface="Arial"/>
                <a:hlinkClick r:id="rId6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– </a:t>
            </a:r>
            <a:r>
              <a:rPr sz="1000" spc="10" dirty="0">
                <a:latin typeface="Arial"/>
                <a:cs typeface="Arial"/>
                <a:hlinkClick r:id="rId6" action="ppaction://hlinksldjump"/>
              </a:rPr>
              <a:t>b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y</a:t>
            </a:r>
            <a:r>
              <a:rPr sz="1000" spc="-10" dirty="0">
                <a:latin typeface="Arial"/>
                <a:cs typeface="Arial"/>
                <a:hlinkClick r:id="rId6" action="ppaction://hlinksldjump"/>
              </a:rPr>
              <a:t> P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res</a:t>
            </a:r>
            <a:r>
              <a:rPr sz="1000" dirty="0">
                <a:latin typeface="Arial"/>
                <a:cs typeface="Arial"/>
                <a:hlinkClick r:id="rId6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ure </a:t>
            </a:r>
            <a:r>
              <a:rPr sz="1000" spc="0" dirty="0">
                <a:latin typeface="Arial"/>
                <a:cs typeface="Arial"/>
                <a:hlinkClick r:id="rId6" action="ppaction://hlinksldjump"/>
              </a:rPr>
              <a:t>C</a:t>
            </a:r>
            <a:r>
              <a:rPr sz="1000" spc="-10" dirty="0">
                <a:latin typeface="Arial"/>
                <a:cs typeface="Arial"/>
                <a:hlinkClick r:id="rId6" action="ppaction://hlinksldjump"/>
              </a:rPr>
              <a:t>l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a</a:t>
            </a:r>
            <a:r>
              <a:rPr sz="1000" spc="5" dirty="0">
                <a:latin typeface="Arial"/>
                <a:cs typeface="Arial"/>
                <a:hlinkClick r:id="rId6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s </a:t>
            </a:r>
            <a:r>
              <a:rPr sz="1000" dirty="0">
                <a:latin typeface="Arial"/>
                <a:cs typeface="Arial"/>
                <a:hlinkClick r:id="rId6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6" action="ppaction://hlinksldjump"/>
              </a:rPr>
              <a:t>28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6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6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6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7: Ga</a:t>
            </a:r>
            <a:r>
              <a:rPr sz="1000" dirty="0">
                <a:latin typeface="Arial"/>
                <a:cs typeface="Arial"/>
                <a:hlinkClick r:id="rId6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e Val</a:t>
            </a:r>
            <a:r>
              <a:rPr sz="1000" spc="-15" dirty="0">
                <a:latin typeface="Arial"/>
                <a:cs typeface="Arial"/>
                <a:hlinkClick r:id="rId6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e</a:t>
            </a:r>
            <a:r>
              <a:rPr sz="1000" spc="5" dirty="0">
                <a:latin typeface="Arial"/>
                <a:cs typeface="Arial"/>
                <a:hlinkClick r:id="rId6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6" action="ppaction://hlinksldjump"/>
              </a:rPr>
              <a:t>Si</a:t>
            </a:r>
            <a:r>
              <a:rPr sz="1000" spc="-15" dirty="0">
                <a:latin typeface="Arial"/>
                <a:cs typeface="Arial"/>
                <a:hlinkClick r:id="rId6" action="ppaction://hlinksldjump"/>
              </a:rPr>
              <a:t>z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e v</a:t>
            </a:r>
            <a:r>
              <a:rPr sz="1000" dirty="0">
                <a:latin typeface="Arial"/>
                <a:cs typeface="Arial"/>
                <a:hlinkClick r:id="rId6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. Cost</a:t>
            </a:r>
            <a:r>
              <a:rPr sz="1000" spc="15" dirty="0">
                <a:latin typeface="Arial"/>
                <a:cs typeface="Arial"/>
                <a:hlinkClick r:id="rId6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– </a:t>
            </a:r>
            <a:r>
              <a:rPr sz="1000" spc="10" dirty="0">
                <a:latin typeface="Arial"/>
                <a:cs typeface="Arial"/>
                <a:hlinkClick r:id="rId6" action="ppaction://hlinksldjump"/>
              </a:rPr>
              <a:t>b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y</a:t>
            </a:r>
            <a:r>
              <a:rPr sz="1000" spc="-10" dirty="0">
                <a:latin typeface="Arial"/>
                <a:cs typeface="Arial"/>
                <a:hlinkClick r:id="rId6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M</a:t>
            </a:r>
            <a:r>
              <a:rPr sz="1000" spc="-10" dirty="0">
                <a:latin typeface="Arial"/>
                <a:cs typeface="Arial"/>
                <a:hlinkClick r:id="rId6" action="ppaction://hlinksldjump"/>
              </a:rPr>
              <a:t>a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te</a:t>
            </a:r>
            <a:r>
              <a:rPr sz="1000" spc="0" dirty="0">
                <a:latin typeface="Arial"/>
                <a:cs typeface="Arial"/>
                <a:hlinkClick r:id="rId6" action="ppaction://hlinksldjump"/>
              </a:rPr>
              <a:t>r</a:t>
            </a:r>
            <a:r>
              <a:rPr sz="1000" spc="-10" dirty="0">
                <a:latin typeface="Arial"/>
                <a:cs typeface="Arial"/>
                <a:hlinkClick r:id="rId6" action="ppaction://hlinksldjump"/>
              </a:rPr>
              <a:t>i</a:t>
            </a:r>
            <a:r>
              <a:rPr sz="1000" dirty="0">
                <a:latin typeface="Arial"/>
                <a:cs typeface="Arial"/>
                <a:hlinkClick r:id="rId6" action="ppaction://hlinksldjump"/>
              </a:rPr>
              <a:t>a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l</a:t>
            </a:r>
            <a:r>
              <a:rPr sz="1000" spc="-10" dirty="0">
                <a:latin typeface="Arial"/>
                <a:cs typeface="Arial"/>
                <a:hlinkClick r:id="rId6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(1</a:t>
            </a:r>
            <a:r>
              <a:rPr sz="1000" dirty="0">
                <a:latin typeface="Arial"/>
                <a:cs typeface="Arial"/>
                <a:hlinkClick r:id="rId6" action="ppaction://hlinksldjump"/>
              </a:rPr>
              <a:t>5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0 </a:t>
            </a:r>
            <a:r>
              <a:rPr sz="1000" dirty="0">
                <a:latin typeface="Arial"/>
                <a:cs typeface="Arial"/>
                <a:hlinkClick r:id="rId6" action="ppaction://hlinksldjump"/>
              </a:rPr>
              <a:t>p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res</a:t>
            </a:r>
            <a:r>
              <a:rPr sz="1000" dirty="0">
                <a:latin typeface="Arial"/>
                <a:cs typeface="Arial"/>
                <a:hlinkClick r:id="rId6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ure </a:t>
            </a:r>
            <a:r>
              <a:rPr sz="1000" dirty="0">
                <a:latin typeface="Arial"/>
                <a:cs typeface="Arial"/>
                <a:hlinkClick r:id="rId6" action="ppaction://hlinksldjump"/>
              </a:rPr>
              <a:t>c</a:t>
            </a:r>
            <a:r>
              <a:rPr sz="1000" spc="-10" dirty="0">
                <a:latin typeface="Arial"/>
                <a:cs typeface="Arial"/>
                <a:hlinkClick r:id="rId6" action="ppaction://hlinksldjump"/>
              </a:rPr>
              <a:t>l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as</a:t>
            </a:r>
            <a:r>
              <a:rPr sz="1000" dirty="0">
                <a:latin typeface="Arial"/>
                <a:cs typeface="Arial"/>
                <a:hlinkClick r:id="rId6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) </a:t>
            </a:r>
            <a:r>
              <a:rPr sz="1000" dirty="0">
                <a:latin typeface="Arial"/>
                <a:cs typeface="Arial"/>
                <a:hlinkClick r:id="rId6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6" action="ppaction://hlinksldjump"/>
              </a:rPr>
              <a:t>28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7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7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7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9:</a:t>
            </a:r>
            <a:r>
              <a:rPr sz="1000" spc="5" dirty="0">
                <a:latin typeface="Arial"/>
                <a:cs typeface="Arial"/>
                <a:hlinkClick r:id="rId7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7" action="ppaction://hlinksldjump"/>
              </a:rPr>
              <a:t>E</a:t>
            </a:r>
            <a:r>
              <a:rPr sz="1000" dirty="0">
                <a:latin typeface="Arial"/>
                <a:cs typeface="Arial"/>
                <a:hlinkClick r:id="rId7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o</a:t>
            </a:r>
            <a:r>
              <a:rPr sz="1000" spc="-10" dirty="0">
                <a:latin typeface="Arial"/>
                <a:cs typeface="Arial"/>
                <a:hlinkClick r:id="rId7" action="ppaction://hlinksldjump"/>
              </a:rPr>
              <a:t>n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o</a:t>
            </a:r>
            <a:r>
              <a:rPr sz="1000" spc="10" dirty="0">
                <a:latin typeface="Arial"/>
                <a:cs typeface="Arial"/>
                <a:hlinkClick r:id="rId7" action="ppaction://hlinksldjump"/>
              </a:rPr>
              <a:t>m</a:t>
            </a:r>
            <a:r>
              <a:rPr sz="1000" spc="-10" dirty="0">
                <a:latin typeface="Arial"/>
                <a:cs typeface="Arial"/>
                <a:hlinkClick r:id="rId7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es</a:t>
            </a:r>
            <a:r>
              <a:rPr sz="1000" dirty="0">
                <a:latin typeface="Arial"/>
                <a:cs typeface="Arial"/>
                <a:hlinkClick r:id="rId7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of</a:t>
            </a:r>
            <a:r>
              <a:rPr sz="1000" spc="5" dirty="0">
                <a:latin typeface="Arial"/>
                <a:cs typeface="Arial"/>
                <a:hlinkClick r:id="rId7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7" action="ppaction://hlinksldjump"/>
              </a:rPr>
              <a:t>S</a:t>
            </a:r>
            <a:r>
              <a:rPr sz="1000" dirty="0">
                <a:latin typeface="Arial"/>
                <a:cs typeface="Arial"/>
                <a:hlinkClick r:id="rId7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a</a:t>
            </a:r>
            <a:r>
              <a:rPr sz="1000" spc="-15" dirty="0">
                <a:latin typeface="Arial"/>
                <a:cs typeface="Arial"/>
                <a:hlinkClick r:id="rId7" action="ppaction://hlinksldjump"/>
              </a:rPr>
              <a:t>l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e</a:t>
            </a:r>
            <a:r>
              <a:rPr sz="1000" spc="5" dirty="0">
                <a:latin typeface="Arial"/>
                <a:cs typeface="Arial"/>
                <a:hlinkClick r:id="rId7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7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n </a:t>
            </a:r>
            <a:r>
              <a:rPr sz="1000" spc="0" dirty="0">
                <a:latin typeface="Arial"/>
                <a:cs typeface="Arial"/>
                <a:hlinkClick r:id="rId7" action="ppaction://hlinksldjump"/>
              </a:rPr>
              <a:t>G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ate</a:t>
            </a:r>
            <a:r>
              <a:rPr sz="1000" spc="5" dirty="0">
                <a:latin typeface="Arial"/>
                <a:cs typeface="Arial"/>
                <a:hlinkClick r:id="rId7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7" action="ppaction://hlinksldjump"/>
              </a:rPr>
              <a:t>V</a:t>
            </a:r>
            <a:r>
              <a:rPr sz="1000" dirty="0">
                <a:latin typeface="Arial"/>
                <a:cs typeface="Arial"/>
                <a:hlinkClick r:id="rId7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7" action="ppaction://hlinksldjump"/>
              </a:rPr>
              <a:t>l</a:t>
            </a:r>
            <a:r>
              <a:rPr sz="1000" dirty="0">
                <a:latin typeface="Arial"/>
                <a:cs typeface="Arial"/>
                <a:hlinkClick r:id="rId7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7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7" action="ppaction://hlinksldjump"/>
              </a:rPr>
              <a:t>29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8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8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8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8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8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8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8" action="ppaction://hlinksldjump"/>
              </a:rPr>
              <a:t>1</a:t>
            </a:r>
            <a:r>
              <a:rPr sz="1000" spc="-10" dirty="0">
                <a:latin typeface="Arial"/>
                <a:cs typeface="Arial"/>
                <a:hlinkClick r:id="rId8" action="ppaction://hlinksldjump"/>
              </a:rPr>
              <a:t>0</a:t>
            </a:r>
            <a:r>
              <a:rPr sz="1000" spc="-5" dirty="0">
                <a:latin typeface="Arial"/>
                <a:cs typeface="Arial"/>
                <a:hlinkClick r:id="rId8" action="ppaction://hlinksldjump"/>
              </a:rPr>
              <a:t>:</a:t>
            </a:r>
            <a:r>
              <a:rPr sz="1000" spc="5" dirty="0">
                <a:latin typeface="Arial"/>
                <a:cs typeface="Arial"/>
                <a:hlinkClick r:id="rId8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8" action="ppaction://hlinksldjump"/>
              </a:rPr>
              <a:t>S</a:t>
            </a:r>
            <a:r>
              <a:rPr sz="1000" dirty="0">
                <a:latin typeface="Arial"/>
                <a:cs typeface="Arial"/>
                <a:hlinkClick r:id="rId8" action="ppaction://hlinksldjump"/>
              </a:rPr>
              <a:t>h</a:t>
            </a:r>
            <a:r>
              <a:rPr sz="1000" spc="-5" dirty="0">
                <a:latin typeface="Arial"/>
                <a:cs typeface="Arial"/>
                <a:hlinkClick r:id="rId8" action="ppaction://hlinksldjump"/>
              </a:rPr>
              <a:t>o</a:t>
            </a:r>
            <a:r>
              <a:rPr sz="1000" dirty="0">
                <a:latin typeface="Arial"/>
                <a:cs typeface="Arial"/>
                <a:hlinkClick r:id="rId8" action="ppaction://hlinksldjump"/>
              </a:rPr>
              <a:t>u</a:t>
            </a:r>
            <a:r>
              <a:rPr sz="1000" spc="-10" dirty="0">
                <a:latin typeface="Arial"/>
                <a:cs typeface="Arial"/>
                <a:hlinkClick r:id="rId8" action="ppaction://hlinksldjump"/>
              </a:rPr>
              <a:t>l</a:t>
            </a:r>
            <a:r>
              <a:rPr sz="1000" dirty="0">
                <a:latin typeface="Arial"/>
                <a:cs typeface="Arial"/>
                <a:hlinkClick r:id="rId8" action="ppaction://hlinksldjump"/>
              </a:rPr>
              <a:t>d</a:t>
            </a:r>
            <a:r>
              <a:rPr sz="1000" spc="-5" dirty="0">
                <a:latin typeface="Arial"/>
                <a:cs typeface="Arial"/>
                <a:hlinkClick r:id="rId8" action="ppaction://hlinksldjump"/>
              </a:rPr>
              <a:t>-Cost </a:t>
            </a:r>
            <a:r>
              <a:rPr sz="1000" dirty="0">
                <a:latin typeface="Arial"/>
                <a:cs typeface="Arial"/>
                <a:hlinkClick r:id="rId8" action="ppaction://hlinksldjump"/>
              </a:rPr>
              <a:t>f</a:t>
            </a:r>
            <a:r>
              <a:rPr sz="1000" spc="-5" dirty="0">
                <a:latin typeface="Arial"/>
                <a:cs typeface="Arial"/>
                <a:hlinkClick r:id="rId8" action="ppaction://hlinksldjump"/>
              </a:rPr>
              <a:t>or</a:t>
            </a:r>
            <a:r>
              <a:rPr sz="1000" spc="10" dirty="0">
                <a:latin typeface="Arial"/>
                <a:cs typeface="Arial"/>
                <a:hlinkClick r:id="rId8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8" action="ppaction://hlinksldjump"/>
              </a:rPr>
              <a:t>Gate </a:t>
            </a:r>
            <a:r>
              <a:rPr sz="1000" dirty="0">
                <a:latin typeface="Arial"/>
                <a:cs typeface="Arial"/>
                <a:hlinkClick r:id="rId8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8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8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8" action="ppaction://hlinksldjump"/>
              </a:rPr>
              <a:t>es</a:t>
            </a:r>
            <a:r>
              <a:rPr sz="1000" dirty="0">
                <a:latin typeface="Arial"/>
                <a:cs typeface="Arial"/>
                <a:hlinkClick r:id="rId8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8" action="ppaction://hlinksldjump"/>
              </a:rPr>
              <a:t>(</a:t>
            </a:r>
            <a:r>
              <a:rPr sz="1000" spc="0" dirty="0">
                <a:latin typeface="Arial"/>
                <a:cs typeface="Arial"/>
                <a:hlinkClick r:id="rId8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8" action="ppaction://hlinksldjump"/>
              </a:rPr>
              <a:t>S </a:t>
            </a:r>
            <a:r>
              <a:rPr sz="1000" dirty="0">
                <a:latin typeface="Arial"/>
                <a:cs typeface="Arial"/>
                <a:hlinkClick r:id="rId8" action="ppaction://hlinksldjump"/>
              </a:rPr>
              <a:t>B</a:t>
            </a:r>
            <a:r>
              <a:rPr sz="1000" spc="-5" dirty="0">
                <a:latin typeface="Arial"/>
                <a:cs typeface="Arial"/>
                <a:hlinkClick r:id="rId8" action="ppaction://hlinksldjump"/>
              </a:rPr>
              <a:t>as</a:t>
            </a:r>
            <a:r>
              <a:rPr sz="1000" spc="-10" dirty="0">
                <a:latin typeface="Arial"/>
                <a:cs typeface="Arial"/>
                <a:hlinkClick r:id="rId8" action="ppaction://hlinksldjump"/>
              </a:rPr>
              <a:t>i</a:t>
            </a:r>
            <a:r>
              <a:rPr sz="1000" dirty="0">
                <a:latin typeface="Arial"/>
                <a:cs typeface="Arial"/>
                <a:hlinkClick r:id="rId8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8" action="ppaction://hlinksldjump"/>
              </a:rPr>
              <a:t>) </a:t>
            </a:r>
            <a:r>
              <a:rPr sz="1000" dirty="0">
                <a:latin typeface="Arial"/>
                <a:cs typeface="Arial"/>
                <a:hlinkClick r:id="rId8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8" action="ppaction://hlinksldjump"/>
              </a:rPr>
              <a:t>30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9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9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9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9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9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9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9" action="ppaction://hlinksldjump"/>
              </a:rPr>
              <a:t>1</a:t>
            </a:r>
            <a:r>
              <a:rPr sz="1000" spc="-10" dirty="0">
                <a:latin typeface="Arial"/>
                <a:cs typeface="Arial"/>
                <a:hlinkClick r:id="rId9" action="ppaction://hlinksldjump"/>
              </a:rPr>
              <a:t>1</a:t>
            </a:r>
            <a:r>
              <a:rPr sz="1000" spc="-5" dirty="0">
                <a:latin typeface="Arial"/>
                <a:cs typeface="Arial"/>
                <a:hlinkClick r:id="rId9" action="ppaction://hlinksldjump"/>
              </a:rPr>
              <a:t>:</a:t>
            </a:r>
            <a:r>
              <a:rPr sz="1000" spc="5" dirty="0">
                <a:latin typeface="Arial"/>
                <a:cs typeface="Arial"/>
                <a:hlinkClick r:id="rId9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9" action="ppaction://hlinksldjump"/>
              </a:rPr>
              <a:t>De</a:t>
            </a:r>
            <a:r>
              <a:rPr sz="1000" spc="10" dirty="0">
                <a:latin typeface="Arial"/>
                <a:cs typeface="Arial"/>
                <a:hlinkClick r:id="rId9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9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9" action="ppaction://hlinksldjump"/>
              </a:rPr>
              <a:t>n</a:t>
            </a:r>
            <a:r>
              <a:rPr sz="1000" spc="-5" dirty="0">
                <a:latin typeface="Arial"/>
                <a:cs typeface="Arial"/>
                <a:hlinkClick r:id="rId9" action="ppaction://hlinksldjump"/>
              </a:rPr>
              <a:t>d </a:t>
            </a:r>
            <a:r>
              <a:rPr sz="1000" dirty="0">
                <a:latin typeface="Arial"/>
                <a:cs typeface="Arial"/>
                <a:hlinkClick r:id="rId9" action="ppaction://hlinksldjump"/>
              </a:rPr>
              <a:t>f</a:t>
            </a:r>
            <a:r>
              <a:rPr sz="1000" spc="-5" dirty="0">
                <a:latin typeface="Arial"/>
                <a:cs typeface="Arial"/>
                <a:hlinkClick r:id="rId9" action="ppaction://hlinksldjump"/>
              </a:rPr>
              <a:t>or </a:t>
            </a:r>
            <a:r>
              <a:rPr sz="1000" dirty="0">
                <a:latin typeface="Arial"/>
                <a:cs typeface="Arial"/>
                <a:hlinkClick r:id="rId9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9" action="ppaction://hlinksldjump"/>
              </a:rPr>
              <a:t>l</a:t>
            </a:r>
            <a:r>
              <a:rPr sz="1000" dirty="0">
                <a:latin typeface="Arial"/>
                <a:cs typeface="Arial"/>
                <a:hlinkClick r:id="rId9" action="ppaction://hlinksldjump"/>
              </a:rPr>
              <a:t>o</a:t>
            </a:r>
            <a:r>
              <a:rPr sz="1000" spc="-5" dirty="0">
                <a:latin typeface="Arial"/>
                <a:cs typeface="Arial"/>
                <a:hlinkClick r:id="rId9" action="ppaction://hlinksldjump"/>
              </a:rPr>
              <a:t>be </a:t>
            </a:r>
            <a:r>
              <a:rPr sz="1000" dirty="0">
                <a:latin typeface="Arial"/>
                <a:cs typeface="Arial"/>
                <a:hlinkClick r:id="rId9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9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9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9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9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9" action="ppaction://hlinksldjump"/>
              </a:rPr>
              <a:t>32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10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10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10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1</a:t>
            </a:r>
            <a:r>
              <a:rPr sz="1000" spc="-10" dirty="0">
                <a:latin typeface="Arial"/>
                <a:cs typeface="Arial"/>
                <a:hlinkClick r:id="rId10" action="ppaction://hlinksldjump"/>
              </a:rPr>
              <a:t>2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:</a:t>
            </a:r>
            <a:r>
              <a:rPr sz="1000" spc="5" dirty="0">
                <a:latin typeface="Arial"/>
                <a:cs typeface="Arial"/>
                <a:hlinkClick r:id="rId10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Ca</a:t>
            </a:r>
            <a:r>
              <a:rPr sz="1000" dirty="0">
                <a:latin typeface="Arial"/>
                <a:cs typeface="Arial"/>
                <a:hlinkClick r:id="rId10" action="ppaction://hlinksldjump"/>
              </a:rPr>
              <a:t>p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ac</a:t>
            </a:r>
            <a:r>
              <a:rPr sz="1000" spc="-10" dirty="0">
                <a:latin typeface="Arial"/>
                <a:cs typeface="Arial"/>
                <a:hlinkClick r:id="rId10" action="ppaction://hlinksldjump"/>
              </a:rPr>
              <a:t>i</a:t>
            </a:r>
            <a:r>
              <a:rPr sz="1000" spc="10" dirty="0">
                <a:latin typeface="Arial"/>
                <a:cs typeface="Arial"/>
                <a:hlinkClick r:id="rId10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y</a:t>
            </a:r>
            <a:r>
              <a:rPr sz="1000" spc="-20" dirty="0">
                <a:latin typeface="Arial"/>
                <a:cs typeface="Arial"/>
                <a:hlinkClick r:id="rId10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10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arg</a:t>
            </a:r>
            <a:r>
              <a:rPr sz="1000" dirty="0">
                <a:latin typeface="Arial"/>
                <a:cs typeface="Arial"/>
                <a:hlinkClick r:id="rId10" action="ppaction://hlinksldjump"/>
              </a:rPr>
              <a:t>i</a:t>
            </a:r>
            <a:r>
              <a:rPr sz="1000" spc="10" dirty="0">
                <a:latin typeface="Arial"/>
                <a:cs typeface="Arial"/>
                <a:hlinkClick r:id="rId10" action="ppaction://hlinksldjump"/>
              </a:rPr>
              <a:t>n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-</a:t>
            </a:r>
            <a:r>
              <a:rPr sz="1000" dirty="0">
                <a:latin typeface="Arial"/>
                <a:cs typeface="Arial"/>
                <a:hlinkClick r:id="rId10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10" action="ppaction://hlinksldjump"/>
              </a:rPr>
              <a:t>l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o</a:t>
            </a:r>
            <a:r>
              <a:rPr sz="1000" spc="-10" dirty="0">
                <a:latin typeface="Arial"/>
                <a:cs typeface="Arial"/>
                <a:hlinkClick r:id="rId10" action="ppaction://hlinksldjump"/>
              </a:rPr>
              <a:t>b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e</a:t>
            </a:r>
            <a:r>
              <a:rPr sz="1000" spc="5" dirty="0">
                <a:latin typeface="Arial"/>
                <a:cs typeface="Arial"/>
                <a:hlinkClick r:id="rId10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10" action="ppaction://hlinksldjump"/>
              </a:rPr>
              <a:t>V</a:t>
            </a:r>
            <a:r>
              <a:rPr sz="1000" dirty="0">
                <a:latin typeface="Arial"/>
                <a:cs typeface="Arial"/>
                <a:hlinkClick r:id="rId10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10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10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10" action="ppaction://hlinksldjump"/>
              </a:rPr>
              <a:t>34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1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3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:</a:t>
            </a:r>
            <a:r>
              <a:rPr sz="1000" spc="5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De</a:t>
            </a:r>
            <a:r>
              <a:rPr sz="1000" spc="10" dirty="0">
                <a:latin typeface="Arial"/>
                <a:cs typeface="Arial"/>
                <a:hlinkClick r:id="rId11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n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d </a:t>
            </a:r>
            <a:r>
              <a:rPr sz="1000" spc="-15" dirty="0">
                <a:latin typeface="Arial"/>
                <a:cs typeface="Arial"/>
                <a:hlinkClick r:id="rId11" action="ppaction://hlinksldjump"/>
              </a:rPr>
              <a:t>v</a:t>
            </a:r>
            <a:r>
              <a:rPr sz="1000" dirty="0">
                <a:latin typeface="Arial"/>
                <a:cs typeface="Arial"/>
                <a:hlinkClick r:id="rId11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. </a:t>
            </a:r>
            <a:r>
              <a:rPr sz="1000" spc="0" dirty="0">
                <a:latin typeface="Arial"/>
                <a:cs typeface="Arial"/>
                <a:hlinkClick r:id="rId11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a</a:t>
            </a:r>
            <a:r>
              <a:rPr sz="1000" dirty="0">
                <a:latin typeface="Arial"/>
                <a:cs typeface="Arial"/>
                <a:hlinkClick r:id="rId11" action="ppaction://hlinksldjump"/>
              </a:rPr>
              <a:t>p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ac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i</a:t>
            </a:r>
            <a:r>
              <a:rPr sz="1000" spc="0" dirty="0">
                <a:latin typeface="Arial"/>
                <a:cs typeface="Arial"/>
                <a:hlinkClick r:id="rId11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y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-</a:t>
            </a:r>
            <a:r>
              <a:rPr sz="1000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1000" spc="5" dirty="0">
                <a:latin typeface="Arial"/>
                <a:cs typeface="Arial"/>
                <a:hlinkClick r:id="rId11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l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o</a:t>
            </a:r>
            <a:r>
              <a:rPr sz="1000" dirty="0">
                <a:latin typeface="Arial"/>
                <a:cs typeface="Arial"/>
                <a:hlinkClick r:id="rId11" action="ppaction://hlinksldjump"/>
              </a:rPr>
              <a:t>b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e</a:t>
            </a:r>
            <a:r>
              <a:rPr sz="1000" spc="5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11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11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35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12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12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12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12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12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12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2" action="ppaction://hlinksldjump"/>
              </a:rPr>
              <a:t>1</a:t>
            </a:r>
            <a:r>
              <a:rPr sz="1000" spc="-10" dirty="0">
                <a:latin typeface="Arial"/>
                <a:cs typeface="Arial"/>
                <a:hlinkClick r:id="rId12" action="ppaction://hlinksldjump"/>
              </a:rPr>
              <a:t>4</a:t>
            </a:r>
            <a:r>
              <a:rPr sz="1000" spc="-5" dirty="0">
                <a:latin typeface="Arial"/>
                <a:cs typeface="Arial"/>
                <a:hlinkClick r:id="rId12" action="ppaction://hlinksldjump"/>
              </a:rPr>
              <a:t>:</a:t>
            </a:r>
            <a:r>
              <a:rPr sz="1000" spc="5" dirty="0">
                <a:latin typeface="Arial"/>
                <a:cs typeface="Arial"/>
                <a:hlinkClick r:id="rId12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2" action="ppaction://hlinksldjump"/>
              </a:rPr>
              <a:t>Cost </a:t>
            </a:r>
            <a:r>
              <a:rPr sz="1000" dirty="0">
                <a:latin typeface="Arial"/>
                <a:cs typeface="Arial"/>
                <a:hlinkClick r:id="rId12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12" action="ppaction://hlinksldjump"/>
              </a:rPr>
              <a:t>tructure</a:t>
            </a:r>
            <a:r>
              <a:rPr sz="1000" spc="5" dirty="0">
                <a:latin typeface="Arial"/>
                <a:cs typeface="Arial"/>
                <a:hlinkClick r:id="rId12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12" action="ppaction://hlinksldjump"/>
              </a:rPr>
              <a:t>o</a:t>
            </a:r>
            <a:r>
              <a:rPr sz="1000" spc="-5" dirty="0">
                <a:latin typeface="Arial"/>
                <a:cs typeface="Arial"/>
                <a:hlinkClick r:id="rId12" action="ppaction://hlinksldjump"/>
              </a:rPr>
              <a:t>f</a:t>
            </a:r>
            <a:r>
              <a:rPr sz="1000" spc="5" dirty="0">
                <a:latin typeface="Arial"/>
                <a:cs typeface="Arial"/>
                <a:hlinkClick r:id="rId12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2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12" action="ppaction://hlinksldjump"/>
              </a:rPr>
              <a:t>l</a:t>
            </a:r>
            <a:r>
              <a:rPr sz="1000" spc="-5" dirty="0">
                <a:latin typeface="Arial"/>
                <a:cs typeface="Arial"/>
                <a:hlinkClick r:id="rId12" action="ppaction://hlinksldjump"/>
              </a:rPr>
              <a:t>o</a:t>
            </a:r>
            <a:r>
              <a:rPr sz="1000" spc="-10" dirty="0">
                <a:latin typeface="Arial"/>
                <a:cs typeface="Arial"/>
                <a:hlinkClick r:id="rId12" action="ppaction://hlinksldjump"/>
              </a:rPr>
              <a:t>b</a:t>
            </a:r>
            <a:r>
              <a:rPr sz="1000" spc="-5" dirty="0">
                <a:latin typeface="Arial"/>
                <a:cs typeface="Arial"/>
                <a:hlinkClick r:id="rId12" action="ppaction://hlinksldjump"/>
              </a:rPr>
              <a:t>e Val</a:t>
            </a:r>
            <a:r>
              <a:rPr sz="1000" spc="-15" dirty="0">
                <a:latin typeface="Arial"/>
                <a:cs typeface="Arial"/>
                <a:hlinkClick r:id="rId12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2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12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12" action="ppaction://hlinksldjump"/>
              </a:rPr>
              <a:t>37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13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13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1</a:t>
            </a:r>
            <a:r>
              <a:rPr sz="1000" spc="-10" dirty="0">
                <a:latin typeface="Arial"/>
                <a:cs typeface="Arial"/>
                <a:hlinkClick r:id="rId13" action="ppaction://hlinksldjump"/>
              </a:rPr>
              <a:t>7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: </a:t>
            </a:r>
            <a:r>
              <a:rPr sz="1000" spc="0" dirty="0">
                <a:latin typeface="Arial"/>
                <a:cs typeface="Arial"/>
                <a:hlinkClick r:id="rId13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13" action="ppaction://hlinksldjump"/>
              </a:rPr>
              <a:t>l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o</a:t>
            </a:r>
            <a:r>
              <a:rPr sz="1000" dirty="0">
                <a:latin typeface="Arial"/>
                <a:cs typeface="Arial"/>
                <a:hlinkClick r:id="rId13" action="ppaction://hlinksldjump"/>
              </a:rPr>
              <a:t>b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e</a:t>
            </a:r>
            <a:r>
              <a:rPr sz="1000" spc="5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13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13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e</a:t>
            </a:r>
            <a:r>
              <a:rPr sz="1000" spc="5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s</a:t>
            </a:r>
            <a:r>
              <a:rPr sz="1000" dirty="0">
                <a:latin typeface="Arial"/>
                <a:cs typeface="Arial"/>
                <a:hlinkClick r:id="rId13" action="ppaction://hlinksldjump"/>
              </a:rPr>
              <a:t>i</a:t>
            </a:r>
            <a:r>
              <a:rPr sz="1000" spc="-15" dirty="0">
                <a:latin typeface="Arial"/>
                <a:cs typeface="Arial"/>
                <a:hlinkClick r:id="rId13" action="ppaction://hlinksldjump"/>
              </a:rPr>
              <a:t>z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e </a:t>
            </a:r>
            <a:r>
              <a:rPr sz="1000" spc="-15" dirty="0">
                <a:latin typeface="Arial"/>
                <a:cs typeface="Arial"/>
                <a:hlinkClick r:id="rId13" action="ppaction://hlinksldjump"/>
              </a:rPr>
              <a:t>v</a:t>
            </a:r>
            <a:r>
              <a:rPr sz="1000" dirty="0">
                <a:latin typeface="Arial"/>
                <a:cs typeface="Arial"/>
                <a:hlinkClick r:id="rId13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. </a:t>
            </a:r>
            <a:r>
              <a:rPr sz="1000" spc="0" dirty="0">
                <a:latin typeface="Arial"/>
                <a:cs typeface="Arial"/>
                <a:hlinkClick r:id="rId13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ost</a:t>
            </a:r>
            <a:r>
              <a:rPr sz="1000" spc="15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–</a:t>
            </a:r>
            <a:r>
              <a:rPr sz="1000" spc="5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13" action="ppaction://hlinksldjump"/>
              </a:rPr>
              <a:t>b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y</a:t>
            </a:r>
            <a:r>
              <a:rPr sz="1000" spc="-10" dirty="0">
                <a:latin typeface="Arial"/>
                <a:cs typeface="Arial"/>
                <a:hlinkClick r:id="rId13" action="ppaction://hlinksldjump"/>
              </a:rPr>
              <a:t> P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res</a:t>
            </a:r>
            <a:r>
              <a:rPr sz="1000" dirty="0">
                <a:latin typeface="Arial"/>
                <a:cs typeface="Arial"/>
                <a:hlinkClick r:id="rId13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ure </a:t>
            </a:r>
            <a:r>
              <a:rPr sz="1000" spc="0" dirty="0">
                <a:latin typeface="Arial"/>
                <a:cs typeface="Arial"/>
                <a:hlinkClick r:id="rId13" action="ppaction://hlinksldjump"/>
              </a:rPr>
              <a:t>C</a:t>
            </a:r>
            <a:r>
              <a:rPr sz="1000" dirty="0">
                <a:latin typeface="Arial"/>
                <a:cs typeface="Arial"/>
                <a:hlinkClick r:id="rId13" action="ppaction://hlinksldjump"/>
              </a:rPr>
              <a:t>l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ass </a:t>
            </a:r>
            <a:r>
              <a:rPr sz="1000" dirty="0">
                <a:latin typeface="Arial"/>
                <a:cs typeface="Arial"/>
                <a:hlinkClick r:id="rId13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13" action="ppaction://hlinksldjump"/>
              </a:rPr>
              <a:t>41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13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13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1</a:t>
            </a:r>
            <a:r>
              <a:rPr sz="1000" spc="-10" dirty="0">
                <a:latin typeface="Arial"/>
                <a:cs typeface="Arial"/>
                <a:hlinkClick r:id="rId13" action="ppaction://hlinksldjump"/>
              </a:rPr>
              <a:t>7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: </a:t>
            </a:r>
            <a:r>
              <a:rPr sz="1000" spc="0" dirty="0">
                <a:latin typeface="Arial"/>
                <a:cs typeface="Arial"/>
                <a:hlinkClick r:id="rId13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13" action="ppaction://hlinksldjump"/>
              </a:rPr>
              <a:t>l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o</a:t>
            </a:r>
            <a:r>
              <a:rPr sz="1000" dirty="0">
                <a:latin typeface="Arial"/>
                <a:cs typeface="Arial"/>
                <a:hlinkClick r:id="rId13" action="ppaction://hlinksldjump"/>
              </a:rPr>
              <a:t>b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e</a:t>
            </a:r>
            <a:r>
              <a:rPr sz="1000" spc="5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13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13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e</a:t>
            </a:r>
            <a:r>
              <a:rPr sz="1000" spc="5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s</a:t>
            </a:r>
            <a:r>
              <a:rPr sz="1000" dirty="0">
                <a:latin typeface="Arial"/>
                <a:cs typeface="Arial"/>
                <a:hlinkClick r:id="rId13" action="ppaction://hlinksldjump"/>
              </a:rPr>
              <a:t>i</a:t>
            </a:r>
            <a:r>
              <a:rPr sz="1000" spc="-15" dirty="0">
                <a:latin typeface="Arial"/>
                <a:cs typeface="Arial"/>
                <a:hlinkClick r:id="rId13" action="ppaction://hlinksldjump"/>
              </a:rPr>
              <a:t>z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e </a:t>
            </a:r>
            <a:r>
              <a:rPr sz="1000" spc="-15" dirty="0">
                <a:latin typeface="Arial"/>
                <a:cs typeface="Arial"/>
                <a:hlinkClick r:id="rId13" action="ppaction://hlinksldjump"/>
              </a:rPr>
              <a:t>v</a:t>
            </a:r>
            <a:r>
              <a:rPr sz="1000" dirty="0">
                <a:latin typeface="Arial"/>
                <a:cs typeface="Arial"/>
                <a:hlinkClick r:id="rId13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. </a:t>
            </a:r>
            <a:r>
              <a:rPr sz="1000" spc="0" dirty="0">
                <a:latin typeface="Arial"/>
                <a:cs typeface="Arial"/>
                <a:hlinkClick r:id="rId13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ost</a:t>
            </a:r>
            <a:r>
              <a:rPr sz="1000" spc="15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–</a:t>
            </a:r>
            <a:r>
              <a:rPr sz="1000" spc="5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13" action="ppaction://hlinksldjump"/>
              </a:rPr>
              <a:t>b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y</a:t>
            </a:r>
            <a:r>
              <a:rPr sz="1000" spc="-10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M</a:t>
            </a:r>
            <a:r>
              <a:rPr sz="1000" spc="-10" dirty="0">
                <a:latin typeface="Arial"/>
                <a:cs typeface="Arial"/>
                <a:hlinkClick r:id="rId13" action="ppaction://hlinksldjump"/>
              </a:rPr>
              <a:t>a</a:t>
            </a:r>
            <a:r>
              <a:rPr sz="1000" spc="0" dirty="0">
                <a:latin typeface="Arial"/>
                <a:cs typeface="Arial"/>
                <a:hlinkClick r:id="rId13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eri</a:t>
            </a:r>
            <a:r>
              <a:rPr sz="1000" dirty="0">
                <a:latin typeface="Arial"/>
                <a:cs typeface="Arial"/>
                <a:hlinkClick r:id="rId13" action="ppaction://hlinksldjump"/>
              </a:rPr>
              <a:t>a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l</a:t>
            </a:r>
            <a:r>
              <a:rPr sz="1000" spc="-10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(C</a:t>
            </a:r>
            <a:r>
              <a:rPr sz="1000" dirty="0">
                <a:latin typeface="Arial"/>
                <a:cs typeface="Arial"/>
                <a:hlinkClick r:id="rId13" action="ppaction://hlinksldjump"/>
              </a:rPr>
              <a:t>l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ass</a:t>
            </a:r>
            <a:r>
              <a:rPr sz="1000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1</a:t>
            </a:r>
            <a:r>
              <a:rPr sz="1000" spc="-10" dirty="0">
                <a:latin typeface="Arial"/>
                <a:cs typeface="Arial"/>
                <a:hlinkClick r:id="rId13" action="ppaction://hlinksldjump"/>
              </a:rPr>
              <a:t>5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0) </a:t>
            </a:r>
            <a:r>
              <a:rPr sz="1000" dirty="0">
                <a:latin typeface="Arial"/>
                <a:cs typeface="Arial"/>
                <a:hlinkClick r:id="rId13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13" action="ppaction://hlinksldjump"/>
              </a:rPr>
              <a:t>41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Figure 18: Output Flow </a:t>
            </a:r>
            <a:r>
              <a:rPr sz="1000" dirty="0">
                <a:latin typeface="Arial"/>
                <a:cs typeface="Arial"/>
                <a:hlinkClick r:id="rId14" action="ppaction://hlinksldjump"/>
              </a:rPr>
              <a:t>for 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Each Extra Dollar Spent vs. Globe Valve Size – </a:t>
            </a:r>
            <a:r>
              <a:rPr sz="1000" spc="5" dirty="0">
                <a:latin typeface="Arial"/>
                <a:cs typeface="Arial"/>
                <a:hlinkClick r:id="rId14" action="ppaction://hlinksldjump"/>
              </a:rPr>
              <a:t>by 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Pressure Class </a:t>
            </a:r>
            <a:r>
              <a:rPr sz="1000" spc="-10" dirty="0">
                <a:latin typeface="Arial"/>
                <a:cs typeface="Arial"/>
                <a:hlinkClick r:id="rId14" action="ppaction://hlinksldjump"/>
              </a:rPr>
              <a:t>42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14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14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14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1</a:t>
            </a:r>
            <a:r>
              <a:rPr sz="1000" spc="-10" dirty="0">
                <a:latin typeface="Arial"/>
                <a:cs typeface="Arial"/>
                <a:hlinkClick r:id="rId14" action="ppaction://hlinksldjump"/>
              </a:rPr>
              <a:t>9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:</a:t>
            </a:r>
            <a:r>
              <a:rPr sz="1000" spc="10" dirty="0">
                <a:latin typeface="Arial"/>
                <a:cs typeface="Arial"/>
                <a:hlinkClick r:id="rId14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14" action="ppaction://hlinksldjump"/>
              </a:rPr>
              <a:t>E</a:t>
            </a:r>
            <a:r>
              <a:rPr sz="1000" dirty="0">
                <a:latin typeface="Arial"/>
                <a:cs typeface="Arial"/>
                <a:hlinkClick r:id="rId14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o</a:t>
            </a:r>
            <a:r>
              <a:rPr sz="1000" dirty="0">
                <a:latin typeface="Arial"/>
                <a:cs typeface="Arial"/>
                <a:hlinkClick r:id="rId14" action="ppaction://hlinksldjump"/>
              </a:rPr>
              <a:t>n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o</a:t>
            </a:r>
            <a:r>
              <a:rPr sz="1000" spc="10" dirty="0">
                <a:latin typeface="Arial"/>
                <a:cs typeface="Arial"/>
                <a:hlinkClick r:id="rId14" action="ppaction://hlinksldjump"/>
              </a:rPr>
              <a:t>m</a:t>
            </a:r>
            <a:r>
              <a:rPr sz="1000" spc="-10" dirty="0">
                <a:latin typeface="Arial"/>
                <a:cs typeface="Arial"/>
                <a:hlinkClick r:id="rId14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es</a:t>
            </a:r>
            <a:r>
              <a:rPr sz="1000" dirty="0">
                <a:latin typeface="Arial"/>
                <a:cs typeface="Arial"/>
                <a:hlinkClick r:id="rId14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of</a:t>
            </a:r>
            <a:r>
              <a:rPr sz="1000" spc="5" dirty="0">
                <a:latin typeface="Arial"/>
                <a:cs typeface="Arial"/>
                <a:hlinkClick r:id="rId14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14" action="ppaction://hlinksldjump"/>
              </a:rPr>
              <a:t>S</a:t>
            </a:r>
            <a:r>
              <a:rPr sz="1000" dirty="0">
                <a:latin typeface="Arial"/>
                <a:cs typeface="Arial"/>
                <a:hlinkClick r:id="rId14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a</a:t>
            </a:r>
            <a:r>
              <a:rPr sz="1000" spc="-15" dirty="0">
                <a:latin typeface="Arial"/>
                <a:cs typeface="Arial"/>
                <a:hlinkClick r:id="rId14" action="ppaction://hlinksldjump"/>
              </a:rPr>
              <a:t>l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e</a:t>
            </a:r>
            <a:r>
              <a:rPr sz="1000" spc="5" dirty="0">
                <a:latin typeface="Arial"/>
                <a:cs typeface="Arial"/>
                <a:hlinkClick r:id="rId14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14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n G</a:t>
            </a:r>
            <a:r>
              <a:rPr sz="1000" dirty="0">
                <a:latin typeface="Arial"/>
                <a:cs typeface="Arial"/>
                <a:hlinkClick r:id="rId14" action="ppaction://hlinksldjump"/>
              </a:rPr>
              <a:t>l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o</a:t>
            </a:r>
            <a:r>
              <a:rPr sz="1000" spc="-10" dirty="0">
                <a:latin typeface="Arial"/>
                <a:cs typeface="Arial"/>
                <a:hlinkClick r:id="rId14" action="ppaction://hlinksldjump"/>
              </a:rPr>
              <a:t>b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e</a:t>
            </a:r>
            <a:r>
              <a:rPr sz="1000" spc="5" dirty="0">
                <a:latin typeface="Arial"/>
                <a:cs typeface="Arial"/>
                <a:hlinkClick r:id="rId14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14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14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14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14" action="ppaction://hlinksldjump"/>
              </a:rPr>
              <a:t>42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2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0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:</a:t>
            </a:r>
            <a:r>
              <a:rPr sz="1000" spc="5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S</a:t>
            </a:r>
            <a:r>
              <a:rPr sz="1000" dirty="0">
                <a:latin typeface="Arial"/>
                <a:cs typeface="Arial"/>
                <a:hlinkClick r:id="rId15" action="ppaction://hlinksldjump"/>
              </a:rPr>
              <a:t>h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o</a:t>
            </a:r>
            <a:r>
              <a:rPr sz="1000" dirty="0">
                <a:latin typeface="Arial"/>
                <a:cs typeface="Arial"/>
                <a:hlinkClick r:id="rId15" action="ppaction://hlinksldjump"/>
              </a:rPr>
              <a:t>u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l</a:t>
            </a:r>
            <a:r>
              <a:rPr sz="1000" dirty="0">
                <a:latin typeface="Arial"/>
                <a:cs typeface="Arial"/>
                <a:hlinkClick r:id="rId15" action="ppaction://hlinksldjump"/>
              </a:rPr>
              <a:t>d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-Cost </a:t>
            </a:r>
            <a:r>
              <a:rPr sz="1000" dirty="0">
                <a:latin typeface="Arial"/>
                <a:cs typeface="Arial"/>
                <a:hlinkClick r:id="rId15" action="ppaction://hlinksldjump"/>
              </a:rPr>
              <a:t>f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or</a:t>
            </a:r>
            <a:r>
              <a:rPr sz="1000" spc="10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l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o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b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e</a:t>
            </a:r>
            <a:r>
              <a:rPr sz="1000" spc="5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V</a:t>
            </a:r>
            <a:r>
              <a:rPr sz="1000" dirty="0">
                <a:latin typeface="Arial"/>
                <a:cs typeface="Arial"/>
                <a:hlinkClick r:id="rId15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15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15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43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16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16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16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16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16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16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6" action="ppaction://hlinksldjump"/>
              </a:rPr>
              <a:t>2</a:t>
            </a:r>
            <a:r>
              <a:rPr sz="1000" spc="-10" dirty="0">
                <a:latin typeface="Arial"/>
                <a:cs typeface="Arial"/>
                <a:hlinkClick r:id="rId16" action="ppaction://hlinksldjump"/>
              </a:rPr>
              <a:t>1</a:t>
            </a:r>
            <a:r>
              <a:rPr sz="1000" spc="-5" dirty="0">
                <a:latin typeface="Arial"/>
                <a:cs typeface="Arial"/>
                <a:hlinkClick r:id="rId16" action="ppaction://hlinksldjump"/>
              </a:rPr>
              <a:t>:</a:t>
            </a:r>
            <a:r>
              <a:rPr sz="1000" spc="5" dirty="0">
                <a:latin typeface="Arial"/>
                <a:cs typeface="Arial"/>
                <a:hlinkClick r:id="rId16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6" action="ppaction://hlinksldjump"/>
              </a:rPr>
              <a:t>De</a:t>
            </a:r>
            <a:r>
              <a:rPr sz="1000" spc="10" dirty="0">
                <a:latin typeface="Arial"/>
                <a:cs typeface="Arial"/>
                <a:hlinkClick r:id="rId16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16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16" action="ppaction://hlinksldjump"/>
              </a:rPr>
              <a:t>n</a:t>
            </a:r>
            <a:r>
              <a:rPr sz="1000" spc="-5" dirty="0">
                <a:latin typeface="Arial"/>
                <a:cs typeface="Arial"/>
                <a:hlinkClick r:id="rId16" action="ppaction://hlinksldjump"/>
              </a:rPr>
              <a:t>d </a:t>
            </a:r>
            <a:r>
              <a:rPr sz="1000" dirty="0">
                <a:latin typeface="Arial"/>
                <a:cs typeface="Arial"/>
                <a:hlinkClick r:id="rId16" action="ppaction://hlinksldjump"/>
              </a:rPr>
              <a:t>f</a:t>
            </a:r>
            <a:r>
              <a:rPr sz="1000" spc="-5" dirty="0">
                <a:latin typeface="Arial"/>
                <a:cs typeface="Arial"/>
                <a:hlinkClick r:id="rId16" action="ppaction://hlinksldjump"/>
              </a:rPr>
              <a:t>or Re</a:t>
            </a:r>
            <a:r>
              <a:rPr sz="1000" dirty="0">
                <a:latin typeface="Arial"/>
                <a:cs typeface="Arial"/>
                <a:hlinkClick r:id="rId16" action="ppaction://hlinksldjump"/>
              </a:rPr>
              <a:t>li</a:t>
            </a:r>
            <a:r>
              <a:rPr sz="1000" spc="-5" dirty="0">
                <a:latin typeface="Arial"/>
                <a:cs typeface="Arial"/>
                <a:hlinkClick r:id="rId16" action="ppaction://hlinksldjump"/>
              </a:rPr>
              <a:t>ef</a:t>
            </a:r>
            <a:r>
              <a:rPr sz="1000" spc="5" dirty="0">
                <a:latin typeface="Arial"/>
                <a:cs typeface="Arial"/>
                <a:hlinkClick r:id="rId16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16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6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16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6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16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16" action="ppaction://hlinksldjump"/>
              </a:rPr>
              <a:t>46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17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17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17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17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17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17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7" action="ppaction://hlinksldjump"/>
              </a:rPr>
              <a:t>2</a:t>
            </a:r>
            <a:r>
              <a:rPr sz="1000" spc="-10" dirty="0">
                <a:latin typeface="Arial"/>
                <a:cs typeface="Arial"/>
                <a:hlinkClick r:id="rId17" action="ppaction://hlinksldjump"/>
              </a:rPr>
              <a:t>2</a:t>
            </a:r>
            <a:r>
              <a:rPr sz="1000" spc="-5" dirty="0">
                <a:latin typeface="Arial"/>
                <a:cs typeface="Arial"/>
                <a:hlinkClick r:id="rId17" action="ppaction://hlinksldjump"/>
              </a:rPr>
              <a:t>:</a:t>
            </a:r>
            <a:r>
              <a:rPr sz="1000" spc="5" dirty="0">
                <a:latin typeface="Arial"/>
                <a:cs typeface="Arial"/>
                <a:hlinkClick r:id="rId17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7" action="ppaction://hlinksldjump"/>
              </a:rPr>
              <a:t>Ca</a:t>
            </a:r>
            <a:r>
              <a:rPr sz="1000" dirty="0">
                <a:latin typeface="Arial"/>
                <a:cs typeface="Arial"/>
                <a:hlinkClick r:id="rId17" action="ppaction://hlinksldjump"/>
              </a:rPr>
              <a:t>p</a:t>
            </a:r>
            <a:r>
              <a:rPr sz="1000" spc="-5" dirty="0">
                <a:latin typeface="Arial"/>
                <a:cs typeface="Arial"/>
                <a:hlinkClick r:id="rId17" action="ppaction://hlinksldjump"/>
              </a:rPr>
              <a:t>ac</a:t>
            </a:r>
            <a:r>
              <a:rPr sz="1000" spc="-10" dirty="0">
                <a:latin typeface="Arial"/>
                <a:cs typeface="Arial"/>
                <a:hlinkClick r:id="rId17" action="ppaction://hlinksldjump"/>
              </a:rPr>
              <a:t>i</a:t>
            </a:r>
            <a:r>
              <a:rPr sz="1000" spc="10" dirty="0">
                <a:latin typeface="Arial"/>
                <a:cs typeface="Arial"/>
                <a:hlinkClick r:id="rId17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17" action="ppaction://hlinksldjump"/>
              </a:rPr>
              <a:t>y</a:t>
            </a:r>
            <a:r>
              <a:rPr sz="1000" spc="-20" dirty="0">
                <a:latin typeface="Arial"/>
                <a:cs typeface="Arial"/>
                <a:hlinkClick r:id="rId17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17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17" action="ppaction://hlinksldjump"/>
              </a:rPr>
              <a:t>arg</a:t>
            </a:r>
            <a:r>
              <a:rPr sz="1000" dirty="0">
                <a:latin typeface="Arial"/>
                <a:cs typeface="Arial"/>
                <a:hlinkClick r:id="rId17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17" action="ppaction://hlinksldjump"/>
              </a:rPr>
              <a:t>n</a:t>
            </a:r>
            <a:r>
              <a:rPr sz="1000" spc="20" dirty="0">
                <a:latin typeface="Arial"/>
                <a:cs typeface="Arial"/>
                <a:hlinkClick r:id="rId17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7" action="ppaction://hlinksldjump"/>
              </a:rPr>
              <a:t>– R</a:t>
            </a:r>
            <a:r>
              <a:rPr sz="1000" spc="0" dirty="0">
                <a:latin typeface="Arial"/>
                <a:cs typeface="Arial"/>
                <a:hlinkClick r:id="rId17" action="ppaction://hlinksldjump"/>
              </a:rPr>
              <a:t>e</a:t>
            </a:r>
            <a:r>
              <a:rPr sz="1000" spc="-10" dirty="0">
                <a:latin typeface="Arial"/>
                <a:cs typeface="Arial"/>
                <a:hlinkClick r:id="rId17" action="ppaction://hlinksldjump"/>
              </a:rPr>
              <a:t>l</a:t>
            </a:r>
            <a:r>
              <a:rPr sz="1000" dirty="0">
                <a:latin typeface="Arial"/>
                <a:cs typeface="Arial"/>
                <a:hlinkClick r:id="rId17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17" action="ppaction://hlinksldjump"/>
              </a:rPr>
              <a:t>ef</a:t>
            </a:r>
            <a:r>
              <a:rPr sz="1000" spc="5" dirty="0">
                <a:latin typeface="Arial"/>
                <a:cs typeface="Arial"/>
                <a:hlinkClick r:id="rId17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17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7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17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7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17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17" action="ppaction://hlinksldjump"/>
              </a:rPr>
              <a:t>48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18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18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18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2</a:t>
            </a:r>
            <a:r>
              <a:rPr sz="1000" spc="-10" dirty="0">
                <a:latin typeface="Arial"/>
                <a:cs typeface="Arial"/>
                <a:hlinkClick r:id="rId18" action="ppaction://hlinksldjump"/>
              </a:rPr>
              <a:t>3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:</a:t>
            </a:r>
            <a:r>
              <a:rPr sz="1000" spc="5" dirty="0">
                <a:latin typeface="Arial"/>
                <a:cs typeface="Arial"/>
                <a:hlinkClick r:id="rId18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De</a:t>
            </a:r>
            <a:r>
              <a:rPr sz="1000" spc="10" dirty="0">
                <a:latin typeface="Arial"/>
                <a:cs typeface="Arial"/>
                <a:hlinkClick r:id="rId18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18" action="ppaction://hlinksldjump"/>
              </a:rPr>
              <a:t>n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d </a:t>
            </a:r>
            <a:r>
              <a:rPr sz="1000" spc="-15" dirty="0">
                <a:latin typeface="Arial"/>
                <a:cs typeface="Arial"/>
                <a:hlinkClick r:id="rId18" action="ppaction://hlinksldjump"/>
              </a:rPr>
              <a:t>v</a:t>
            </a:r>
            <a:r>
              <a:rPr sz="1000" dirty="0">
                <a:latin typeface="Arial"/>
                <a:cs typeface="Arial"/>
                <a:hlinkClick r:id="rId18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. </a:t>
            </a:r>
            <a:r>
              <a:rPr sz="1000" spc="0" dirty="0">
                <a:latin typeface="Arial"/>
                <a:cs typeface="Arial"/>
                <a:hlinkClick r:id="rId18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a</a:t>
            </a:r>
            <a:r>
              <a:rPr sz="1000" dirty="0">
                <a:latin typeface="Arial"/>
                <a:cs typeface="Arial"/>
                <a:hlinkClick r:id="rId18" action="ppaction://hlinksldjump"/>
              </a:rPr>
              <a:t>p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ac</a:t>
            </a:r>
            <a:r>
              <a:rPr sz="1000" spc="-10" dirty="0">
                <a:latin typeface="Arial"/>
                <a:cs typeface="Arial"/>
                <a:hlinkClick r:id="rId18" action="ppaction://hlinksldjump"/>
              </a:rPr>
              <a:t>i</a:t>
            </a:r>
            <a:r>
              <a:rPr sz="1000" spc="0" dirty="0">
                <a:latin typeface="Arial"/>
                <a:cs typeface="Arial"/>
                <a:hlinkClick r:id="rId18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y -</a:t>
            </a:r>
            <a:r>
              <a:rPr sz="1000" spc="10" dirty="0">
                <a:latin typeface="Arial"/>
                <a:cs typeface="Arial"/>
                <a:hlinkClick r:id="rId18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Re</a:t>
            </a:r>
            <a:r>
              <a:rPr sz="1000" dirty="0">
                <a:latin typeface="Arial"/>
                <a:cs typeface="Arial"/>
                <a:hlinkClick r:id="rId18" action="ppaction://hlinksldjump"/>
              </a:rPr>
              <a:t>l</a:t>
            </a:r>
            <a:r>
              <a:rPr sz="1000" spc="-10" dirty="0">
                <a:latin typeface="Arial"/>
                <a:cs typeface="Arial"/>
                <a:hlinkClick r:id="rId18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ef</a:t>
            </a:r>
            <a:r>
              <a:rPr sz="1000" spc="5" dirty="0">
                <a:latin typeface="Arial"/>
                <a:cs typeface="Arial"/>
                <a:hlinkClick r:id="rId18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18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18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18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18" action="ppaction://hlinksldjump"/>
              </a:rPr>
              <a:t>4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9 </a:t>
            </a:r>
            <a:r>
              <a:rPr sz="1000" spc="-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19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19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19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19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19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19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9" action="ppaction://hlinksldjump"/>
              </a:rPr>
              <a:t>2</a:t>
            </a:r>
            <a:r>
              <a:rPr sz="1000" spc="-10" dirty="0">
                <a:latin typeface="Arial"/>
                <a:cs typeface="Arial"/>
                <a:hlinkClick r:id="rId19" action="ppaction://hlinksldjump"/>
              </a:rPr>
              <a:t>4</a:t>
            </a:r>
            <a:r>
              <a:rPr sz="1000" spc="-5" dirty="0">
                <a:latin typeface="Arial"/>
                <a:cs typeface="Arial"/>
                <a:hlinkClick r:id="rId19" action="ppaction://hlinksldjump"/>
              </a:rPr>
              <a:t>:</a:t>
            </a:r>
            <a:r>
              <a:rPr sz="1000" spc="5" dirty="0">
                <a:latin typeface="Arial"/>
                <a:cs typeface="Arial"/>
                <a:hlinkClick r:id="rId19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9" action="ppaction://hlinksldjump"/>
              </a:rPr>
              <a:t>Cost </a:t>
            </a:r>
            <a:r>
              <a:rPr sz="1000" dirty="0">
                <a:latin typeface="Arial"/>
                <a:cs typeface="Arial"/>
                <a:hlinkClick r:id="rId19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19" action="ppaction://hlinksldjump"/>
              </a:rPr>
              <a:t>tructure</a:t>
            </a:r>
            <a:r>
              <a:rPr sz="1000" spc="5" dirty="0">
                <a:latin typeface="Arial"/>
                <a:cs typeface="Arial"/>
                <a:hlinkClick r:id="rId19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19" action="ppaction://hlinksldjump"/>
              </a:rPr>
              <a:t>o</a:t>
            </a:r>
            <a:r>
              <a:rPr sz="1000" spc="-5" dirty="0">
                <a:latin typeface="Arial"/>
                <a:cs typeface="Arial"/>
                <a:hlinkClick r:id="rId19" action="ppaction://hlinksldjump"/>
              </a:rPr>
              <a:t>f</a:t>
            </a:r>
            <a:r>
              <a:rPr sz="1000" spc="5" dirty="0">
                <a:latin typeface="Arial"/>
                <a:cs typeface="Arial"/>
                <a:hlinkClick r:id="rId19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9" action="ppaction://hlinksldjump"/>
              </a:rPr>
              <a:t>Re</a:t>
            </a:r>
            <a:r>
              <a:rPr sz="1000" spc="-15" dirty="0">
                <a:latin typeface="Arial"/>
                <a:cs typeface="Arial"/>
                <a:hlinkClick r:id="rId19" action="ppaction://hlinksldjump"/>
              </a:rPr>
              <a:t>l</a:t>
            </a:r>
            <a:r>
              <a:rPr sz="1000" spc="-10" dirty="0">
                <a:latin typeface="Arial"/>
                <a:cs typeface="Arial"/>
                <a:hlinkClick r:id="rId19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19" action="ppaction://hlinksldjump"/>
              </a:rPr>
              <a:t>ef</a:t>
            </a:r>
            <a:r>
              <a:rPr sz="1000" spc="5" dirty="0">
                <a:latin typeface="Arial"/>
                <a:cs typeface="Arial"/>
                <a:hlinkClick r:id="rId19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19" action="ppaction://hlinksldjump"/>
              </a:rPr>
              <a:t>V</a:t>
            </a:r>
            <a:r>
              <a:rPr sz="1000" dirty="0">
                <a:latin typeface="Arial"/>
                <a:cs typeface="Arial"/>
                <a:hlinkClick r:id="rId19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19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9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19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19" action="ppaction://hlinksldjump"/>
              </a:rPr>
              <a:t>52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2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7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:</a:t>
            </a:r>
            <a:r>
              <a:rPr sz="1000" spc="5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Re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l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ef</a:t>
            </a:r>
            <a:r>
              <a:rPr sz="1000" spc="5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20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e</a:t>
            </a:r>
            <a:r>
              <a:rPr sz="1000" spc="5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S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iz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e </a:t>
            </a:r>
            <a:r>
              <a:rPr sz="1000" spc="-15" dirty="0">
                <a:latin typeface="Arial"/>
                <a:cs typeface="Arial"/>
                <a:hlinkClick r:id="rId20" action="ppaction://hlinksldjump"/>
              </a:rPr>
              <a:t>v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. </a:t>
            </a:r>
            <a:r>
              <a:rPr sz="1000" spc="0" dirty="0">
                <a:latin typeface="Arial"/>
                <a:cs typeface="Arial"/>
                <a:hlinkClick r:id="rId20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ost</a:t>
            </a:r>
            <a:r>
              <a:rPr sz="1000" spc="15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–</a:t>
            </a:r>
            <a:r>
              <a:rPr sz="1000" spc="5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b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y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 P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res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ure </a:t>
            </a:r>
            <a:r>
              <a:rPr sz="1000" spc="0" dirty="0">
                <a:latin typeface="Arial"/>
                <a:cs typeface="Arial"/>
                <a:hlinkClick r:id="rId20" action="ppaction://hlinksldjump"/>
              </a:rPr>
              <a:t>C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l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ass 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56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2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7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:</a:t>
            </a:r>
            <a:r>
              <a:rPr sz="1000" spc="5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Re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l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ef</a:t>
            </a:r>
            <a:r>
              <a:rPr sz="1000" spc="5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20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e</a:t>
            </a:r>
            <a:r>
              <a:rPr sz="1000" spc="5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S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iz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e </a:t>
            </a:r>
            <a:r>
              <a:rPr sz="1000" spc="-15" dirty="0">
                <a:latin typeface="Arial"/>
                <a:cs typeface="Arial"/>
                <a:hlinkClick r:id="rId20" action="ppaction://hlinksldjump"/>
              </a:rPr>
              <a:t>v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. </a:t>
            </a:r>
            <a:r>
              <a:rPr sz="1000" spc="0" dirty="0">
                <a:latin typeface="Arial"/>
                <a:cs typeface="Arial"/>
                <a:hlinkClick r:id="rId20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ost</a:t>
            </a:r>
            <a:r>
              <a:rPr sz="1000" spc="15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–</a:t>
            </a:r>
            <a:r>
              <a:rPr sz="1000" spc="5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b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y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M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a</a:t>
            </a:r>
            <a:r>
              <a:rPr sz="1000" spc="0" dirty="0">
                <a:latin typeface="Arial"/>
                <a:cs typeface="Arial"/>
                <a:hlinkClick r:id="rId20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eri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a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l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(C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l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ass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3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0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0) 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56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21" action="ppaction://hlinksldjump"/>
              </a:rPr>
              <a:t>Figure 28: Output Flow </a:t>
            </a:r>
            <a:r>
              <a:rPr sz="1000" dirty="0">
                <a:latin typeface="Arial"/>
                <a:cs typeface="Arial"/>
                <a:hlinkClick r:id="rId21" action="ppaction://hlinksldjump"/>
              </a:rPr>
              <a:t>for </a:t>
            </a:r>
            <a:r>
              <a:rPr sz="1000" spc="-5" dirty="0">
                <a:latin typeface="Arial"/>
                <a:cs typeface="Arial"/>
                <a:hlinkClick r:id="rId21" action="ppaction://hlinksldjump"/>
              </a:rPr>
              <a:t>Each Extra Dollar Spent vs. Relief Valve size – </a:t>
            </a:r>
            <a:r>
              <a:rPr sz="1000" spc="5" dirty="0">
                <a:latin typeface="Arial"/>
                <a:cs typeface="Arial"/>
                <a:hlinkClick r:id="rId21" action="ppaction://hlinksldjump"/>
              </a:rPr>
              <a:t>by </a:t>
            </a:r>
            <a:r>
              <a:rPr sz="1000" spc="-5" dirty="0">
                <a:latin typeface="Arial"/>
                <a:cs typeface="Arial"/>
                <a:hlinkClick r:id="rId21" action="ppaction://hlinksldjump"/>
              </a:rPr>
              <a:t>Pressure Class </a:t>
            </a:r>
            <a:r>
              <a:rPr sz="1000" spc="-10" dirty="0">
                <a:latin typeface="Arial"/>
                <a:cs typeface="Arial"/>
                <a:hlinkClick r:id="rId21" action="ppaction://hlinksldjump"/>
              </a:rPr>
              <a:t>57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21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21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21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21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21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21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1" action="ppaction://hlinksldjump"/>
              </a:rPr>
              <a:t>2</a:t>
            </a:r>
            <a:r>
              <a:rPr sz="1000" spc="-10" dirty="0">
                <a:latin typeface="Arial"/>
                <a:cs typeface="Arial"/>
                <a:hlinkClick r:id="rId21" action="ppaction://hlinksldjump"/>
              </a:rPr>
              <a:t>9</a:t>
            </a:r>
            <a:r>
              <a:rPr sz="1000" spc="-5" dirty="0">
                <a:latin typeface="Arial"/>
                <a:cs typeface="Arial"/>
                <a:hlinkClick r:id="rId21" action="ppaction://hlinksldjump"/>
              </a:rPr>
              <a:t>:</a:t>
            </a:r>
            <a:r>
              <a:rPr sz="1000" spc="5" dirty="0">
                <a:latin typeface="Arial"/>
                <a:cs typeface="Arial"/>
                <a:hlinkClick r:id="rId21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21" action="ppaction://hlinksldjump"/>
              </a:rPr>
              <a:t>E</a:t>
            </a:r>
            <a:r>
              <a:rPr sz="1000" dirty="0">
                <a:latin typeface="Arial"/>
                <a:cs typeface="Arial"/>
                <a:hlinkClick r:id="rId21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21" action="ppaction://hlinksldjump"/>
              </a:rPr>
              <a:t>o</a:t>
            </a:r>
            <a:r>
              <a:rPr sz="1000" dirty="0">
                <a:latin typeface="Arial"/>
                <a:cs typeface="Arial"/>
                <a:hlinkClick r:id="rId21" action="ppaction://hlinksldjump"/>
              </a:rPr>
              <a:t>n</a:t>
            </a:r>
            <a:r>
              <a:rPr sz="1000" spc="-5" dirty="0">
                <a:latin typeface="Arial"/>
                <a:cs typeface="Arial"/>
                <a:hlinkClick r:id="rId21" action="ppaction://hlinksldjump"/>
              </a:rPr>
              <a:t>o</a:t>
            </a:r>
            <a:r>
              <a:rPr sz="1000" spc="10" dirty="0">
                <a:latin typeface="Arial"/>
                <a:cs typeface="Arial"/>
                <a:hlinkClick r:id="rId21" action="ppaction://hlinksldjump"/>
              </a:rPr>
              <a:t>m</a:t>
            </a:r>
            <a:r>
              <a:rPr sz="1000" spc="-10" dirty="0">
                <a:latin typeface="Arial"/>
                <a:cs typeface="Arial"/>
                <a:hlinkClick r:id="rId21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21" action="ppaction://hlinksldjump"/>
              </a:rPr>
              <a:t>es</a:t>
            </a:r>
            <a:r>
              <a:rPr sz="1000" dirty="0">
                <a:latin typeface="Arial"/>
                <a:cs typeface="Arial"/>
                <a:hlinkClick r:id="rId21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1" action="ppaction://hlinksldjump"/>
              </a:rPr>
              <a:t>of</a:t>
            </a:r>
            <a:r>
              <a:rPr sz="1000" spc="15" dirty="0">
                <a:latin typeface="Arial"/>
                <a:cs typeface="Arial"/>
                <a:hlinkClick r:id="rId21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21" action="ppaction://hlinksldjump"/>
              </a:rPr>
              <a:t>S</a:t>
            </a:r>
            <a:r>
              <a:rPr sz="1000" dirty="0">
                <a:latin typeface="Arial"/>
                <a:cs typeface="Arial"/>
                <a:hlinkClick r:id="rId21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21" action="ppaction://hlinksldjump"/>
              </a:rPr>
              <a:t>a</a:t>
            </a:r>
            <a:r>
              <a:rPr sz="1000" spc="-15" dirty="0">
                <a:latin typeface="Arial"/>
                <a:cs typeface="Arial"/>
                <a:hlinkClick r:id="rId21" action="ppaction://hlinksldjump"/>
              </a:rPr>
              <a:t>l</a:t>
            </a:r>
            <a:r>
              <a:rPr sz="1000" spc="-5" dirty="0">
                <a:latin typeface="Arial"/>
                <a:cs typeface="Arial"/>
                <a:hlinkClick r:id="rId21" action="ppaction://hlinksldjump"/>
              </a:rPr>
              <a:t>e</a:t>
            </a:r>
            <a:r>
              <a:rPr sz="1000" spc="5" dirty="0">
                <a:latin typeface="Arial"/>
                <a:cs typeface="Arial"/>
                <a:hlinkClick r:id="rId21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21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21" action="ppaction://hlinksldjump"/>
              </a:rPr>
              <a:t>n </a:t>
            </a:r>
            <a:r>
              <a:rPr sz="1000" dirty="0">
                <a:latin typeface="Arial"/>
                <a:cs typeface="Arial"/>
                <a:hlinkClick r:id="rId21" action="ppaction://hlinksldjump"/>
              </a:rPr>
              <a:t>R</a:t>
            </a:r>
            <a:r>
              <a:rPr sz="1000" spc="-5" dirty="0">
                <a:latin typeface="Arial"/>
                <a:cs typeface="Arial"/>
                <a:hlinkClick r:id="rId21" action="ppaction://hlinksldjump"/>
              </a:rPr>
              <a:t>el</a:t>
            </a:r>
            <a:r>
              <a:rPr sz="1000" spc="-10" dirty="0">
                <a:latin typeface="Arial"/>
                <a:cs typeface="Arial"/>
                <a:hlinkClick r:id="rId21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21" action="ppaction://hlinksldjump"/>
              </a:rPr>
              <a:t>ef</a:t>
            </a:r>
            <a:r>
              <a:rPr sz="1000" spc="5" dirty="0">
                <a:latin typeface="Arial"/>
                <a:cs typeface="Arial"/>
                <a:hlinkClick r:id="rId21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21" action="ppaction://hlinksldjump"/>
              </a:rPr>
              <a:t>V</a:t>
            </a:r>
            <a:r>
              <a:rPr sz="1000" dirty="0">
                <a:latin typeface="Arial"/>
                <a:cs typeface="Arial"/>
                <a:hlinkClick r:id="rId21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21" action="ppaction://hlinksldjump"/>
              </a:rPr>
              <a:t>l</a:t>
            </a:r>
            <a:r>
              <a:rPr sz="1000" dirty="0">
                <a:latin typeface="Arial"/>
                <a:cs typeface="Arial"/>
                <a:hlinkClick r:id="rId21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21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21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21" action="ppaction://hlinksldjump"/>
              </a:rPr>
              <a:t>57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22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22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22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22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22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22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2" action="ppaction://hlinksldjump"/>
              </a:rPr>
              <a:t>3</a:t>
            </a:r>
            <a:r>
              <a:rPr sz="1000" spc="-10" dirty="0">
                <a:latin typeface="Arial"/>
                <a:cs typeface="Arial"/>
                <a:hlinkClick r:id="rId22" action="ppaction://hlinksldjump"/>
              </a:rPr>
              <a:t>0</a:t>
            </a:r>
            <a:r>
              <a:rPr sz="1000" spc="-5" dirty="0">
                <a:latin typeface="Arial"/>
                <a:cs typeface="Arial"/>
                <a:hlinkClick r:id="rId22" action="ppaction://hlinksldjump"/>
              </a:rPr>
              <a:t>:</a:t>
            </a:r>
            <a:r>
              <a:rPr sz="1000" spc="5" dirty="0">
                <a:latin typeface="Arial"/>
                <a:cs typeface="Arial"/>
                <a:hlinkClick r:id="rId22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22" action="ppaction://hlinksldjump"/>
              </a:rPr>
              <a:t>S</a:t>
            </a:r>
            <a:r>
              <a:rPr sz="1000" dirty="0">
                <a:latin typeface="Arial"/>
                <a:cs typeface="Arial"/>
                <a:hlinkClick r:id="rId22" action="ppaction://hlinksldjump"/>
              </a:rPr>
              <a:t>h</a:t>
            </a:r>
            <a:r>
              <a:rPr sz="1000" spc="-5" dirty="0">
                <a:latin typeface="Arial"/>
                <a:cs typeface="Arial"/>
                <a:hlinkClick r:id="rId22" action="ppaction://hlinksldjump"/>
              </a:rPr>
              <a:t>o</a:t>
            </a:r>
            <a:r>
              <a:rPr sz="1000" dirty="0">
                <a:latin typeface="Arial"/>
                <a:cs typeface="Arial"/>
                <a:hlinkClick r:id="rId22" action="ppaction://hlinksldjump"/>
              </a:rPr>
              <a:t>u</a:t>
            </a:r>
            <a:r>
              <a:rPr sz="1000" spc="-10" dirty="0">
                <a:latin typeface="Arial"/>
                <a:cs typeface="Arial"/>
                <a:hlinkClick r:id="rId22" action="ppaction://hlinksldjump"/>
              </a:rPr>
              <a:t>l</a:t>
            </a:r>
            <a:r>
              <a:rPr sz="1000" dirty="0">
                <a:latin typeface="Arial"/>
                <a:cs typeface="Arial"/>
                <a:hlinkClick r:id="rId22" action="ppaction://hlinksldjump"/>
              </a:rPr>
              <a:t>d</a:t>
            </a:r>
            <a:r>
              <a:rPr sz="1000" spc="-5" dirty="0">
                <a:latin typeface="Arial"/>
                <a:cs typeface="Arial"/>
                <a:hlinkClick r:id="rId22" action="ppaction://hlinksldjump"/>
              </a:rPr>
              <a:t>-Cost </a:t>
            </a:r>
            <a:r>
              <a:rPr sz="1000" dirty="0">
                <a:latin typeface="Arial"/>
                <a:cs typeface="Arial"/>
                <a:hlinkClick r:id="rId22" action="ppaction://hlinksldjump"/>
              </a:rPr>
              <a:t>f</a:t>
            </a:r>
            <a:r>
              <a:rPr sz="1000" spc="-5" dirty="0">
                <a:latin typeface="Arial"/>
                <a:cs typeface="Arial"/>
                <a:hlinkClick r:id="rId22" action="ppaction://hlinksldjump"/>
              </a:rPr>
              <a:t>or</a:t>
            </a:r>
            <a:r>
              <a:rPr sz="1000" spc="10" dirty="0">
                <a:latin typeface="Arial"/>
                <a:cs typeface="Arial"/>
                <a:hlinkClick r:id="rId22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2" action="ppaction://hlinksldjump"/>
              </a:rPr>
              <a:t>Re</a:t>
            </a:r>
            <a:r>
              <a:rPr sz="1000" dirty="0">
                <a:latin typeface="Arial"/>
                <a:cs typeface="Arial"/>
                <a:hlinkClick r:id="rId22" action="ppaction://hlinksldjump"/>
              </a:rPr>
              <a:t>l</a:t>
            </a:r>
            <a:r>
              <a:rPr sz="1000" spc="-10" dirty="0">
                <a:latin typeface="Arial"/>
                <a:cs typeface="Arial"/>
                <a:hlinkClick r:id="rId22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22" action="ppaction://hlinksldjump"/>
              </a:rPr>
              <a:t>ef</a:t>
            </a:r>
            <a:r>
              <a:rPr sz="1000" spc="5" dirty="0">
                <a:latin typeface="Arial"/>
                <a:cs typeface="Arial"/>
                <a:hlinkClick r:id="rId22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22" action="ppaction://hlinksldjump"/>
              </a:rPr>
              <a:t>V</a:t>
            </a:r>
            <a:r>
              <a:rPr sz="1000" dirty="0">
                <a:latin typeface="Arial"/>
                <a:cs typeface="Arial"/>
                <a:hlinkClick r:id="rId22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22" action="ppaction://hlinksldjump"/>
              </a:rPr>
              <a:t>l</a:t>
            </a:r>
            <a:r>
              <a:rPr sz="1000" dirty="0">
                <a:latin typeface="Arial"/>
                <a:cs typeface="Arial"/>
                <a:hlinkClick r:id="rId22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22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22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22" action="ppaction://hlinksldjump"/>
              </a:rPr>
              <a:t>59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23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23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23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23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23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23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3" action="ppaction://hlinksldjump"/>
              </a:rPr>
              <a:t>3</a:t>
            </a:r>
            <a:r>
              <a:rPr sz="1000" spc="-10" dirty="0">
                <a:latin typeface="Arial"/>
                <a:cs typeface="Arial"/>
                <a:hlinkClick r:id="rId23" action="ppaction://hlinksldjump"/>
              </a:rPr>
              <a:t>1</a:t>
            </a:r>
            <a:r>
              <a:rPr sz="1000" spc="-5" dirty="0">
                <a:latin typeface="Arial"/>
                <a:cs typeface="Arial"/>
                <a:hlinkClick r:id="rId23" action="ppaction://hlinksldjump"/>
              </a:rPr>
              <a:t>:</a:t>
            </a:r>
            <a:r>
              <a:rPr sz="1000" spc="5" dirty="0">
                <a:latin typeface="Arial"/>
                <a:cs typeface="Arial"/>
                <a:hlinkClick r:id="rId23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3" action="ppaction://hlinksldjump"/>
              </a:rPr>
              <a:t>De</a:t>
            </a:r>
            <a:r>
              <a:rPr sz="1000" spc="10" dirty="0">
                <a:latin typeface="Arial"/>
                <a:cs typeface="Arial"/>
                <a:hlinkClick r:id="rId23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23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23" action="ppaction://hlinksldjump"/>
              </a:rPr>
              <a:t>n</a:t>
            </a:r>
            <a:r>
              <a:rPr sz="1000" spc="-5" dirty="0">
                <a:latin typeface="Arial"/>
                <a:cs typeface="Arial"/>
                <a:hlinkClick r:id="rId23" action="ppaction://hlinksldjump"/>
              </a:rPr>
              <a:t>d </a:t>
            </a:r>
            <a:r>
              <a:rPr sz="1000" dirty="0">
                <a:latin typeface="Arial"/>
                <a:cs typeface="Arial"/>
                <a:hlinkClick r:id="rId23" action="ppaction://hlinksldjump"/>
              </a:rPr>
              <a:t>f</a:t>
            </a:r>
            <a:r>
              <a:rPr sz="1000" spc="-5" dirty="0">
                <a:latin typeface="Arial"/>
                <a:cs typeface="Arial"/>
                <a:hlinkClick r:id="rId23" action="ppaction://hlinksldjump"/>
              </a:rPr>
              <a:t>or Co</a:t>
            </a:r>
            <a:r>
              <a:rPr sz="1000" spc="0" dirty="0">
                <a:latin typeface="Arial"/>
                <a:cs typeface="Arial"/>
                <a:hlinkClick r:id="rId23" action="ppaction://hlinksldjump"/>
              </a:rPr>
              <a:t>n</a:t>
            </a:r>
            <a:r>
              <a:rPr sz="1000" spc="-5" dirty="0">
                <a:latin typeface="Arial"/>
                <a:cs typeface="Arial"/>
                <a:hlinkClick r:id="rId23" action="ppaction://hlinksldjump"/>
              </a:rPr>
              <a:t>trol</a:t>
            </a:r>
            <a:r>
              <a:rPr sz="1000" dirty="0">
                <a:latin typeface="Arial"/>
                <a:cs typeface="Arial"/>
                <a:hlinkClick r:id="rId23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23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23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23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23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23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23" action="ppaction://hlinksldjump"/>
              </a:rPr>
              <a:t>62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24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24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24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24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24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24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4" action="ppaction://hlinksldjump"/>
              </a:rPr>
              <a:t>3</a:t>
            </a:r>
            <a:r>
              <a:rPr sz="1000" spc="-10" dirty="0">
                <a:latin typeface="Arial"/>
                <a:cs typeface="Arial"/>
                <a:hlinkClick r:id="rId24" action="ppaction://hlinksldjump"/>
              </a:rPr>
              <a:t>2</a:t>
            </a:r>
            <a:r>
              <a:rPr sz="1000" spc="-5" dirty="0">
                <a:latin typeface="Arial"/>
                <a:cs typeface="Arial"/>
                <a:hlinkClick r:id="rId24" action="ppaction://hlinksldjump"/>
              </a:rPr>
              <a:t>:</a:t>
            </a:r>
            <a:r>
              <a:rPr sz="1000" spc="5" dirty="0">
                <a:latin typeface="Arial"/>
                <a:cs typeface="Arial"/>
                <a:hlinkClick r:id="rId24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4" action="ppaction://hlinksldjump"/>
              </a:rPr>
              <a:t>Ca</a:t>
            </a:r>
            <a:r>
              <a:rPr sz="1000" dirty="0">
                <a:latin typeface="Arial"/>
                <a:cs typeface="Arial"/>
                <a:hlinkClick r:id="rId24" action="ppaction://hlinksldjump"/>
              </a:rPr>
              <a:t>p</a:t>
            </a:r>
            <a:r>
              <a:rPr sz="1000" spc="-5" dirty="0">
                <a:latin typeface="Arial"/>
                <a:cs typeface="Arial"/>
                <a:hlinkClick r:id="rId24" action="ppaction://hlinksldjump"/>
              </a:rPr>
              <a:t>aci</a:t>
            </a:r>
            <a:r>
              <a:rPr sz="1000" spc="10" dirty="0">
                <a:latin typeface="Arial"/>
                <a:cs typeface="Arial"/>
                <a:hlinkClick r:id="rId24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24" action="ppaction://hlinksldjump"/>
              </a:rPr>
              <a:t>y</a:t>
            </a:r>
            <a:r>
              <a:rPr sz="1000" spc="-20" dirty="0">
                <a:latin typeface="Arial"/>
                <a:cs typeface="Arial"/>
                <a:hlinkClick r:id="rId24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24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24" action="ppaction://hlinksldjump"/>
              </a:rPr>
              <a:t>arg</a:t>
            </a:r>
            <a:r>
              <a:rPr sz="1000" dirty="0">
                <a:latin typeface="Arial"/>
                <a:cs typeface="Arial"/>
                <a:hlinkClick r:id="rId24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24" action="ppaction://hlinksldjump"/>
              </a:rPr>
              <a:t>n</a:t>
            </a:r>
            <a:r>
              <a:rPr sz="1000" spc="10" dirty="0">
                <a:latin typeface="Arial"/>
                <a:cs typeface="Arial"/>
                <a:hlinkClick r:id="rId24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4" action="ppaction://hlinksldjump"/>
              </a:rPr>
              <a:t>-</a:t>
            </a:r>
            <a:r>
              <a:rPr sz="1000" dirty="0">
                <a:latin typeface="Arial"/>
                <a:cs typeface="Arial"/>
                <a:hlinkClick r:id="rId24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4" action="ppaction://hlinksldjump"/>
              </a:rPr>
              <a:t>Con</a:t>
            </a:r>
            <a:r>
              <a:rPr sz="1000" spc="-10" dirty="0">
                <a:latin typeface="Arial"/>
                <a:cs typeface="Arial"/>
                <a:hlinkClick r:id="rId24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24" action="ppaction://hlinksldjump"/>
              </a:rPr>
              <a:t>r</a:t>
            </a:r>
            <a:r>
              <a:rPr sz="1000" dirty="0">
                <a:latin typeface="Arial"/>
                <a:cs typeface="Arial"/>
                <a:hlinkClick r:id="rId24" action="ppaction://hlinksldjump"/>
              </a:rPr>
              <a:t>o</a:t>
            </a:r>
            <a:r>
              <a:rPr sz="1000" spc="-5" dirty="0">
                <a:latin typeface="Arial"/>
                <a:cs typeface="Arial"/>
                <a:hlinkClick r:id="rId24" action="ppaction://hlinksldjump"/>
              </a:rPr>
              <a:t>l</a:t>
            </a:r>
            <a:r>
              <a:rPr sz="1000" spc="-10" dirty="0">
                <a:latin typeface="Arial"/>
                <a:cs typeface="Arial"/>
                <a:hlinkClick r:id="rId24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24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24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24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24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24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24" action="ppaction://hlinksldjump"/>
              </a:rPr>
              <a:t>64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25" action="ppaction://hlinksldjump"/>
              </a:rPr>
              <a:t>Table 18: Reported or </a:t>
            </a:r>
            <a:r>
              <a:rPr sz="1000" dirty="0">
                <a:latin typeface="Arial"/>
                <a:cs typeface="Arial"/>
                <a:hlinkClick r:id="rId25" action="ppaction://hlinksldjump"/>
              </a:rPr>
              <a:t>Estimated </a:t>
            </a:r>
            <a:r>
              <a:rPr sz="1000" spc="-5" dirty="0">
                <a:latin typeface="Arial"/>
                <a:cs typeface="Arial"/>
                <a:hlinkClick r:id="rId25" action="ppaction://hlinksldjump"/>
              </a:rPr>
              <a:t>Capacity Utilization Rates at Selected Control Valve Suppliers </a:t>
            </a:r>
            <a:r>
              <a:rPr sz="1000" spc="-10" dirty="0">
                <a:latin typeface="Arial"/>
                <a:cs typeface="Arial"/>
                <a:hlinkClick r:id="rId25" action="ppaction://hlinksldjump"/>
              </a:rPr>
              <a:t>65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25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25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25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25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25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25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5" action="ppaction://hlinksldjump"/>
              </a:rPr>
              <a:t>3</a:t>
            </a:r>
            <a:r>
              <a:rPr sz="1000" spc="-10" dirty="0">
                <a:latin typeface="Arial"/>
                <a:cs typeface="Arial"/>
                <a:hlinkClick r:id="rId25" action="ppaction://hlinksldjump"/>
              </a:rPr>
              <a:t>4</a:t>
            </a:r>
            <a:r>
              <a:rPr sz="1000" spc="-5" dirty="0">
                <a:latin typeface="Arial"/>
                <a:cs typeface="Arial"/>
                <a:hlinkClick r:id="rId25" action="ppaction://hlinksldjump"/>
              </a:rPr>
              <a:t>:</a:t>
            </a:r>
            <a:r>
              <a:rPr sz="1000" spc="5" dirty="0">
                <a:latin typeface="Arial"/>
                <a:cs typeface="Arial"/>
                <a:hlinkClick r:id="rId25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5" action="ppaction://hlinksldjump"/>
              </a:rPr>
              <a:t>De</a:t>
            </a:r>
            <a:r>
              <a:rPr sz="1000" spc="10" dirty="0">
                <a:latin typeface="Arial"/>
                <a:cs typeface="Arial"/>
                <a:hlinkClick r:id="rId25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25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25" action="ppaction://hlinksldjump"/>
              </a:rPr>
              <a:t>n</a:t>
            </a:r>
            <a:r>
              <a:rPr sz="1000" spc="-5" dirty="0">
                <a:latin typeface="Arial"/>
                <a:cs typeface="Arial"/>
                <a:hlinkClick r:id="rId25" action="ppaction://hlinksldjump"/>
              </a:rPr>
              <a:t>d </a:t>
            </a:r>
            <a:r>
              <a:rPr sz="1000" spc="-15" dirty="0">
                <a:latin typeface="Arial"/>
                <a:cs typeface="Arial"/>
                <a:hlinkClick r:id="rId25" action="ppaction://hlinksldjump"/>
              </a:rPr>
              <a:t>v</a:t>
            </a:r>
            <a:r>
              <a:rPr sz="1000" dirty="0">
                <a:latin typeface="Arial"/>
                <a:cs typeface="Arial"/>
                <a:hlinkClick r:id="rId25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25" action="ppaction://hlinksldjump"/>
              </a:rPr>
              <a:t>. </a:t>
            </a:r>
            <a:r>
              <a:rPr sz="1000" spc="0" dirty="0">
                <a:latin typeface="Arial"/>
                <a:cs typeface="Arial"/>
                <a:hlinkClick r:id="rId25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25" action="ppaction://hlinksldjump"/>
              </a:rPr>
              <a:t>a</a:t>
            </a:r>
            <a:r>
              <a:rPr sz="1000" dirty="0">
                <a:latin typeface="Arial"/>
                <a:cs typeface="Arial"/>
                <a:hlinkClick r:id="rId25" action="ppaction://hlinksldjump"/>
              </a:rPr>
              <a:t>p</a:t>
            </a:r>
            <a:r>
              <a:rPr sz="1000" spc="-5" dirty="0">
                <a:latin typeface="Arial"/>
                <a:cs typeface="Arial"/>
                <a:hlinkClick r:id="rId25" action="ppaction://hlinksldjump"/>
              </a:rPr>
              <a:t>ac</a:t>
            </a:r>
            <a:r>
              <a:rPr sz="1000" spc="-10" dirty="0">
                <a:latin typeface="Arial"/>
                <a:cs typeface="Arial"/>
                <a:hlinkClick r:id="rId25" action="ppaction://hlinksldjump"/>
              </a:rPr>
              <a:t>i</a:t>
            </a:r>
            <a:r>
              <a:rPr sz="1000" spc="0" dirty="0">
                <a:latin typeface="Arial"/>
                <a:cs typeface="Arial"/>
                <a:hlinkClick r:id="rId25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25" action="ppaction://hlinksldjump"/>
              </a:rPr>
              <a:t>y -</a:t>
            </a:r>
            <a:r>
              <a:rPr sz="1000" spc="10" dirty="0">
                <a:latin typeface="Arial"/>
                <a:cs typeface="Arial"/>
                <a:hlinkClick r:id="rId25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5" action="ppaction://hlinksldjump"/>
              </a:rPr>
              <a:t>Con</a:t>
            </a:r>
            <a:r>
              <a:rPr sz="1000" spc="-10" dirty="0">
                <a:latin typeface="Arial"/>
                <a:cs typeface="Arial"/>
                <a:hlinkClick r:id="rId25" action="ppaction://hlinksldjump"/>
              </a:rPr>
              <a:t>t</a:t>
            </a:r>
            <a:r>
              <a:rPr sz="1000" spc="5" dirty="0">
                <a:latin typeface="Arial"/>
                <a:cs typeface="Arial"/>
                <a:hlinkClick r:id="rId25" action="ppaction://hlinksldjump"/>
              </a:rPr>
              <a:t>r</a:t>
            </a:r>
            <a:r>
              <a:rPr sz="1000" spc="-5" dirty="0">
                <a:latin typeface="Arial"/>
                <a:cs typeface="Arial"/>
                <a:hlinkClick r:id="rId25" action="ppaction://hlinksldjump"/>
              </a:rPr>
              <a:t>ol</a:t>
            </a:r>
            <a:r>
              <a:rPr sz="1000" dirty="0">
                <a:latin typeface="Arial"/>
                <a:cs typeface="Arial"/>
                <a:hlinkClick r:id="rId25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25" action="ppaction://hlinksldjump"/>
              </a:rPr>
              <a:t>V</a:t>
            </a:r>
            <a:r>
              <a:rPr sz="1000" dirty="0">
                <a:latin typeface="Arial"/>
                <a:cs typeface="Arial"/>
                <a:hlinkClick r:id="rId25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25" action="ppaction://hlinksldjump"/>
              </a:rPr>
              <a:t>l</a:t>
            </a:r>
            <a:r>
              <a:rPr sz="1000" dirty="0">
                <a:latin typeface="Arial"/>
                <a:cs typeface="Arial"/>
                <a:hlinkClick r:id="rId25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25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25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25" action="ppaction://hlinksldjump"/>
              </a:rPr>
              <a:t>65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26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26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26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26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26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26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6" action="ppaction://hlinksldjump"/>
              </a:rPr>
              <a:t>3</a:t>
            </a:r>
            <a:r>
              <a:rPr sz="1000" spc="-10" dirty="0">
                <a:latin typeface="Arial"/>
                <a:cs typeface="Arial"/>
                <a:hlinkClick r:id="rId26" action="ppaction://hlinksldjump"/>
              </a:rPr>
              <a:t>5</a:t>
            </a:r>
            <a:r>
              <a:rPr sz="1000" spc="-5" dirty="0">
                <a:latin typeface="Arial"/>
                <a:cs typeface="Arial"/>
                <a:hlinkClick r:id="rId26" action="ppaction://hlinksldjump"/>
              </a:rPr>
              <a:t>:</a:t>
            </a:r>
            <a:r>
              <a:rPr sz="1000" spc="5" dirty="0">
                <a:latin typeface="Arial"/>
                <a:cs typeface="Arial"/>
                <a:hlinkClick r:id="rId26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6" action="ppaction://hlinksldjump"/>
              </a:rPr>
              <a:t>Cost </a:t>
            </a:r>
            <a:r>
              <a:rPr sz="1000" dirty="0">
                <a:latin typeface="Arial"/>
                <a:cs typeface="Arial"/>
                <a:hlinkClick r:id="rId26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26" action="ppaction://hlinksldjump"/>
              </a:rPr>
              <a:t>tructure</a:t>
            </a:r>
            <a:r>
              <a:rPr sz="1000" spc="5" dirty="0">
                <a:latin typeface="Arial"/>
                <a:cs typeface="Arial"/>
                <a:hlinkClick r:id="rId26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26" action="ppaction://hlinksldjump"/>
              </a:rPr>
              <a:t>o</a:t>
            </a:r>
            <a:r>
              <a:rPr sz="1000" spc="-5" dirty="0">
                <a:latin typeface="Arial"/>
                <a:cs typeface="Arial"/>
                <a:hlinkClick r:id="rId26" action="ppaction://hlinksldjump"/>
              </a:rPr>
              <a:t>f</a:t>
            </a:r>
            <a:r>
              <a:rPr sz="1000" spc="5" dirty="0">
                <a:latin typeface="Arial"/>
                <a:cs typeface="Arial"/>
                <a:hlinkClick r:id="rId26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6" action="ppaction://hlinksldjump"/>
              </a:rPr>
              <a:t>Co</a:t>
            </a:r>
            <a:r>
              <a:rPr sz="1000" spc="-10" dirty="0">
                <a:latin typeface="Arial"/>
                <a:cs typeface="Arial"/>
                <a:hlinkClick r:id="rId26" action="ppaction://hlinksldjump"/>
              </a:rPr>
              <a:t>n</a:t>
            </a:r>
            <a:r>
              <a:rPr sz="1000" spc="-5" dirty="0">
                <a:latin typeface="Arial"/>
                <a:cs typeface="Arial"/>
                <a:hlinkClick r:id="rId26" action="ppaction://hlinksldjump"/>
              </a:rPr>
              <a:t>trol</a:t>
            </a:r>
            <a:r>
              <a:rPr sz="1000" dirty="0">
                <a:latin typeface="Arial"/>
                <a:cs typeface="Arial"/>
                <a:hlinkClick r:id="rId26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26" action="ppaction://hlinksldjump"/>
              </a:rPr>
              <a:t>V</a:t>
            </a:r>
            <a:r>
              <a:rPr sz="1000" dirty="0">
                <a:latin typeface="Arial"/>
                <a:cs typeface="Arial"/>
                <a:hlinkClick r:id="rId26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26" action="ppaction://hlinksldjump"/>
              </a:rPr>
              <a:t>l</a:t>
            </a:r>
            <a:r>
              <a:rPr sz="1000" dirty="0">
                <a:latin typeface="Arial"/>
                <a:cs typeface="Arial"/>
                <a:hlinkClick r:id="rId26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26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26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26" action="ppaction://hlinksldjump"/>
              </a:rPr>
              <a:t>73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27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27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27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3</a:t>
            </a:r>
            <a:r>
              <a:rPr sz="1000" spc="-10" dirty="0">
                <a:latin typeface="Arial"/>
                <a:cs typeface="Arial"/>
                <a:hlinkClick r:id="rId27" action="ppaction://hlinksldjump"/>
              </a:rPr>
              <a:t>8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:</a:t>
            </a:r>
            <a:r>
              <a:rPr sz="1000" spc="5" dirty="0">
                <a:latin typeface="Arial"/>
                <a:cs typeface="Arial"/>
                <a:hlinkClick r:id="rId27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Con</a:t>
            </a:r>
            <a:r>
              <a:rPr sz="1000" spc="-10" dirty="0">
                <a:latin typeface="Arial"/>
                <a:cs typeface="Arial"/>
                <a:hlinkClick r:id="rId27" action="ppaction://hlinksldjump"/>
              </a:rPr>
              <a:t>t</a:t>
            </a:r>
            <a:r>
              <a:rPr sz="1000" spc="5" dirty="0">
                <a:latin typeface="Arial"/>
                <a:cs typeface="Arial"/>
                <a:hlinkClick r:id="rId27" action="ppaction://hlinksldjump"/>
              </a:rPr>
              <a:t>r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ol</a:t>
            </a:r>
            <a:r>
              <a:rPr sz="1000" dirty="0">
                <a:latin typeface="Arial"/>
                <a:cs typeface="Arial"/>
                <a:hlinkClick r:id="rId27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27" action="ppaction://hlinksldjump"/>
              </a:rPr>
              <a:t>V</a:t>
            </a:r>
            <a:r>
              <a:rPr sz="1000" dirty="0">
                <a:latin typeface="Arial"/>
                <a:cs typeface="Arial"/>
                <a:hlinkClick r:id="rId27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27" action="ppaction://hlinksldjump"/>
              </a:rPr>
              <a:t>l</a:t>
            </a:r>
            <a:r>
              <a:rPr sz="1000" dirty="0">
                <a:latin typeface="Arial"/>
                <a:cs typeface="Arial"/>
                <a:hlinkClick r:id="rId27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e S</a:t>
            </a:r>
            <a:r>
              <a:rPr sz="1000" dirty="0">
                <a:latin typeface="Arial"/>
                <a:cs typeface="Arial"/>
                <a:hlinkClick r:id="rId27" action="ppaction://hlinksldjump"/>
              </a:rPr>
              <a:t>i</a:t>
            </a:r>
            <a:r>
              <a:rPr sz="1000" spc="-15" dirty="0">
                <a:latin typeface="Arial"/>
                <a:cs typeface="Arial"/>
                <a:hlinkClick r:id="rId27" action="ppaction://hlinksldjump"/>
              </a:rPr>
              <a:t>z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e</a:t>
            </a:r>
            <a:r>
              <a:rPr sz="1000" spc="5" dirty="0">
                <a:latin typeface="Arial"/>
                <a:cs typeface="Arial"/>
                <a:hlinkClick r:id="rId27" action="ppaction://hlinksldjump"/>
              </a:rPr>
              <a:t> </a:t>
            </a:r>
            <a:r>
              <a:rPr sz="1000" spc="-15" dirty="0">
                <a:latin typeface="Arial"/>
                <a:cs typeface="Arial"/>
                <a:hlinkClick r:id="rId27" action="ppaction://hlinksldjump"/>
              </a:rPr>
              <a:t>v</a:t>
            </a:r>
            <a:r>
              <a:rPr sz="1000" dirty="0">
                <a:latin typeface="Arial"/>
                <a:cs typeface="Arial"/>
                <a:hlinkClick r:id="rId27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. Cost</a:t>
            </a:r>
            <a:r>
              <a:rPr sz="1000" spc="10" dirty="0">
                <a:latin typeface="Arial"/>
                <a:cs typeface="Arial"/>
                <a:hlinkClick r:id="rId27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-</a:t>
            </a:r>
            <a:r>
              <a:rPr sz="1000" spc="10" dirty="0">
                <a:latin typeface="Arial"/>
                <a:cs typeface="Arial"/>
                <a:hlinkClick r:id="rId27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27" action="ppaction://hlinksldjump"/>
              </a:rPr>
              <a:t>b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y</a:t>
            </a:r>
            <a:r>
              <a:rPr sz="1000" spc="-10" dirty="0">
                <a:latin typeface="Arial"/>
                <a:cs typeface="Arial"/>
                <a:hlinkClick r:id="rId27" action="ppaction://hlinksldjump"/>
              </a:rPr>
              <a:t> P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res</a:t>
            </a:r>
            <a:r>
              <a:rPr sz="1000" dirty="0">
                <a:latin typeface="Arial"/>
                <a:cs typeface="Arial"/>
                <a:hlinkClick r:id="rId27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ure </a:t>
            </a:r>
            <a:r>
              <a:rPr sz="1000" spc="0" dirty="0">
                <a:latin typeface="Arial"/>
                <a:cs typeface="Arial"/>
                <a:hlinkClick r:id="rId27" action="ppaction://hlinksldjump"/>
              </a:rPr>
              <a:t>C</a:t>
            </a:r>
            <a:r>
              <a:rPr sz="1000" spc="-10" dirty="0">
                <a:latin typeface="Arial"/>
                <a:cs typeface="Arial"/>
                <a:hlinkClick r:id="rId27" action="ppaction://hlinksldjump"/>
              </a:rPr>
              <a:t>l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ass </a:t>
            </a:r>
            <a:r>
              <a:rPr sz="1000" dirty="0">
                <a:latin typeface="Arial"/>
                <a:cs typeface="Arial"/>
                <a:hlinkClick r:id="rId27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27" action="ppaction://hlinksldjump"/>
              </a:rPr>
              <a:t>77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27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27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27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3</a:t>
            </a:r>
            <a:r>
              <a:rPr sz="1000" spc="-10" dirty="0">
                <a:latin typeface="Arial"/>
                <a:cs typeface="Arial"/>
                <a:hlinkClick r:id="rId27" action="ppaction://hlinksldjump"/>
              </a:rPr>
              <a:t>8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:</a:t>
            </a:r>
            <a:r>
              <a:rPr sz="1000" spc="5" dirty="0">
                <a:latin typeface="Arial"/>
                <a:cs typeface="Arial"/>
                <a:hlinkClick r:id="rId27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Con</a:t>
            </a:r>
            <a:r>
              <a:rPr sz="1000" spc="-10" dirty="0">
                <a:latin typeface="Arial"/>
                <a:cs typeface="Arial"/>
                <a:hlinkClick r:id="rId27" action="ppaction://hlinksldjump"/>
              </a:rPr>
              <a:t>t</a:t>
            </a:r>
            <a:r>
              <a:rPr sz="1000" spc="5" dirty="0">
                <a:latin typeface="Arial"/>
                <a:cs typeface="Arial"/>
                <a:hlinkClick r:id="rId27" action="ppaction://hlinksldjump"/>
              </a:rPr>
              <a:t>r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ol</a:t>
            </a:r>
            <a:r>
              <a:rPr sz="1000" dirty="0">
                <a:latin typeface="Arial"/>
                <a:cs typeface="Arial"/>
                <a:hlinkClick r:id="rId27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27" action="ppaction://hlinksldjump"/>
              </a:rPr>
              <a:t>V</a:t>
            </a:r>
            <a:r>
              <a:rPr sz="1000" dirty="0">
                <a:latin typeface="Arial"/>
                <a:cs typeface="Arial"/>
                <a:hlinkClick r:id="rId27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27" action="ppaction://hlinksldjump"/>
              </a:rPr>
              <a:t>l</a:t>
            </a:r>
            <a:r>
              <a:rPr sz="1000" dirty="0">
                <a:latin typeface="Arial"/>
                <a:cs typeface="Arial"/>
                <a:hlinkClick r:id="rId27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e S</a:t>
            </a:r>
            <a:r>
              <a:rPr sz="1000" dirty="0">
                <a:latin typeface="Arial"/>
                <a:cs typeface="Arial"/>
                <a:hlinkClick r:id="rId27" action="ppaction://hlinksldjump"/>
              </a:rPr>
              <a:t>i</a:t>
            </a:r>
            <a:r>
              <a:rPr sz="1000" spc="-15" dirty="0">
                <a:latin typeface="Arial"/>
                <a:cs typeface="Arial"/>
                <a:hlinkClick r:id="rId27" action="ppaction://hlinksldjump"/>
              </a:rPr>
              <a:t>z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e</a:t>
            </a:r>
            <a:r>
              <a:rPr sz="1000" spc="5" dirty="0">
                <a:latin typeface="Arial"/>
                <a:cs typeface="Arial"/>
                <a:hlinkClick r:id="rId27" action="ppaction://hlinksldjump"/>
              </a:rPr>
              <a:t> </a:t>
            </a:r>
            <a:r>
              <a:rPr sz="1000" spc="-15" dirty="0">
                <a:latin typeface="Arial"/>
                <a:cs typeface="Arial"/>
                <a:hlinkClick r:id="rId27" action="ppaction://hlinksldjump"/>
              </a:rPr>
              <a:t>v</a:t>
            </a:r>
            <a:r>
              <a:rPr sz="1000" dirty="0">
                <a:latin typeface="Arial"/>
                <a:cs typeface="Arial"/>
                <a:hlinkClick r:id="rId27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. Cost</a:t>
            </a:r>
            <a:r>
              <a:rPr sz="1000" spc="15" dirty="0">
                <a:latin typeface="Arial"/>
                <a:cs typeface="Arial"/>
                <a:hlinkClick r:id="rId27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-</a:t>
            </a:r>
            <a:r>
              <a:rPr sz="1000" spc="10" dirty="0">
                <a:latin typeface="Arial"/>
                <a:cs typeface="Arial"/>
                <a:hlinkClick r:id="rId27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27" action="ppaction://hlinksldjump"/>
              </a:rPr>
              <a:t>b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y</a:t>
            </a:r>
            <a:r>
              <a:rPr sz="1000" spc="-10" dirty="0">
                <a:latin typeface="Arial"/>
                <a:cs typeface="Arial"/>
                <a:hlinkClick r:id="rId27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M</a:t>
            </a:r>
            <a:r>
              <a:rPr sz="1000" spc="-10" dirty="0">
                <a:latin typeface="Arial"/>
                <a:cs typeface="Arial"/>
                <a:hlinkClick r:id="rId27" action="ppaction://hlinksldjump"/>
              </a:rPr>
              <a:t>a</a:t>
            </a:r>
            <a:r>
              <a:rPr sz="1000" spc="0" dirty="0">
                <a:latin typeface="Arial"/>
                <a:cs typeface="Arial"/>
                <a:hlinkClick r:id="rId27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eri</a:t>
            </a:r>
            <a:r>
              <a:rPr sz="1000" dirty="0">
                <a:latin typeface="Arial"/>
                <a:cs typeface="Arial"/>
                <a:hlinkClick r:id="rId27" action="ppaction://hlinksldjump"/>
              </a:rPr>
              <a:t>a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l</a:t>
            </a:r>
            <a:r>
              <a:rPr sz="1000" spc="-10" dirty="0">
                <a:latin typeface="Arial"/>
                <a:cs typeface="Arial"/>
                <a:hlinkClick r:id="rId27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(C</a:t>
            </a:r>
            <a:r>
              <a:rPr sz="1000" dirty="0">
                <a:latin typeface="Arial"/>
                <a:cs typeface="Arial"/>
                <a:hlinkClick r:id="rId27" action="ppaction://hlinksldjump"/>
              </a:rPr>
              <a:t>l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ass</a:t>
            </a:r>
            <a:r>
              <a:rPr sz="1000" dirty="0">
                <a:latin typeface="Arial"/>
                <a:cs typeface="Arial"/>
                <a:hlinkClick r:id="rId27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3</a:t>
            </a:r>
            <a:r>
              <a:rPr sz="1000" spc="-10" dirty="0">
                <a:latin typeface="Arial"/>
                <a:cs typeface="Arial"/>
                <a:hlinkClick r:id="rId27" action="ppaction://hlinksldjump"/>
              </a:rPr>
              <a:t>0</a:t>
            </a:r>
            <a:r>
              <a:rPr sz="1000" spc="-5" dirty="0">
                <a:latin typeface="Arial"/>
                <a:cs typeface="Arial"/>
                <a:hlinkClick r:id="rId27" action="ppaction://hlinksldjump"/>
              </a:rPr>
              <a:t>0) </a:t>
            </a:r>
            <a:r>
              <a:rPr sz="1000" dirty="0">
                <a:latin typeface="Arial"/>
                <a:cs typeface="Arial"/>
                <a:hlinkClick r:id="rId27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27" action="ppaction://hlinksldjump"/>
              </a:rPr>
              <a:t>77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28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28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28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28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28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28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8" action="ppaction://hlinksldjump"/>
              </a:rPr>
              <a:t>4</a:t>
            </a:r>
            <a:r>
              <a:rPr sz="1000" spc="-10" dirty="0">
                <a:latin typeface="Arial"/>
                <a:cs typeface="Arial"/>
                <a:hlinkClick r:id="rId28" action="ppaction://hlinksldjump"/>
              </a:rPr>
              <a:t>0</a:t>
            </a:r>
            <a:r>
              <a:rPr sz="1000" spc="-5" dirty="0">
                <a:latin typeface="Arial"/>
                <a:cs typeface="Arial"/>
                <a:hlinkClick r:id="rId28" action="ppaction://hlinksldjump"/>
              </a:rPr>
              <a:t>:</a:t>
            </a:r>
            <a:r>
              <a:rPr sz="1000" spc="5" dirty="0">
                <a:latin typeface="Arial"/>
                <a:cs typeface="Arial"/>
                <a:hlinkClick r:id="rId28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28" action="ppaction://hlinksldjump"/>
              </a:rPr>
              <a:t>E</a:t>
            </a:r>
            <a:r>
              <a:rPr sz="1000" dirty="0">
                <a:latin typeface="Arial"/>
                <a:cs typeface="Arial"/>
                <a:hlinkClick r:id="rId28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28" action="ppaction://hlinksldjump"/>
              </a:rPr>
              <a:t>o</a:t>
            </a:r>
            <a:r>
              <a:rPr sz="1000" dirty="0">
                <a:latin typeface="Arial"/>
                <a:cs typeface="Arial"/>
                <a:hlinkClick r:id="rId28" action="ppaction://hlinksldjump"/>
              </a:rPr>
              <a:t>n</a:t>
            </a:r>
            <a:r>
              <a:rPr sz="1000" spc="-5" dirty="0">
                <a:latin typeface="Arial"/>
                <a:cs typeface="Arial"/>
                <a:hlinkClick r:id="rId28" action="ppaction://hlinksldjump"/>
              </a:rPr>
              <a:t>o</a:t>
            </a:r>
            <a:r>
              <a:rPr sz="1000" spc="10" dirty="0">
                <a:latin typeface="Arial"/>
                <a:cs typeface="Arial"/>
                <a:hlinkClick r:id="rId28" action="ppaction://hlinksldjump"/>
              </a:rPr>
              <a:t>m</a:t>
            </a:r>
            <a:r>
              <a:rPr sz="1000" spc="-10" dirty="0">
                <a:latin typeface="Arial"/>
                <a:cs typeface="Arial"/>
                <a:hlinkClick r:id="rId28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28" action="ppaction://hlinksldjump"/>
              </a:rPr>
              <a:t>es</a:t>
            </a:r>
            <a:r>
              <a:rPr sz="1000" dirty="0">
                <a:latin typeface="Arial"/>
                <a:cs typeface="Arial"/>
                <a:hlinkClick r:id="rId28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8" action="ppaction://hlinksldjump"/>
              </a:rPr>
              <a:t>of</a:t>
            </a:r>
            <a:r>
              <a:rPr sz="1000" spc="5" dirty="0">
                <a:latin typeface="Arial"/>
                <a:cs typeface="Arial"/>
                <a:hlinkClick r:id="rId28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28" action="ppaction://hlinksldjump"/>
              </a:rPr>
              <a:t>S</a:t>
            </a:r>
            <a:r>
              <a:rPr sz="1000" dirty="0">
                <a:latin typeface="Arial"/>
                <a:cs typeface="Arial"/>
                <a:hlinkClick r:id="rId28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28" action="ppaction://hlinksldjump"/>
              </a:rPr>
              <a:t>a</a:t>
            </a:r>
            <a:r>
              <a:rPr sz="1000" spc="-15" dirty="0">
                <a:latin typeface="Arial"/>
                <a:cs typeface="Arial"/>
                <a:hlinkClick r:id="rId28" action="ppaction://hlinksldjump"/>
              </a:rPr>
              <a:t>l</a:t>
            </a:r>
            <a:r>
              <a:rPr sz="1000" spc="-5" dirty="0">
                <a:latin typeface="Arial"/>
                <a:cs typeface="Arial"/>
                <a:hlinkClick r:id="rId28" action="ppaction://hlinksldjump"/>
              </a:rPr>
              <a:t>e</a:t>
            </a:r>
            <a:r>
              <a:rPr sz="1000" spc="5" dirty="0">
                <a:latin typeface="Arial"/>
                <a:cs typeface="Arial"/>
                <a:hlinkClick r:id="rId28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28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28" action="ppaction://hlinksldjump"/>
              </a:rPr>
              <a:t>n </a:t>
            </a:r>
            <a:r>
              <a:rPr sz="1000" dirty="0">
                <a:latin typeface="Arial"/>
                <a:cs typeface="Arial"/>
                <a:hlinkClick r:id="rId28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28" action="ppaction://hlinksldjump"/>
              </a:rPr>
              <a:t>o</a:t>
            </a:r>
            <a:r>
              <a:rPr sz="1000" spc="-10" dirty="0">
                <a:latin typeface="Arial"/>
                <a:cs typeface="Arial"/>
                <a:hlinkClick r:id="rId28" action="ppaction://hlinksldjump"/>
              </a:rPr>
              <a:t>n</a:t>
            </a:r>
            <a:r>
              <a:rPr sz="1000" spc="-5" dirty="0">
                <a:latin typeface="Arial"/>
                <a:cs typeface="Arial"/>
                <a:hlinkClick r:id="rId28" action="ppaction://hlinksldjump"/>
              </a:rPr>
              <a:t>tr</a:t>
            </a:r>
            <a:r>
              <a:rPr sz="1000" dirty="0">
                <a:latin typeface="Arial"/>
                <a:cs typeface="Arial"/>
                <a:hlinkClick r:id="rId28" action="ppaction://hlinksldjump"/>
              </a:rPr>
              <a:t>o</a:t>
            </a:r>
            <a:r>
              <a:rPr sz="1000" spc="-5" dirty="0">
                <a:latin typeface="Arial"/>
                <a:cs typeface="Arial"/>
                <a:hlinkClick r:id="rId28" action="ppaction://hlinksldjump"/>
              </a:rPr>
              <a:t>l</a:t>
            </a:r>
            <a:r>
              <a:rPr sz="1000" spc="-10" dirty="0">
                <a:latin typeface="Arial"/>
                <a:cs typeface="Arial"/>
                <a:hlinkClick r:id="rId28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28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28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28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28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28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28" action="ppaction://hlinksldjump"/>
              </a:rPr>
              <a:t>78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29" action="ppaction://hlinksldjump"/>
              </a:rPr>
              <a:t>F</a:t>
            </a:r>
            <a:r>
              <a:rPr sz="1000" spc="-10" dirty="0">
                <a:latin typeface="Arial"/>
                <a:cs typeface="Arial"/>
                <a:hlinkClick r:id="rId29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29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29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29" action="ppaction://hlinksldjump"/>
              </a:rPr>
              <a:t>re</a:t>
            </a:r>
            <a:r>
              <a:rPr sz="1000" spc="5" dirty="0">
                <a:latin typeface="Arial"/>
                <a:cs typeface="Arial"/>
                <a:hlinkClick r:id="rId29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9" action="ppaction://hlinksldjump"/>
              </a:rPr>
              <a:t>4</a:t>
            </a:r>
            <a:r>
              <a:rPr sz="1000" spc="-10" dirty="0">
                <a:latin typeface="Arial"/>
                <a:cs typeface="Arial"/>
                <a:hlinkClick r:id="rId29" action="ppaction://hlinksldjump"/>
              </a:rPr>
              <a:t>1</a:t>
            </a:r>
            <a:r>
              <a:rPr sz="1000" spc="-5" dirty="0">
                <a:latin typeface="Arial"/>
                <a:cs typeface="Arial"/>
                <a:hlinkClick r:id="rId29" action="ppaction://hlinksldjump"/>
              </a:rPr>
              <a:t>:</a:t>
            </a:r>
            <a:r>
              <a:rPr sz="1000" spc="5" dirty="0">
                <a:latin typeface="Arial"/>
                <a:cs typeface="Arial"/>
                <a:hlinkClick r:id="rId29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29" action="ppaction://hlinksldjump"/>
              </a:rPr>
              <a:t>S</a:t>
            </a:r>
            <a:r>
              <a:rPr sz="1000" dirty="0">
                <a:latin typeface="Arial"/>
                <a:cs typeface="Arial"/>
                <a:hlinkClick r:id="rId29" action="ppaction://hlinksldjump"/>
              </a:rPr>
              <a:t>h</a:t>
            </a:r>
            <a:r>
              <a:rPr sz="1000" spc="-5" dirty="0">
                <a:latin typeface="Arial"/>
                <a:cs typeface="Arial"/>
                <a:hlinkClick r:id="rId29" action="ppaction://hlinksldjump"/>
              </a:rPr>
              <a:t>o</a:t>
            </a:r>
            <a:r>
              <a:rPr sz="1000" dirty="0">
                <a:latin typeface="Arial"/>
                <a:cs typeface="Arial"/>
                <a:hlinkClick r:id="rId29" action="ppaction://hlinksldjump"/>
              </a:rPr>
              <a:t>u</a:t>
            </a:r>
            <a:r>
              <a:rPr sz="1000" spc="-10" dirty="0">
                <a:latin typeface="Arial"/>
                <a:cs typeface="Arial"/>
                <a:hlinkClick r:id="rId29" action="ppaction://hlinksldjump"/>
              </a:rPr>
              <a:t>l</a:t>
            </a:r>
            <a:r>
              <a:rPr sz="1000" dirty="0">
                <a:latin typeface="Arial"/>
                <a:cs typeface="Arial"/>
                <a:hlinkClick r:id="rId29" action="ppaction://hlinksldjump"/>
              </a:rPr>
              <a:t>d</a:t>
            </a:r>
            <a:r>
              <a:rPr sz="1000" spc="-5" dirty="0">
                <a:latin typeface="Arial"/>
                <a:cs typeface="Arial"/>
                <a:hlinkClick r:id="rId29" action="ppaction://hlinksldjump"/>
              </a:rPr>
              <a:t>-Cost </a:t>
            </a:r>
            <a:r>
              <a:rPr sz="1000" dirty="0">
                <a:latin typeface="Arial"/>
                <a:cs typeface="Arial"/>
                <a:hlinkClick r:id="rId29" action="ppaction://hlinksldjump"/>
              </a:rPr>
              <a:t>f</a:t>
            </a:r>
            <a:r>
              <a:rPr sz="1000" spc="-5" dirty="0">
                <a:latin typeface="Arial"/>
                <a:cs typeface="Arial"/>
                <a:hlinkClick r:id="rId29" action="ppaction://hlinksldjump"/>
              </a:rPr>
              <a:t>or</a:t>
            </a:r>
            <a:r>
              <a:rPr sz="1000" spc="10" dirty="0">
                <a:latin typeface="Arial"/>
                <a:cs typeface="Arial"/>
                <a:hlinkClick r:id="rId29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9" action="ppaction://hlinksldjump"/>
              </a:rPr>
              <a:t>Con</a:t>
            </a:r>
            <a:r>
              <a:rPr sz="1000" spc="-10" dirty="0">
                <a:latin typeface="Arial"/>
                <a:cs typeface="Arial"/>
                <a:hlinkClick r:id="rId29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29" action="ppaction://hlinksldjump"/>
              </a:rPr>
              <a:t>r</a:t>
            </a:r>
            <a:r>
              <a:rPr sz="1000" dirty="0">
                <a:latin typeface="Arial"/>
                <a:cs typeface="Arial"/>
                <a:hlinkClick r:id="rId29" action="ppaction://hlinksldjump"/>
              </a:rPr>
              <a:t>o</a:t>
            </a:r>
            <a:r>
              <a:rPr sz="1000" spc="-5" dirty="0">
                <a:latin typeface="Arial"/>
                <a:cs typeface="Arial"/>
                <a:hlinkClick r:id="rId29" action="ppaction://hlinksldjump"/>
              </a:rPr>
              <a:t>l</a:t>
            </a:r>
            <a:r>
              <a:rPr sz="1000" spc="-10" dirty="0">
                <a:latin typeface="Arial"/>
                <a:cs typeface="Arial"/>
                <a:hlinkClick r:id="rId29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29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29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29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29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29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29" action="ppaction://hlinksldjump"/>
              </a:rPr>
              <a:t>80</a:t>
            </a:r>
            <a:endParaRPr sz="1000">
              <a:latin typeface="Arial"/>
              <a:cs typeface="Arial"/>
            </a:endParaRPr>
          </a:p>
        </p:txBody>
      </p:sp>
      <p:sp>
        <p:nvSpPr>
          <p:cNvPr id="64" name="object 64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5" name="object 95"/>
          <p:cNvSpPr txBox="1"/>
          <p:nvPr/>
        </p:nvSpPr>
        <p:spPr>
          <a:xfrm>
            <a:off x="5845302" y="10266245"/>
            <a:ext cx="818515" cy="182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dirty="0">
                <a:solidFill>
                  <a:srgbClr val="F1F1F1"/>
                </a:solidFill>
                <a:latin typeface="Arial"/>
                <a:cs typeface="Arial"/>
              </a:rPr>
              <a:t>Page </a:t>
            </a:r>
            <a:fld id="{81D60167-4931-47E6-BA6A-407CBD079E47}" type="slidenum">
              <a:rPr sz="1100" b="1" dirty="0">
                <a:solidFill>
                  <a:srgbClr val="F1F1F1"/>
                </a:solidFill>
                <a:latin typeface="Arial"/>
                <a:cs typeface="Arial"/>
              </a:rPr>
              <a:t>4</a:t>
            </a:fld>
            <a:r>
              <a:rPr sz="1100" b="1" dirty="0">
                <a:solidFill>
                  <a:srgbClr val="F1F1F1"/>
                </a:solidFill>
                <a:latin typeface="Arial"/>
                <a:cs typeface="Arial"/>
              </a:rPr>
              <a:t> </a:t>
            </a:r>
            <a:r>
              <a:rPr sz="1100" spc="-10" dirty="0">
                <a:solidFill>
                  <a:srgbClr val="F1F1F1"/>
                </a:solidFill>
                <a:latin typeface="Arial"/>
                <a:cs typeface="Arial"/>
              </a:rPr>
              <a:t>of</a:t>
            </a:r>
            <a:r>
              <a:rPr sz="1100" spc="-90" dirty="0">
                <a:solidFill>
                  <a:srgbClr val="F1F1F1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1F1F1"/>
                </a:solidFill>
                <a:latin typeface="Arial"/>
                <a:cs typeface="Arial"/>
              </a:rPr>
              <a:t>81</a:t>
            </a:r>
            <a:endParaRPr sz="11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872742" y="903223"/>
            <a:ext cx="3815079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dirty="0">
                <a:latin typeface="Arial"/>
                <a:cs typeface="Arial"/>
              </a:rPr>
              <a:t>Table </a:t>
            </a:r>
            <a:r>
              <a:rPr sz="1000" b="1" spc="-10" dirty="0">
                <a:latin typeface="Arial"/>
                <a:cs typeface="Arial"/>
              </a:rPr>
              <a:t>10: </a:t>
            </a:r>
            <a:r>
              <a:rPr sz="1000" b="1" spc="-5" dirty="0">
                <a:latin typeface="Arial"/>
                <a:cs typeface="Arial"/>
              </a:rPr>
              <a:t>Regional Price Variations </a:t>
            </a:r>
            <a:r>
              <a:rPr sz="1000" b="1" dirty="0">
                <a:latin typeface="Arial"/>
                <a:cs typeface="Arial"/>
              </a:rPr>
              <a:t>over Time </a:t>
            </a:r>
            <a:r>
              <a:rPr sz="1000" b="1" spc="-5" dirty="0">
                <a:latin typeface="Arial"/>
                <a:cs typeface="Arial"/>
              </a:rPr>
              <a:t>for Globe</a:t>
            </a:r>
            <a:r>
              <a:rPr sz="1000" b="1" spc="7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0" name="object 10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01" name="object 101"/>
          <p:cNvSpPr txBox="1"/>
          <p:nvPr/>
        </p:nvSpPr>
        <p:spPr>
          <a:xfrm>
            <a:off x="5767578" y="10266245"/>
            <a:ext cx="895985" cy="182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dirty="0">
                <a:solidFill>
                  <a:srgbClr val="F1F1F1"/>
                </a:solidFill>
                <a:latin typeface="Arial"/>
                <a:cs typeface="Arial"/>
              </a:rPr>
              <a:t>Page </a:t>
            </a:r>
            <a:r>
              <a:rPr sz="1100" b="1" spc="-5" dirty="0">
                <a:solidFill>
                  <a:srgbClr val="F1F1F1"/>
                </a:solidFill>
                <a:latin typeface="Arial"/>
                <a:cs typeface="Arial"/>
              </a:rPr>
              <a:t>40 </a:t>
            </a:r>
            <a:r>
              <a:rPr sz="1100" spc="-10" dirty="0">
                <a:solidFill>
                  <a:srgbClr val="F1F1F1"/>
                </a:solidFill>
                <a:latin typeface="Arial"/>
                <a:cs typeface="Arial"/>
              </a:rPr>
              <a:t>of</a:t>
            </a:r>
            <a:r>
              <a:rPr sz="1100" spc="-75" dirty="0">
                <a:solidFill>
                  <a:srgbClr val="F1F1F1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1F1F1"/>
                </a:solidFill>
                <a:latin typeface="Arial"/>
                <a:cs typeface="Arial"/>
              </a:rPr>
              <a:t>81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94" name="object 94"/>
          <p:cNvGraphicFramePr>
            <a:graphicFrameLocks noGrp="1"/>
          </p:cNvGraphicFramePr>
          <p:nvPr/>
        </p:nvGraphicFramePr>
        <p:xfrm>
          <a:off x="1086916" y="1137157"/>
          <a:ext cx="5393690" cy="18230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834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710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144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583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5674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81355">
                <a:tc>
                  <a:txBody>
                    <a:bodyPr/>
                    <a:lstStyle/>
                    <a:p>
                      <a:pPr marL="316865">
                        <a:lnSpc>
                          <a:spcPts val="1345"/>
                        </a:lnSpc>
                      </a:pPr>
                      <a:r>
                        <a:rPr sz="1200" b="1" spc="-5" dirty="0">
                          <a:latin typeface="Arial"/>
                          <a:cs typeface="Arial"/>
                        </a:rPr>
                        <a:t>Region/Country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ts val="1345"/>
                        </a:lnSpc>
                      </a:pPr>
                      <a:r>
                        <a:rPr sz="1200" b="1" dirty="0">
                          <a:latin typeface="Arial"/>
                          <a:cs typeface="Arial"/>
                        </a:rPr>
                        <a:t>Today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4480">
                        <a:lnSpc>
                          <a:spcPts val="1345"/>
                        </a:lnSpc>
                      </a:pPr>
                      <a:r>
                        <a:rPr sz="1200" b="1" spc="-5" dirty="0">
                          <a:latin typeface="Arial"/>
                          <a:cs typeface="Arial"/>
                        </a:rPr>
                        <a:t>2014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5904">
                        <a:lnSpc>
                          <a:spcPts val="1345"/>
                        </a:lnSpc>
                      </a:pPr>
                      <a:r>
                        <a:rPr sz="1200" b="1" spc="-5" dirty="0">
                          <a:latin typeface="Arial"/>
                          <a:cs typeface="Arial"/>
                        </a:rPr>
                        <a:t>2015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5904">
                        <a:lnSpc>
                          <a:spcPts val="1345"/>
                        </a:lnSpc>
                      </a:pPr>
                      <a:r>
                        <a:rPr sz="1200" b="1" spc="-5" dirty="0">
                          <a:latin typeface="Arial"/>
                          <a:cs typeface="Arial"/>
                        </a:rPr>
                        <a:t>2020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1355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North</a:t>
                      </a:r>
                      <a:r>
                        <a:rPr sz="1200" spc="-8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America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816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2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1355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Latin</a:t>
                      </a:r>
                      <a:r>
                        <a:rPr sz="1200" spc="-7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America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8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9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1135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1356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Europe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1135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2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7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marL="65405">
                        <a:lnSpc>
                          <a:spcPts val="135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Africa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5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1135" algn="r">
                        <a:lnSpc>
                          <a:spcPts val="135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5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5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1355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India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1135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1355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Russia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7165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6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1135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9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5415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10" dirty="0">
                          <a:latin typeface="Arial"/>
                          <a:cs typeface="Arial"/>
                        </a:rPr>
                        <a:t>01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1356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China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1135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1355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Japan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6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1135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7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7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Other</a:t>
                      </a:r>
                      <a:r>
                        <a:rPr sz="1200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Asia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7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1135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7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7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6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9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95" name="object 95"/>
          <p:cNvSpPr txBox="1"/>
          <p:nvPr/>
        </p:nvSpPr>
        <p:spPr>
          <a:xfrm>
            <a:off x="902004" y="3389503"/>
            <a:ext cx="30607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Arial"/>
                <a:cs typeface="Arial"/>
              </a:rPr>
              <a:t>8.2.4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359153" y="3389503"/>
            <a:ext cx="321945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Price Differences </a:t>
            </a:r>
            <a:r>
              <a:rPr sz="1000" b="1" dirty="0">
                <a:latin typeface="Arial"/>
                <a:cs typeface="Arial"/>
              </a:rPr>
              <a:t>by </a:t>
            </a:r>
            <a:r>
              <a:rPr sz="1000" b="1" spc="-5" dirty="0">
                <a:latin typeface="Arial"/>
                <a:cs typeface="Arial"/>
              </a:rPr>
              <a:t>Technology, </a:t>
            </a:r>
            <a:r>
              <a:rPr sz="1000" b="1" dirty="0">
                <a:latin typeface="Arial"/>
                <a:cs typeface="Arial"/>
              </a:rPr>
              <a:t>Model, </a:t>
            </a:r>
            <a:r>
              <a:rPr sz="1000" b="1" spc="-5" dirty="0">
                <a:latin typeface="Arial"/>
                <a:cs typeface="Arial"/>
              </a:rPr>
              <a:t>and</a:t>
            </a:r>
            <a:r>
              <a:rPr sz="1000" b="1" spc="2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Feature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902004" y="3913759"/>
            <a:ext cx="5535295" cy="24695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Size, material, and pressure class drive price </a:t>
            </a:r>
            <a:r>
              <a:rPr sz="1000" dirty="0">
                <a:latin typeface="Arial"/>
                <a:cs typeface="Arial"/>
              </a:rPr>
              <a:t>differences </a:t>
            </a:r>
            <a:r>
              <a:rPr sz="1000" spc="-5" dirty="0">
                <a:latin typeface="Arial"/>
                <a:cs typeface="Arial"/>
              </a:rPr>
              <a:t>among globe valves. </a:t>
            </a:r>
            <a:r>
              <a:rPr sz="1000" spc="-15" dirty="0">
                <a:latin typeface="Arial"/>
                <a:cs typeface="Arial"/>
              </a:rPr>
              <a:t>When </a:t>
            </a:r>
            <a:r>
              <a:rPr sz="1000" spc="-25" dirty="0">
                <a:latin typeface="Arial"/>
                <a:cs typeface="Arial"/>
              </a:rPr>
              <a:t>based </a:t>
            </a:r>
            <a:r>
              <a:rPr sz="1000" spc="-20" dirty="0">
                <a:latin typeface="Arial"/>
                <a:cs typeface="Arial"/>
              </a:rPr>
              <a:t>on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spc="-20" dirty="0">
                <a:latin typeface="Arial"/>
                <a:cs typeface="Arial"/>
              </a:rPr>
              <a:t>6”  </a:t>
            </a:r>
            <a:r>
              <a:rPr sz="1000" spc="-25" dirty="0">
                <a:latin typeface="Arial"/>
                <a:cs typeface="Arial"/>
              </a:rPr>
              <a:t>diameter API </a:t>
            </a:r>
            <a:r>
              <a:rPr sz="1000" spc="-20" dirty="0">
                <a:latin typeface="Arial"/>
                <a:cs typeface="Arial"/>
              </a:rPr>
              <a:t>600 or </a:t>
            </a:r>
            <a:r>
              <a:rPr sz="1000" spc="-25" dirty="0">
                <a:latin typeface="Arial"/>
                <a:cs typeface="Arial"/>
              </a:rPr>
              <a:t>602 carbon steel globe valve </a:t>
            </a:r>
            <a:r>
              <a:rPr sz="1000" spc="-20" dirty="0">
                <a:latin typeface="Arial"/>
                <a:cs typeface="Arial"/>
              </a:rPr>
              <a:t>of </a:t>
            </a:r>
            <a:r>
              <a:rPr sz="1000" spc="-25" dirty="0">
                <a:latin typeface="Arial"/>
                <a:cs typeface="Arial"/>
              </a:rPr>
              <a:t>150 pressure class, with </a:t>
            </a:r>
            <a:r>
              <a:rPr sz="1000" spc="-20" dirty="0">
                <a:latin typeface="Arial"/>
                <a:cs typeface="Arial"/>
              </a:rPr>
              <a:t>SS </a:t>
            </a:r>
            <a:r>
              <a:rPr sz="1000" spc="-25" dirty="0">
                <a:latin typeface="Arial"/>
                <a:cs typeface="Arial"/>
              </a:rPr>
              <a:t>316 </a:t>
            </a:r>
            <a:r>
              <a:rPr sz="1000" spc="-20" dirty="0">
                <a:latin typeface="Arial"/>
                <a:cs typeface="Arial"/>
              </a:rPr>
              <a:t>trim, </a:t>
            </a:r>
            <a:r>
              <a:rPr sz="1000" spc="-25" dirty="0">
                <a:latin typeface="Arial"/>
                <a:cs typeface="Arial"/>
              </a:rPr>
              <a:t>maximum  working </a:t>
            </a:r>
            <a:r>
              <a:rPr sz="1000" spc="-20" dirty="0">
                <a:latin typeface="Arial"/>
                <a:cs typeface="Arial"/>
              </a:rPr>
              <a:t>temp: </a:t>
            </a:r>
            <a:r>
              <a:rPr sz="1000" spc="-25" dirty="0">
                <a:latin typeface="Arial"/>
                <a:cs typeface="Arial"/>
              </a:rPr>
              <a:t>800°</a:t>
            </a:r>
            <a:r>
              <a:rPr sz="1000" spc="-20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F::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00">
              <a:latin typeface="Times New Roman"/>
              <a:cs typeface="Times New Roman"/>
            </a:endParaRPr>
          </a:p>
          <a:p>
            <a:pPr marL="469265" indent="-227965">
              <a:lnSpc>
                <a:spcPct val="100000"/>
              </a:lnSpc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30" dirty="0">
                <a:latin typeface="Arial"/>
                <a:cs typeface="Arial"/>
              </a:rPr>
              <a:t>Increasing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the</a:t>
            </a:r>
            <a:r>
              <a:rPr sz="1000" spc="-3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diameter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30" dirty="0">
                <a:latin typeface="Arial"/>
                <a:cs typeface="Arial"/>
              </a:rPr>
              <a:t>increases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the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price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of</a:t>
            </a:r>
            <a:r>
              <a:rPr sz="1000" spc="-3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globe</a:t>
            </a:r>
            <a:r>
              <a:rPr sz="1000" spc="-3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valve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by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$330</a:t>
            </a:r>
            <a:r>
              <a:rPr sz="1000" spc="-3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per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inch.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30" dirty="0">
                <a:latin typeface="Arial"/>
                <a:cs typeface="Arial"/>
              </a:rPr>
              <a:t>Upgrading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to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stainless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steel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316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increases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the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cost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by</a:t>
            </a:r>
            <a:r>
              <a:rPr sz="1000" spc="-7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2.99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times.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30" dirty="0">
                <a:latin typeface="Arial"/>
                <a:cs typeface="Arial"/>
              </a:rPr>
              <a:t>Upgrading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to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stainless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steel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317L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30" dirty="0">
                <a:latin typeface="Arial"/>
                <a:cs typeface="Arial"/>
              </a:rPr>
              <a:t>increases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the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cost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by</a:t>
            </a:r>
            <a:r>
              <a:rPr sz="1000" spc="-6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4.62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times.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60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30" dirty="0">
                <a:latin typeface="Arial"/>
                <a:cs typeface="Arial"/>
              </a:rPr>
              <a:t>Increasing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the</a:t>
            </a:r>
            <a:r>
              <a:rPr sz="1000" spc="-3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pressure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class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costs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$4.86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per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pressure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class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increment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(of</a:t>
            </a:r>
            <a:r>
              <a:rPr sz="1000" spc="-3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1).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300">
              <a:latin typeface="Times New Roman"/>
              <a:cs typeface="Times New Roman"/>
            </a:endParaRPr>
          </a:p>
          <a:p>
            <a:pPr marL="1350645" marR="373380" indent="-748665">
              <a:lnSpc>
                <a:spcPct val="145000"/>
              </a:lnSpc>
              <a:spcBef>
                <a:spcPts val="5"/>
              </a:spcBef>
            </a:pPr>
            <a:r>
              <a:rPr sz="1000" b="1" dirty="0">
                <a:latin typeface="Arial"/>
                <a:cs typeface="Arial"/>
              </a:rPr>
              <a:t>Table </a:t>
            </a:r>
            <a:r>
              <a:rPr sz="1000" b="1" spc="-10" dirty="0">
                <a:latin typeface="Arial"/>
                <a:cs typeface="Arial"/>
              </a:rPr>
              <a:t>11: </a:t>
            </a:r>
            <a:r>
              <a:rPr sz="1000" b="1" spc="-5" dirty="0">
                <a:latin typeface="Arial"/>
                <a:cs typeface="Arial"/>
              </a:rPr>
              <a:t>Incremental Cost per Extra Parameter or Feature for </a:t>
            </a:r>
            <a:r>
              <a:rPr sz="1000" b="1" dirty="0">
                <a:latin typeface="Arial"/>
                <a:cs typeface="Arial"/>
              </a:rPr>
              <a:t>Globe </a:t>
            </a:r>
            <a:r>
              <a:rPr sz="1000" b="1" spc="-5" dirty="0">
                <a:latin typeface="Arial"/>
                <a:cs typeface="Arial"/>
              </a:rPr>
              <a:t>Valves  (relative to a unit of </a:t>
            </a:r>
            <a:r>
              <a:rPr sz="1000" b="1" dirty="0">
                <a:latin typeface="Arial"/>
                <a:cs typeface="Arial"/>
              </a:rPr>
              <a:t>carbon </a:t>
            </a:r>
            <a:r>
              <a:rPr sz="1000" b="1" spc="-5" dirty="0">
                <a:latin typeface="Arial"/>
                <a:cs typeface="Arial"/>
              </a:rPr>
              <a:t>steel, 150 pressure</a:t>
            </a:r>
            <a:r>
              <a:rPr sz="1000" b="1" spc="7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class)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8" name="object 98"/>
          <p:cNvGraphicFramePr>
            <a:graphicFrameLocks noGrp="1"/>
          </p:cNvGraphicFramePr>
          <p:nvPr/>
        </p:nvGraphicFramePr>
        <p:xfrm>
          <a:off x="836980" y="6521322"/>
          <a:ext cx="6269990" cy="1722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504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8142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3520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7495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0425">
                <a:tc>
                  <a:txBody>
                    <a:bodyPr/>
                    <a:lstStyle/>
                    <a:p>
                      <a:pPr marL="59055" marR="284480">
                        <a:lnSpc>
                          <a:spcPts val="1380"/>
                        </a:lnSpc>
                        <a:spcBef>
                          <a:spcPts val="5"/>
                        </a:spcBef>
                      </a:pPr>
                      <a:r>
                        <a:rPr sz="120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Parameter</a:t>
                      </a:r>
                      <a:r>
                        <a:rPr sz="1200" spc="-10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or  </a:t>
                      </a:r>
                      <a:r>
                        <a:rPr sz="120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Feature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18287">
                      <a:solidFill>
                        <a:srgbClr val="000000"/>
                      </a:solidFill>
                      <a:prstDash val="solid"/>
                    </a:lnL>
                    <a:lnT w="18288">
                      <a:solidFill>
                        <a:srgbClr val="000000"/>
                      </a:solidFill>
                      <a:prstDash val="solid"/>
                    </a:lnT>
                    <a:solidFill>
                      <a:srgbClr val="001F5F"/>
                    </a:solidFill>
                  </a:tcPr>
                </a:tc>
                <a:tc>
                  <a:txBody>
                    <a:bodyPr/>
                    <a:lstStyle/>
                    <a:p>
                      <a:pPr marL="313055">
                        <a:lnSpc>
                          <a:spcPts val="1350"/>
                        </a:lnSpc>
                      </a:pPr>
                      <a:r>
                        <a:rPr sz="120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Unit </a:t>
                      </a:r>
                      <a:r>
                        <a:rPr sz="12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of</a:t>
                      </a:r>
                      <a:r>
                        <a:rPr sz="1200" spc="-7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Measure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18288">
                      <a:solidFill>
                        <a:srgbClr val="000000"/>
                      </a:solidFill>
                      <a:prstDash val="solid"/>
                    </a:lnT>
                    <a:solidFill>
                      <a:srgbClr val="001F5F"/>
                    </a:solidFill>
                  </a:tcPr>
                </a:tc>
                <a:tc>
                  <a:txBody>
                    <a:bodyPr/>
                    <a:lstStyle/>
                    <a:p>
                      <a:pPr marL="128905">
                        <a:lnSpc>
                          <a:spcPts val="1350"/>
                        </a:lnSpc>
                      </a:pPr>
                      <a:r>
                        <a:rPr sz="12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Indicative </a:t>
                      </a:r>
                      <a:r>
                        <a:rPr sz="120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Cost</a:t>
                      </a:r>
                      <a:r>
                        <a:rPr sz="1200" spc="-7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20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Impact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18288">
                      <a:solidFill>
                        <a:srgbClr val="000000"/>
                      </a:solidFill>
                      <a:prstDash val="solid"/>
                    </a:lnT>
                    <a:solidFill>
                      <a:srgbClr val="001F5F"/>
                    </a:solidFill>
                  </a:tcPr>
                </a:tc>
                <a:tc>
                  <a:txBody>
                    <a:bodyPr/>
                    <a:lstStyle/>
                    <a:p>
                      <a:pPr marL="256540">
                        <a:lnSpc>
                          <a:spcPts val="1350"/>
                        </a:lnSpc>
                      </a:pPr>
                      <a:r>
                        <a:rPr sz="120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Notes /</a:t>
                      </a:r>
                      <a:r>
                        <a:rPr sz="1200" spc="-9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Comments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18288">
                      <a:solidFill>
                        <a:srgbClr val="000000"/>
                      </a:solidFill>
                      <a:prstDash val="solid"/>
                    </a:lnR>
                    <a:lnT w="18288">
                      <a:solidFill>
                        <a:srgbClr val="000000"/>
                      </a:solidFill>
                      <a:prstDash val="solid"/>
                    </a:lnT>
                    <a:solidFill>
                      <a:srgbClr val="001F5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4382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Arial"/>
                          <a:cs typeface="Arial"/>
                        </a:rPr>
                        <a:t>Size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5080" marB="0">
                    <a:lnL w="18287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26606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Diameter</a:t>
                      </a:r>
                      <a:r>
                        <a:rPr sz="10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(inches)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9080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$330/inch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0" marB="0"/>
                </a:tc>
                <a:tc>
                  <a:txBody>
                    <a:bodyPr/>
                    <a:lstStyle/>
                    <a:p>
                      <a:pPr marL="70485" marR="276860">
                        <a:lnSpc>
                          <a:spcPts val="1140"/>
                        </a:lnSpc>
                        <a:spcBef>
                          <a:spcPts val="61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Cost 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grows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exponentially  with</a:t>
                      </a:r>
                      <a:r>
                        <a:rPr sz="1000" spc="-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size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77470" marB="0">
                    <a:lnR w="18288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4500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Arial"/>
                          <a:cs typeface="Arial"/>
                        </a:rPr>
                        <a:t>Material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0" marB="0">
                    <a:lnL w="18287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266065" marR="320040">
                        <a:lnSpc>
                          <a:spcPts val="1150"/>
                        </a:lnSpc>
                        <a:spcBef>
                          <a:spcPts val="60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Carbon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steel</a:t>
                      </a:r>
                      <a:r>
                        <a:rPr sz="1000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as  reference</a:t>
                      </a:r>
                      <a:r>
                        <a:rPr sz="1000" spc="-6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point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7620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9080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2.99x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for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stainless steel</a:t>
                      </a:r>
                      <a:r>
                        <a:rPr sz="1000" spc="-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316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7048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4.62x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for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Stainless</a:t>
                      </a:r>
                      <a:r>
                        <a:rPr sz="1000" spc="-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317L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18288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418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Arial"/>
                          <a:cs typeface="Arial"/>
                        </a:rPr>
                        <a:t>Pressure</a:t>
                      </a:r>
                      <a:r>
                        <a:rPr sz="1000" b="1" spc="-7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b="1" spc="-5" dirty="0">
                          <a:latin typeface="Arial"/>
                          <a:cs typeface="Arial"/>
                        </a:rPr>
                        <a:t>Class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0" marB="0">
                    <a:lnL w="18287">
                      <a:solidFill>
                        <a:srgbClr val="000000"/>
                      </a:solidFill>
                      <a:prstDash val="solid"/>
                    </a:lnL>
                    <a:lnB w="1828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6065">
                        <a:lnSpc>
                          <a:spcPts val="1180"/>
                        </a:lnSpc>
                        <a:spcBef>
                          <a:spcPts val="52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150, 300, 600,</a:t>
                      </a:r>
                      <a:r>
                        <a:rPr sz="1000" spc="-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900,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marL="266065">
                        <a:lnSpc>
                          <a:spcPts val="1180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1500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6040" marB="0">
                    <a:lnB w="1828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0805" marR="133985">
                        <a:lnSpc>
                          <a:spcPts val="1160"/>
                        </a:lnSpc>
                        <a:spcBef>
                          <a:spcPts val="59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+ $4.86 per incremental  pressure class rating (of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1)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74930" marB="0">
                    <a:lnB w="1828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0485" marR="276860">
                        <a:lnSpc>
                          <a:spcPts val="1160"/>
                        </a:lnSpc>
                        <a:spcBef>
                          <a:spcPts val="59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Cost 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grows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exponentially  with pressure</a:t>
                      </a:r>
                      <a:r>
                        <a:rPr sz="1000" spc="-4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class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74930" marB="0">
                    <a:lnR w="18288">
                      <a:solidFill>
                        <a:srgbClr val="000000"/>
                      </a:solidFill>
                      <a:prstDash val="solid"/>
                    </a:lnR>
                    <a:lnB w="18287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99" name="object 99"/>
          <p:cNvSpPr txBox="1"/>
          <p:nvPr/>
        </p:nvSpPr>
        <p:spPr>
          <a:xfrm>
            <a:off x="902004" y="8243569"/>
            <a:ext cx="5720080" cy="8134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262255">
              <a:lnSpc>
                <a:spcPts val="1150"/>
              </a:lnSpc>
            </a:pPr>
            <a:r>
              <a:rPr sz="1000" spc="-5" dirty="0">
                <a:latin typeface="Arial"/>
                <a:cs typeface="Arial"/>
              </a:rPr>
              <a:t>Note: Changing one parameter </a:t>
            </a:r>
            <a:r>
              <a:rPr sz="1000" dirty="0">
                <a:latin typeface="Arial"/>
                <a:cs typeface="Arial"/>
              </a:rPr>
              <a:t>usually </a:t>
            </a:r>
            <a:r>
              <a:rPr sz="1000" spc="-5" dirty="0">
                <a:latin typeface="Arial"/>
                <a:cs typeface="Arial"/>
              </a:rPr>
              <a:t>involves changing others, and the cost impact </a:t>
            </a:r>
            <a:r>
              <a:rPr sz="1000" spc="5" dirty="0">
                <a:latin typeface="Arial"/>
                <a:cs typeface="Arial"/>
              </a:rPr>
              <a:t>may </a:t>
            </a:r>
            <a:r>
              <a:rPr sz="1000" spc="-5" dirty="0">
                <a:latin typeface="Arial"/>
                <a:cs typeface="Arial"/>
              </a:rPr>
              <a:t>not </a:t>
            </a:r>
            <a:r>
              <a:rPr sz="1000" dirty="0">
                <a:latin typeface="Arial"/>
                <a:cs typeface="Arial"/>
              </a:rPr>
              <a:t>be  </a:t>
            </a:r>
            <a:r>
              <a:rPr sz="1000" spc="-5" dirty="0">
                <a:latin typeface="Arial"/>
                <a:cs typeface="Arial"/>
              </a:rPr>
              <a:t>additive or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linear.</a:t>
            </a:r>
            <a:endParaRPr sz="1000">
              <a:latin typeface="Arial"/>
              <a:cs typeface="Arial"/>
            </a:endParaRPr>
          </a:p>
          <a:p>
            <a:pPr marL="12700" marR="5080">
              <a:lnSpc>
                <a:spcPct val="144000"/>
              </a:lnSpc>
              <a:spcBef>
                <a:spcPts val="530"/>
              </a:spcBef>
            </a:pPr>
            <a:r>
              <a:rPr sz="1000" spc="-20" dirty="0">
                <a:latin typeface="Arial"/>
                <a:cs typeface="Arial"/>
              </a:rPr>
              <a:t>The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cost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of</a:t>
            </a:r>
            <a:r>
              <a:rPr sz="1000" spc="-3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an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extra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inch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in</a:t>
            </a:r>
            <a:r>
              <a:rPr sz="1000" spc="-3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diameter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30" dirty="0">
                <a:latin typeface="Arial"/>
                <a:cs typeface="Arial"/>
              </a:rPr>
              <a:t>increases</a:t>
            </a:r>
            <a:r>
              <a:rPr sz="1000" spc="-3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the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price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of</a:t>
            </a:r>
            <a:r>
              <a:rPr sz="1000" spc="-3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the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valve</a:t>
            </a:r>
            <a:r>
              <a:rPr sz="1000" spc="-35" dirty="0">
                <a:latin typeface="Arial"/>
                <a:cs typeface="Arial"/>
              </a:rPr>
              <a:t> </a:t>
            </a:r>
            <a:r>
              <a:rPr sz="1000" spc="-30" dirty="0">
                <a:latin typeface="Arial"/>
                <a:cs typeface="Arial"/>
              </a:rPr>
              <a:t>disproportionately, </a:t>
            </a:r>
            <a:r>
              <a:rPr sz="1000" spc="-25" dirty="0">
                <a:latin typeface="Arial"/>
                <a:cs typeface="Arial"/>
              </a:rPr>
              <a:t>until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10”.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Starting</a:t>
            </a:r>
            <a:r>
              <a:rPr sz="1000" spc="-3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at  </a:t>
            </a:r>
            <a:r>
              <a:rPr sz="1000" spc="-5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10”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diameter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and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up,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the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relative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benefit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cost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per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inch</a:t>
            </a:r>
            <a:r>
              <a:rPr sz="1000" spc="-3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of</a:t>
            </a:r>
            <a:r>
              <a:rPr sz="1000" spc="-3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diameter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30" dirty="0">
                <a:latin typeface="Arial"/>
                <a:cs typeface="Arial"/>
              </a:rPr>
              <a:t>increases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at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30" dirty="0">
                <a:latin typeface="Arial"/>
                <a:cs typeface="Arial"/>
              </a:rPr>
              <a:t>decreasing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rate.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7582280"/>
            <a:ext cx="5758815" cy="1625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-25" dirty="0">
                <a:latin typeface="Arial"/>
                <a:cs typeface="Arial"/>
              </a:rPr>
              <a:t>For each </a:t>
            </a:r>
            <a:r>
              <a:rPr sz="1000" spc="-30" dirty="0">
                <a:latin typeface="Arial"/>
                <a:cs typeface="Arial"/>
              </a:rPr>
              <a:t>additional </a:t>
            </a:r>
            <a:r>
              <a:rPr sz="1000" spc="-20" dirty="0">
                <a:latin typeface="Arial"/>
                <a:cs typeface="Arial"/>
              </a:rPr>
              <a:t>10 </a:t>
            </a:r>
            <a:r>
              <a:rPr sz="1000" spc="-25" dirty="0">
                <a:latin typeface="Arial"/>
                <a:cs typeface="Arial"/>
              </a:rPr>
              <a:t>inches </a:t>
            </a:r>
            <a:r>
              <a:rPr sz="1000" spc="-20" dirty="0">
                <a:latin typeface="Arial"/>
                <a:cs typeface="Arial"/>
              </a:rPr>
              <a:t>of </a:t>
            </a:r>
            <a:r>
              <a:rPr sz="1000" spc="-25" dirty="0">
                <a:latin typeface="Arial"/>
                <a:cs typeface="Arial"/>
              </a:rPr>
              <a:t>diameter, the output </a:t>
            </a:r>
            <a:r>
              <a:rPr sz="1000" spc="-20" dirty="0">
                <a:latin typeface="Arial"/>
                <a:cs typeface="Arial"/>
              </a:rPr>
              <a:t>flow for </a:t>
            </a:r>
            <a:r>
              <a:rPr sz="1000" spc="-25" dirty="0">
                <a:latin typeface="Arial"/>
                <a:cs typeface="Arial"/>
              </a:rPr>
              <a:t>each extra dollar spent increases </a:t>
            </a:r>
            <a:r>
              <a:rPr sz="1000" spc="-10" dirty="0">
                <a:latin typeface="Arial"/>
                <a:cs typeface="Arial"/>
              </a:rPr>
              <a:t>by </a:t>
            </a:r>
            <a:r>
              <a:rPr sz="1000" spc="-25" dirty="0">
                <a:latin typeface="Arial"/>
                <a:cs typeface="Arial"/>
              </a:rPr>
              <a:t>0.0010 </a:t>
            </a:r>
            <a:r>
              <a:rPr sz="1000" spc="-15" dirty="0">
                <a:latin typeface="Arial"/>
                <a:cs typeface="Arial"/>
              </a:rPr>
              <a:t>to  </a:t>
            </a:r>
            <a:r>
              <a:rPr sz="1000" spc="-30" dirty="0">
                <a:latin typeface="Arial"/>
                <a:cs typeface="Arial"/>
              </a:rPr>
              <a:t>0.0030 gallons </a:t>
            </a:r>
            <a:r>
              <a:rPr sz="1000" spc="-20" dirty="0">
                <a:latin typeface="Arial"/>
                <a:cs typeface="Arial"/>
              </a:rPr>
              <a:t>per</a:t>
            </a:r>
            <a:r>
              <a:rPr sz="1000" spc="-12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second.</a:t>
            </a:r>
            <a:endParaRPr sz="1000">
              <a:latin typeface="Arial"/>
              <a:cs typeface="Arial"/>
            </a:endParaRPr>
          </a:p>
          <a:p>
            <a:pPr marL="12700" marR="112395">
              <a:lnSpc>
                <a:spcPct val="143800"/>
              </a:lnSpc>
              <a:spcBef>
                <a:spcPts val="605"/>
              </a:spcBef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increase in size </a:t>
            </a:r>
            <a:r>
              <a:rPr sz="1000" dirty="0">
                <a:latin typeface="Arial"/>
                <a:cs typeface="Arial"/>
              </a:rPr>
              <a:t>offers </a:t>
            </a:r>
            <a:r>
              <a:rPr sz="1000" spc="-5" dirty="0">
                <a:latin typeface="Arial"/>
                <a:cs typeface="Arial"/>
              </a:rPr>
              <a:t>valuable benefits, however. For Globe valves, each </a:t>
            </a:r>
            <a:r>
              <a:rPr sz="1000" dirty="0">
                <a:latin typeface="Arial"/>
                <a:cs typeface="Arial"/>
              </a:rPr>
              <a:t>inch </a:t>
            </a:r>
            <a:r>
              <a:rPr sz="1000" spc="-5" dirty="0">
                <a:latin typeface="Arial"/>
                <a:cs typeface="Arial"/>
              </a:rPr>
              <a:t>increase in  diameter yields </a:t>
            </a:r>
            <a:r>
              <a:rPr sz="1000" dirty="0">
                <a:latin typeface="Arial"/>
                <a:cs typeface="Arial"/>
              </a:rPr>
              <a:t>more </a:t>
            </a:r>
            <a:r>
              <a:rPr sz="1000" spc="-5" dirty="0">
                <a:latin typeface="Arial"/>
                <a:cs typeface="Arial"/>
              </a:rPr>
              <a:t>flow.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cost/benefit ratio improves as the diameter increases, up until 8”. For  example, an investment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a 8” valve is expensive, but </a:t>
            </a:r>
            <a:r>
              <a:rPr sz="1000" spc="-10" dirty="0">
                <a:latin typeface="Arial"/>
                <a:cs typeface="Arial"/>
              </a:rPr>
              <a:t>it </a:t>
            </a:r>
            <a:r>
              <a:rPr sz="1000" spc="-5" dirty="0">
                <a:latin typeface="Arial"/>
                <a:cs typeface="Arial"/>
              </a:rPr>
              <a:t>generates a proportionally </a:t>
            </a:r>
            <a:r>
              <a:rPr sz="1000" dirty="0">
                <a:latin typeface="Arial"/>
                <a:cs typeface="Arial"/>
              </a:rPr>
              <a:t>much </a:t>
            </a:r>
            <a:r>
              <a:rPr sz="1000" spc="-5" dirty="0">
                <a:latin typeface="Arial"/>
                <a:cs typeface="Arial"/>
              </a:rPr>
              <a:t>higher  incremental increase in flow </a:t>
            </a:r>
            <a:r>
              <a:rPr sz="1000" dirty="0">
                <a:latin typeface="Arial"/>
                <a:cs typeface="Arial"/>
              </a:rPr>
              <a:t>than </a:t>
            </a:r>
            <a:r>
              <a:rPr sz="1000" spc="-5" dirty="0">
                <a:latin typeface="Arial"/>
                <a:cs typeface="Arial"/>
              </a:rPr>
              <a:t>moving a 3” or 4” Globe valve. Beyond 8” in diameter, the  relationship </a:t>
            </a:r>
            <a:r>
              <a:rPr sz="1000" dirty="0">
                <a:latin typeface="Arial"/>
                <a:cs typeface="Arial"/>
              </a:rPr>
              <a:t>becomes more </a:t>
            </a:r>
            <a:r>
              <a:rPr sz="1000" spc="-5" dirty="0">
                <a:latin typeface="Arial"/>
                <a:cs typeface="Arial"/>
              </a:rPr>
              <a:t>linear, and </a:t>
            </a:r>
            <a:r>
              <a:rPr sz="1000" dirty="0">
                <a:latin typeface="Arial"/>
                <a:cs typeface="Arial"/>
              </a:rPr>
              <a:t>can actually </a:t>
            </a:r>
            <a:r>
              <a:rPr sz="1000" spc="-5" dirty="0">
                <a:latin typeface="Arial"/>
                <a:cs typeface="Arial"/>
              </a:rPr>
              <a:t>degrade between 8” </a:t>
            </a:r>
            <a:r>
              <a:rPr sz="1000" dirty="0">
                <a:latin typeface="Arial"/>
                <a:cs typeface="Arial"/>
              </a:rPr>
              <a:t>and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10”.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/>
          <p:nvPr/>
        </p:nvSpPr>
        <p:spPr>
          <a:xfrm>
            <a:off x="2078870" y="3314243"/>
            <a:ext cx="2845435" cy="0"/>
          </a:xfrm>
          <a:custGeom>
            <a:avLst/>
            <a:gdLst/>
            <a:ahLst/>
            <a:cxnLst/>
            <a:rect l="l" t="t" r="r" b="b"/>
            <a:pathLst>
              <a:path w="2845435">
                <a:moveTo>
                  <a:pt x="0" y="0"/>
                </a:moveTo>
                <a:lnTo>
                  <a:pt x="2845268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078870" y="2999703"/>
            <a:ext cx="2845435" cy="0"/>
          </a:xfrm>
          <a:custGeom>
            <a:avLst/>
            <a:gdLst/>
            <a:ahLst/>
            <a:cxnLst/>
            <a:rect l="l" t="t" r="r" b="b"/>
            <a:pathLst>
              <a:path w="2845435">
                <a:moveTo>
                  <a:pt x="0" y="0"/>
                </a:moveTo>
                <a:lnTo>
                  <a:pt x="2845268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2078870" y="2685164"/>
            <a:ext cx="2845435" cy="0"/>
          </a:xfrm>
          <a:custGeom>
            <a:avLst/>
            <a:gdLst/>
            <a:ahLst/>
            <a:cxnLst/>
            <a:rect l="l" t="t" r="r" b="b"/>
            <a:pathLst>
              <a:path w="2845435">
                <a:moveTo>
                  <a:pt x="0" y="0"/>
                </a:moveTo>
                <a:lnTo>
                  <a:pt x="2845268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078870" y="2370675"/>
            <a:ext cx="2845435" cy="0"/>
          </a:xfrm>
          <a:custGeom>
            <a:avLst/>
            <a:gdLst/>
            <a:ahLst/>
            <a:cxnLst/>
            <a:rect l="l" t="t" r="r" b="b"/>
            <a:pathLst>
              <a:path w="2845435">
                <a:moveTo>
                  <a:pt x="0" y="0"/>
                </a:moveTo>
                <a:lnTo>
                  <a:pt x="2845268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078870" y="2056136"/>
            <a:ext cx="2845435" cy="0"/>
          </a:xfrm>
          <a:custGeom>
            <a:avLst/>
            <a:gdLst/>
            <a:ahLst/>
            <a:cxnLst/>
            <a:rect l="l" t="t" r="r" b="b"/>
            <a:pathLst>
              <a:path w="2845435">
                <a:moveTo>
                  <a:pt x="0" y="0"/>
                </a:moveTo>
                <a:lnTo>
                  <a:pt x="2845268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078870" y="1741596"/>
            <a:ext cx="2845435" cy="0"/>
          </a:xfrm>
          <a:custGeom>
            <a:avLst/>
            <a:gdLst/>
            <a:ahLst/>
            <a:cxnLst/>
            <a:rect l="l" t="t" r="r" b="b"/>
            <a:pathLst>
              <a:path w="2845435">
                <a:moveTo>
                  <a:pt x="0" y="0"/>
                </a:moveTo>
                <a:lnTo>
                  <a:pt x="2845268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078870" y="1428576"/>
            <a:ext cx="2845435" cy="0"/>
          </a:xfrm>
          <a:custGeom>
            <a:avLst/>
            <a:gdLst/>
            <a:ahLst/>
            <a:cxnLst/>
            <a:rect l="l" t="t" r="r" b="b"/>
            <a:pathLst>
              <a:path w="2845435">
                <a:moveTo>
                  <a:pt x="0" y="0"/>
                </a:moveTo>
                <a:lnTo>
                  <a:pt x="2845268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078870" y="1428576"/>
            <a:ext cx="0" cy="2200275"/>
          </a:xfrm>
          <a:custGeom>
            <a:avLst/>
            <a:gdLst/>
            <a:ahLst/>
            <a:cxnLst/>
            <a:rect l="l" t="t" r="r" b="b"/>
            <a:pathLst>
              <a:path h="2200275">
                <a:moveTo>
                  <a:pt x="0" y="2200205"/>
                </a:moveTo>
                <a:lnTo>
                  <a:pt x="0" y="0"/>
                </a:lnTo>
              </a:path>
            </a:pathLst>
          </a:custGeom>
          <a:ln w="91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039268" y="3628782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02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039268" y="3314243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02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039268" y="2999703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02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039268" y="2685164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02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039268" y="2370675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02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039268" y="2056136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02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039268" y="1741596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02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039268" y="1428576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02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078870" y="3628782"/>
            <a:ext cx="2845435" cy="0"/>
          </a:xfrm>
          <a:custGeom>
            <a:avLst/>
            <a:gdLst/>
            <a:ahLst/>
            <a:cxnLst/>
            <a:rect l="l" t="t" r="r" b="b"/>
            <a:pathLst>
              <a:path w="2845435">
                <a:moveTo>
                  <a:pt x="0" y="0"/>
                </a:moveTo>
                <a:lnTo>
                  <a:pt x="2845268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078870" y="3628782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26"/>
                </a:lnTo>
              </a:path>
            </a:pathLst>
          </a:custGeom>
          <a:ln w="91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485555" y="3628782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26"/>
                </a:lnTo>
              </a:path>
            </a:pathLst>
          </a:custGeom>
          <a:ln w="91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2892239" y="3628782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26"/>
                </a:lnTo>
              </a:path>
            </a:pathLst>
          </a:custGeom>
          <a:ln w="91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298924" y="3628782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26"/>
                </a:lnTo>
              </a:path>
            </a:pathLst>
          </a:custGeom>
          <a:ln w="91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704085" y="3628782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26"/>
                </a:lnTo>
              </a:path>
            </a:pathLst>
          </a:custGeom>
          <a:ln w="91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110770" y="3628782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26"/>
                </a:lnTo>
              </a:path>
            </a:pathLst>
          </a:custGeom>
          <a:ln w="91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517454" y="3628782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26"/>
                </a:lnTo>
              </a:path>
            </a:pathLst>
          </a:custGeom>
          <a:ln w="91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924139" y="3628782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26"/>
                </a:lnTo>
              </a:path>
            </a:pathLst>
          </a:custGeom>
          <a:ln w="91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2282974" y="3403894"/>
            <a:ext cx="2437130" cy="208279"/>
          </a:xfrm>
          <a:custGeom>
            <a:avLst/>
            <a:gdLst/>
            <a:ahLst/>
            <a:cxnLst/>
            <a:rect l="l" t="t" r="r" b="b"/>
            <a:pathLst>
              <a:path w="2437129" h="208279">
                <a:moveTo>
                  <a:pt x="0" y="208173"/>
                </a:moveTo>
                <a:lnTo>
                  <a:pt x="406684" y="203614"/>
                </a:lnTo>
                <a:lnTo>
                  <a:pt x="811845" y="192978"/>
                </a:lnTo>
                <a:lnTo>
                  <a:pt x="1218530" y="173224"/>
                </a:lnTo>
                <a:lnTo>
                  <a:pt x="1625215" y="130678"/>
                </a:lnTo>
                <a:lnTo>
                  <a:pt x="2031899" y="48624"/>
                </a:lnTo>
                <a:lnTo>
                  <a:pt x="2437060" y="0"/>
                </a:lnTo>
              </a:path>
            </a:pathLst>
          </a:custGeom>
          <a:ln w="27351">
            <a:solidFill>
              <a:srgbClr val="001E5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2282974" y="3273216"/>
            <a:ext cx="2437130" cy="333375"/>
          </a:xfrm>
          <a:custGeom>
            <a:avLst/>
            <a:gdLst/>
            <a:ahLst/>
            <a:cxnLst/>
            <a:rect l="l" t="t" r="r" b="b"/>
            <a:pathLst>
              <a:path w="2437129" h="333375">
                <a:moveTo>
                  <a:pt x="0" y="332773"/>
                </a:moveTo>
                <a:lnTo>
                  <a:pt x="406684" y="325175"/>
                </a:lnTo>
                <a:lnTo>
                  <a:pt x="811845" y="309980"/>
                </a:lnTo>
                <a:lnTo>
                  <a:pt x="1218530" y="281110"/>
                </a:lnTo>
                <a:lnTo>
                  <a:pt x="1625215" y="215770"/>
                </a:lnTo>
                <a:lnTo>
                  <a:pt x="2031899" y="85092"/>
                </a:lnTo>
                <a:lnTo>
                  <a:pt x="2437060" y="0"/>
                </a:lnTo>
              </a:path>
            </a:pathLst>
          </a:custGeom>
          <a:ln w="27352">
            <a:solidFill>
              <a:srgbClr val="0000BE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2282974" y="2797608"/>
            <a:ext cx="2437130" cy="791845"/>
          </a:xfrm>
          <a:custGeom>
            <a:avLst/>
            <a:gdLst/>
            <a:ahLst/>
            <a:cxnLst/>
            <a:rect l="l" t="t" r="r" b="b"/>
            <a:pathLst>
              <a:path w="2437129" h="791845">
                <a:moveTo>
                  <a:pt x="0" y="791666"/>
                </a:moveTo>
                <a:lnTo>
                  <a:pt x="406684" y="770393"/>
                </a:lnTo>
                <a:lnTo>
                  <a:pt x="811845" y="729366"/>
                </a:lnTo>
                <a:lnTo>
                  <a:pt x="1218530" y="650351"/>
                </a:lnTo>
                <a:lnTo>
                  <a:pt x="1625215" y="469529"/>
                </a:lnTo>
                <a:lnTo>
                  <a:pt x="2031899" y="170185"/>
                </a:lnTo>
                <a:lnTo>
                  <a:pt x="2437060" y="0"/>
                </a:lnTo>
              </a:path>
            </a:pathLst>
          </a:custGeom>
          <a:ln w="27357">
            <a:solidFill>
              <a:srgbClr val="5F5FFC"/>
            </a:solidFill>
            <a:prstDash val="dash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2282974" y="2246075"/>
            <a:ext cx="2437130" cy="1306830"/>
          </a:xfrm>
          <a:custGeom>
            <a:avLst/>
            <a:gdLst/>
            <a:ahLst/>
            <a:cxnLst/>
            <a:rect l="l" t="t" r="r" b="b"/>
            <a:pathLst>
              <a:path w="2437129" h="1306829">
                <a:moveTo>
                  <a:pt x="0" y="1306731"/>
                </a:moveTo>
                <a:lnTo>
                  <a:pt x="406684" y="1265704"/>
                </a:lnTo>
                <a:lnTo>
                  <a:pt x="811845" y="1186689"/>
                </a:lnTo>
                <a:lnTo>
                  <a:pt x="1218530" y="1049933"/>
                </a:lnTo>
                <a:lnTo>
                  <a:pt x="1625215" y="741472"/>
                </a:lnTo>
                <a:lnTo>
                  <a:pt x="2031899" y="252239"/>
                </a:lnTo>
                <a:lnTo>
                  <a:pt x="2437060" y="0"/>
                </a:lnTo>
              </a:path>
            </a:pathLst>
          </a:custGeom>
          <a:ln w="27365">
            <a:solidFill>
              <a:srgbClr val="9292FA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2282974" y="1621555"/>
            <a:ext cx="2437130" cy="1911985"/>
          </a:xfrm>
          <a:custGeom>
            <a:avLst/>
            <a:gdLst/>
            <a:ahLst/>
            <a:cxnLst/>
            <a:rect l="l" t="t" r="r" b="b"/>
            <a:pathLst>
              <a:path w="2437129" h="1911985">
                <a:moveTo>
                  <a:pt x="0" y="1911497"/>
                </a:moveTo>
                <a:lnTo>
                  <a:pt x="406684" y="1856795"/>
                </a:lnTo>
                <a:lnTo>
                  <a:pt x="811845" y="1751948"/>
                </a:lnTo>
                <a:lnTo>
                  <a:pt x="1218530" y="1543775"/>
                </a:lnTo>
                <a:lnTo>
                  <a:pt x="1625215" y="1065128"/>
                </a:lnTo>
                <a:lnTo>
                  <a:pt x="2031899" y="357085"/>
                </a:lnTo>
                <a:lnTo>
                  <a:pt x="2437060" y="0"/>
                </a:lnTo>
              </a:path>
            </a:pathLst>
          </a:custGeom>
          <a:ln w="27376">
            <a:solidFill>
              <a:srgbClr val="00AE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 txBox="1"/>
          <p:nvPr/>
        </p:nvSpPr>
        <p:spPr>
          <a:xfrm>
            <a:off x="1578973" y="3225231"/>
            <a:ext cx="367030" cy="4730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$5,000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00">
              <a:latin typeface="Times New Roman"/>
              <a:cs typeface="Times New Roman"/>
            </a:endParaRPr>
          </a:p>
          <a:p>
            <a:pPr marL="19304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$-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1514627" y="1966490"/>
            <a:ext cx="430530" cy="11029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$2</a:t>
            </a:r>
            <a:r>
              <a:rPr sz="1000" spc="0" dirty="0">
                <a:latin typeface="Calibri"/>
                <a:cs typeface="Calibri"/>
              </a:rPr>
              <a:t>5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$2</a:t>
            </a:r>
            <a:r>
              <a:rPr sz="1000" spc="0" dirty="0">
                <a:latin typeface="Calibri"/>
                <a:cs typeface="Calibri"/>
              </a:rPr>
              <a:t>0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$1</a:t>
            </a:r>
            <a:r>
              <a:rPr sz="1000" spc="0" dirty="0">
                <a:latin typeface="Calibri"/>
                <a:cs typeface="Calibri"/>
              </a:rPr>
              <a:t>5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r>
              <a:rPr sz="1000" spc="-5" dirty="0">
                <a:latin typeface="Calibri"/>
                <a:cs typeface="Calibri"/>
              </a:rPr>
              <a:t>$1</a:t>
            </a:r>
            <a:r>
              <a:rPr sz="1000" spc="0" dirty="0">
                <a:latin typeface="Calibri"/>
                <a:cs typeface="Calibri"/>
              </a:rPr>
              <a:t>0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1514627" y="903223"/>
            <a:ext cx="3986529" cy="9074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58165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16: Globe Valve </a:t>
            </a:r>
            <a:r>
              <a:rPr sz="1000" b="1" dirty="0">
                <a:latin typeface="Arial"/>
                <a:cs typeface="Arial"/>
              </a:rPr>
              <a:t>size </a:t>
            </a:r>
            <a:r>
              <a:rPr sz="1000" b="1" spc="-5" dirty="0">
                <a:latin typeface="Arial"/>
                <a:cs typeface="Arial"/>
              </a:rPr>
              <a:t>vs. Cost – </a:t>
            </a:r>
            <a:r>
              <a:rPr sz="1000" b="1" spc="5" dirty="0">
                <a:latin typeface="Arial"/>
                <a:cs typeface="Arial"/>
              </a:rPr>
              <a:t>by </a:t>
            </a:r>
            <a:r>
              <a:rPr sz="1000" b="1" spc="-5" dirty="0">
                <a:latin typeface="Arial"/>
                <a:cs typeface="Arial"/>
              </a:rPr>
              <a:t>Pressure</a:t>
            </a:r>
            <a:r>
              <a:rPr sz="1000" b="1" spc="5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Class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50"/>
              </a:spcBef>
            </a:pPr>
            <a:r>
              <a:rPr sz="1000" spc="-5" dirty="0">
                <a:latin typeface="Calibri"/>
                <a:cs typeface="Calibri"/>
              </a:rPr>
              <a:t>$35,000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$30,000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2224789" y="3704487"/>
            <a:ext cx="12763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2"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2631169" y="3704487"/>
            <a:ext cx="12763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3"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3037575" y="3704487"/>
            <a:ext cx="12763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4"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3443878" y="3704487"/>
            <a:ext cx="128270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6"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3850563" y="3704487"/>
            <a:ext cx="12763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8"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4224753" y="3704487"/>
            <a:ext cx="60007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  <a:tabLst>
                <a:tab pos="405765" algn="l"/>
              </a:tabLst>
            </a:pPr>
            <a:r>
              <a:rPr sz="1000" spc="-5" dirty="0">
                <a:latin typeface="Calibri"/>
                <a:cs typeface="Calibri"/>
              </a:rPr>
              <a:t>1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"</a:t>
            </a:r>
            <a:r>
              <a:rPr sz="1000" dirty="0">
                <a:latin typeface="Calibri"/>
                <a:cs typeface="Calibri"/>
              </a:rPr>
              <a:t>	</a:t>
            </a:r>
            <a:r>
              <a:rPr sz="1000" spc="-5" dirty="0">
                <a:latin typeface="Calibri"/>
                <a:cs typeface="Calibri"/>
              </a:rPr>
              <a:t>1</a:t>
            </a:r>
            <a:r>
              <a:rPr sz="1000" spc="0" dirty="0">
                <a:latin typeface="Calibri"/>
                <a:cs typeface="Calibri"/>
              </a:rPr>
              <a:t>2</a:t>
            </a:r>
            <a:r>
              <a:rPr sz="1000" spc="-5" dirty="0">
                <a:latin typeface="Calibri"/>
                <a:cs typeface="Calibri"/>
              </a:rPr>
              <a:t>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33" name="object 133"/>
          <p:cNvSpPr/>
          <p:nvPr/>
        </p:nvSpPr>
        <p:spPr>
          <a:xfrm>
            <a:off x="5131289" y="2159463"/>
            <a:ext cx="320040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19864" y="0"/>
                </a:lnTo>
              </a:path>
            </a:pathLst>
          </a:custGeom>
          <a:ln w="27351">
            <a:solidFill>
              <a:srgbClr val="001E5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131289" y="2387390"/>
            <a:ext cx="320040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19864" y="0"/>
                </a:lnTo>
              </a:path>
            </a:pathLst>
          </a:custGeom>
          <a:ln w="27351">
            <a:solidFill>
              <a:srgbClr val="0000BE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131289" y="2616836"/>
            <a:ext cx="320040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19864" y="0"/>
                </a:lnTo>
              </a:path>
            </a:pathLst>
          </a:custGeom>
          <a:ln w="27351">
            <a:solidFill>
              <a:srgbClr val="5F5FFC"/>
            </a:solidFill>
            <a:prstDash val="dash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131289" y="2846232"/>
            <a:ext cx="320040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19864" y="0"/>
                </a:lnTo>
              </a:path>
            </a:pathLst>
          </a:custGeom>
          <a:ln w="27351">
            <a:solidFill>
              <a:srgbClr val="9292FA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131289" y="3074159"/>
            <a:ext cx="320040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19864" y="0"/>
                </a:lnTo>
              </a:path>
            </a:pathLst>
          </a:custGeom>
          <a:ln w="27351">
            <a:solidFill>
              <a:srgbClr val="00AE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 txBox="1"/>
          <p:nvPr/>
        </p:nvSpPr>
        <p:spPr>
          <a:xfrm>
            <a:off x="5487709" y="2068551"/>
            <a:ext cx="554990" cy="10756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Class</a:t>
            </a:r>
            <a:r>
              <a:rPr sz="1000" spc="-95" dirty="0">
                <a:latin typeface="Calibri"/>
                <a:cs typeface="Calibri"/>
              </a:rPr>
              <a:t> </a:t>
            </a:r>
            <a:r>
              <a:rPr sz="1000" dirty="0">
                <a:latin typeface="Calibri"/>
                <a:cs typeface="Calibri"/>
              </a:rPr>
              <a:t>150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5"/>
              </a:spcBef>
            </a:pPr>
            <a:r>
              <a:rPr sz="1000" spc="-5" dirty="0">
                <a:latin typeface="Calibri"/>
                <a:cs typeface="Calibri"/>
              </a:rPr>
              <a:t>Class</a:t>
            </a:r>
            <a:r>
              <a:rPr sz="1000" spc="-95" dirty="0">
                <a:latin typeface="Calibri"/>
                <a:cs typeface="Calibri"/>
              </a:rPr>
              <a:t> </a:t>
            </a:r>
            <a:r>
              <a:rPr sz="1000" dirty="0">
                <a:latin typeface="Calibri"/>
                <a:cs typeface="Calibri"/>
              </a:rPr>
              <a:t>300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0"/>
              </a:spcBef>
            </a:pPr>
            <a:r>
              <a:rPr sz="1000" spc="-5" dirty="0">
                <a:latin typeface="Calibri"/>
                <a:cs typeface="Calibri"/>
              </a:rPr>
              <a:t>Class</a:t>
            </a:r>
            <a:r>
              <a:rPr sz="1000" spc="-95" dirty="0">
                <a:latin typeface="Calibri"/>
                <a:cs typeface="Calibri"/>
              </a:rPr>
              <a:t> </a:t>
            </a:r>
            <a:r>
              <a:rPr sz="1000" dirty="0">
                <a:latin typeface="Calibri"/>
                <a:cs typeface="Calibri"/>
              </a:rPr>
              <a:t>600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0"/>
              </a:spcBef>
            </a:pPr>
            <a:r>
              <a:rPr sz="1000" spc="-5" dirty="0">
                <a:latin typeface="Calibri"/>
                <a:cs typeface="Calibri"/>
              </a:rPr>
              <a:t>Class</a:t>
            </a:r>
            <a:r>
              <a:rPr sz="1000" spc="-95" dirty="0">
                <a:latin typeface="Calibri"/>
                <a:cs typeface="Calibri"/>
              </a:rPr>
              <a:t> </a:t>
            </a:r>
            <a:r>
              <a:rPr sz="1000" dirty="0">
                <a:latin typeface="Calibri"/>
                <a:cs typeface="Calibri"/>
              </a:rPr>
              <a:t>900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0"/>
              </a:spcBef>
            </a:pPr>
            <a:r>
              <a:rPr sz="1000" spc="-5" dirty="0">
                <a:latin typeface="Calibri"/>
                <a:cs typeface="Calibri"/>
              </a:rPr>
              <a:t>Class</a:t>
            </a:r>
            <a:r>
              <a:rPr sz="1000" spc="-85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1500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39" name="object 139"/>
          <p:cNvSpPr/>
          <p:nvPr/>
        </p:nvSpPr>
        <p:spPr>
          <a:xfrm>
            <a:off x="1404109" y="1287212"/>
            <a:ext cx="4754245" cy="2659380"/>
          </a:xfrm>
          <a:custGeom>
            <a:avLst/>
            <a:gdLst/>
            <a:ahLst/>
            <a:cxnLst/>
            <a:rect l="l" t="t" r="r" b="b"/>
            <a:pathLst>
              <a:path w="4754245" h="2659379">
                <a:moveTo>
                  <a:pt x="0" y="2659149"/>
                </a:moveTo>
                <a:lnTo>
                  <a:pt x="4753792" y="2659149"/>
                </a:lnTo>
                <a:lnTo>
                  <a:pt x="4753792" y="0"/>
                </a:lnTo>
                <a:lnTo>
                  <a:pt x="0" y="0"/>
                </a:lnTo>
                <a:lnTo>
                  <a:pt x="0" y="2659149"/>
                </a:lnTo>
                <a:close/>
              </a:path>
            </a:pathLst>
          </a:custGeom>
          <a:ln w="912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858562" y="6616032"/>
            <a:ext cx="3168650" cy="0"/>
          </a:xfrm>
          <a:custGeom>
            <a:avLst/>
            <a:gdLst/>
            <a:ahLst/>
            <a:cxnLst/>
            <a:rect l="l" t="t" r="r" b="b"/>
            <a:pathLst>
              <a:path w="3168650">
                <a:moveTo>
                  <a:pt x="0" y="0"/>
                </a:moveTo>
                <a:lnTo>
                  <a:pt x="3168263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858562" y="6340548"/>
            <a:ext cx="3168650" cy="0"/>
          </a:xfrm>
          <a:custGeom>
            <a:avLst/>
            <a:gdLst/>
            <a:ahLst/>
            <a:cxnLst/>
            <a:rect l="l" t="t" r="r" b="b"/>
            <a:pathLst>
              <a:path w="3168650">
                <a:moveTo>
                  <a:pt x="0" y="0"/>
                </a:moveTo>
                <a:lnTo>
                  <a:pt x="3168263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858562" y="6065063"/>
            <a:ext cx="3168650" cy="0"/>
          </a:xfrm>
          <a:custGeom>
            <a:avLst/>
            <a:gdLst/>
            <a:ahLst/>
            <a:cxnLst/>
            <a:rect l="l" t="t" r="r" b="b"/>
            <a:pathLst>
              <a:path w="3168650">
                <a:moveTo>
                  <a:pt x="0" y="0"/>
                </a:moveTo>
                <a:lnTo>
                  <a:pt x="3168263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858562" y="5789630"/>
            <a:ext cx="3168650" cy="0"/>
          </a:xfrm>
          <a:custGeom>
            <a:avLst/>
            <a:gdLst/>
            <a:ahLst/>
            <a:cxnLst/>
            <a:rect l="l" t="t" r="r" b="b"/>
            <a:pathLst>
              <a:path w="3168650">
                <a:moveTo>
                  <a:pt x="0" y="0"/>
                </a:moveTo>
                <a:lnTo>
                  <a:pt x="3168263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858562" y="5514145"/>
            <a:ext cx="3168650" cy="0"/>
          </a:xfrm>
          <a:custGeom>
            <a:avLst/>
            <a:gdLst/>
            <a:ahLst/>
            <a:cxnLst/>
            <a:rect l="l" t="t" r="r" b="b"/>
            <a:pathLst>
              <a:path w="3168650">
                <a:moveTo>
                  <a:pt x="0" y="0"/>
                </a:moveTo>
                <a:lnTo>
                  <a:pt x="3168263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858562" y="5238661"/>
            <a:ext cx="3168650" cy="0"/>
          </a:xfrm>
          <a:custGeom>
            <a:avLst/>
            <a:gdLst/>
            <a:ahLst/>
            <a:cxnLst/>
            <a:rect l="l" t="t" r="r" b="b"/>
            <a:pathLst>
              <a:path w="3168650">
                <a:moveTo>
                  <a:pt x="0" y="0"/>
                </a:moveTo>
                <a:lnTo>
                  <a:pt x="3168263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858562" y="4963177"/>
            <a:ext cx="3168650" cy="0"/>
          </a:xfrm>
          <a:custGeom>
            <a:avLst/>
            <a:gdLst/>
            <a:ahLst/>
            <a:cxnLst/>
            <a:rect l="l" t="t" r="r" b="b"/>
            <a:pathLst>
              <a:path w="3168650">
                <a:moveTo>
                  <a:pt x="0" y="0"/>
                </a:moveTo>
                <a:lnTo>
                  <a:pt x="3168263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858562" y="4687692"/>
            <a:ext cx="3168650" cy="0"/>
          </a:xfrm>
          <a:custGeom>
            <a:avLst/>
            <a:gdLst/>
            <a:ahLst/>
            <a:cxnLst/>
            <a:rect l="l" t="t" r="r" b="b"/>
            <a:pathLst>
              <a:path w="3168650">
                <a:moveTo>
                  <a:pt x="0" y="0"/>
                </a:moveTo>
                <a:lnTo>
                  <a:pt x="3168263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858562" y="4687692"/>
            <a:ext cx="0" cy="2204085"/>
          </a:xfrm>
          <a:custGeom>
            <a:avLst/>
            <a:gdLst/>
            <a:ahLst/>
            <a:cxnLst/>
            <a:rect l="l" t="t" r="r" b="b"/>
            <a:pathLst>
              <a:path h="2204084">
                <a:moveTo>
                  <a:pt x="0" y="2203824"/>
                </a:moveTo>
                <a:lnTo>
                  <a:pt x="0" y="0"/>
                </a:lnTo>
              </a:path>
            </a:pathLst>
          </a:custGeom>
          <a:ln w="914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818921" y="6891517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41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818921" y="6616032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41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818921" y="6340548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41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818921" y="6065063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41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818921" y="5789630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41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818921" y="5514145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41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818921" y="5238661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41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818921" y="4963177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41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818921" y="4687692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41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858562" y="6891517"/>
            <a:ext cx="3168650" cy="0"/>
          </a:xfrm>
          <a:custGeom>
            <a:avLst/>
            <a:gdLst/>
            <a:ahLst/>
            <a:cxnLst/>
            <a:rect l="l" t="t" r="r" b="b"/>
            <a:pathLst>
              <a:path w="3168650">
                <a:moveTo>
                  <a:pt x="0" y="0"/>
                </a:moveTo>
                <a:lnTo>
                  <a:pt x="3168263" y="0"/>
                </a:lnTo>
              </a:path>
            </a:pathLst>
          </a:custGeom>
          <a:ln w="913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858562" y="6891517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94"/>
                </a:lnTo>
              </a:path>
            </a:pathLst>
          </a:custGeom>
          <a:ln w="914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311389" y="6891517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94"/>
                </a:lnTo>
              </a:path>
            </a:pathLst>
          </a:custGeom>
          <a:ln w="914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764216" y="6891517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94"/>
                </a:lnTo>
              </a:path>
            </a:pathLst>
          </a:custGeom>
          <a:ln w="914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217043" y="6891517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94"/>
                </a:lnTo>
              </a:path>
            </a:pathLst>
          </a:custGeom>
          <a:ln w="914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669869" y="6891517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94"/>
                </a:lnTo>
              </a:path>
            </a:pathLst>
          </a:custGeom>
          <a:ln w="914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4121172" y="6891517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94"/>
                </a:lnTo>
              </a:path>
            </a:pathLst>
          </a:custGeom>
          <a:ln w="914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4573999" y="6891517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94"/>
                </a:lnTo>
              </a:path>
            </a:pathLst>
          </a:custGeom>
          <a:ln w="914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026825" y="6891517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94"/>
                </a:lnTo>
              </a:path>
            </a:pathLst>
          </a:custGeom>
          <a:ln w="914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085738" y="6396863"/>
            <a:ext cx="2715895" cy="457200"/>
          </a:xfrm>
          <a:custGeom>
            <a:avLst/>
            <a:gdLst/>
            <a:ahLst/>
            <a:cxnLst/>
            <a:rect l="l" t="t" r="r" b="b"/>
            <a:pathLst>
              <a:path w="2715895" h="457200">
                <a:moveTo>
                  <a:pt x="0" y="456603"/>
                </a:moveTo>
                <a:lnTo>
                  <a:pt x="452826" y="445949"/>
                </a:lnTo>
                <a:lnTo>
                  <a:pt x="904128" y="423119"/>
                </a:lnTo>
                <a:lnTo>
                  <a:pt x="1356955" y="382025"/>
                </a:lnTo>
                <a:lnTo>
                  <a:pt x="1809782" y="287660"/>
                </a:lnTo>
                <a:lnTo>
                  <a:pt x="2262609" y="108062"/>
                </a:lnTo>
                <a:lnTo>
                  <a:pt x="2715436" y="0"/>
                </a:lnTo>
              </a:path>
            </a:pathLst>
          </a:custGeom>
          <a:ln w="27397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085738" y="5578070"/>
            <a:ext cx="2715895" cy="1191895"/>
          </a:xfrm>
          <a:custGeom>
            <a:avLst/>
            <a:gdLst/>
            <a:ahLst/>
            <a:cxnLst/>
            <a:rect l="l" t="t" r="r" b="b"/>
            <a:pathLst>
              <a:path w="2715895" h="1191895">
                <a:moveTo>
                  <a:pt x="0" y="1191685"/>
                </a:moveTo>
                <a:lnTo>
                  <a:pt x="452826" y="1161245"/>
                </a:lnTo>
                <a:lnTo>
                  <a:pt x="904128" y="1098842"/>
                </a:lnTo>
                <a:lnTo>
                  <a:pt x="1356955" y="975559"/>
                </a:lnTo>
                <a:lnTo>
                  <a:pt x="1809782" y="719861"/>
                </a:lnTo>
                <a:lnTo>
                  <a:pt x="2262609" y="277006"/>
                </a:lnTo>
                <a:lnTo>
                  <a:pt x="2715436" y="0"/>
                </a:lnTo>
              </a:path>
            </a:pathLst>
          </a:custGeom>
          <a:ln w="27403">
            <a:solidFill>
              <a:srgbClr val="0000BE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085738" y="4861202"/>
            <a:ext cx="2715895" cy="1843405"/>
          </a:xfrm>
          <a:custGeom>
            <a:avLst/>
            <a:gdLst/>
            <a:ahLst/>
            <a:cxnLst/>
            <a:rect l="l" t="t" r="r" b="b"/>
            <a:pathLst>
              <a:path w="2715895" h="1843404">
                <a:moveTo>
                  <a:pt x="0" y="1843107"/>
                </a:moveTo>
                <a:lnTo>
                  <a:pt x="452826" y="1794403"/>
                </a:lnTo>
                <a:lnTo>
                  <a:pt x="904128" y="1698516"/>
                </a:lnTo>
                <a:lnTo>
                  <a:pt x="1356955" y="1506742"/>
                </a:lnTo>
                <a:lnTo>
                  <a:pt x="1809782" y="1114063"/>
                </a:lnTo>
                <a:lnTo>
                  <a:pt x="2262609" y="429207"/>
                </a:lnTo>
                <a:lnTo>
                  <a:pt x="2715436" y="0"/>
                </a:lnTo>
              </a:path>
            </a:pathLst>
          </a:custGeom>
          <a:ln w="27411">
            <a:solidFill>
              <a:srgbClr val="5F5F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 txBox="1"/>
          <p:nvPr/>
        </p:nvSpPr>
        <p:spPr>
          <a:xfrm>
            <a:off x="1359626" y="6250076"/>
            <a:ext cx="367030" cy="7105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$4,0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$2,0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00">
              <a:latin typeface="Times New Roman"/>
              <a:cs typeface="Times New Roman"/>
            </a:endParaRPr>
          </a:p>
          <a:p>
            <a:pPr marL="192405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$-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1359626" y="5698524"/>
            <a:ext cx="367030" cy="4343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$8,0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$6,0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1294980" y="5422659"/>
            <a:ext cx="43116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$10,000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1294980" y="4162170"/>
            <a:ext cx="4339590" cy="1143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43255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17: Globe Valve </a:t>
            </a:r>
            <a:r>
              <a:rPr sz="1000" b="1" dirty="0">
                <a:latin typeface="Arial"/>
                <a:cs typeface="Arial"/>
              </a:rPr>
              <a:t>size </a:t>
            </a:r>
            <a:r>
              <a:rPr sz="1000" b="1" spc="-5" dirty="0">
                <a:latin typeface="Arial"/>
                <a:cs typeface="Arial"/>
              </a:rPr>
              <a:t>vs. Cost – </a:t>
            </a:r>
            <a:r>
              <a:rPr sz="1000" b="1" spc="5" dirty="0">
                <a:latin typeface="Arial"/>
                <a:cs typeface="Arial"/>
              </a:rPr>
              <a:t>by </a:t>
            </a:r>
            <a:r>
              <a:rPr sz="1000" b="1" spc="-5" dirty="0">
                <a:latin typeface="Arial"/>
                <a:cs typeface="Arial"/>
              </a:rPr>
              <a:t>Material (Class</a:t>
            </a:r>
            <a:r>
              <a:rPr sz="1000" b="1" spc="8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150)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44"/>
              </a:spcBef>
            </a:pPr>
            <a:r>
              <a:rPr sz="1000" spc="-5" dirty="0">
                <a:latin typeface="Calibri"/>
                <a:cs typeface="Calibri"/>
              </a:rPr>
              <a:t>$16,000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$14,000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r>
              <a:rPr sz="1000" spc="-5" dirty="0">
                <a:latin typeface="Calibri"/>
                <a:cs typeface="Calibri"/>
              </a:rPr>
              <a:t>$12,000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2028715" y="6966642"/>
            <a:ext cx="12763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2"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2481517" y="6966642"/>
            <a:ext cx="12763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3"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2934089" y="6966642"/>
            <a:ext cx="12763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4"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3386535" y="6966642"/>
            <a:ext cx="12763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6"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3839362" y="6966642"/>
            <a:ext cx="12763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8"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4259662" y="6966642"/>
            <a:ext cx="193040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1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4712489" y="6966642"/>
            <a:ext cx="193040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1</a:t>
            </a:r>
            <a:r>
              <a:rPr sz="1000" dirty="0">
                <a:latin typeface="Calibri"/>
                <a:cs typeface="Calibri"/>
              </a:rPr>
              <a:t>2</a:t>
            </a:r>
            <a:r>
              <a:rPr sz="1000" spc="-5" dirty="0">
                <a:latin typeface="Calibri"/>
                <a:cs typeface="Calibri"/>
              </a:rPr>
              <a:t>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81" name="object 181"/>
          <p:cNvSpPr/>
          <p:nvPr/>
        </p:nvSpPr>
        <p:spPr>
          <a:xfrm>
            <a:off x="5235705" y="5648083"/>
            <a:ext cx="320675" cy="0"/>
          </a:xfrm>
          <a:custGeom>
            <a:avLst/>
            <a:gdLst/>
            <a:ahLst/>
            <a:cxnLst/>
            <a:rect l="l" t="t" r="r" b="b"/>
            <a:pathLst>
              <a:path w="320675">
                <a:moveTo>
                  <a:pt x="0" y="0"/>
                </a:moveTo>
                <a:lnTo>
                  <a:pt x="320180" y="0"/>
                </a:lnTo>
              </a:path>
            </a:pathLst>
          </a:custGeom>
          <a:ln w="27396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235705" y="5877907"/>
            <a:ext cx="320675" cy="0"/>
          </a:xfrm>
          <a:custGeom>
            <a:avLst/>
            <a:gdLst/>
            <a:ahLst/>
            <a:cxnLst/>
            <a:rect l="l" t="t" r="r" b="b"/>
            <a:pathLst>
              <a:path w="320675">
                <a:moveTo>
                  <a:pt x="0" y="0"/>
                </a:moveTo>
                <a:lnTo>
                  <a:pt x="320180" y="0"/>
                </a:lnTo>
              </a:path>
            </a:pathLst>
          </a:custGeom>
          <a:ln w="27396">
            <a:solidFill>
              <a:srgbClr val="0000BE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235705" y="6107680"/>
            <a:ext cx="320675" cy="0"/>
          </a:xfrm>
          <a:custGeom>
            <a:avLst/>
            <a:gdLst/>
            <a:ahLst/>
            <a:cxnLst/>
            <a:rect l="l" t="t" r="r" b="b"/>
            <a:pathLst>
              <a:path w="320675">
                <a:moveTo>
                  <a:pt x="0" y="0"/>
                </a:moveTo>
                <a:lnTo>
                  <a:pt x="320180" y="0"/>
                </a:lnTo>
              </a:path>
            </a:pathLst>
          </a:custGeom>
          <a:ln w="27396">
            <a:solidFill>
              <a:srgbClr val="5F5F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 txBox="1"/>
          <p:nvPr/>
        </p:nvSpPr>
        <p:spPr>
          <a:xfrm>
            <a:off x="5592478" y="5480497"/>
            <a:ext cx="671195" cy="6946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5080">
              <a:lnSpc>
                <a:spcPct val="150600"/>
              </a:lnSpc>
            </a:pPr>
            <a:r>
              <a:rPr sz="1000" spc="-5" dirty="0">
                <a:latin typeface="Calibri"/>
                <a:cs typeface="Calibri"/>
              </a:rPr>
              <a:t>Carbon</a:t>
            </a:r>
            <a:r>
              <a:rPr sz="1000" spc="-65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Steel  316LSS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5"/>
              </a:spcBef>
            </a:pPr>
            <a:r>
              <a:rPr sz="1000" spc="-5" dirty="0">
                <a:latin typeface="Calibri"/>
                <a:cs typeface="Calibri"/>
              </a:rPr>
              <a:t>317LSS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85" name="object 185"/>
          <p:cNvSpPr/>
          <p:nvPr/>
        </p:nvSpPr>
        <p:spPr>
          <a:xfrm>
            <a:off x="1183133" y="4546096"/>
            <a:ext cx="5196205" cy="2663825"/>
          </a:xfrm>
          <a:custGeom>
            <a:avLst/>
            <a:gdLst/>
            <a:ahLst/>
            <a:cxnLst/>
            <a:rect l="l" t="t" r="r" b="b"/>
            <a:pathLst>
              <a:path w="5196205" h="2663825">
                <a:moveTo>
                  <a:pt x="0" y="2663523"/>
                </a:moveTo>
                <a:lnTo>
                  <a:pt x="5196073" y="2663523"/>
                </a:lnTo>
                <a:lnTo>
                  <a:pt x="5196073" y="0"/>
                </a:lnTo>
                <a:lnTo>
                  <a:pt x="0" y="0"/>
                </a:lnTo>
                <a:lnTo>
                  <a:pt x="0" y="2663523"/>
                </a:lnTo>
                <a:close/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87" name="object 18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41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84300" y="903223"/>
            <a:ext cx="559181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18: Output Flow </a:t>
            </a:r>
            <a:r>
              <a:rPr sz="1000" b="1" spc="-10" dirty="0">
                <a:latin typeface="Arial"/>
                <a:cs typeface="Arial"/>
              </a:rPr>
              <a:t>for </a:t>
            </a:r>
            <a:r>
              <a:rPr sz="1000" b="1" spc="-5" dirty="0">
                <a:latin typeface="Arial"/>
                <a:cs typeface="Arial"/>
              </a:rPr>
              <a:t>Each Extra Dollar Spent vs. Globe Valve </a:t>
            </a:r>
            <a:r>
              <a:rPr sz="1000" b="1" dirty="0">
                <a:latin typeface="Arial"/>
                <a:cs typeface="Arial"/>
              </a:rPr>
              <a:t>Size </a:t>
            </a:r>
            <a:r>
              <a:rPr sz="1000" b="1" spc="-5" dirty="0">
                <a:latin typeface="Arial"/>
                <a:cs typeface="Arial"/>
              </a:rPr>
              <a:t>– </a:t>
            </a:r>
            <a:r>
              <a:rPr sz="1000" b="1" spc="5" dirty="0">
                <a:latin typeface="Arial"/>
                <a:cs typeface="Arial"/>
              </a:rPr>
              <a:t>by </a:t>
            </a:r>
            <a:r>
              <a:rPr sz="1000" b="1" spc="-5" dirty="0">
                <a:latin typeface="Arial"/>
                <a:cs typeface="Arial"/>
              </a:rPr>
              <a:t>Pressure</a:t>
            </a:r>
            <a:r>
              <a:rPr sz="1000" b="1" spc="17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Class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902004" y="8858250"/>
            <a:ext cx="30607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Arial"/>
                <a:cs typeface="Arial"/>
              </a:rPr>
              <a:t>8.2.5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359153" y="8858250"/>
            <a:ext cx="133604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Should-Cost</a:t>
            </a:r>
            <a:r>
              <a:rPr sz="1000" b="1" spc="-15" dirty="0">
                <a:latin typeface="Arial"/>
                <a:cs typeface="Arial"/>
              </a:rPr>
              <a:t> </a:t>
            </a:r>
            <a:r>
              <a:rPr sz="1000" b="1" spc="-10" dirty="0">
                <a:latin typeface="Arial"/>
                <a:cs typeface="Arial"/>
              </a:rPr>
              <a:t>Analysis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/>
          <p:nvPr/>
        </p:nvSpPr>
        <p:spPr>
          <a:xfrm>
            <a:off x="2435054" y="3282994"/>
            <a:ext cx="2611755" cy="0"/>
          </a:xfrm>
          <a:custGeom>
            <a:avLst/>
            <a:gdLst/>
            <a:ahLst/>
            <a:cxnLst/>
            <a:rect l="l" t="t" r="r" b="b"/>
            <a:pathLst>
              <a:path w="2611754">
                <a:moveTo>
                  <a:pt x="0" y="0"/>
                </a:moveTo>
                <a:lnTo>
                  <a:pt x="2611566" y="0"/>
                </a:lnTo>
              </a:path>
            </a:pathLst>
          </a:custGeom>
          <a:ln w="75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435054" y="3009039"/>
            <a:ext cx="2611755" cy="0"/>
          </a:xfrm>
          <a:custGeom>
            <a:avLst/>
            <a:gdLst/>
            <a:ahLst/>
            <a:cxnLst/>
            <a:rect l="l" t="t" r="r" b="b"/>
            <a:pathLst>
              <a:path w="2611754">
                <a:moveTo>
                  <a:pt x="0" y="0"/>
                </a:moveTo>
                <a:lnTo>
                  <a:pt x="2611566" y="0"/>
                </a:lnTo>
              </a:path>
            </a:pathLst>
          </a:custGeom>
          <a:ln w="75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435054" y="2735083"/>
            <a:ext cx="2611755" cy="0"/>
          </a:xfrm>
          <a:custGeom>
            <a:avLst/>
            <a:gdLst/>
            <a:ahLst/>
            <a:cxnLst/>
            <a:rect l="l" t="t" r="r" b="b"/>
            <a:pathLst>
              <a:path w="2611754">
                <a:moveTo>
                  <a:pt x="0" y="0"/>
                </a:moveTo>
                <a:lnTo>
                  <a:pt x="2611566" y="0"/>
                </a:lnTo>
              </a:path>
            </a:pathLst>
          </a:custGeom>
          <a:ln w="75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435054" y="2461128"/>
            <a:ext cx="2611755" cy="0"/>
          </a:xfrm>
          <a:custGeom>
            <a:avLst/>
            <a:gdLst/>
            <a:ahLst/>
            <a:cxnLst/>
            <a:rect l="l" t="t" r="r" b="b"/>
            <a:pathLst>
              <a:path w="2611754">
                <a:moveTo>
                  <a:pt x="0" y="0"/>
                </a:moveTo>
                <a:lnTo>
                  <a:pt x="2611566" y="0"/>
                </a:lnTo>
              </a:path>
            </a:pathLst>
          </a:custGeom>
          <a:ln w="75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435054" y="2187172"/>
            <a:ext cx="2611755" cy="0"/>
          </a:xfrm>
          <a:custGeom>
            <a:avLst/>
            <a:gdLst/>
            <a:ahLst/>
            <a:cxnLst/>
            <a:rect l="l" t="t" r="r" b="b"/>
            <a:pathLst>
              <a:path w="2611754">
                <a:moveTo>
                  <a:pt x="0" y="0"/>
                </a:moveTo>
                <a:lnTo>
                  <a:pt x="2611566" y="0"/>
                </a:lnTo>
              </a:path>
            </a:pathLst>
          </a:custGeom>
          <a:ln w="75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435054" y="1913217"/>
            <a:ext cx="2611755" cy="0"/>
          </a:xfrm>
          <a:custGeom>
            <a:avLst/>
            <a:gdLst/>
            <a:ahLst/>
            <a:cxnLst/>
            <a:rect l="l" t="t" r="r" b="b"/>
            <a:pathLst>
              <a:path w="2611754">
                <a:moveTo>
                  <a:pt x="0" y="0"/>
                </a:moveTo>
                <a:lnTo>
                  <a:pt x="2611566" y="0"/>
                </a:lnTo>
              </a:path>
            </a:pathLst>
          </a:custGeom>
          <a:ln w="75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435054" y="1639261"/>
            <a:ext cx="2611755" cy="0"/>
          </a:xfrm>
          <a:custGeom>
            <a:avLst/>
            <a:gdLst/>
            <a:ahLst/>
            <a:cxnLst/>
            <a:rect l="l" t="t" r="r" b="b"/>
            <a:pathLst>
              <a:path w="2611754">
                <a:moveTo>
                  <a:pt x="0" y="0"/>
                </a:moveTo>
                <a:lnTo>
                  <a:pt x="2611566" y="0"/>
                </a:lnTo>
              </a:path>
            </a:pathLst>
          </a:custGeom>
          <a:ln w="75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435054" y="1639261"/>
            <a:ext cx="0" cy="1917700"/>
          </a:xfrm>
          <a:custGeom>
            <a:avLst/>
            <a:gdLst/>
            <a:ahLst/>
            <a:cxnLst/>
            <a:rect l="l" t="t" r="r" b="b"/>
            <a:pathLst>
              <a:path h="1917700">
                <a:moveTo>
                  <a:pt x="0" y="1917688"/>
                </a:moveTo>
                <a:lnTo>
                  <a:pt x="0" y="0"/>
                </a:lnTo>
              </a:path>
            </a:pathLst>
          </a:custGeom>
          <a:ln w="751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401235" y="3556950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3818" y="0"/>
                </a:lnTo>
              </a:path>
            </a:pathLst>
          </a:custGeom>
          <a:ln w="75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401235" y="3282994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3818" y="0"/>
                </a:lnTo>
              </a:path>
            </a:pathLst>
          </a:custGeom>
          <a:ln w="75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401235" y="3009039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3818" y="0"/>
                </a:lnTo>
              </a:path>
            </a:pathLst>
          </a:custGeom>
          <a:ln w="75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401235" y="2735083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3818" y="0"/>
                </a:lnTo>
              </a:path>
            </a:pathLst>
          </a:custGeom>
          <a:ln w="75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401235" y="2461128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3818" y="0"/>
                </a:lnTo>
              </a:path>
            </a:pathLst>
          </a:custGeom>
          <a:ln w="75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401235" y="2187172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3818" y="0"/>
                </a:lnTo>
              </a:path>
            </a:pathLst>
          </a:custGeom>
          <a:ln w="75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401235" y="1913217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3818" y="0"/>
                </a:lnTo>
              </a:path>
            </a:pathLst>
          </a:custGeom>
          <a:ln w="75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401235" y="1639261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3818" y="0"/>
                </a:lnTo>
              </a:path>
            </a:pathLst>
          </a:custGeom>
          <a:ln w="75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435054" y="3556950"/>
            <a:ext cx="2611755" cy="0"/>
          </a:xfrm>
          <a:custGeom>
            <a:avLst/>
            <a:gdLst/>
            <a:ahLst/>
            <a:cxnLst/>
            <a:rect l="l" t="t" r="r" b="b"/>
            <a:pathLst>
              <a:path w="2611754">
                <a:moveTo>
                  <a:pt x="0" y="0"/>
                </a:moveTo>
                <a:lnTo>
                  <a:pt x="2611566" y="0"/>
                </a:lnTo>
              </a:path>
            </a:pathLst>
          </a:custGeom>
          <a:ln w="75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2435054" y="3556950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0"/>
                </a:moveTo>
                <a:lnTo>
                  <a:pt x="0" y="32524"/>
                </a:lnTo>
              </a:path>
            </a:pathLst>
          </a:custGeom>
          <a:ln w="751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087633" y="3556950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0"/>
                </a:moveTo>
                <a:lnTo>
                  <a:pt x="0" y="32524"/>
                </a:lnTo>
              </a:path>
            </a:pathLst>
          </a:custGeom>
          <a:ln w="751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741464" y="3556950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0"/>
                </a:moveTo>
                <a:lnTo>
                  <a:pt x="0" y="32524"/>
                </a:lnTo>
              </a:path>
            </a:pathLst>
          </a:custGeom>
          <a:ln w="751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394042" y="3556950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0"/>
                </a:moveTo>
                <a:lnTo>
                  <a:pt x="0" y="32524"/>
                </a:lnTo>
              </a:path>
            </a:pathLst>
          </a:custGeom>
          <a:ln w="751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046621" y="3556950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0"/>
                </a:moveTo>
                <a:lnTo>
                  <a:pt x="0" y="32524"/>
                </a:lnTo>
              </a:path>
            </a:pathLst>
          </a:custGeom>
          <a:ln w="751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2652789" y="1913112"/>
            <a:ext cx="1786889" cy="1369695"/>
          </a:xfrm>
          <a:custGeom>
            <a:avLst/>
            <a:gdLst/>
            <a:ahLst/>
            <a:cxnLst/>
            <a:rect l="l" t="t" r="r" b="b"/>
            <a:pathLst>
              <a:path w="1786889" h="1369695">
                <a:moveTo>
                  <a:pt x="0" y="1369600"/>
                </a:moveTo>
                <a:lnTo>
                  <a:pt x="48593" y="1346775"/>
                </a:lnTo>
                <a:lnTo>
                  <a:pt x="97876" y="1323949"/>
                </a:lnTo>
                <a:lnTo>
                  <a:pt x="147148" y="1301122"/>
                </a:lnTo>
                <a:lnTo>
                  <a:pt x="195707" y="1278295"/>
                </a:lnTo>
                <a:lnTo>
                  <a:pt x="242850" y="1255468"/>
                </a:lnTo>
                <a:lnTo>
                  <a:pt x="287877" y="1232643"/>
                </a:lnTo>
                <a:lnTo>
                  <a:pt x="329094" y="1209120"/>
                </a:lnTo>
                <a:lnTo>
                  <a:pt x="367656" y="1184433"/>
                </a:lnTo>
                <a:lnTo>
                  <a:pt x="409324" y="1157812"/>
                </a:lnTo>
                <a:lnTo>
                  <a:pt x="459861" y="1128487"/>
                </a:lnTo>
                <a:lnTo>
                  <a:pt x="525027" y="1095686"/>
                </a:lnTo>
                <a:lnTo>
                  <a:pt x="599000" y="1063750"/>
                </a:lnTo>
                <a:lnTo>
                  <a:pt x="643040" y="1046058"/>
                </a:lnTo>
                <a:lnTo>
                  <a:pt x="690610" y="1027417"/>
                </a:lnTo>
                <a:lnTo>
                  <a:pt x="740829" y="1007977"/>
                </a:lnTo>
                <a:lnTo>
                  <a:pt x="792817" y="987887"/>
                </a:lnTo>
                <a:lnTo>
                  <a:pt x="845692" y="967297"/>
                </a:lnTo>
                <a:lnTo>
                  <a:pt x="898576" y="946357"/>
                </a:lnTo>
                <a:lnTo>
                  <a:pt x="950588" y="925218"/>
                </a:lnTo>
                <a:lnTo>
                  <a:pt x="1000847" y="904028"/>
                </a:lnTo>
                <a:lnTo>
                  <a:pt x="1048472" y="882937"/>
                </a:lnTo>
                <a:lnTo>
                  <a:pt x="1092585" y="862096"/>
                </a:lnTo>
                <a:lnTo>
                  <a:pt x="1132304" y="841655"/>
                </a:lnTo>
                <a:lnTo>
                  <a:pt x="1166750" y="821762"/>
                </a:lnTo>
                <a:lnTo>
                  <a:pt x="1224737" y="782625"/>
                </a:lnTo>
                <a:lnTo>
                  <a:pt x="1273214" y="743489"/>
                </a:lnTo>
                <a:lnTo>
                  <a:pt x="1313175" y="704352"/>
                </a:lnTo>
                <a:lnTo>
                  <a:pt x="1345615" y="665216"/>
                </a:lnTo>
                <a:lnTo>
                  <a:pt x="1371529" y="626079"/>
                </a:lnTo>
                <a:lnTo>
                  <a:pt x="1391913" y="586943"/>
                </a:lnTo>
                <a:lnTo>
                  <a:pt x="1407761" y="547806"/>
                </a:lnTo>
                <a:lnTo>
                  <a:pt x="1412057" y="508676"/>
                </a:lnTo>
                <a:lnTo>
                  <a:pt x="1401636" y="469554"/>
                </a:lnTo>
                <a:lnTo>
                  <a:pt x="1383139" y="430438"/>
                </a:lnTo>
                <a:lnTo>
                  <a:pt x="1363207" y="391324"/>
                </a:lnTo>
                <a:lnTo>
                  <a:pt x="1348481" y="352207"/>
                </a:lnTo>
                <a:lnTo>
                  <a:pt x="1345601" y="313086"/>
                </a:lnTo>
                <a:lnTo>
                  <a:pt x="1361208" y="273955"/>
                </a:lnTo>
                <a:lnTo>
                  <a:pt x="1416086" y="219164"/>
                </a:lnTo>
                <a:lnTo>
                  <a:pt x="1454141" y="191768"/>
                </a:lnTo>
                <a:lnTo>
                  <a:pt x="1497387" y="164373"/>
                </a:lnTo>
                <a:lnTo>
                  <a:pt x="1544407" y="136977"/>
                </a:lnTo>
                <a:lnTo>
                  <a:pt x="1593784" y="109582"/>
                </a:lnTo>
                <a:lnTo>
                  <a:pt x="1644103" y="82186"/>
                </a:lnTo>
                <a:lnTo>
                  <a:pt x="1693949" y="54791"/>
                </a:lnTo>
                <a:lnTo>
                  <a:pt x="1741904" y="27395"/>
                </a:lnTo>
                <a:lnTo>
                  <a:pt x="1786553" y="0"/>
                </a:lnTo>
              </a:path>
            </a:pathLst>
          </a:custGeom>
          <a:ln w="22527">
            <a:solidFill>
              <a:srgbClr val="001E5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2629304" y="1913112"/>
            <a:ext cx="893444" cy="1369695"/>
          </a:xfrm>
          <a:custGeom>
            <a:avLst/>
            <a:gdLst/>
            <a:ahLst/>
            <a:cxnLst/>
            <a:rect l="l" t="t" r="r" b="b"/>
            <a:pathLst>
              <a:path w="893445" h="1369695">
                <a:moveTo>
                  <a:pt x="0" y="1369600"/>
                </a:moveTo>
                <a:lnTo>
                  <a:pt x="46026" y="1335362"/>
                </a:lnTo>
                <a:lnTo>
                  <a:pt x="93197" y="1301122"/>
                </a:lnTo>
                <a:lnTo>
                  <a:pt x="138078" y="1266881"/>
                </a:lnTo>
                <a:lnTo>
                  <a:pt x="177235" y="1232643"/>
                </a:lnTo>
                <a:lnTo>
                  <a:pt x="202334" y="1202747"/>
                </a:lnTo>
                <a:lnTo>
                  <a:pt x="221844" y="1171717"/>
                </a:lnTo>
                <a:lnTo>
                  <a:pt x="245093" y="1136911"/>
                </a:lnTo>
                <a:lnTo>
                  <a:pt x="281406" y="1095686"/>
                </a:lnTo>
                <a:lnTo>
                  <a:pt x="312194" y="1068007"/>
                </a:lnTo>
                <a:lnTo>
                  <a:pt x="350710" y="1036847"/>
                </a:lnTo>
                <a:lnTo>
                  <a:pt x="394271" y="1003009"/>
                </a:lnTo>
                <a:lnTo>
                  <a:pt x="440193" y="967297"/>
                </a:lnTo>
                <a:lnTo>
                  <a:pt x="485791" y="930513"/>
                </a:lnTo>
                <a:lnTo>
                  <a:pt x="528383" y="893461"/>
                </a:lnTo>
                <a:lnTo>
                  <a:pt x="565285" y="856943"/>
                </a:lnTo>
                <a:lnTo>
                  <a:pt x="593813" y="821762"/>
                </a:lnTo>
                <a:lnTo>
                  <a:pt x="619538" y="776103"/>
                </a:lnTo>
                <a:lnTo>
                  <a:pt x="635846" y="730443"/>
                </a:lnTo>
                <a:lnTo>
                  <a:pt x="645219" y="684784"/>
                </a:lnTo>
                <a:lnTo>
                  <a:pt x="650139" y="639125"/>
                </a:lnTo>
                <a:lnTo>
                  <a:pt x="653086" y="593466"/>
                </a:lnTo>
                <a:lnTo>
                  <a:pt x="656544" y="547806"/>
                </a:lnTo>
                <a:lnTo>
                  <a:pt x="656362" y="502155"/>
                </a:lnTo>
                <a:lnTo>
                  <a:pt x="649729" y="456515"/>
                </a:lnTo>
                <a:lnTo>
                  <a:pt x="641135" y="410881"/>
                </a:lnTo>
                <a:lnTo>
                  <a:pt x="635073" y="365247"/>
                </a:lnTo>
                <a:lnTo>
                  <a:pt x="636033" y="319607"/>
                </a:lnTo>
                <a:lnTo>
                  <a:pt x="648507" y="273955"/>
                </a:lnTo>
                <a:lnTo>
                  <a:pt x="670206" y="234819"/>
                </a:lnTo>
                <a:lnTo>
                  <a:pt x="700009" y="195682"/>
                </a:lnTo>
                <a:lnTo>
                  <a:pt x="735708" y="156546"/>
                </a:lnTo>
                <a:lnTo>
                  <a:pt x="775094" y="117409"/>
                </a:lnTo>
                <a:lnTo>
                  <a:pt x="815957" y="78273"/>
                </a:lnTo>
                <a:lnTo>
                  <a:pt x="856087" y="39136"/>
                </a:lnTo>
                <a:lnTo>
                  <a:pt x="893276" y="0"/>
                </a:lnTo>
              </a:path>
            </a:pathLst>
          </a:custGeom>
          <a:ln w="22537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2561332" y="1913112"/>
            <a:ext cx="586105" cy="1369695"/>
          </a:xfrm>
          <a:custGeom>
            <a:avLst/>
            <a:gdLst/>
            <a:ahLst/>
            <a:cxnLst/>
            <a:rect l="l" t="t" r="r" b="b"/>
            <a:pathLst>
              <a:path w="586105" h="1369695">
                <a:moveTo>
                  <a:pt x="0" y="1369600"/>
                </a:moveTo>
                <a:lnTo>
                  <a:pt x="29029" y="1335362"/>
                </a:lnTo>
                <a:lnTo>
                  <a:pt x="58835" y="1301122"/>
                </a:lnTo>
                <a:lnTo>
                  <a:pt x="87151" y="1266881"/>
                </a:lnTo>
                <a:lnTo>
                  <a:pt x="111706" y="1232643"/>
                </a:lnTo>
                <a:lnTo>
                  <a:pt x="127759" y="1202161"/>
                </a:lnTo>
                <a:lnTo>
                  <a:pt x="139145" y="1172233"/>
                </a:lnTo>
                <a:lnTo>
                  <a:pt x="152703" y="1138272"/>
                </a:lnTo>
                <a:lnTo>
                  <a:pt x="175273" y="1095686"/>
                </a:lnTo>
                <a:lnTo>
                  <a:pt x="196755" y="1063750"/>
                </a:lnTo>
                <a:lnTo>
                  <a:pt x="223970" y="1027417"/>
                </a:lnTo>
                <a:lnTo>
                  <a:pt x="254485" y="987887"/>
                </a:lnTo>
                <a:lnTo>
                  <a:pt x="285865" y="946357"/>
                </a:lnTo>
                <a:lnTo>
                  <a:pt x="315677" y="904028"/>
                </a:lnTo>
                <a:lnTo>
                  <a:pt x="341486" y="862096"/>
                </a:lnTo>
                <a:lnTo>
                  <a:pt x="360859" y="821762"/>
                </a:lnTo>
                <a:lnTo>
                  <a:pt x="374927" y="776103"/>
                </a:lnTo>
                <a:lnTo>
                  <a:pt x="382659" y="730443"/>
                </a:lnTo>
                <a:lnTo>
                  <a:pt x="386054" y="684784"/>
                </a:lnTo>
                <a:lnTo>
                  <a:pt x="387109" y="639125"/>
                </a:lnTo>
                <a:lnTo>
                  <a:pt x="387821" y="593466"/>
                </a:lnTo>
                <a:lnTo>
                  <a:pt x="390190" y="547806"/>
                </a:lnTo>
                <a:lnTo>
                  <a:pt x="391863" y="502155"/>
                </a:lnTo>
                <a:lnTo>
                  <a:pt x="390770" y="456515"/>
                </a:lnTo>
                <a:lnTo>
                  <a:pt x="389329" y="410881"/>
                </a:lnTo>
                <a:lnTo>
                  <a:pt x="389958" y="365247"/>
                </a:lnTo>
                <a:lnTo>
                  <a:pt x="395075" y="319607"/>
                </a:lnTo>
                <a:lnTo>
                  <a:pt x="407099" y="273955"/>
                </a:lnTo>
                <a:lnTo>
                  <a:pt x="424169" y="234819"/>
                </a:lnTo>
                <a:lnTo>
                  <a:pt x="446429" y="195682"/>
                </a:lnTo>
                <a:lnTo>
                  <a:pt x="472464" y="156546"/>
                </a:lnTo>
                <a:lnTo>
                  <a:pt x="500855" y="117409"/>
                </a:lnTo>
                <a:lnTo>
                  <a:pt x="530187" y="78273"/>
                </a:lnTo>
                <a:lnTo>
                  <a:pt x="559043" y="39136"/>
                </a:lnTo>
                <a:lnTo>
                  <a:pt x="586005" y="0"/>
                </a:lnTo>
              </a:path>
            </a:pathLst>
          </a:custGeom>
          <a:ln w="22541">
            <a:solidFill>
              <a:srgbClr val="5F5F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 txBox="1"/>
          <p:nvPr/>
        </p:nvSpPr>
        <p:spPr>
          <a:xfrm>
            <a:off x="2284748" y="2937461"/>
            <a:ext cx="65405" cy="4019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800" spc="5" dirty="0">
                <a:latin typeface="Calibri"/>
                <a:cs typeface="Calibri"/>
              </a:rPr>
              <a:t>4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sz="800" spc="5" dirty="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2284748" y="2663506"/>
            <a:ext cx="660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800" spc="10" dirty="0">
                <a:latin typeface="Calibri"/>
                <a:cs typeface="Calibri"/>
              </a:rPr>
              <a:t>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2284748" y="2389342"/>
            <a:ext cx="6540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800" spc="5" dirty="0">
                <a:latin typeface="Calibri"/>
                <a:cs typeface="Calibri"/>
              </a:rPr>
              <a:t>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2231890" y="1567163"/>
            <a:ext cx="118110" cy="6762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14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r>
              <a:rPr sz="800" spc="5" dirty="0"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2284748" y="3485622"/>
            <a:ext cx="307975" cy="263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800" spc="5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  <a:p>
            <a:pPr marL="3810">
              <a:lnSpc>
                <a:spcPct val="100000"/>
              </a:lnSpc>
              <a:spcBef>
                <a:spcPts val="105"/>
              </a:spcBef>
            </a:pPr>
            <a:r>
              <a:rPr sz="800" spc="5" dirty="0">
                <a:latin typeface="Calibri"/>
                <a:cs typeface="Calibri"/>
              </a:rPr>
              <a:t>0.</a:t>
            </a:r>
            <a:r>
              <a:rPr sz="800" spc="15" dirty="0">
                <a:latin typeface="Calibri"/>
                <a:cs typeface="Calibri"/>
              </a:rPr>
              <a:t>0</a:t>
            </a:r>
            <a:r>
              <a:rPr sz="800" spc="10" dirty="0">
                <a:latin typeface="Calibri"/>
                <a:cs typeface="Calibri"/>
              </a:rPr>
              <a:t>0</a:t>
            </a:r>
            <a:r>
              <a:rPr sz="800" spc="5" dirty="0">
                <a:latin typeface="Calibri"/>
                <a:cs typeface="Calibri"/>
              </a:rPr>
              <a:t>0</a:t>
            </a:r>
            <a:r>
              <a:rPr sz="800" spc="1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2942337" y="3621224"/>
            <a:ext cx="3035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800" spc="5" dirty="0">
                <a:latin typeface="Calibri"/>
                <a:cs typeface="Calibri"/>
              </a:rPr>
              <a:t>0.</a:t>
            </a:r>
            <a:r>
              <a:rPr sz="800" spc="15" dirty="0">
                <a:latin typeface="Calibri"/>
                <a:cs typeface="Calibri"/>
              </a:rPr>
              <a:t>0</a:t>
            </a:r>
            <a:r>
              <a:rPr sz="800" spc="10" dirty="0">
                <a:latin typeface="Calibri"/>
                <a:cs typeface="Calibri"/>
              </a:rPr>
              <a:t>0</a:t>
            </a:r>
            <a:r>
              <a:rPr sz="800" spc="5" dirty="0">
                <a:latin typeface="Calibri"/>
                <a:cs typeface="Calibri"/>
              </a:rPr>
              <a:t>1</a:t>
            </a:r>
            <a:r>
              <a:rPr sz="800" spc="1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4248746" y="3621224"/>
            <a:ext cx="3035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800" spc="5" dirty="0">
                <a:latin typeface="Calibri"/>
                <a:cs typeface="Calibri"/>
              </a:rPr>
              <a:t>0.</a:t>
            </a:r>
            <a:r>
              <a:rPr sz="800" spc="15" dirty="0">
                <a:latin typeface="Calibri"/>
                <a:cs typeface="Calibri"/>
              </a:rPr>
              <a:t>0</a:t>
            </a:r>
            <a:r>
              <a:rPr sz="800" spc="10" dirty="0">
                <a:latin typeface="Calibri"/>
                <a:cs typeface="Calibri"/>
              </a:rPr>
              <a:t>0</a:t>
            </a:r>
            <a:r>
              <a:rPr sz="800" spc="5" dirty="0">
                <a:latin typeface="Calibri"/>
                <a:cs typeface="Calibri"/>
              </a:rPr>
              <a:t>3</a:t>
            </a:r>
            <a:r>
              <a:rPr sz="800" spc="1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4901847" y="3621224"/>
            <a:ext cx="3035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800" spc="5" dirty="0">
                <a:latin typeface="Calibri"/>
                <a:cs typeface="Calibri"/>
              </a:rPr>
              <a:t>0.</a:t>
            </a:r>
            <a:r>
              <a:rPr sz="800" spc="15" dirty="0">
                <a:latin typeface="Calibri"/>
                <a:cs typeface="Calibri"/>
              </a:rPr>
              <a:t>0</a:t>
            </a:r>
            <a:r>
              <a:rPr sz="800" spc="10" dirty="0">
                <a:latin typeface="Calibri"/>
                <a:cs typeface="Calibri"/>
              </a:rPr>
              <a:t>0</a:t>
            </a:r>
            <a:r>
              <a:rPr sz="800" spc="5" dirty="0">
                <a:latin typeface="Calibri"/>
                <a:cs typeface="Calibri"/>
              </a:rPr>
              <a:t>4</a:t>
            </a:r>
            <a:r>
              <a:rPr sz="800" spc="1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1695549" y="2398918"/>
            <a:ext cx="417830" cy="389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5080" indent="-635" algn="ctr">
              <a:lnSpc>
                <a:spcPct val="104800"/>
              </a:lnSpc>
            </a:pPr>
            <a:r>
              <a:rPr sz="800" b="1" dirty="0">
                <a:latin typeface="Calibri"/>
                <a:cs typeface="Calibri"/>
              </a:rPr>
              <a:t>Valve  Di</a:t>
            </a:r>
            <a:r>
              <a:rPr sz="800" b="1" spc="5" dirty="0">
                <a:latin typeface="Calibri"/>
                <a:cs typeface="Calibri"/>
              </a:rPr>
              <a:t>ameter  (inches)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3340648" y="3621224"/>
            <a:ext cx="810895" cy="2863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2540" algn="ctr">
              <a:lnSpc>
                <a:spcPct val="100000"/>
              </a:lnSpc>
            </a:pPr>
            <a:r>
              <a:rPr sz="800" spc="5" dirty="0">
                <a:latin typeface="Calibri"/>
                <a:cs typeface="Calibri"/>
              </a:rPr>
              <a:t>0.0020</a:t>
            </a:r>
            <a:endParaRPr sz="800">
              <a:latin typeface="Calibri"/>
              <a:cs typeface="Calibri"/>
            </a:endParaRPr>
          </a:p>
          <a:p>
            <a:pPr marR="5080" algn="ctr">
              <a:lnSpc>
                <a:spcPct val="100000"/>
              </a:lnSpc>
              <a:spcBef>
                <a:spcPts val="285"/>
              </a:spcBef>
            </a:pPr>
            <a:r>
              <a:rPr sz="800" b="1" spc="5" dirty="0">
                <a:latin typeface="Calibri"/>
                <a:cs typeface="Calibri"/>
              </a:rPr>
              <a:t>Flow/Price</a:t>
            </a:r>
            <a:r>
              <a:rPr sz="800" b="1" spc="-65" dirty="0">
                <a:latin typeface="Calibri"/>
                <a:cs typeface="Calibri"/>
              </a:rPr>
              <a:t> </a:t>
            </a:r>
            <a:r>
              <a:rPr sz="800" b="1" spc="5" dirty="0">
                <a:latin typeface="Calibri"/>
                <a:cs typeface="Calibri"/>
              </a:rPr>
              <a:t>(gps/$)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1" name="object 131"/>
          <p:cNvSpPr/>
          <p:nvPr/>
        </p:nvSpPr>
        <p:spPr>
          <a:xfrm>
            <a:off x="5255797" y="2471135"/>
            <a:ext cx="200660" cy="0"/>
          </a:xfrm>
          <a:custGeom>
            <a:avLst/>
            <a:gdLst/>
            <a:ahLst/>
            <a:cxnLst/>
            <a:rect l="l" t="t" r="r" b="b"/>
            <a:pathLst>
              <a:path w="200660">
                <a:moveTo>
                  <a:pt x="0" y="0"/>
                </a:moveTo>
                <a:lnTo>
                  <a:pt x="200407" y="0"/>
                </a:lnTo>
              </a:path>
            </a:pathLst>
          </a:custGeom>
          <a:ln w="22516">
            <a:solidFill>
              <a:srgbClr val="001E5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255797" y="2658776"/>
            <a:ext cx="200660" cy="1270"/>
          </a:xfrm>
          <a:custGeom>
            <a:avLst/>
            <a:gdLst/>
            <a:ahLst/>
            <a:cxnLst/>
            <a:rect l="l" t="t" r="r" b="b"/>
            <a:pathLst>
              <a:path w="200660" h="1269">
                <a:moveTo>
                  <a:pt x="0" y="0"/>
                </a:moveTo>
                <a:lnTo>
                  <a:pt x="200407" y="1250"/>
                </a:lnTo>
              </a:path>
            </a:pathLst>
          </a:custGeom>
          <a:ln w="22516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255797" y="2847668"/>
            <a:ext cx="200660" cy="0"/>
          </a:xfrm>
          <a:custGeom>
            <a:avLst/>
            <a:gdLst/>
            <a:ahLst/>
            <a:cxnLst/>
            <a:rect l="l" t="t" r="r" b="b"/>
            <a:pathLst>
              <a:path w="200660">
                <a:moveTo>
                  <a:pt x="0" y="0"/>
                </a:moveTo>
                <a:lnTo>
                  <a:pt x="200407" y="0"/>
                </a:lnTo>
              </a:path>
            </a:pathLst>
          </a:custGeom>
          <a:ln w="22516">
            <a:solidFill>
              <a:srgbClr val="5F5F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 txBox="1"/>
          <p:nvPr/>
        </p:nvSpPr>
        <p:spPr>
          <a:xfrm>
            <a:off x="5477498" y="2399349"/>
            <a:ext cx="459105" cy="50545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800" spc="5" dirty="0">
                <a:latin typeface="Calibri"/>
                <a:cs typeface="Calibri"/>
              </a:rPr>
              <a:t>Class</a:t>
            </a:r>
            <a:r>
              <a:rPr sz="800" spc="-95" dirty="0">
                <a:latin typeface="Calibri"/>
                <a:cs typeface="Calibri"/>
              </a:rPr>
              <a:t> </a:t>
            </a:r>
            <a:r>
              <a:rPr sz="800" spc="10" dirty="0">
                <a:latin typeface="Calibri"/>
                <a:cs typeface="Calibri"/>
              </a:rPr>
              <a:t>150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r>
              <a:rPr sz="800" spc="5" dirty="0">
                <a:latin typeface="Calibri"/>
                <a:cs typeface="Calibri"/>
              </a:rPr>
              <a:t>Class</a:t>
            </a:r>
            <a:r>
              <a:rPr sz="800" spc="-95" dirty="0">
                <a:latin typeface="Calibri"/>
                <a:cs typeface="Calibri"/>
              </a:rPr>
              <a:t> </a:t>
            </a:r>
            <a:r>
              <a:rPr sz="800" spc="10" dirty="0">
                <a:latin typeface="Calibri"/>
                <a:cs typeface="Calibri"/>
              </a:rPr>
              <a:t>600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r>
              <a:rPr sz="800" spc="5" dirty="0">
                <a:latin typeface="Calibri"/>
                <a:cs typeface="Calibri"/>
              </a:rPr>
              <a:t>Class</a:t>
            </a:r>
            <a:r>
              <a:rPr sz="800" spc="-95" dirty="0">
                <a:latin typeface="Calibri"/>
                <a:cs typeface="Calibri"/>
              </a:rPr>
              <a:t> </a:t>
            </a:r>
            <a:r>
              <a:rPr sz="800" spc="10" dirty="0">
                <a:latin typeface="Calibri"/>
                <a:cs typeface="Calibri"/>
              </a:rPr>
              <a:t>1500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5" name="object 135"/>
          <p:cNvSpPr/>
          <p:nvPr/>
        </p:nvSpPr>
        <p:spPr>
          <a:xfrm>
            <a:off x="1533218" y="1286496"/>
            <a:ext cx="4495800" cy="2746375"/>
          </a:xfrm>
          <a:custGeom>
            <a:avLst/>
            <a:gdLst/>
            <a:ahLst/>
            <a:cxnLst/>
            <a:rect l="l" t="t" r="r" b="b"/>
            <a:pathLst>
              <a:path w="4495800" h="2746375">
                <a:moveTo>
                  <a:pt x="0" y="2745810"/>
                </a:moveTo>
                <a:lnTo>
                  <a:pt x="4495401" y="2745810"/>
                </a:lnTo>
                <a:lnTo>
                  <a:pt x="4495401" y="0"/>
                </a:lnTo>
                <a:lnTo>
                  <a:pt x="0" y="0"/>
                </a:lnTo>
                <a:lnTo>
                  <a:pt x="0" y="2745810"/>
                </a:lnTo>
                <a:close/>
              </a:path>
            </a:pathLst>
          </a:custGeom>
          <a:ln w="750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2572344" y="7882608"/>
            <a:ext cx="3276600" cy="0"/>
          </a:xfrm>
          <a:custGeom>
            <a:avLst/>
            <a:gdLst/>
            <a:ahLst/>
            <a:cxnLst/>
            <a:rect l="l" t="t" r="r" b="b"/>
            <a:pathLst>
              <a:path w="3276600">
                <a:moveTo>
                  <a:pt x="0" y="0"/>
                </a:moveTo>
                <a:lnTo>
                  <a:pt x="3276544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2572344" y="7640997"/>
            <a:ext cx="3276600" cy="0"/>
          </a:xfrm>
          <a:custGeom>
            <a:avLst/>
            <a:gdLst/>
            <a:ahLst/>
            <a:cxnLst/>
            <a:rect l="l" t="t" r="r" b="b"/>
            <a:pathLst>
              <a:path w="3276600">
                <a:moveTo>
                  <a:pt x="0" y="0"/>
                </a:moveTo>
                <a:lnTo>
                  <a:pt x="3276544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572344" y="7399424"/>
            <a:ext cx="3276600" cy="0"/>
          </a:xfrm>
          <a:custGeom>
            <a:avLst/>
            <a:gdLst/>
            <a:ahLst/>
            <a:cxnLst/>
            <a:rect l="l" t="t" r="r" b="b"/>
            <a:pathLst>
              <a:path w="3276600">
                <a:moveTo>
                  <a:pt x="0" y="0"/>
                </a:moveTo>
                <a:lnTo>
                  <a:pt x="3276544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2572344" y="7157812"/>
            <a:ext cx="3276600" cy="0"/>
          </a:xfrm>
          <a:custGeom>
            <a:avLst/>
            <a:gdLst/>
            <a:ahLst/>
            <a:cxnLst/>
            <a:rect l="l" t="t" r="r" b="b"/>
            <a:pathLst>
              <a:path w="3276600">
                <a:moveTo>
                  <a:pt x="0" y="0"/>
                </a:moveTo>
                <a:lnTo>
                  <a:pt x="3276544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572344" y="6917720"/>
            <a:ext cx="3276600" cy="0"/>
          </a:xfrm>
          <a:custGeom>
            <a:avLst/>
            <a:gdLst/>
            <a:ahLst/>
            <a:cxnLst/>
            <a:rect l="l" t="t" r="r" b="b"/>
            <a:pathLst>
              <a:path w="3276600">
                <a:moveTo>
                  <a:pt x="0" y="0"/>
                </a:moveTo>
                <a:lnTo>
                  <a:pt x="3276544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2572344" y="6676109"/>
            <a:ext cx="3276600" cy="0"/>
          </a:xfrm>
          <a:custGeom>
            <a:avLst/>
            <a:gdLst/>
            <a:ahLst/>
            <a:cxnLst/>
            <a:rect l="l" t="t" r="r" b="b"/>
            <a:pathLst>
              <a:path w="3276600">
                <a:moveTo>
                  <a:pt x="0" y="0"/>
                </a:moveTo>
                <a:lnTo>
                  <a:pt x="3276544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572344" y="6434497"/>
            <a:ext cx="3276600" cy="0"/>
          </a:xfrm>
          <a:custGeom>
            <a:avLst/>
            <a:gdLst/>
            <a:ahLst/>
            <a:cxnLst/>
            <a:rect l="l" t="t" r="r" b="b"/>
            <a:pathLst>
              <a:path w="3276600">
                <a:moveTo>
                  <a:pt x="0" y="0"/>
                </a:moveTo>
                <a:lnTo>
                  <a:pt x="3276544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572344" y="6192886"/>
            <a:ext cx="3276600" cy="0"/>
          </a:xfrm>
          <a:custGeom>
            <a:avLst/>
            <a:gdLst/>
            <a:ahLst/>
            <a:cxnLst/>
            <a:rect l="l" t="t" r="r" b="b"/>
            <a:pathLst>
              <a:path w="3276600">
                <a:moveTo>
                  <a:pt x="0" y="0"/>
                </a:moveTo>
                <a:lnTo>
                  <a:pt x="3276544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572344" y="5952794"/>
            <a:ext cx="3276600" cy="0"/>
          </a:xfrm>
          <a:custGeom>
            <a:avLst/>
            <a:gdLst/>
            <a:ahLst/>
            <a:cxnLst/>
            <a:rect l="l" t="t" r="r" b="b"/>
            <a:pathLst>
              <a:path w="3276600">
                <a:moveTo>
                  <a:pt x="0" y="0"/>
                </a:moveTo>
                <a:lnTo>
                  <a:pt x="3276544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572344" y="5952794"/>
            <a:ext cx="0" cy="2171700"/>
          </a:xfrm>
          <a:custGeom>
            <a:avLst/>
            <a:gdLst/>
            <a:ahLst/>
            <a:cxnLst/>
            <a:rect l="l" t="t" r="r" b="b"/>
            <a:pathLst>
              <a:path h="2171700">
                <a:moveTo>
                  <a:pt x="0" y="2171426"/>
                </a:moveTo>
                <a:lnTo>
                  <a:pt x="0" y="0"/>
                </a:lnTo>
              </a:path>
            </a:pathLst>
          </a:custGeom>
          <a:ln w="91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531158" y="8124220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85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531158" y="7882608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85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531158" y="7640997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85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531158" y="7399424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85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531158" y="7157812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85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2531158" y="6917720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85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2531158" y="6676109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85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531158" y="6434497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85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2531158" y="6192886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85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2531158" y="5952794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85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2572344" y="8124220"/>
            <a:ext cx="3276600" cy="0"/>
          </a:xfrm>
          <a:custGeom>
            <a:avLst/>
            <a:gdLst/>
            <a:ahLst/>
            <a:cxnLst/>
            <a:rect l="l" t="t" r="r" b="b"/>
            <a:pathLst>
              <a:path w="3276600">
                <a:moveTo>
                  <a:pt x="0" y="0"/>
                </a:moveTo>
                <a:lnTo>
                  <a:pt x="3276544" y="0"/>
                </a:lnTo>
              </a:path>
            </a:pathLst>
          </a:custGeom>
          <a:ln w="911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572344" y="8124220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08"/>
                </a:lnTo>
              </a:path>
            </a:pathLst>
          </a:custGeom>
          <a:ln w="91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3118434" y="8124220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08"/>
                </a:lnTo>
              </a:path>
            </a:pathLst>
          </a:custGeom>
          <a:ln w="91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664525" y="8124220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08"/>
                </a:lnTo>
              </a:path>
            </a:pathLst>
          </a:custGeom>
          <a:ln w="91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4210616" y="8124220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08"/>
                </a:lnTo>
              </a:path>
            </a:pathLst>
          </a:custGeom>
          <a:ln w="91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4756706" y="8124220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08"/>
                </a:lnTo>
              </a:path>
            </a:pathLst>
          </a:custGeom>
          <a:ln w="91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302797" y="8124220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08"/>
                </a:lnTo>
              </a:path>
            </a:pathLst>
          </a:custGeom>
          <a:ln w="91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848888" y="8124220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08"/>
                </a:lnTo>
              </a:path>
            </a:pathLst>
          </a:custGeom>
          <a:ln w="91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599801" y="7066638"/>
            <a:ext cx="2703195" cy="217804"/>
          </a:xfrm>
          <a:custGeom>
            <a:avLst/>
            <a:gdLst/>
            <a:ahLst/>
            <a:cxnLst/>
            <a:rect l="l" t="t" r="r" b="b"/>
            <a:pathLst>
              <a:path w="2703195" h="217804">
                <a:moveTo>
                  <a:pt x="0" y="0"/>
                </a:moveTo>
                <a:lnTo>
                  <a:pt x="2702996" y="217298"/>
                </a:lnTo>
              </a:path>
            </a:pathLst>
          </a:custGeom>
          <a:ln w="24313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 txBox="1"/>
          <p:nvPr/>
        </p:nvSpPr>
        <p:spPr>
          <a:xfrm>
            <a:off x="2260858" y="7308893"/>
            <a:ext cx="207010" cy="8832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3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00"/>
              </a:spcBef>
            </a:pPr>
            <a:r>
              <a:rPr sz="1000" spc="-5" dirty="0">
                <a:latin typeface="Calibri"/>
                <a:cs typeface="Calibri"/>
              </a:rPr>
              <a:t>2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00"/>
              </a:spcBef>
            </a:pPr>
            <a:r>
              <a:rPr sz="1000" spc="-5" dirty="0">
                <a:latin typeface="Calibri"/>
                <a:cs typeface="Calibri"/>
              </a:rPr>
              <a:t>1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  <a:p>
            <a:pPr marL="128270">
              <a:lnSpc>
                <a:spcPct val="100000"/>
              </a:lnSpc>
              <a:spcBef>
                <a:spcPts val="700"/>
              </a:spcBef>
            </a:pP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2260858" y="7067281"/>
            <a:ext cx="207010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4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2540005" y="8197803"/>
            <a:ext cx="77470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3054114" y="8197803"/>
            <a:ext cx="140970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20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3600459" y="8197803"/>
            <a:ext cx="140970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40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4692894" y="8197803"/>
            <a:ext cx="140970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80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5206952" y="8197803"/>
            <a:ext cx="207010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1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5753424" y="8197803"/>
            <a:ext cx="207010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1</a:t>
            </a:r>
            <a:r>
              <a:rPr sz="1000" dirty="0">
                <a:latin typeface="Calibri"/>
                <a:cs typeface="Calibri"/>
              </a:rPr>
              <a:t>2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902004" y="4115231"/>
            <a:ext cx="5685155" cy="29203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800"/>
              </a:lnSpc>
            </a:pPr>
            <a:r>
              <a:rPr sz="1000" spc="-20" dirty="0">
                <a:latin typeface="Arial"/>
                <a:cs typeface="Arial"/>
              </a:rPr>
              <a:t>An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analysis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of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17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actual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bids</a:t>
            </a:r>
            <a:r>
              <a:rPr sz="1000" spc="-3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of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30" dirty="0">
                <a:latin typeface="Arial"/>
                <a:cs typeface="Arial"/>
              </a:rPr>
              <a:t>varying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30" dirty="0">
                <a:latin typeface="Arial"/>
                <a:cs typeface="Arial"/>
              </a:rPr>
              <a:t>quantities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indicates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that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there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are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extraordinary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economies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of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scale  </a:t>
            </a:r>
            <a:r>
              <a:rPr sz="1000" spc="-20" dirty="0">
                <a:latin typeface="Arial"/>
                <a:cs typeface="Arial"/>
              </a:rPr>
              <a:t>in </a:t>
            </a:r>
            <a:r>
              <a:rPr sz="1000" spc="-25" dirty="0">
                <a:latin typeface="Arial"/>
                <a:cs typeface="Arial"/>
              </a:rPr>
              <a:t>purchasing globe valves. Based </a:t>
            </a:r>
            <a:r>
              <a:rPr sz="1000" spc="-20" dirty="0">
                <a:latin typeface="Arial"/>
                <a:cs typeface="Arial"/>
              </a:rPr>
              <a:t>on </a:t>
            </a:r>
            <a:r>
              <a:rPr sz="1000" spc="-25" dirty="0">
                <a:latin typeface="Arial"/>
                <a:cs typeface="Arial"/>
              </a:rPr>
              <a:t>this sample, </a:t>
            </a:r>
            <a:r>
              <a:rPr sz="1000" spc="-20" dirty="0">
                <a:latin typeface="Arial"/>
                <a:cs typeface="Arial"/>
              </a:rPr>
              <a:t>for </a:t>
            </a:r>
            <a:r>
              <a:rPr sz="1000" spc="-25" dirty="0">
                <a:latin typeface="Arial"/>
                <a:cs typeface="Arial"/>
              </a:rPr>
              <a:t>every additional 100 units </a:t>
            </a:r>
            <a:r>
              <a:rPr sz="1000" spc="-30" dirty="0">
                <a:latin typeface="Arial"/>
                <a:cs typeface="Arial"/>
              </a:rPr>
              <a:t>ordered, </a:t>
            </a:r>
            <a:r>
              <a:rPr sz="1000" spc="-25" dirty="0">
                <a:latin typeface="Arial"/>
                <a:cs typeface="Arial"/>
              </a:rPr>
              <a:t>the unit price  </a:t>
            </a:r>
            <a:r>
              <a:rPr sz="1000" spc="-30" dirty="0">
                <a:latin typeface="Arial"/>
                <a:cs typeface="Arial"/>
              </a:rPr>
              <a:t>decreases </a:t>
            </a:r>
            <a:r>
              <a:rPr sz="1000" spc="-10" dirty="0">
                <a:latin typeface="Arial"/>
                <a:cs typeface="Arial"/>
              </a:rPr>
              <a:t>by </a:t>
            </a:r>
            <a:r>
              <a:rPr sz="1000" spc="-25" dirty="0">
                <a:latin typeface="Arial"/>
                <a:cs typeface="Arial"/>
              </a:rPr>
              <a:t>21%. However, the dispersion </a:t>
            </a:r>
            <a:r>
              <a:rPr sz="1000" spc="-20" dirty="0">
                <a:latin typeface="Arial"/>
                <a:cs typeface="Arial"/>
              </a:rPr>
              <a:t>of </a:t>
            </a:r>
            <a:r>
              <a:rPr sz="1000" spc="-25" dirty="0">
                <a:latin typeface="Arial"/>
                <a:cs typeface="Arial"/>
              </a:rPr>
              <a:t>data around the </a:t>
            </a:r>
            <a:r>
              <a:rPr sz="1000" spc="-20" dirty="0">
                <a:latin typeface="Arial"/>
                <a:cs typeface="Arial"/>
              </a:rPr>
              <a:t>mean </a:t>
            </a:r>
            <a:r>
              <a:rPr sz="1000" spc="-25" dirty="0">
                <a:latin typeface="Arial"/>
                <a:cs typeface="Arial"/>
              </a:rPr>
              <a:t>error </a:t>
            </a:r>
            <a:r>
              <a:rPr sz="1000" spc="-20" dirty="0">
                <a:latin typeface="Arial"/>
                <a:cs typeface="Arial"/>
              </a:rPr>
              <a:t>is </a:t>
            </a:r>
            <a:r>
              <a:rPr sz="1000" spc="-25" dirty="0">
                <a:latin typeface="Arial"/>
                <a:cs typeface="Arial"/>
              </a:rPr>
              <a:t>wide </a:t>
            </a:r>
            <a:r>
              <a:rPr sz="1000" spc="-20" dirty="0">
                <a:latin typeface="Arial"/>
                <a:cs typeface="Arial"/>
              </a:rPr>
              <a:t>and </a:t>
            </a:r>
            <a:r>
              <a:rPr sz="1000" spc="-30" dirty="0">
                <a:latin typeface="Arial"/>
                <a:cs typeface="Arial"/>
              </a:rPr>
              <a:t>broad, </a:t>
            </a:r>
            <a:r>
              <a:rPr sz="1000" spc="-20" dirty="0">
                <a:latin typeface="Arial"/>
                <a:cs typeface="Arial"/>
              </a:rPr>
              <a:t>and  </a:t>
            </a:r>
            <a:r>
              <a:rPr sz="1000" spc="-25" dirty="0">
                <a:latin typeface="Arial"/>
                <a:cs typeface="Arial"/>
              </a:rPr>
              <a:t>statistically not reliable. </a:t>
            </a:r>
            <a:r>
              <a:rPr sz="1000" spc="-15" dirty="0">
                <a:latin typeface="Arial"/>
                <a:cs typeface="Arial"/>
              </a:rPr>
              <a:t>It </a:t>
            </a:r>
            <a:r>
              <a:rPr sz="1000" spc="-20" dirty="0">
                <a:latin typeface="Arial"/>
                <a:cs typeface="Arial"/>
              </a:rPr>
              <a:t>is </a:t>
            </a:r>
            <a:r>
              <a:rPr sz="1000" spc="-25" dirty="0">
                <a:latin typeface="Arial"/>
                <a:cs typeface="Arial"/>
              </a:rPr>
              <a:t>clear </a:t>
            </a:r>
            <a:r>
              <a:rPr sz="1000" spc="-30" dirty="0">
                <a:latin typeface="Arial"/>
                <a:cs typeface="Arial"/>
              </a:rPr>
              <a:t>nonetheless </a:t>
            </a:r>
            <a:r>
              <a:rPr sz="1000" spc="-25" dirty="0">
                <a:latin typeface="Arial"/>
                <a:cs typeface="Arial"/>
              </a:rPr>
              <a:t>from our </a:t>
            </a:r>
            <a:r>
              <a:rPr sz="1000" spc="-30" dirty="0">
                <a:latin typeface="Arial"/>
                <a:cs typeface="Arial"/>
              </a:rPr>
              <a:t>experience, </a:t>
            </a:r>
            <a:r>
              <a:rPr sz="1000" spc="-20" dirty="0">
                <a:latin typeface="Arial"/>
                <a:cs typeface="Arial"/>
              </a:rPr>
              <a:t>that </a:t>
            </a:r>
            <a:r>
              <a:rPr sz="1000" spc="-25" dirty="0">
                <a:latin typeface="Arial"/>
                <a:cs typeface="Arial"/>
              </a:rPr>
              <a:t>suppliers </a:t>
            </a:r>
            <a:r>
              <a:rPr sz="1000" spc="-20" dirty="0">
                <a:latin typeface="Arial"/>
                <a:cs typeface="Arial"/>
              </a:rPr>
              <a:t>are </a:t>
            </a:r>
            <a:r>
              <a:rPr sz="1000" spc="-25" dirty="0">
                <a:latin typeface="Arial"/>
                <a:cs typeface="Arial"/>
              </a:rPr>
              <a:t>eager </a:t>
            </a:r>
            <a:r>
              <a:rPr sz="1000" spc="-15" dirty="0">
                <a:latin typeface="Arial"/>
                <a:cs typeface="Arial"/>
              </a:rPr>
              <a:t>to </a:t>
            </a:r>
            <a:r>
              <a:rPr sz="1000" spc="-25" dirty="0">
                <a:latin typeface="Arial"/>
                <a:cs typeface="Arial"/>
              </a:rPr>
              <a:t>capture  large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orders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and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will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give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price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30" dirty="0">
                <a:latin typeface="Arial"/>
                <a:cs typeface="Arial"/>
              </a:rPr>
              <a:t>concessions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to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win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the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business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from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competitors.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350">
              <a:latin typeface="Times New Roman"/>
              <a:cs typeface="Times New Roman"/>
            </a:endParaRPr>
          </a:p>
          <a:p>
            <a:pPr marL="146685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19: Economies of Scale in Globe</a:t>
            </a:r>
            <a:r>
              <a:rPr sz="1000" b="1" spc="5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00">
              <a:latin typeface="Times New Roman"/>
              <a:cs typeface="Times New Roman"/>
            </a:endParaRPr>
          </a:p>
          <a:p>
            <a:pPr marL="1358265">
              <a:lnSpc>
                <a:spcPct val="100000"/>
              </a:lnSpc>
            </a:pPr>
            <a:r>
              <a:rPr sz="1000" dirty="0">
                <a:latin typeface="Calibri"/>
                <a:cs typeface="Calibri"/>
              </a:rPr>
              <a:t>900</a:t>
            </a:r>
            <a:endParaRPr sz="1000">
              <a:latin typeface="Calibri"/>
              <a:cs typeface="Calibri"/>
            </a:endParaRPr>
          </a:p>
          <a:p>
            <a:pPr marL="1358265">
              <a:lnSpc>
                <a:spcPct val="100000"/>
              </a:lnSpc>
              <a:spcBef>
                <a:spcPts val="700"/>
              </a:spcBef>
            </a:pPr>
            <a:r>
              <a:rPr sz="1000" dirty="0">
                <a:latin typeface="Calibri"/>
                <a:cs typeface="Calibri"/>
              </a:rPr>
              <a:t>800</a:t>
            </a:r>
            <a:endParaRPr sz="1000">
              <a:latin typeface="Calibri"/>
              <a:cs typeface="Calibri"/>
            </a:endParaRPr>
          </a:p>
          <a:p>
            <a:pPr marL="1358265">
              <a:lnSpc>
                <a:spcPct val="100000"/>
              </a:lnSpc>
              <a:spcBef>
                <a:spcPts val="700"/>
              </a:spcBef>
            </a:pPr>
            <a:r>
              <a:rPr sz="1000" dirty="0">
                <a:latin typeface="Calibri"/>
                <a:cs typeface="Calibri"/>
              </a:rPr>
              <a:t>700</a:t>
            </a:r>
            <a:endParaRPr sz="1000">
              <a:latin typeface="Calibri"/>
              <a:cs typeface="Calibri"/>
            </a:endParaRPr>
          </a:p>
          <a:p>
            <a:pPr marL="1358265">
              <a:lnSpc>
                <a:spcPct val="100000"/>
              </a:lnSpc>
              <a:spcBef>
                <a:spcPts val="700"/>
              </a:spcBef>
            </a:pPr>
            <a:r>
              <a:rPr sz="1000" dirty="0">
                <a:latin typeface="Calibri"/>
                <a:cs typeface="Calibri"/>
              </a:rPr>
              <a:t>600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950">
              <a:latin typeface="Times New Roman"/>
              <a:cs typeface="Times New Roman"/>
            </a:endParaRPr>
          </a:p>
          <a:p>
            <a:pPr marL="784860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Unit Price</a:t>
            </a:r>
            <a:r>
              <a:rPr sz="1000" b="1" spc="145" dirty="0">
                <a:latin typeface="Calibri"/>
                <a:cs typeface="Calibri"/>
              </a:rPr>
              <a:t> </a:t>
            </a:r>
            <a:r>
              <a:rPr sz="1500" baseline="22222" dirty="0">
                <a:latin typeface="Calibri"/>
                <a:cs typeface="Calibri"/>
              </a:rPr>
              <a:t>500</a:t>
            </a:r>
            <a:endParaRPr sz="1500" baseline="22222">
              <a:latin typeface="Calibri"/>
              <a:cs typeface="Calibri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1733072" y="7031445"/>
            <a:ext cx="436880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($/Unit)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3742575" y="8197803"/>
            <a:ext cx="948055" cy="3511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3810" algn="ctr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60</a:t>
            </a:r>
            <a:endParaRPr sz="1000">
              <a:latin typeface="Calibri"/>
              <a:cs typeface="Calibri"/>
            </a:endParaRPr>
          </a:p>
          <a:p>
            <a:pPr marR="5080" algn="ctr">
              <a:lnSpc>
                <a:spcPct val="100000"/>
              </a:lnSpc>
              <a:spcBef>
                <a:spcPts val="315"/>
              </a:spcBef>
            </a:pPr>
            <a:r>
              <a:rPr sz="1000" b="1" spc="-5" dirty="0">
                <a:latin typeface="Calibri"/>
                <a:cs typeface="Calibri"/>
              </a:rPr>
              <a:t>Quantity</a:t>
            </a:r>
            <a:r>
              <a:rPr sz="1000" b="1" spc="-50" dirty="0">
                <a:latin typeface="Calibri"/>
                <a:cs typeface="Calibri"/>
              </a:rPr>
              <a:t> </a:t>
            </a:r>
            <a:r>
              <a:rPr sz="1000" b="1" spc="-5" dirty="0">
                <a:latin typeface="Calibri"/>
                <a:cs typeface="Calibri"/>
              </a:rPr>
              <a:t>Ordered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6" name="object 176"/>
          <p:cNvSpPr/>
          <p:nvPr/>
        </p:nvSpPr>
        <p:spPr>
          <a:xfrm>
            <a:off x="1509145" y="5811437"/>
            <a:ext cx="4576445" cy="2898140"/>
          </a:xfrm>
          <a:custGeom>
            <a:avLst/>
            <a:gdLst/>
            <a:ahLst/>
            <a:cxnLst/>
            <a:rect l="l" t="t" r="r" b="b"/>
            <a:pathLst>
              <a:path w="4576445" h="2898140">
                <a:moveTo>
                  <a:pt x="0" y="2897818"/>
                </a:moveTo>
                <a:lnTo>
                  <a:pt x="4576179" y="2897818"/>
                </a:lnTo>
                <a:lnTo>
                  <a:pt x="4576179" y="0"/>
                </a:lnTo>
                <a:lnTo>
                  <a:pt x="0" y="0"/>
                </a:lnTo>
                <a:lnTo>
                  <a:pt x="0" y="2897818"/>
                </a:lnTo>
                <a:close/>
              </a:path>
            </a:pathLst>
          </a:custGeom>
          <a:ln w="912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78" name="object 178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42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838149"/>
            <a:ext cx="5685790" cy="89026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700"/>
              </a:lnSpc>
            </a:pPr>
            <a:r>
              <a:rPr sz="1000" spc="-5" dirty="0">
                <a:latin typeface="Arial"/>
                <a:cs typeface="Arial"/>
              </a:rPr>
              <a:t>Competitive leverage should allow </a:t>
            </a:r>
            <a:r>
              <a:rPr sz="1000" dirty="0">
                <a:latin typeface="Arial"/>
                <a:cs typeface="Arial"/>
              </a:rPr>
              <a:t>any major </a:t>
            </a:r>
            <a:r>
              <a:rPr sz="1000" spc="-5" dirty="0">
                <a:latin typeface="Arial"/>
                <a:cs typeface="Arial"/>
              </a:rPr>
              <a:t>oil </a:t>
            </a:r>
            <a:r>
              <a:rPr sz="1000" dirty="0">
                <a:latin typeface="Arial"/>
                <a:cs typeface="Arial"/>
              </a:rPr>
              <a:t>company </a:t>
            </a:r>
            <a:r>
              <a:rPr sz="1000" spc="-5" dirty="0">
                <a:latin typeface="Arial"/>
                <a:cs typeface="Arial"/>
              </a:rPr>
              <a:t>to achieve 20-25% </a:t>
            </a:r>
            <a:r>
              <a:rPr sz="1000" dirty="0">
                <a:latin typeface="Arial"/>
                <a:cs typeface="Arial"/>
              </a:rPr>
              <a:t>off </a:t>
            </a:r>
            <a:r>
              <a:rPr sz="1000" spc="-5" dirty="0">
                <a:latin typeface="Arial"/>
                <a:cs typeface="Arial"/>
              </a:rPr>
              <a:t>of the list price of  globe valves. Buyers like China Nuclear (CNPEC) and Essar Oil have achieved 20-25% reduction </a:t>
            </a:r>
            <a:r>
              <a:rPr sz="1000" dirty="0">
                <a:latin typeface="Arial"/>
                <a:cs typeface="Arial"/>
              </a:rPr>
              <a:t>off  </a:t>
            </a:r>
            <a:r>
              <a:rPr sz="1000" spc="-5" dirty="0">
                <a:latin typeface="Arial"/>
                <a:cs typeface="Arial"/>
              </a:rPr>
              <a:t>of the list price from China Valves and CRI Valves, respectively. Shell </a:t>
            </a:r>
            <a:r>
              <a:rPr sz="1000" dirty="0">
                <a:latin typeface="Arial"/>
                <a:cs typeface="Arial"/>
              </a:rPr>
              <a:t>probably </a:t>
            </a:r>
            <a:r>
              <a:rPr sz="1000" spc="-5" dirty="0">
                <a:latin typeface="Arial"/>
                <a:cs typeface="Arial"/>
              </a:rPr>
              <a:t>received </a:t>
            </a:r>
            <a:r>
              <a:rPr sz="1000" dirty="0">
                <a:latin typeface="Arial"/>
                <a:cs typeface="Arial"/>
              </a:rPr>
              <a:t>more </a:t>
            </a:r>
            <a:r>
              <a:rPr sz="1000" spc="-5" dirty="0">
                <a:latin typeface="Arial"/>
                <a:cs typeface="Arial"/>
              </a:rPr>
              <a:t>than a  25% discount on its 5-year agreement with</a:t>
            </a:r>
            <a:r>
              <a:rPr sz="1000" spc="7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Flowserve.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902004" y="7652384"/>
            <a:ext cx="208343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377825" algn="l"/>
              </a:tabLst>
            </a:pPr>
            <a:r>
              <a:rPr sz="1000" b="1" i="1" spc="-10" dirty="0">
                <a:latin typeface="Arial"/>
                <a:cs typeface="Arial"/>
              </a:rPr>
              <a:t>8.3	</a:t>
            </a:r>
            <a:r>
              <a:rPr sz="1000" b="1" i="1" spc="-5" dirty="0">
                <a:latin typeface="Arial"/>
                <a:cs typeface="Arial"/>
              </a:rPr>
              <a:t>Price Negotiation Strategies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902004" y="8175497"/>
            <a:ext cx="5678170" cy="15487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1300" marR="28575" indent="-228600">
              <a:lnSpc>
                <a:spcPct val="144000"/>
              </a:lnSpc>
              <a:buAutoNum type="arabicPeriod"/>
              <a:tabLst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Engage at least three </a:t>
            </a:r>
            <a:r>
              <a:rPr sz="1000" dirty="0">
                <a:latin typeface="Arial"/>
                <a:cs typeface="Arial"/>
              </a:rPr>
              <a:t>low-cost country </a:t>
            </a:r>
            <a:r>
              <a:rPr sz="1000" spc="-5" dirty="0">
                <a:latin typeface="Arial"/>
                <a:cs typeface="Arial"/>
              </a:rPr>
              <a:t>suppliers to </a:t>
            </a:r>
            <a:r>
              <a:rPr sz="1000" dirty="0">
                <a:latin typeface="Arial"/>
                <a:cs typeface="Arial"/>
              </a:rPr>
              <a:t>augment </a:t>
            </a:r>
            <a:r>
              <a:rPr sz="1000" spc="-5" dirty="0">
                <a:latin typeface="Arial"/>
                <a:cs typeface="Arial"/>
              </a:rPr>
              <a:t>price competition. India, China, and  other Asian countries </a:t>
            </a:r>
            <a:r>
              <a:rPr sz="1000" dirty="0">
                <a:latin typeface="Arial"/>
                <a:cs typeface="Arial"/>
              </a:rPr>
              <a:t>are high-potential </a:t>
            </a:r>
            <a:r>
              <a:rPr sz="1000" spc="-5" dirty="0">
                <a:latin typeface="Arial"/>
                <a:cs typeface="Arial"/>
              </a:rPr>
              <a:t>areas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look for lower-cost</a:t>
            </a:r>
            <a:r>
              <a:rPr sz="1000" spc="7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suppliers.</a:t>
            </a:r>
            <a:endParaRPr sz="1000">
              <a:latin typeface="Arial"/>
              <a:cs typeface="Arial"/>
            </a:endParaRPr>
          </a:p>
          <a:p>
            <a:pPr marL="241300" indent="-228600">
              <a:lnSpc>
                <a:spcPct val="100000"/>
              </a:lnSpc>
              <a:spcBef>
                <a:spcPts val="525"/>
              </a:spcBef>
              <a:buAutoNum type="arabicPeriod"/>
              <a:tabLst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Negotiate </a:t>
            </a:r>
            <a:r>
              <a:rPr sz="1000" dirty="0">
                <a:latin typeface="Arial"/>
                <a:cs typeface="Arial"/>
              </a:rPr>
              <a:t>on </a:t>
            </a:r>
            <a:r>
              <a:rPr sz="1000" spc="-5" dirty="0">
                <a:latin typeface="Arial"/>
                <a:cs typeface="Arial"/>
              </a:rPr>
              <a:t>the basis of five years of requirements to maximize economies of</a:t>
            </a:r>
            <a:r>
              <a:rPr sz="1000" spc="190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scale.</a:t>
            </a:r>
            <a:endParaRPr sz="1000">
              <a:latin typeface="Arial"/>
              <a:cs typeface="Arial"/>
            </a:endParaRPr>
          </a:p>
          <a:p>
            <a:pPr marL="241300" marR="412115" indent="-228600">
              <a:lnSpc>
                <a:spcPct val="143000"/>
              </a:lnSpc>
              <a:spcBef>
                <a:spcPts val="10"/>
              </a:spcBef>
              <a:buAutoNum type="arabicPeriod"/>
              <a:tabLst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Bundle purchases of globe valves with other valves, and with </a:t>
            </a:r>
            <a:r>
              <a:rPr sz="1000" dirty="0">
                <a:latin typeface="Arial"/>
                <a:cs typeface="Arial"/>
              </a:rPr>
              <a:t>related </a:t>
            </a:r>
            <a:r>
              <a:rPr sz="1000" spc="-5" dirty="0">
                <a:latin typeface="Arial"/>
                <a:cs typeface="Arial"/>
              </a:rPr>
              <a:t>products, to achieve  economies of</a:t>
            </a:r>
            <a:r>
              <a:rPr sz="1000" spc="-3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scope.</a:t>
            </a:r>
            <a:endParaRPr sz="1000">
              <a:latin typeface="Arial"/>
              <a:cs typeface="Arial"/>
            </a:endParaRPr>
          </a:p>
          <a:p>
            <a:pPr marL="241300" marR="5080" indent="-228600">
              <a:lnSpc>
                <a:spcPct val="144000"/>
              </a:lnSpc>
              <a:buAutoNum type="arabicPeriod"/>
              <a:tabLst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Request suppliers to hold and maintain </a:t>
            </a:r>
            <a:r>
              <a:rPr sz="1000" spc="-10" dirty="0">
                <a:latin typeface="Arial"/>
                <a:cs typeface="Arial"/>
              </a:rPr>
              <a:t>your </a:t>
            </a:r>
            <a:r>
              <a:rPr sz="1000" spc="-5" dirty="0">
                <a:latin typeface="Arial"/>
                <a:cs typeface="Arial"/>
              </a:rPr>
              <a:t>inventory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15" dirty="0">
                <a:latin typeface="Arial"/>
                <a:cs typeface="Arial"/>
              </a:rPr>
              <a:t>you </a:t>
            </a:r>
            <a:r>
              <a:rPr sz="1000" spc="-5" dirty="0">
                <a:latin typeface="Arial"/>
                <a:cs typeface="Arial"/>
              </a:rPr>
              <a:t>(vendor </a:t>
            </a:r>
            <a:r>
              <a:rPr sz="1000" dirty="0">
                <a:latin typeface="Arial"/>
                <a:cs typeface="Arial"/>
              </a:rPr>
              <a:t>management </a:t>
            </a:r>
            <a:r>
              <a:rPr sz="1000" spc="-5" dirty="0">
                <a:latin typeface="Arial"/>
                <a:cs typeface="Arial"/>
              </a:rPr>
              <a:t>inventory, or  VMI)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save </a:t>
            </a:r>
            <a:r>
              <a:rPr sz="1000" dirty="0">
                <a:latin typeface="Arial"/>
                <a:cs typeface="Arial"/>
              </a:rPr>
              <a:t>on </a:t>
            </a:r>
            <a:r>
              <a:rPr sz="1000" spc="-5" dirty="0">
                <a:latin typeface="Arial"/>
                <a:cs typeface="Arial"/>
              </a:rPr>
              <a:t>stocking costs and the associated overhead</a:t>
            </a:r>
            <a:r>
              <a:rPr sz="1000" spc="8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costs.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/>
          <p:nvPr/>
        </p:nvSpPr>
        <p:spPr>
          <a:xfrm>
            <a:off x="2157402" y="4734402"/>
            <a:ext cx="306070" cy="2051050"/>
          </a:xfrm>
          <a:custGeom>
            <a:avLst/>
            <a:gdLst/>
            <a:ahLst/>
            <a:cxnLst/>
            <a:rect l="l" t="t" r="r" b="b"/>
            <a:pathLst>
              <a:path w="306069" h="2051050">
                <a:moveTo>
                  <a:pt x="0" y="2051017"/>
                </a:moveTo>
                <a:lnTo>
                  <a:pt x="305818" y="2051017"/>
                </a:lnTo>
                <a:lnTo>
                  <a:pt x="305818" y="0"/>
                </a:lnTo>
                <a:lnTo>
                  <a:pt x="0" y="0"/>
                </a:lnTo>
                <a:lnTo>
                  <a:pt x="0" y="2051017"/>
                </a:lnTo>
                <a:close/>
              </a:path>
            </a:pathLst>
          </a:custGeom>
          <a:solidFill>
            <a:srgbClr val="5891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157402" y="4734402"/>
            <a:ext cx="306070" cy="2051050"/>
          </a:xfrm>
          <a:custGeom>
            <a:avLst/>
            <a:gdLst/>
            <a:ahLst/>
            <a:cxnLst/>
            <a:rect l="l" t="t" r="r" b="b"/>
            <a:pathLst>
              <a:path w="306069" h="2051050">
                <a:moveTo>
                  <a:pt x="0" y="2051017"/>
                </a:moveTo>
                <a:lnTo>
                  <a:pt x="305818" y="2051017"/>
                </a:lnTo>
                <a:lnTo>
                  <a:pt x="305818" y="0"/>
                </a:lnTo>
                <a:lnTo>
                  <a:pt x="0" y="0"/>
                </a:lnTo>
                <a:lnTo>
                  <a:pt x="0" y="2051017"/>
                </a:lnTo>
                <a:close/>
              </a:path>
            </a:pathLst>
          </a:custGeom>
          <a:ln w="7428">
            <a:solidFill>
              <a:srgbClr val="7E7E7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863130" y="5718495"/>
            <a:ext cx="306070" cy="1067435"/>
          </a:xfrm>
          <a:custGeom>
            <a:avLst/>
            <a:gdLst/>
            <a:ahLst/>
            <a:cxnLst/>
            <a:rect l="l" t="t" r="r" b="b"/>
            <a:pathLst>
              <a:path w="306070" h="1067434">
                <a:moveTo>
                  <a:pt x="0" y="1066924"/>
                </a:moveTo>
                <a:lnTo>
                  <a:pt x="305818" y="1066924"/>
                </a:lnTo>
                <a:lnTo>
                  <a:pt x="305818" y="0"/>
                </a:lnTo>
                <a:lnTo>
                  <a:pt x="0" y="0"/>
                </a:lnTo>
                <a:lnTo>
                  <a:pt x="0" y="1066924"/>
                </a:lnTo>
                <a:close/>
              </a:path>
            </a:pathLst>
          </a:custGeom>
          <a:ln w="3175">
            <a:solidFill>
              <a:srgbClr val="7E7E7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245302" y="5698065"/>
            <a:ext cx="306070" cy="0"/>
          </a:xfrm>
          <a:custGeom>
            <a:avLst/>
            <a:gdLst/>
            <a:ahLst/>
            <a:cxnLst/>
            <a:rect l="l" t="t" r="r" b="b"/>
            <a:pathLst>
              <a:path w="306070">
                <a:moveTo>
                  <a:pt x="0" y="0"/>
                </a:moveTo>
                <a:lnTo>
                  <a:pt x="305818" y="0"/>
                </a:lnTo>
              </a:path>
            </a:pathLst>
          </a:custGeom>
          <a:ln w="40797">
            <a:solidFill>
              <a:srgbClr val="5891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245302" y="5677666"/>
            <a:ext cx="306070" cy="41275"/>
          </a:xfrm>
          <a:custGeom>
            <a:avLst/>
            <a:gdLst/>
            <a:ahLst/>
            <a:cxnLst/>
            <a:rect l="l" t="t" r="r" b="b"/>
            <a:pathLst>
              <a:path w="306070" h="41275">
                <a:moveTo>
                  <a:pt x="0" y="40797"/>
                </a:moveTo>
                <a:lnTo>
                  <a:pt x="305818" y="40797"/>
                </a:lnTo>
                <a:lnTo>
                  <a:pt x="305818" y="0"/>
                </a:lnTo>
                <a:lnTo>
                  <a:pt x="0" y="0"/>
                </a:lnTo>
                <a:lnTo>
                  <a:pt x="0" y="40797"/>
                </a:lnTo>
                <a:close/>
              </a:path>
            </a:pathLst>
          </a:custGeom>
          <a:ln w="7417">
            <a:solidFill>
              <a:srgbClr val="7E7E7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156164" y="4540272"/>
            <a:ext cx="0" cy="2245360"/>
          </a:xfrm>
          <a:custGeom>
            <a:avLst/>
            <a:gdLst/>
            <a:ahLst/>
            <a:cxnLst/>
            <a:rect l="l" t="t" r="r" b="b"/>
            <a:pathLst>
              <a:path h="2245359">
                <a:moveTo>
                  <a:pt x="0" y="2245146"/>
                </a:moveTo>
                <a:lnTo>
                  <a:pt x="0" y="0"/>
                </a:lnTo>
              </a:path>
            </a:pathLst>
          </a:custGeom>
          <a:ln w="7428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125211" y="6785419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953" y="0"/>
                </a:lnTo>
              </a:path>
            </a:pathLst>
          </a:custGeom>
          <a:ln w="7417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125211" y="6535687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953" y="0"/>
                </a:lnTo>
              </a:path>
            </a:pathLst>
          </a:custGeom>
          <a:ln w="7417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125211" y="6285924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953" y="0"/>
                </a:lnTo>
              </a:path>
            </a:pathLst>
          </a:custGeom>
          <a:ln w="7417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125211" y="6037428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953" y="0"/>
                </a:lnTo>
              </a:path>
            </a:pathLst>
          </a:custGeom>
          <a:ln w="7417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125211" y="5787696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953" y="0"/>
                </a:lnTo>
              </a:path>
            </a:pathLst>
          </a:custGeom>
          <a:ln w="7417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125211" y="5537964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953" y="0"/>
                </a:lnTo>
              </a:path>
            </a:pathLst>
          </a:custGeom>
          <a:ln w="7417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125211" y="5288232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953" y="0"/>
                </a:lnTo>
              </a:path>
            </a:pathLst>
          </a:custGeom>
          <a:ln w="7417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125211" y="5038500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953" y="0"/>
                </a:lnTo>
              </a:path>
            </a:pathLst>
          </a:custGeom>
          <a:ln w="7417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125211" y="4790004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953" y="0"/>
                </a:lnTo>
              </a:path>
            </a:pathLst>
          </a:custGeom>
          <a:ln w="7417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125211" y="4540272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953" y="0"/>
                </a:lnTo>
              </a:path>
            </a:pathLst>
          </a:custGeom>
          <a:ln w="7417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156164" y="6785419"/>
            <a:ext cx="4014470" cy="0"/>
          </a:xfrm>
          <a:custGeom>
            <a:avLst/>
            <a:gdLst/>
            <a:ahLst/>
            <a:cxnLst/>
            <a:rect l="l" t="t" r="r" b="b"/>
            <a:pathLst>
              <a:path w="4014470">
                <a:moveTo>
                  <a:pt x="0" y="0"/>
                </a:moveTo>
                <a:lnTo>
                  <a:pt x="4014022" y="0"/>
                </a:lnTo>
              </a:path>
            </a:pathLst>
          </a:custGeom>
          <a:ln w="7417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 txBox="1"/>
          <p:nvPr/>
        </p:nvSpPr>
        <p:spPr>
          <a:xfrm>
            <a:off x="2212799" y="5696708"/>
            <a:ext cx="196850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822</a:t>
            </a:r>
            <a:endParaRPr sz="800">
              <a:latin typeface="Arial"/>
              <a:cs typeface="Arial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5863130" y="5718495"/>
            <a:ext cx="306070" cy="1067435"/>
          </a:xfrm>
          <a:prstGeom prst="rect">
            <a:avLst/>
          </a:prstGeom>
          <a:solidFill>
            <a:srgbClr val="5891FF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 marL="68580">
              <a:lnSpc>
                <a:spcPct val="100000"/>
              </a:lnSpc>
              <a:spcBef>
                <a:spcPts val="600"/>
              </a:spcBef>
            </a:pP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427</a:t>
            </a:r>
            <a:endParaRPr sz="800">
              <a:latin typeface="Arial"/>
              <a:cs typeface="Arial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2775230" y="4734371"/>
            <a:ext cx="306070" cy="410845"/>
          </a:xfrm>
          <a:prstGeom prst="rect">
            <a:avLst/>
          </a:prstGeom>
          <a:solidFill>
            <a:srgbClr val="5891FF"/>
          </a:solidFill>
          <a:ln w="7424">
            <a:solidFill>
              <a:srgbClr val="7E7E7E"/>
            </a:solidFill>
          </a:ln>
        </p:spPr>
        <p:txBody>
          <a:bodyPr vert="horz" wrap="square" lIns="0" tIns="635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Times New Roman"/>
              <a:cs typeface="Times New Roman"/>
            </a:endParaRPr>
          </a:p>
          <a:p>
            <a:pPr marL="64135">
              <a:lnSpc>
                <a:spcPct val="100000"/>
              </a:lnSpc>
            </a:pP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164</a:t>
            </a:r>
            <a:endParaRPr sz="800">
              <a:latin typeface="Arial"/>
              <a:cs typeface="Arial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3505202" y="5081341"/>
            <a:ext cx="82550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00">
              <a:latin typeface="Arial"/>
              <a:cs typeface="Arial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4010885" y="5144822"/>
            <a:ext cx="306070" cy="430530"/>
          </a:xfrm>
          <a:prstGeom prst="rect">
            <a:avLst/>
          </a:prstGeom>
          <a:solidFill>
            <a:srgbClr val="5891FF"/>
          </a:solidFill>
          <a:ln w="7425">
            <a:solidFill>
              <a:srgbClr val="7E7E7E"/>
            </a:solidFill>
          </a:ln>
        </p:spPr>
        <p:txBody>
          <a:bodyPr vert="horz" wrap="square" lIns="0" tIns="1905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Times New Roman"/>
              <a:cs typeface="Times New Roman"/>
            </a:endParaRPr>
          </a:p>
          <a:p>
            <a:pPr marL="64135">
              <a:lnSpc>
                <a:spcPct val="100000"/>
              </a:lnSpc>
            </a:pP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173</a:t>
            </a:r>
            <a:endParaRPr sz="800">
              <a:latin typeface="Arial"/>
              <a:cs typeface="Arial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4627474" y="5575053"/>
            <a:ext cx="306070" cy="102870"/>
          </a:xfrm>
          <a:prstGeom prst="rect">
            <a:avLst/>
          </a:prstGeom>
          <a:solidFill>
            <a:srgbClr val="5891FF"/>
          </a:solidFill>
          <a:ln w="7418">
            <a:solidFill>
              <a:srgbClr val="7E7E7E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marL="93345">
              <a:lnSpc>
                <a:spcPts val="750"/>
              </a:lnSpc>
            </a:pP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41</a:t>
            </a:r>
            <a:endParaRPr sz="800">
              <a:latin typeface="Arial"/>
              <a:cs typeface="Arial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5329899" y="5635202"/>
            <a:ext cx="139700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16</a:t>
            </a:r>
            <a:endParaRPr sz="800">
              <a:latin typeface="Arial"/>
              <a:cs typeface="Arial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1933972" y="6717447"/>
            <a:ext cx="59690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-</a:t>
            </a:r>
            <a:endParaRPr sz="800">
              <a:latin typeface="Arial"/>
              <a:cs typeface="Arial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1853833" y="6467714"/>
            <a:ext cx="198120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10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00</a:t>
            </a:r>
            <a:endParaRPr sz="800">
              <a:latin typeface="Arial"/>
              <a:cs typeface="Arial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1853833" y="6218219"/>
            <a:ext cx="198120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10" dirty="0">
                <a:solidFill>
                  <a:srgbClr val="404040"/>
                </a:solidFill>
                <a:latin typeface="Arial"/>
                <a:cs typeface="Arial"/>
              </a:rPr>
              <a:t>2</a:t>
            </a: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00</a:t>
            </a:r>
            <a:endParaRPr sz="800">
              <a:latin typeface="Arial"/>
              <a:cs typeface="Arial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1853833" y="5968693"/>
            <a:ext cx="198120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10" dirty="0">
                <a:solidFill>
                  <a:srgbClr val="404040"/>
                </a:solidFill>
                <a:latin typeface="Arial"/>
                <a:cs typeface="Arial"/>
              </a:rPr>
              <a:t>3</a:t>
            </a: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00</a:t>
            </a:r>
            <a:endParaRPr sz="800">
              <a:latin typeface="Arial"/>
              <a:cs typeface="Arial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1853902" y="5719270"/>
            <a:ext cx="198120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4</a:t>
            </a: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00">
              <a:latin typeface="Arial"/>
              <a:cs typeface="Arial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1853833" y="5469538"/>
            <a:ext cx="198120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10" dirty="0">
                <a:solidFill>
                  <a:srgbClr val="404040"/>
                </a:solidFill>
                <a:latin typeface="Arial"/>
                <a:cs typeface="Arial"/>
              </a:rPr>
              <a:t>5</a:t>
            </a: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00</a:t>
            </a:r>
            <a:endParaRPr sz="800">
              <a:latin typeface="Arial"/>
              <a:cs typeface="Arial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1853833" y="5220012"/>
            <a:ext cx="198120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10" dirty="0">
                <a:solidFill>
                  <a:srgbClr val="404040"/>
                </a:solidFill>
                <a:latin typeface="Arial"/>
                <a:cs typeface="Arial"/>
              </a:rPr>
              <a:t>6</a:t>
            </a: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00</a:t>
            </a:r>
            <a:endParaRPr sz="800">
              <a:latin typeface="Arial"/>
              <a:cs typeface="Arial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1853902" y="4970589"/>
            <a:ext cx="198120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7</a:t>
            </a: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00">
              <a:latin typeface="Arial"/>
              <a:cs typeface="Arial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1853833" y="4720857"/>
            <a:ext cx="198120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10" dirty="0">
                <a:solidFill>
                  <a:srgbClr val="404040"/>
                </a:solidFill>
                <a:latin typeface="Arial"/>
                <a:cs typeface="Arial"/>
              </a:rPr>
              <a:t>8</a:t>
            </a: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00</a:t>
            </a:r>
            <a:endParaRPr sz="800">
              <a:latin typeface="Arial"/>
              <a:cs typeface="Arial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902004" y="2087625"/>
            <a:ext cx="5685155" cy="25203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000"/>
              </a:lnSpc>
            </a:pPr>
            <a:r>
              <a:rPr sz="1000" dirty="0">
                <a:latin typeface="Arial"/>
                <a:cs typeface="Arial"/>
              </a:rPr>
              <a:t>Assuming </a:t>
            </a:r>
            <a:r>
              <a:rPr sz="1000" spc="-5" dirty="0">
                <a:latin typeface="Arial"/>
                <a:cs typeface="Arial"/>
              </a:rPr>
              <a:t>that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suppliers offer a 20% discount due to competitive pressure, buyers should look </a:t>
            </a:r>
            <a:r>
              <a:rPr sz="1000" dirty="0">
                <a:latin typeface="Arial"/>
                <a:cs typeface="Arial"/>
              </a:rPr>
              <a:t>for  </a:t>
            </a:r>
            <a:r>
              <a:rPr sz="1000" spc="-5" dirty="0">
                <a:latin typeface="Arial"/>
                <a:cs typeface="Arial"/>
              </a:rPr>
              <a:t>an additional 2.9% reduction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price </a:t>
            </a:r>
            <a:r>
              <a:rPr sz="1000" dirty="0">
                <a:latin typeface="Arial"/>
                <a:cs typeface="Arial"/>
              </a:rPr>
              <a:t>for every </a:t>
            </a:r>
            <a:r>
              <a:rPr sz="1000" spc="-5" dirty="0">
                <a:latin typeface="Arial"/>
                <a:cs typeface="Arial"/>
              </a:rPr>
              <a:t>100 Globe </a:t>
            </a:r>
            <a:r>
              <a:rPr sz="1000" spc="-10" dirty="0">
                <a:latin typeface="Arial"/>
                <a:cs typeface="Arial"/>
              </a:rPr>
              <a:t>valves </a:t>
            </a:r>
            <a:r>
              <a:rPr sz="1000" spc="-5" dirty="0">
                <a:latin typeface="Arial"/>
                <a:cs typeface="Arial"/>
              </a:rPr>
              <a:t>ordered, due </a:t>
            </a:r>
            <a:r>
              <a:rPr sz="1000" dirty="0">
                <a:latin typeface="Arial"/>
                <a:cs typeface="Arial"/>
              </a:rPr>
              <a:t>to economies </a:t>
            </a:r>
            <a:r>
              <a:rPr sz="1000" spc="-5" dirty="0">
                <a:latin typeface="Arial"/>
                <a:cs typeface="Arial"/>
              </a:rPr>
              <a:t>of</a:t>
            </a:r>
            <a:r>
              <a:rPr sz="1000" spc="204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scale.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500">
              <a:latin typeface="Times New Roman"/>
              <a:cs typeface="Times New Roman"/>
            </a:endParaRPr>
          </a:p>
          <a:p>
            <a:pPr marL="12700" marR="13335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In addition,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combining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purchase of globe valves with other products, such </a:t>
            </a:r>
            <a:r>
              <a:rPr sz="1000" dirty="0">
                <a:latin typeface="Arial"/>
                <a:cs typeface="Arial"/>
              </a:rPr>
              <a:t>as pumps, </a:t>
            </a:r>
            <a:r>
              <a:rPr sz="1000" spc="-5" dirty="0">
                <a:latin typeface="Arial"/>
                <a:cs typeface="Arial"/>
              </a:rPr>
              <a:t>piping,  flanges, or fittings, buyers can expect </a:t>
            </a:r>
            <a:r>
              <a:rPr sz="1000" spc="-10" dirty="0">
                <a:latin typeface="Arial"/>
                <a:cs typeface="Arial"/>
              </a:rPr>
              <a:t>5% </a:t>
            </a:r>
            <a:r>
              <a:rPr sz="1000" dirty="0">
                <a:latin typeface="Arial"/>
                <a:cs typeface="Arial"/>
              </a:rPr>
              <a:t>more </a:t>
            </a:r>
            <a:r>
              <a:rPr sz="1000" spc="-5" dirty="0">
                <a:latin typeface="Arial"/>
                <a:cs typeface="Arial"/>
              </a:rPr>
              <a:t>from economies of</a:t>
            </a:r>
            <a:r>
              <a:rPr sz="1000" spc="14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scope.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450">
              <a:latin typeface="Times New Roman"/>
              <a:cs typeface="Times New Roman"/>
            </a:endParaRPr>
          </a:p>
          <a:p>
            <a:pPr marL="12700" marR="39624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Finally, since </a:t>
            </a:r>
            <a:r>
              <a:rPr sz="1000" dirty="0">
                <a:latin typeface="Arial"/>
                <a:cs typeface="Arial"/>
              </a:rPr>
              <a:t>many </a:t>
            </a:r>
            <a:r>
              <a:rPr sz="1000" spc="-5" dirty="0">
                <a:latin typeface="Arial"/>
                <a:cs typeface="Arial"/>
              </a:rPr>
              <a:t>valves are a </a:t>
            </a:r>
            <a:r>
              <a:rPr sz="1000" dirty="0">
                <a:latin typeface="Arial"/>
                <a:cs typeface="Arial"/>
              </a:rPr>
              <a:t>stocked </a:t>
            </a:r>
            <a:r>
              <a:rPr sz="1000" spc="-5" dirty="0">
                <a:latin typeface="Arial"/>
                <a:cs typeface="Arial"/>
              </a:rPr>
              <a:t>item, buyers can and should expect suppliers to hold  inventory </a:t>
            </a:r>
            <a:r>
              <a:rPr sz="1000" dirty="0">
                <a:latin typeface="Arial"/>
                <a:cs typeface="Arial"/>
              </a:rPr>
              <a:t>for them. </a:t>
            </a:r>
            <a:r>
              <a:rPr sz="1000" spc="-5" dirty="0">
                <a:latin typeface="Arial"/>
                <a:cs typeface="Arial"/>
              </a:rPr>
              <a:t>This can save an additional </a:t>
            </a:r>
            <a:r>
              <a:rPr sz="1000" dirty="0">
                <a:latin typeface="Arial"/>
                <a:cs typeface="Arial"/>
              </a:rPr>
              <a:t>1-2% </a:t>
            </a:r>
            <a:r>
              <a:rPr sz="1000" spc="-5" dirty="0">
                <a:latin typeface="Arial"/>
                <a:cs typeface="Arial"/>
              </a:rPr>
              <a:t>per </a:t>
            </a:r>
            <a:r>
              <a:rPr sz="1000" spc="-10" dirty="0">
                <a:latin typeface="Arial"/>
                <a:cs typeface="Arial"/>
              </a:rPr>
              <a:t>year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stocking</a:t>
            </a:r>
            <a:r>
              <a:rPr sz="1000" spc="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costs.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350">
              <a:latin typeface="Times New Roman"/>
              <a:cs typeface="Times New Roman"/>
            </a:endParaRPr>
          </a:p>
          <a:p>
            <a:pPr marL="1661795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20: Should-Cost </a:t>
            </a:r>
            <a:r>
              <a:rPr sz="1000" b="1" dirty="0">
                <a:latin typeface="Arial"/>
                <a:cs typeface="Arial"/>
              </a:rPr>
              <a:t>for </a:t>
            </a:r>
            <a:r>
              <a:rPr sz="1000" b="1" spc="-5" dirty="0">
                <a:latin typeface="Arial"/>
                <a:cs typeface="Arial"/>
              </a:rPr>
              <a:t>Globe</a:t>
            </a:r>
            <a:r>
              <a:rPr sz="1000" b="1" spc="1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  <a:p>
            <a:pPr marL="963930">
              <a:lnSpc>
                <a:spcPct val="100000"/>
              </a:lnSpc>
              <a:spcBef>
                <a:spcPts val="919"/>
              </a:spcBef>
            </a:pP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900</a:t>
            </a:r>
            <a:endParaRPr sz="800">
              <a:latin typeface="Arial"/>
              <a:cs typeface="Arial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2174417" y="6850278"/>
            <a:ext cx="273050" cy="2603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765" marR="5080" indent="-12700">
              <a:lnSpc>
                <a:spcPts val="980"/>
              </a:lnSpc>
            </a:pPr>
            <a:r>
              <a:rPr sz="850" spc="-5" dirty="0">
                <a:solidFill>
                  <a:srgbClr val="404040"/>
                </a:solidFill>
                <a:latin typeface="Arial"/>
                <a:cs typeface="Arial"/>
              </a:rPr>
              <a:t>B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ase  </a:t>
            </a:r>
            <a:r>
              <a:rPr sz="850" spc="-5" dirty="0">
                <a:solidFill>
                  <a:srgbClr val="404040"/>
                </a:solidFill>
                <a:latin typeface="Arial"/>
                <a:cs typeface="Arial"/>
              </a:rPr>
              <a:t>C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ost</a:t>
            </a:r>
            <a:endParaRPr sz="850">
              <a:latin typeface="Arial"/>
              <a:cs typeface="Arial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2629534" y="6841897"/>
            <a:ext cx="1068705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777875" algn="l"/>
              </a:tabLst>
            </a:pPr>
            <a:r>
              <a:rPr sz="850" spc="-5" dirty="0">
                <a:solidFill>
                  <a:srgbClr val="404040"/>
                </a:solidFill>
                <a:latin typeface="Arial"/>
                <a:cs typeface="Arial"/>
              </a:rPr>
              <a:t>C</a:t>
            </a:r>
            <a:r>
              <a:rPr sz="850" spc="5" dirty="0">
                <a:solidFill>
                  <a:srgbClr val="404040"/>
                </a:solidFill>
                <a:latin typeface="Arial"/>
                <a:cs typeface="Arial"/>
              </a:rPr>
              <a:t>om</a:t>
            </a:r>
            <a:r>
              <a:rPr sz="850" spc="-15" dirty="0">
                <a:solidFill>
                  <a:srgbClr val="404040"/>
                </a:solidFill>
                <a:latin typeface="Arial"/>
                <a:cs typeface="Arial"/>
              </a:rPr>
              <a:t>p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e</a:t>
            </a:r>
            <a:r>
              <a:rPr sz="850" spc="-5" dirty="0">
                <a:solidFill>
                  <a:srgbClr val="404040"/>
                </a:solidFill>
                <a:latin typeface="Arial"/>
                <a:cs typeface="Arial"/>
              </a:rPr>
              <a:t>t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850" spc="-5" dirty="0">
                <a:solidFill>
                  <a:srgbClr val="404040"/>
                </a:solidFill>
                <a:latin typeface="Arial"/>
                <a:cs typeface="Arial"/>
              </a:rPr>
              <a:t>t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850" spc="-10" dirty="0">
                <a:solidFill>
                  <a:srgbClr val="404040"/>
                </a:solidFill>
                <a:latin typeface="Arial"/>
                <a:cs typeface="Arial"/>
              </a:rPr>
              <a:t>v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e	</a:t>
            </a:r>
            <a:r>
              <a:rPr sz="850" spc="-5" dirty="0">
                <a:solidFill>
                  <a:srgbClr val="404040"/>
                </a:solidFill>
                <a:latin typeface="Arial"/>
                <a:cs typeface="Arial"/>
              </a:rPr>
              <a:t>V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al</a:t>
            </a:r>
            <a:r>
              <a:rPr sz="850" spc="-10" dirty="0">
                <a:solidFill>
                  <a:srgbClr val="404040"/>
                </a:solidFill>
                <a:latin typeface="Arial"/>
                <a:cs typeface="Arial"/>
              </a:rPr>
              <a:t>u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e</a:t>
            </a:r>
            <a:endParaRPr sz="850">
              <a:latin typeface="Arial"/>
              <a:cs typeface="Arial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2734775" y="6966763"/>
            <a:ext cx="1638300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521970" algn="l"/>
                <a:tab pos="1232535" algn="l"/>
              </a:tabLst>
            </a:pPr>
            <a:r>
              <a:rPr sz="850" spc="-5" dirty="0">
                <a:solidFill>
                  <a:srgbClr val="404040"/>
                </a:solidFill>
                <a:latin typeface="Arial"/>
                <a:cs typeface="Arial"/>
              </a:rPr>
              <a:t>Bidding	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Engineering	of</a:t>
            </a:r>
            <a:r>
              <a:rPr sz="850" spc="-9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Scale</a:t>
            </a:r>
            <a:endParaRPr sz="850">
              <a:latin typeface="Arial"/>
              <a:cs typeface="Arial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3883038" y="6841897"/>
            <a:ext cx="1179195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Economies </a:t>
            </a:r>
            <a:r>
              <a:rPr sz="850" spc="8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Economies</a:t>
            </a:r>
            <a:endParaRPr sz="850">
              <a:latin typeface="Arial"/>
              <a:cs typeface="Arial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4555344" y="6966763"/>
            <a:ext cx="454025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of</a:t>
            </a:r>
            <a:r>
              <a:rPr sz="850" spc="-9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Scope</a:t>
            </a:r>
            <a:endParaRPr sz="850">
              <a:latin typeface="Arial"/>
              <a:cs typeface="Arial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5115495" y="6847208"/>
            <a:ext cx="537845" cy="3873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95900"/>
              </a:lnSpc>
            </a:pP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Supply  Chain  </a:t>
            </a:r>
            <a:r>
              <a:rPr sz="850" spc="-5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n</a:t>
            </a:r>
            <a:r>
              <a:rPr sz="850" spc="-5" dirty="0">
                <a:solidFill>
                  <a:srgbClr val="404040"/>
                </a:solidFill>
                <a:latin typeface="Arial"/>
                <a:cs typeface="Arial"/>
              </a:rPr>
              <a:t>t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egr</a:t>
            </a:r>
            <a:r>
              <a:rPr sz="850" spc="-15" dirty="0">
                <a:solidFill>
                  <a:srgbClr val="404040"/>
                </a:solidFill>
                <a:latin typeface="Arial"/>
                <a:cs typeface="Arial"/>
              </a:rPr>
              <a:t>a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t</a:t>
            </a:r>
            <a:r>
              <a:rPr sz="850" spc="-10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on</a:t>
            </a:r>
            <a:endParaRPr sz="850">
              <a:latin typeface="Arial"/>
              <a:cs typeface="Arial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5835572" y="6850278"/>
            <a:ext cx="363220" cy="2603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9215" marR="5080" indent="-57150">
              <a:lnSpc>
                <a:spcPts val="980"/>
              </a:lnSpc>
            </a:pPr>
            <a:r>
              <a:rPr sz="850" spc="-5" dirty="0">
                <a:solidFill>
                  <a:srgbClr val="404040"/>
                </a:solidFill>
                <a:latin typeface="Arial"/>
                <a:cs typeface="Arial"/>
              </a:rPr>
              <a:t>S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ho</a:t>
            </a:r>
            <a:r>
              <a:rPr sz="850" spc="-10" dirty="0">
                <a:solidFill>
                  <a:srgbClr val="404040"/>
                </a:solidFill>
                <a:latin typeface="Arial"/>
                <a:cs typeface="Arial"/>
              </a:rPr>
              <a:t>u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ld  Cost</a:t>
            </a:r>
            <a:endParaRPr sz="850">
              <a:latin typeface="Arial"/>
              <a:cs typeface="Arial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1721756" y="5599350"/>
            <a:ext cx="82550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5" dirty="0">
                <a:latin typeface="Arial"/>
                <a:cs typeface="Arial"/>
              </a:rPr>
              <a:t>$</a:t>
            </a:r>
            <a:endParaRPr sz="800">
              <a:latin typeface="Arial"/>
              <a:cs typeface="Arial"/>
            </a:endParaRPr>
          </a:p>
        </p:txBody>
      </p:sp>
      <p:sp>
        <p:nvSpPr>
          <p:cNvPr id="138" name="object 138"/>
          <p:cNvSpPr/>
          <p:nvPr/>
        </p:nvSpPr>
        <p:spPr>
          <a:xfrm>
            <a:off x="1393475" y="4438923"/>
            <a:ext cx="4889500" cy="2926715"/>
          </a:xfrm>
          <a:custGeom>
            <a:avLst/>
            <a:gdLst/>
            <a:ahLst/>
            <a:cxnLst/>
            <a:rect l="l" t="t" r="r" b="b"/>
            <a:pathLst>
              <a:path w="4889500" h="2926715">
                <a:moveTo>
                  <a:pt x="0" y="2926315"/>
                </a:moveTo>
                <a:lnTo>
                  <a:pt x="4889381" y="2926315"/>
                </a:lnTo>
                <a:lnTo>
                  <a:pt x="4889381" y="0"/>
                </a:lnTo>
                <a:lnTo>
                  <a:pt x="0" y="0"/>
                </a:lnTo>
                <a:lnTo>
                  <a:pt x="0" y="2926315"/>
                </a:lnTo>
                <a:close/>
              </a:path>
            </a:pathLst>
          </a:custGeom>
          <a:ln w="7420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40" name="object 14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43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904747"/>
            <a:ext cx="4131945" cy="11664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2860">
              <a:lnSpc>
                <a:spcPct val="100000"/>
              </a:lnSpc>
              <a:tabLst>
                <a:tab pos="299085" algn="l"/>
              </a:tabLst>
            </a:pPr>
            <a:r>
              <a:rPr sz="1000" b="1" spc="-5" dirty="0">
                <a:latin typeface="Arial"/>
                <a:cs typeface="Arial"/>
              </a:rPr>
              <a:t>9	Relief</a:t>
            </a:r>
            <a:r>
              <a:rPr sz="1000" b="1" spc="-6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5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377825" algn="l"/>
              </a:tabLst>
            </a:pPr>
            <a:r>
              <a:rPr sz="1000" b="1" i="1" spc="-10" dirty="0">
                <a:latin typeface="Arial"/>
                <a:cs typeface="Arial"/>
              </a:rPr>
              <a:t>9.1	</a:t>
            </a:r>
            <a:r>
              <a:rPr sz="1000" b="1" i="1" spc="-5" dirty="0">
                <a:latin typeface="Arial"/>
                <a:cs typeface="Arial"/>
              </a:rPr>
              <a:t>Market</a:t>
            </a:r>
            <a:r>
              <a:rPr sz="1000" b="1" i="1" spc="-70" dirty="0">
                <a:latin typeface="Arial"/>
                <a:cs typeface="Arial"/>
              </a:rPr>
              <a:t> </a:t>
            </a:r>
            <a:r>
              <a:rPr sz="1000" b="1" i="1" spc="-5" dirty="0">
                <a:latin typeface="Arial"/>
                <a:cs typeface="Arial"/>
              </a:rPr>
              <a:t>Overview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50">
              <a:latin typeface="Times New Roman"/>
              <a:cs typeface="Times New Roman"/>
            </a:endParaRPr>
          </a:p>
          <a:p>
            <a:pPr marL="1916430" marR="5080" indent="-280670">
              <a:lnSpc>
                <a:spcPct val="146000"/>
              </a:lnSpc>
            </a:pPr>
            <a:r>
              <a:rPr sz="1000" b="1" dirty="0">
                <a:latin typeface="Arial"/>
                <a:cs typeface="Arial"/>
              </a:rPr>
              <a:t>Table </a:t>
            </a:r>
            <a:r>
              <a:rPr sz="1000" b="1" spc="-10" dirty="0">
                <a:latin typeface="Arial"/>
                <a:cs typeface="Arial"/>
              </a:rPr>
              <a:t>12: </a:t>
            </a:r>
            <a:r>
              <a:rPr sz="1000" b="1" dirty="0">
                <a:latin typeface="Arial"/>
                <a:cs typeface="Arial"/>
              </a:rPr>
              <a:t>Key </a:t>
            </a:r>
            <a:r>
              <a:rPr sz="1000" b="1" spc="-5" dirty="0">
                <a:latin typeface="Arial"/>
                <a:cs typeface="Arial"/>
              </a:rPr>
              <a:t>Indicators </a:t>
            </a:r>
            <a:r>
              <a:rPr sz="1000" b="1" dirty="0">
                <a:latin typeface="Arial"/>
                <a:cs typeface="Arial"/>
              </a:rPr>
              <a:t>for </a:t>
            </a:r>
            <a:r>
              <a:rPr sz="1000" b="1" spc="-5" dirty="0">
                <a:latin typeface="Arial"/>
                <a:cs typeface="Arial"/>
              </a:rPr>
              <a:t>Relief Valves  (Total Change </a:t>
            </a:r>
            <a:r>
              <a:rPr sz="1000" b="1" dirty="0">
                <a:latin typeface="Arial"/>
                <a:cs typeface="Arial"/>
              </a:rPr>
              <a:t>over </a:t>
            </a:r>
            <a:r>
              <a:rPr sz="1000" b="1" spc="-5" dirty="0">
                <a:latin typeface="Arial"/>
                <a:cs typeface="Arial"/>
              </a:rPr>
              <a:t>Each</a:t>
            </a:r>
            <a:r>
              <a:rPr sz="1000" b="1" spc="-2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Period)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1" name="object 10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02" name="object 10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44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graphicFrame>
        <p:nvGraphicFramePr>
          <p:cNvPr id="94" name="object 94"/>
          <p:cNvGraphicFramePr>
            <a:graphicFrameLocks noGrp="1"/>
          </p:cNvGraphicFramePr>
          <p:nvPr/>
        </p:nvGraphicFramePr>
        <p:xfrm>
          <a:off x="1647698" y="2207005"/>
          <a:ext cx="4271645" cy="9436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457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39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64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1394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2450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pPr marL="33020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1000" b="1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Key</a:t>
                      </a:r>
                      <a:r>
                        <a:rPr sz="1000" b="1" spc="-8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Indicators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14604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12890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100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Q1 2013 – </a:t>
                      </a:r>
                      <a:r>
                        <a:rPr sz="1000" b="1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Q1</a:t>
                      </a:r>
                      <a:r>
                        <a:rPr sz="1000" b="1" spc="-6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2015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14604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100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Q1 2013 – </a:t>
                      </a:r>
                      <a:r>
                        <a:rPr sz="1000" b="1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Q1</a:t>
                      </a:r>
                      <a:r>
                        <a:rPr sz="1000" b="1" spc="-6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2020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14604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164"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Demand</a:t>
                      </a:r>
                      <a:r>
                        <a:rPr sz="1000" spc="-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Growth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9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9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5.5%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98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98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35.4%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98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6595"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Demand</a:t>
                      </a:r>
                      <a:r>
                        <a:rPr sz="1000" spc="-6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($m)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121-128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121-164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6595"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Capacity</a:t>
                      </a:r>
                      <a:r>
                        <a:rPr sz="1000" spc="-4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Utilization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0.9%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0.9%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6596"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Prices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3.0%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12.8%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95" name="object 95"/>
          <p:cNvSpPr txBox="1"/>
          <p:nvPr/>
        </p:nvSpPr>
        <p:spPr>
          <a:xfrm>
            <a:off x="902004" y="3285870"/>
            <a:ext cx="30607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Arial"/>
                <a:cs typeface="Arial"/>
              </a:rPr>
              <a:t>9.1.1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359153" y="3285870"/>
            <a:ext cx="52514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Demand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902004" y="3810888"/>
            <a:ext cx="5577205" cy="6705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500"/>
              </a:lnSpc>
            </a:pPr>
            <a:r>
              <a:rPr sz="1000" b="1" dirty="0">
                <a:latin typeface="Arial"/>
                <a:cs typeface="Arial"/>
              </a:rPr>
              <a:t>The </a:t>
            </a:r>
            <a:r>
              <a:rPr sz="1000" b="1" spc="-5" dirty="0">
                <a:latin typeface="Arial"/>
                <a:cs typeface="Arial"/>
              </a:rPr>
              <a:t>decline in oil prices </a:t>
            </a:r>
            <a:r>
              <a:rPr sz="1000" b="1" dirty="0">
                <a:latin typeface="Arial"/>
                <a:cs typeface="Arial"/>
              </a:rPr>
              <a:t>in </a:t>
            </a:r>
            <a:r>
              <a:rPr sz="1000" b="1" spc="-5" dirty="0">
                <a:latin typeface="Arial"/>
                <a:cs typeface="Arial"/>
              </a:rPr>
              <a:t>2010 and 2011 </a:t>
            </a:r>
            <a:r>
              <a:rPr sz="1000" b="1" dirty="0">
                <a:latin typeface="Arial"/>
                <a:cs typeface="Arial"/>
              </a:rPr>
              <a:t>has </a:t>
            </a:r>
            <a:r>
              <a:rPr sz="1000" b="1" spc="-5" dirty="0">
                <a:latin typeface="Arial"/>
                <a:cs typeface="Arial"/>
              </a:rPr>
              <a:t>created a </a:t>
            </a:r>
            <a:r>
              <a:rPr sz="1000" b="1" dirty="0">
                <a:latin typeface="Arial"/>
                <a:cs typeface="Arial"/>
              </a:rPr>
              <a:t>‘whipsaw’ </a:t>
            </a:r>
            <a:r>
              <a:rPr sz="1000" b="1" spc="-5" dirty="0">
                <a:latin typeface="Arial"/>
                <a:cs typeface="Arial"/>
              </a:rPr>
              <a:t>effect in demand for relief  valves. Sales, which boomed in 2012, </a:t>
            </a:r>
            <a:r>
              <a:rPr sz="1000" b="1" dirty="0">
                <a:latin typeface="Arial"/>
                <a:cs typeface="Arial"/>
              </a:rPr>
              <a:t>will </a:t>
            </a:r>
            <a:r>
              <a:rPr sz="1000" b="1" spc="-5" dirty="0">
                <a:latin typeface="Arial"/>
                <a:cs typeface="Arial"/>
              </a:rPr>
              <a:t>hold </a:t>
            </a:r>
            <a:r>
              <a:rPr sz="1000" b="1" dirty="0">
                <a:latin typeface="Arial"/>
                <a:cs typeface="Arial"/>
              </a:rPr>
              <a:t>relatively </a:t>
            </a:r>
            <a:r>
              <a:rPr sz="1000" b="1" spc="-5" dirty="0">
                <a:latin typeface="Arial"/>
                <a:cs typeface="Arial"/>
              </a:rPr>
              <a:t>steady this year before resuming  strong </a:t>
            </a:r>
            <a:r>
              <a:rPr sz="1000" b="1" dirty="0">
                <a:latin typeface="Arial"/>
                <a:cs typeface="Arial"/>
              </a:rPr>
              <a:t>growth </a:t>
            </a:r>
            <a:r>
              <a:rPr sz="1000" b="1" spc="-5" dirty="0">
                <a:latin typeface="Arial"/>
                <a:cs typeface="Arial"/>
              </a:rPr>
              <a:t>in 2014 through</a:t>
            </a:r>
            <a:r>
              <a:rPr sz="1000" b="1" spc="-3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2020.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016304" y="4838826"/>
            <a:ext cx="5636260" cy="6724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Relief valves </a:t>
            </a:r>
            <a:r>
              <a:rPr sz="1000" dirty="0">
                <a:latin typeface="Arial"/>
                <a:cs typeface="Arial"/>
              </a:rPr>
              <a:t>comprise only </a:t>
            </a:r>
            <a:r>
              <a:rPr sz="1000" spc="-5" dirty="0">
                <a:latin typeface="Arial"/>
                <a:cs typeface="Arial"/>
              </a:rPr>
              <a:t>4% of all valve sales to all industries. However, </a:t>
            </a:r>
            <a:r>
              <a:rPr sz="1000" dirty="0">
                <a:latin typeface="Arial"/>
                <a:cs typeface="Arial"/>
              </a:rPr>
              <a:t>they </a:t>
            </a:r>
            <a:r>
              <a:rPr sz="1000" spc="-5" dirty="0">
                <a:latin typeface="Arial"/>
                <a:cs typeface="Arial"/>
              </a:rPr>
              <a:t>are mission-critical,  </a:t>
            </a:r>
            <a:r>
              <a:rPr sz="1000" dirty="0">
                <a:latin typeface="Arial"/>
                <a:cs typeface="Arial"/>
              </a:rPr>
              <a:t>so they </a:t>
            </a:r>
            <a:r>
              <a:rPr sz="1000" spc="-5" dirty="0">
                <a:latin typeface="Arial"/>
                <a:cs typeface="Arial"/>
              </a:rPr>
              <a:t>are a </a:t>
            </a:r>
            <a:r>
              <a:rPr sz="1000" dirty="0">
                <a:latin typeface="Arial"/>
                <a:cs typeface="Arial"/>
              </a:rPr>
              <a:t>much more </a:t>
            </a:r>
            <a:r>
              <a:rPr sz="1000" spc="-5" dirty="0">
                <a:latin typeface="Arial"/>
                <a:cs typeface="Arial"/>
              </a:rPr>
              <a:t>significant part of oil and gas procurement activity than the percentage  would</a:t>
            </a:r>
            <a:r>
              <a:rPr sz="1000" spc="-6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indicate.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1016304" y="5868085"/>
            <a:ext cx="5505450" cy="23272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800"/>
              </a:lnSpc>
            </a:pPr>
            <a:r>
              <a:rPr sz="1000" spc="-5" dirty="0">
                <a:latin typeface="Arial"/>
                <a:cs typeface="Arial"/>
              </a:rPr>
              <a:t>As with globe valves, over a third of relief </a:t>
            </a:r>
            <a:r>
              <a:rPr sz="1000" dirty="0">
                <a:latin typeface="Arial"/>
                <a:cs typeface="Arial"/>
              </a:rPr>
              <a:t>valves </a:t>
            </a:r>
            <a:r>
              <a:rPr sz="1000" spc="-5" dirty="0">
                <a:latin typeface="Arial"/>
                <a:cs typeface="Arial"/>
              </a:rPr>
              <a:t>are purchased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the oil, gas, and chemical  industries (37%, compared to 35%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globe valves). Other </a:t>
            </a:r>
            <a:r>
              <a:rPr sz="1000" dirty="0">
                <a:latin typeface="Arial"/>
                <a:cs typeface="Arial"/>
              </a:rPr>
              <a:t>major </a:t>
            </a:r>
            <a:r>
              <a:rPr sz="1000" spc="-5" dirty="0">
                <a:latin typeface="Arial"/>
                <a:cs typeface="Arial"/>
              </a:rPr>
              <a:t>sales go to the power, </a:t>
            </a:r>
            <a:r>
              <a:rPr sz="1000" dirty="0">
                <a:latin typeface="Arial"/>
                <a:cs typeface="Arial"/>
              </a:rPr>
              <a:t>iron </a:t>
            </a:r>
            <a:r>
              <a:rPr sz="1000" spc="-5" dirty="0">
                <a:latin typeface="Arial"/>
                <a:cs typeface="Arial"/>
              </a:rPr>
              <a:t>and  steel, and pulp and paper businesses, which </a:t>
            </a:r>
            <a:r>
              <a:rPr sz="1000" dirty="0">
                <a:latin typeface="Arial"/>
                <a:cs typeface="Arial"/>
              </a:rPr>
              <a:t>are </a:t>
            </a:r>
            <a:r>
              <a:rPr sz="1000" spc="-5" dirty="0">
                <a:latin typeface="Arial"/>
                <a:cs typeface="Arial"/>
              </a:rPr>
              <a:t>also process intensive and involve boilers and/or  process fluids.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split of sales to these industries tends to be very stable over </a:t>
            </a:r>
            <a:r>
              <a:rPr sz="1000" dirty="0">
                <a:latin typeface="Arial"/>
                <a:cs typeface="Arial"/>
              </a:rPr>
              <a:t>time. </a:t>
            </a:r>
            <a:r>
              <a:rPr sz="1000" spc="15" dirty="0">
                <a:latin typeface="Arial"/>
                <a:cs typeface="Arial"/>
              </a:rPr>
              <a:t>We </a:t>
            </a:r>
            <a:r>
              <a:rPr sz="1000" dirty="0">
                <a:latin typeface="Arial"/>
                <a:cs typeface="Arial"/>
              </a:rPr>
              <a:t>focus  </a:t>
            </a:r>
            <a:r>
              <a:rPr sz="1000" spc="-5" dirty="0">
                <a:latin typeface="Arial"/>
                <a:cs typeface="Arial"/>
              </a:rPr>
              <a:t>here </a:t>
            </a:r>
            <a:r>
              <a:rPr sz="1000" dirty="0">
                <a:latin typeface="Arial"/>
                <a:cs typeface="Arial"/>
              </a:rPr>
              <a:t>on demand coming</a:t>
            </a:r>
            <a:r>
              <a:rPr sz="1000" spc="-10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from: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00">
              <a:latin typeface="Times New Roman"/>
              <a:cs typeface="Times New Roman"/>
            </a:endParaRPr>
          </a:p>
          <a:p>
            <a:pPr marL="469265" indent="-227965">
              <a:lnSpc>
                <a:spcPct val="100000"/>
              </a:lnSpc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Chemicals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dirty="0">
                <a:latin typeface="Arial"/>
                <a:cs typeface="Arial"/>
              </a:rPr>
              <a:t>Coke </a:t>
            </a:r>
            <a:r>
              <a:rPr sz="1000" spc="-5" dirty="0">
                <a:latin typeface="Arial"/>
                <a:cs typeface="Arial"/>
              </a:rPr>
              <a:t>&amp; refined petroleum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products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9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Oil &amp; gas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extraction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Industrial production, including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construction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60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Utilities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1016304" y="8617457"/>
            <a:ext cx="5269230" cy="11537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Relief valves are used in </a:t>
            </a:r>
            <a:r>
              <a:rPr sz="1000" dirty="0">
                <a:latin typeface="Arial"/>
                <a:cs typeface="Arial"/>
              </a:rPr>
              <a:t>many refinery </a:t>
            </a:r>
            <a:r>
              <a:rPr sz="1000" spc="-5" dirty="0">
                <a:latin typeface="Arial"/>
                <a:cs typeface="Arial"/>
              </a:rPr>
              <a:t>applications including, </a:t>
            </a:r>
            <a:r>
              <a:rPr sz="1000" dirty="0">
                <a:latin typeface="Arial"/>
                <a:cs typeface="Arial"/>
              </a:rPr>
              <a:t>for</a:t>
            </a:r>
            <a:r>
              <a:rPr sz="1000" spc="114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example: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Times New Roman"/>
              <a:cs typeface="Times New Roman"/>
            </a:endParaRPr>
          </a:p>
          <a:p>
            <a:pPr marL="469265" indent="-227965">
              <a:lnSpc>
                <a:spcPct val="100000"/>
              </a:lnSpc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Critical and subcritical gas pressure relief, including</a:t>
            </a:r>
            <a:r>
              <a:rPr sz="1000" spc="10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flaring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9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Steam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boil-off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BTEX (benzene, toluene, ethylbenzene, and </a:t>
            </a:r>
            <a:r>
              <a:rPr sz="1000" dirty="0">
                <a:latin typeface="Arial"/>
                <a:cs typeface="Arial"/>
              </a:rPr>
              <a:t>xylenes)  </a:t>
            </a:r>
            <a:r>
              <a:rPr sz="1000" spc="-5" dirty="0">
                <a:latin typeface="Arial"/>
                <a:cs typeface="Arial"/>
              </a:rPr>
              <a:t>and glycol </a:t>
            </a:r>
            <a:r>
              <a:rPr sz="1000" dirty="0">
                <a:latin typeface="Arial"/>
                <a:cs typeface="Arial"/>
              </a:rPr>
              <a:t>reboiler safety</a:t>
            </a:r>
            <a:r>
              <a:rPr sz="1000" spc="8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relief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Pressure relief from tank </a:t>
            </a:r>
            <a:r>
              <a:rPr sz="1000" dirty="0">
                <a:latin typeface="Arial"/>
                <a:cs typeface="Arial"/>
              </a:rPr>
              <a:t>filling </a:t>
            </a:r>
            <a:r>
              <a:rPr sz="1000" spc="-10" dirty="0">
                <a:latin typeface="Arial"/>
                <a:cs typeface="Arial"/>
              </a:rPr>
              <a:t>and </a:t>
            </a:r>
            <a:r>
              <a:rPr sz="1000" spc="-5" dirty="0">
                <a:latin typeface="Arial"/>
                <a:cs typeface="Arial"/>
              </a:rPr>
              <a:t>emptying, including tank</a:t>
            </a:r>
            <a:r>
              <a:rPr sz="1000" spc="14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blanketing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244904" y="913892"/>
            <a:ext cx="1728470" cy="3949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0665" indent="-227965">
              <a:lnSpc>
                <a:spcPct val="100000"/>
              </a:lnSpc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Relief of vacuum</a:t>
            </a:r>
            <a:r>
              <a:rPr sz="100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pressure</a:t>
            </a:r>
            <a:endParaRPr sz="1000">
              <a:latin typeface="Arial"/>
              <a:cs typeface="Arial"/>
            </a:endParaRPr>
          </a:p>
          <a:p>
            <a:pPr marL="240665" indent="-227965">
              <a:lnSpc>
                <a:spcPct val="100000"/>
              </a:lnSpc>
              <a:spcBef>
                <a:spcPts val="59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Gas pressure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relief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9" name="object 9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45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94" name="object 94"/>
          <p:cNvSpPr txBox="1"/>
          <p:nvPr/>
        </p:nvSpPr>
        <p:spPr>
          <a:xfrm>
            <a:off x="1016304" y="1663953"/>
            <a:ext cx="5525135" cy="892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Refinery </a:t>
            </a:r>
            <a:r>
              <a:rPr sz="1000" dirty="0">
                <a:latin typeface="Arial"/>
                <a:cs typeface="Arial"/>
              </a:rPr>
              <a:t>capital </a:t>
            </a:r>
            <a:r>
              <a:rPr sz="1000" spc="-5" dirty="0">
                <a:latin typeface="Arial"/>
                <a:cs typeface="Arial"/>
              </a:rPr>
              <a:t>construction stagnated in 2010 and </a:t>
            </a:r>
            <a:r>
              <a:rPr sz="1000" dirty="0">
                <a:latin typeface="Arial"/>
                <a:cs typeface="Arial"/>
              </a:rPr>
              <a:t>grew only </a:t>
            </a:r>
            <a:r>
              <a:rPr sz="1000" spc="-5" dirty="0">
                <a:latin typeface="Arial"/>
                <a:cs typeface="Arial"/>
              </a:rPr>
              <a:t>slightly in 2011. </a:t>
            </a:r>
            <a:r>
              <a:rPr sz="1000" dirty="0">
                <a:latin typeface="Arial"/>
                <a:cs typeface="Arial"/>
              </a:rPr>
              <a:t>American </a:t>
            </a:r>
            <a:r>
              <a:rPr sz="1000" spc="-5" dirty="0">
                <a:latin typeface="Arial"/>
                <a:cs typeface="Arial"/>
              </a:rPr>
              <a:t>and  European oil companies closed refineries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2010 and 2011. Refiners released </a:t>
            </a:r>
            <a:r>
              <a:rPr sz="1000" dirty="0">
                <a:latin typeface="Arial"/>
                <a:cs typeface="Arial"/>
              </a:rPr>
              <a:t>pent-up </a:t>
            </a:r>
            <a:r>
              <a:rPr sz="1000" spc="-5" dirty="0">
                <a:latin typeface="Arial"/>
                <a:cs typeface="Arial"/>
              </a:rPr>
              <a:t>demand in  2012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ordering </a:t>
            </a:r>
            <a:r>
              <a:rPr sz="1000" dirty="0">
                <a:latin typeface="Arial"/>
                <a:cs typeface="Arial"/>
              </a:rPr>
              <a:t>almost </a:t>
            </a:r>
            <a:r>
              <a:rPr sz="1000" spc="-10" dirty="0">
                <a:latin typeface="Arial"/>
                <a:cs typeface="Arial"/>
              </a:rPr>
              <a:t>6% </a:t>
            </a:r>
            <a:r>
              <a:rPr sz="1000" dirty="0">
                <a:latin typeface="Arial"/>
                <a:cs typeface="Arial"/>
              </a:rPr>
              <a:t>more </a:t>
            </a:r>
            <a:r>
              <a:rPr sz="1000" spc="-5" dirty="0">
                <a:latin typeface="Arial"/>
                <a:cs typeface="Arial"/>
              </a:rPr>
              <a:t>relief valves than in 2012. As a result of last </a:t>
            </a:r>
            <a:r>
              <a:rPr sz="1000" spc="-10" dirty="0">
                <a:latin typeface="Arial"/>
                <a:cs typeface="Arial"/>
              </a:rPr>
              <a:t>year’s </a:t>
            </a:r>
            <a:r>
              <a:rPr sz="1000" spc="-5" dirty="0">
                <a:latin typeface="Arial"/>
                <a:cs typeface="Arial"/>
              </a:rPr>
              <a:t>surge, </a:t>
            </a:r>
            <a:r>
              <a:rPr sz="1000" spc="-15" dirty="0">
                <a:latin typeface="Arial"/>
                <a:cs typeface="Arial"/>
              </a:rPr>
              <a:t>we  </a:t>
            </a:r>
            <a:r>
              <a:rPr sz="1000" spc="-5" dirty="0">
                <a:latin typeface="Arial"/>
                <a:cs typeface="Arial"/>
              </a:rPr>
              <a:t>expect to see a lull to 0.8% this </a:t>
            </a:r>
            <a:r>
              <a:rPr sz="1000" spc="-10" dirty="0">
                <a:latin typeface="Arial"/>
                <a:cs typeface="Arial"/>
              </a:rPr>
              <a:t>year </a:t>
            </a:r>
            <a:r>
              <a:rPr sz="1000" spc="-5" dirty="0">
                <a:latin typeface="Arial"/>
                <a:cs typeface="Arial"/>
              </a:rPr>
              <a:t>(2013) before a return to consistent, strong</a:t>
            </a:r>
            <a:r>
              <a:rPr sz="1000" spc="2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growth.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016304" y="2911957"/>
            <a:ext cx="5639435" cy="3622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254000">
              <a:lnSpc>
                <a:spcPct val="144100"/>
              </a:lnSpc>
            </a:pPr>
            <a:r>
              <a:rPr sz="1000" spc="-5" dirty="0">
                <a:latin typeface="Arial"/>
                <a:cs typeface="Arial"/>
              </a:rPr>
              <a:t>Within the oil, gas, and power industries, recent industry </a:t>
            </a:r>
            <a:r>
              <a:rPr sz="1000" dirty="0">
                <a:latin typeface="Arial"/>
                <a:cs typeface="Arial"/>
              </a:rPr>
              <a:t>activity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dirty="0">
                <a:latin typeface="Arial"/>
                <a:cs typeface="Arial"/>
              </a:rPr>
              <a:t>marked by </a:t>
            </a:r>
            <a:r>
              <a:rPr sz="1000" spc="-5" dirty="0">
                <a:latin typeface="Arial"/>
                <a:cs typeface="Arial"/>
              </a:rPr>
              <a:t>an increase </a:t>
            </a:r>
            <a:r>
              <a:rPr sz="1000" spc="-10" dirty="0">
                <a:latin typeface="Arial"/>
                <a:cs typeface="Arial"/>
              </a:rPr>
              <a:t>in  </a:t>
            </a:r>
            <a:r>
              <a:rPr sz="1000" spc="-5" dirty="0">
                <a:latin typeface="Arial"/>
                <a:cs typeface="Arial"/>
              </a:rPr>
              <a:t>specially-designed valves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gas processing and transmission, as </a:t>
            </a:r>
            <a:r>
              <a:rPr sz="1000" spc="-10" dirty="0">
                <a:latin typeface="Arial"/>
                <a:cs typeface="Arial"/>
              </a:rPr>
              <a:t>well </a:t>
            </a:r>
            <a:r>
              <a:rPr sz="1000" spc="-5" dirty="0">
                <a:latin typeface="Arial"/>
                <a:cs typeface="Arial"/>
              </a:rPr>
              <a:t>as downhole units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oil  production.</a:t>
            </a:r>
            <a:endParaRPr sz="1000">
              <a:latin typeface="Arial"/>
              <a:cs typeface="Arial"/>
            </a:endParaRPr>
          </a:p>
          <a:p>
            <a:pPr marL="469265" marR="5080" indent="-227965">
              <a:lnSpc>
                <a:spcPct val="143700"/>
              </a:lnSpc>
              <a:spcBef>
                <a:spcPts val="66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For upstream gas processing, McKenzie </a:t>
            </a:r>
            <a:r>
              <a:rPr sz="1000" dirty="0">
                <a:latin typeface="Arial"/>
                <a:cs typeface="Arial"/>
              </a:rPr>
              <a:t>makes </a:t>
            </a:r>
            <a:r>
              <a:rPr sz="1000" spc="-5" dirty="0">
                <a:latin typeface="Arial"/>
                <a:cs typeface="Arial"/>
              </a:rPr>
              <a:t>custom overpressure relief valves </a:t>
            </a:r>
            <a:r>
              <a:rPr sz="1000" dirty="0">
                <a:latin typeface="Arial"/>
                <a:cs typeface="Arial"/>
              </a:rPr>
              <a:t>for  </a:t>
            </a:r>
            <a:r>
              <a:rPr sz="1000" spc="-5" dirty="0">
                <a:latin typeface="Arial"/>
                <a:cs typeface="Arial"/>
              </a:rPr>
              <a:t>compressor stations, gas pipelines and </a:t>
            </a:r>
            <a:r>
              <a:rPr sz="1000" dirty="0">
                <a:latin typeface="Arial"/>
                <a:cs typeface="Arial"/>
              </a:rPr>
              <a:t>storage systems, </a:t>
            </a:r>
            <a:r>
              <a:rPr sz="1000" spc="-10" dirty="0">
                <a:latin typeface="Arial"/>
                <a:cs typeface="Arial"/>
              </a:rPr>
              <a:t>and </a:t>
            </a:r>
            <a:r>
              <a:rPr sz="1000" spc="-5" dirty="0">
                <a:latin typeface="Arial"/>
                <a:cs typeface="Arial"/>
              </a:rPr>
              <a:t>gas processing </a:t>
            </a:r>
            <a:r>
              <a:rPr sz="1000" dirty="0">
                <a:latin typeface="Arial"/>
                <a:cs typeface="Arial"/>
              </a:rPr>
              <a:t>plants. </a:t>
            </a:r>
            <a:r>
              <a:rPr sz="1000" spc="-5" dirty="0">
                <a:latin typeface="Arial"/>
                <a:cs typeface="Arial"/>
              </a:rPr>
              <a:t>Also,  Taylor Valves </a:t>
            </a:r>
            <a:r>
              <a:rPr sz="1000" dirty="0">
                <a:latin typeface="Arial"/>
                <a:cs typeface="Arial"/>
              </a:rPr>
              <a:t>(Oklahoma, </a:t>
            </a:r>
            <a:r>
              <a:rPr sz="1000" spc="-5" dirty="0">
                <a:latin typeface="Arial"/>
                <a:cs typeface="Arial"/>
              </a:rPr>
              <a:t>US) </a:t>
            </a:r>
            <a:r>
              <a:rPr sz="1000" dirty="0">
                <a:latin typeface="Arial"/>
                <a:cs typeface="Arial"/>
              </a:rPr>
              <a:t>makes </a:t>
            </a:r>
            <a:r>
              <a:rPr sz="1000" spc="-5" dirty="0">
                <a:latin typeface="Arial"/>
                <a:cs typeface="Arial"/>
              </a:rPr>
              <a:t>engineered valve solutions such as </a:t>
            </a:r>
            <a:r>
              <a:rPr sz="1000" dirty="0">
                <a:latin typeface="Arial"/>
                <a:cs typeface="Arial"/>
              </a:rPr>
              <a:t>pump </a:t>
            </a:r>
            <a:r>
              <a:rPr sz="1000" spc="-5" dirty="0">
                <a:latin typeface="Arial"/>
                <a:cs typeface="Arial"/>
              </a:rPr>
              <a:t>bypass,  </a:t>
            </a:r>
            <a:r>
              <a:rPr sz="1000" dirty="0">
                <a:latin typeface="Arial"/>
                <a:cs typeface="Arial"/>
              </a:rPr>
              <a:t>pump </a:t>
            </a:r>
            <a:r>
              <a:rPr sz="1000" spc="-5" dirty="0">
                <a:latin typeface="Arial"/>
                <a:cs typeface="Arial"/>
              </a:rPr>
              <a:t>relief, </a:t>
            </a:r>
            <a:r>
              <a:rPr sz="1000" spc="-10" dirty="0">
                <a:latin typeface="Arial"/>
                <a:cs typeface="Arial"/>
              </a:rPr>
              <a:t>well </a:t>
            </a:r>
            <a:r>
              <a:rPr sz="1000" dirty="0">
                <a:latin typeface="Arial"/>
                <a:cs typeface="Arial"/>
              </a:rPr>
              <a:t>hookups, </a:t>
            </a:r>
            <a:r>
              <a:rPr sz="1000" spc="-5" dirty="0">
                <a:latin typeface="Arial"/>
                <a:cs typeface="Arial"/>
              </a:rPr>
              <a:t>closed loop systems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high pressure relief </a:t>
            </a:r>
            <a:r>
              <a:rPr sz="1000" dirty="0">
                <a:latin typeface="Arial"/>
                <a:cs typeface="Arial"/>
              </a:rPr>
              <a:t>applications, </a:t>
            </a:r>
            <a:r>
              <a:rPr sz="1000" spc="-10" dirty="0">
                <a:latin typeface="Arial"/>
                <a:cs typeface="Arial"/>
              </a:rPr>
              <a:t>and  </a:t>
            </a:r>
            <a:r>
              <a:rPr sz="1000" spc="-5" dirty="0">
                <a:latin typeface="Arial"/>
                <a:cs typeface="Arial"/>
              </a:rPr>
              <a:t>leak detection in CNG applications.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applications </a:t>
            </a:r>
            <a:r>
              <a:rPr sz="1000" spc="-10" dirty="0">
                <a:latin typeface="Arial"/>
                <a:cs typeface="Arial"/>
              </a:rPr>
              <a:t>it </a:t>
            </a:r>
            <a:r>
              <a:rPr sz="1000" spc="-5" dirty="0">
                <a:latin typeface="Arial"/>
                <a:cs typeface="Arial"/>
              </a:rPr>
              <a:t>serves include air, gas, or </a:t>
            </a:r>
            <a:r>
              <a:rPr sz="1000" dirty="0">
                <a:latin typeface="Arial"/>
                <a:cs typeface="Arial"/>
              </a:rPr>
              <a:t>liquid </a:t>
            </a:r>
            <a:r>
              <a:rPr sz="1000" spc="-5" dirty="0">
                <a:latin typeface="Arial"/>
                <a:cs typeface="Arial"/>
              </a:rPr>
              <a:t>relief 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compressors, separators, heater treaters, free water knockouts, scrubbers, dehydrators,  </a:t>
            </a:r>
            <a:r>
              <a:rPr sz="1000" dirty="0">
                <a:latin typeface="Arial"/>
                <a:cs typeface="Arial"/>
              </a:rPr>
              <a:t>thermal </a:t>
            </a:r>
            <a:r>
              <a:rPr sz="1000" spc="-5" dirty="0">
                <a:latin typeface="Arial"/>
                <a:cs typeface="Arial"/>
              </a:rPr>
              <a:t>relief, gas production </a:t>
            </a:r>
            <a:r>
              <a:rPr sz="1000" dirty="0">
                <a:latin typeface="Arial"/>
                <a:cs typeface="Arial"/>
              </a:rPr>
              <a:t>units, chemical </a:t>
            </a:r>
            <a:r>
              <a:rPr sz="1000" spc="-5" dirty="0">
                <a:latin typeface="Arial"/>
                <a:cs typeface="Arial"/>
              </a:rPr>
              <a:t>plants, refineries, gas, </a:t>
            </a:r>
            <a:r>
              <a:rPr sz="1000" dirty="0">
                <a:latin typeface="Arial"/>
                <a:cs typeface="Arial"/>
              </a:rPr>
              <a:t>plants </a:t>
            </a:r>
            <a:r>
              <a:rPr sz="1000" spc="-5" dirty="0">
                <a:latin typeface="Arial"/>
                <a:cs typeface="Arial"/>
              </a:rPr>
              <a:t>and other  industrial</a:t>
            </a:r>
            <a:r>
              <a:rPr sz="1000" spc="-3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applications.</a:t>
            </a:r>
            <a:endParaRPr sz="1000">
              <a:latin typeface="Arial"/>
              <a:cs typeface="Arial"/>
            </a:endParaRPr>
          </a:p>
          <a:p>
            <a:pPr marL="469265" marR="100965" indent="-227965">
              <a:lnSpc>
                <a:spcPct val="143600"/>
              </a:lnSpc>
              <a:spcBef>
                <a:spcPts val="7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For downhole oilwell valves, Halliburton (US) </a:t>
            </a:r>
            <a:r>
              <a:rPr sz="1000" dirty="0">
                <a:latin typeface="Arial"/>
                <a:cs typeface="Arial"/>
              </a:rPr>
              <a:t>makes </a:t>
            </a:r>
            <a:r>
              <a:rPr sz="1000" spc="-5" dirty="0">
                <a:latin typeface="Arial"/>
                <a:cs typeface="Arial"/>
              </a:rPr>
              <a:t>tubing-retrievable and wireline-  retrievable </a:t>
            </a:r>
            <a:r>
              <a:rPr sz="1000" dirty="0">
                <a:latin typeface="Arial"/>
                <a:cs typeface="Arial"/>
              </a:rPr>
              <a:t>safety </a:t>
            </a:r>
            <a:r>
              <a:rPr sz="1000" spc="-5" dirty="0">
                <a:latin typeface="Arial"/>
                <a:cs typeface="Arial"/>
              </a:rPr>
              <a:t>valves, including both surface-controlled and direct-controlled designs. </a:t>
            </a:r>
            <a:r>
              <a:rPr sz="1000" dirty="0">
                <a:latin typeface="Arial"/>
                <a:cs typeface="Arial"/>
              </a:rPr>
              <a:t>It  </a:t>
            </a:r>
            <a:r>
              <a:rPr sz="1000" spc="-5" dirty="0">
                <a:latin typeface="Arial"/>
                <a:cs typeface="Arial"/>
              </a:rPr>
              <a:t>also </a:t>
            </a:r>
            <a:r>
              <a:rPr sz="1000" dirty="0">
                <a:latin typeface="Arial"/>
                <a:cs typeface="Arial"/>
              </a:rPr>
              <a:t>makes </a:t>
            </a:r>
            <a:r>
              <a:rPr sz="1000" spc="-5" dirty="0">
                <a:latin typeface="Arial"/>
                <a:cs typeface="Arial"/>
              </a:rPr>
              <a:t>a CV0 Retrievable Straddle with </a:t>
            </a:r>
            <a:r>
              <a:rPr sz="1000" dirty="0">
                <a:latin typeface="Arial"/>
                <a:cs typeface="Arial"/>
              </a:rPr>
              <a:t>Integral Safety </a:t>
            </a:r>
            <a:r>
              <a:rPr sz="1000" spc="-5" dirty="0">
                <a:latin typeface="Arial"/>
                <a:cs typeface="Arial"/>
              </a:rPr>
              <a:t>Valve (intervention</a:t>
            </a:r>
            <a:r>
              <a:rPr sz="1000" spc="114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solution).</a:t>
            </a:r>
            <a:endParaRPr sz="1000">
              <a:latin typeface="Arial"/>
              <a:cs typeface="Arial"/>
            </a:endParaRPr>
          </a:p>
          <a:p>
            <a:pPr marL="469265" marR="178435" indent="-227965">
              <a:lnSpc>
                <a:spcPct val="143000"/>
              </a:lnSpc>
              <a:spcBef>
                <a:spcPts val="8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Nuclear valve applications are robust in China and Korea (but the fallout of the Japanese  disaster </a:t>
            </a:r>
            <a:r>
              <a:rPr sz="1000" dirty="0">
                <a:latin typeface="Arial"/>
                <a:cs typeface="Arial"/>
              </a:rPr>
              <a:t>has </a:t>
            </a:r>
            <a:r>
              <a:rPr sz="1000" spc="-5" dirty="0">
                <a:latin typeface="Arial"/>
                <a:cs typeface="Arial"/>
              </a:rPr>
              <a:t>stymied expansion in the </a:t>
            </a:r>
            <a:r>
              <a:rPr sz="1000" spc="-10" dirty="0">
                <a:latin typeface="Arial"/>
                <a:cs typeface="Arial"/>
              </a:rPr>
              <a:t>EU </a:t>
            </a:r>
            <a:r>
              <a:rPr sz="1000" spc="-5" dirty="0">
                <a:latin typeface="Arial"/>
                <a:cs typeface="Arial"/>
              </a:rPr>
              <a:t>and </a:t>
            </a:r>
            <a:r>
              <a:rPr sz="1000" dirty="0">
                <a:latin typeface="Arial"/>
                <a:cs typeface="Arial"/>
              </a:rPr>
              <a:t>North</a:t>
            </a:r>
            <a:r>
              <a:rPr sz="1000" spc="8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America).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16304" y="6892366"/>
            <a:ext cx="5405120" cy="89026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700"/>
              </a:lnSpc>
            </a:pPr>
            <a:r>
              <a:rPr sz="1000" spc="-5" dirty="0">
                <a:latin typeface="Arial"/>
                <a:cs typeface="Arial"/>
              </a:rPr>
              <a:t>Overall global demand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Relief valves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dirty="0">
                <a:latin typeface="Arial"/>
                <a:cs typeface="Arial"/>
              </a:rPr>
              <a:t>grow </a:t>
            </a:r>
            <a:r>
              <a:rPr sz="1000" spc="-5" dirty="0">
                <a:latin typeface="Arial"/>
                <a:cs typeface="Arial"/>
              </a:rPr>
              <a:t>at </a:t>
            </a:r>
            <a:r>
              <a:rPr sz="1000" dirty="0">
                <a:latin typeface="Arial"/>
                <a:cs typeface="Arial"/>
              </a:rPr>
              <a:t>least </a:t>
            </a:r>
            <a:r>
              <a:rPr sz="1000" spc="-5" dirty="0">
                <a:latin typeface="Arial"/>
                <a:cs typeface="Arial"/>
              </a:rPr>
              <a:t>9% between 2013 Q1 and 2015 </a:t>
            </a:r>
            <a:r>
              <a:rPr sz="1000" dirty="0">
                <a:latin typeface="Arial"/>
                <a:cs typeface="Arial"/>
              </a:rPr>
              <a:t>Q4.  </a:t>
            </a:r>
            <a:r>
              <a:rPr sz="1000" spc="-5" dirty="0">
                <a:latin typeface="Arial"/>
                <a:cs typeface="Arial"/>
              </a:rPr>
              <a:t>Demand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2014 and beyond will be supported </a:t>
            </a:r>
            <a:r>
              <a:rPr sz="1000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orders from the upstream oil and gas industry  and the return of capital expenditure in the </a:t>
            </a:r>
            <a:r>
              <a:rPr sz="1000" dirty="0">
                <a:latin typeface="Arial"/>
                <a:cs typeface="Arial"/>
              </a:rPr>
              <a:t>refinery </a:t>
            </a:r>
            <a:r>
              <a:rPr sz="1000" spc="-5" dirty="0">
                <a:latin typeface="Arial"/>
                <a:cs typeface="Arial"/>
              </a:rPr>
              <a:t>sector in 2014 and 2015. Stronger </a:t>
            </a:r>
            <a:r>
              <a:rPr sz="1000" dirty="0">
                <a:latin typeface="Arial"/>
                <a:cs typeface="Arial"/>
              </a:rPr>
              <a:t>than  </a:t>
            </a:r>
            <a:r>
              <a:rPr sz="1000" spc="-5" dirty="0">
                <a:latin typeface="Arial"/>
                <a:cs typeface="Arial"/>
              </a:rPr>
              <a:t>expected demand growth </a:t>
            </a:r>
            <a:r>
              <a:rPr sz="1000" dirty="0">
                <a:latin typeface="Arial"/>
                <a:cs typeface="Arial"/>
              </a:rPr>
              <a:t>could </a:t>
            </a:r>
            <a:r>
              <a:rPr sz="1000" spc="-5" dirty="0">
                <a:latin typeface="Arial"/>
                <a:cs typeface="Arial"/>
              </a:rPr>
              <a:t>bring the </a:t>
            </a:r>
            <a:r>
              <a:rPr sz="1000" dirty="0">
                <a:latin typeface="Arial"/>
                <a:cs typeface="Arial"/>
              </a:rPr>
              <a:t>total demand </a:t>
            </a:r>
            <a:r>
              <a:rPr sz="1000" spc="-5" dirty="0">
                <a:latin typeface="Arial"/>
                <a:cs typeface="Arial"/>
              </a:rPr>
              <a:t>increase over the </a:t>
            </a:r>
            <a:r>
              <a:rPr sz="1000" dirty="0">
                <a:latin typeface="Arial"/>
                <a:cs typeface="Arial"/>
              </a:rPr>
              <a:t>same </a:t>
            </a:r>
            <a:r>
              <a:rPr sz="1000" spc="-5" dirty="0">
                <a:latin typeface="Arial"/>
                <a:cs typeface="Arial"/>
              </a:rPr>
              <a:t>period </a:t>
            </a:r>
            <a:r>
              <a:rPr sz="1000" dirty="0">
                <a:latin typeface="Arial"/>
                <a:cs typeface="Arial"/>
              </a:rPr>
              <a:t>to</a:t>
            </a:r>
            <a:r>
              <a:rPr sz="1000" spc="8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13.7%.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016304" y="8138921"/>
            <a:ext cx="5478780" cy="453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Longer </a:t>
            </a:r>
            <a:r>
              <a:rPr sz="1000" dirty="0">
                <a:latin typeface="Arial"/>
                <a:cs typeface="Arial"/>
              </a:rPr>
              <a:t>term, by </a:t>
            </a:r>
            <a:r>
              <a:rPr sz="1000" spc="-5" dirty="0">
                <a:latin typeface="Arial"/>
                <a:cs typeface="Arial"/>
              </a:rPr>
              <a:t>2020, demand will increase </a:t>
            </a:r>
            <a:r>
              <a:rPr sz="1000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35.4%, reflecting an underlying compound annual  growth of 4.4% </a:t>
            </a:r>
            <a:r>
              <a:rPr sz="1000" spc="-10" dirty="0">
                <a:latin typeface="Arial"/>
                <a:cs typeface="Arial"/>
              </a:rPr>
              <a:t>year </a:t>
            </a:r>
            <a:r>
              <a:rPr sz="1000" spc="-5" dirty="0">
                <a:latin typeface="Arial"/>
                <a:cs typeface="Arial"/>
              </a:rPr>
              <a:t>on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year.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3797934"/>
            <a:ext cx="30607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Arial"/>
                <a:cs typeface="Arial"/>
              </a:rPr>
              <a:t>9.1.2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359153" y="3797934"/>
            <a:ext cx="109601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Supply</a:t>
            </a:r>
            <a:r>
              <a:rPr sz="1000" b="1" spc="-5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(Capacity)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902004" y="4322648"/>
            <a:ext cx="5648960" cy="89026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700"/>
              </a:lnSpc>
            </a:pPr>
            <a:r>
              <a:rPr sz="1000" b="1" spc="-5" dirty="0">
                <a:latin typeface="Arial"/>
                <a:cs typeface="Arial"/>
              </a:rPr>
              <a:t>Suppliers </a:t>
            </a:r>
            <a:r>
              <a:rPr sz="1000" b="1" dirty="0">
                <a:latin typeface="Arial"/>
                <a:cs typeface="Arial"/>
              </a:rPr>
              <a:t>such </a:t>
            </a:r>
            <a:r>
              <a:rPr sz="1000" b="1" spc="-5" dirty="0">
                <a:latin typeface="Arial"/>
                <a:cs typeface="Arial"/>
              </a:rPr>
              <a:t>as </a:t>
            </a:r>
            <a:r>
              <a:rPr sz="1000" b="1" dirty="0">
                <a:latin typeface="Arial"/>
                <a:cs typeface="Arial"/>
              </a:rPr>
              <a:t>GE and </a:t>
            </a:r>
            <a:r>
              <a:rPr sz="1000" b="1" spc="-5" dirty="0">
                <a:latin typeface="Arial"/>
                <a:cs typeface="Arial"/>
              </a:rPr>
              <a:t>Valvitalia are reconfiguring capacity to respond specifically to  growing demand in the oil and gas sector. Suppliers are operating at </a:t>
            </a:r>
            <a:r>
              <a:rPr sz="1000" b="1" spc="5" dirty="0">
                <a:latin typeface="Arial"/>
                <a:cs typeface="Arial"/>
              </a:rPr>
              <a:t>70-80% </a:t>
            </a:r>
            <a:r>
              <a:rPr sz="1000" b="1" spc="-5" dirty="0">
                <a:latin typeface="Arial"/>
                <a:cs typeface="Arial"/>
              </a:rPr>
              <a:t>of capacity, but  the total amount of capacity available is </a:t>
            </a:r>
            <a:r>
              <a:rPr sz="1000" b="1" dirty="0">
                <a:latin typeface="Arial"/>
                <a:cs typeface="Arial"/>
              </a:rPr>
              <a:t>low, </a:t>
            </a:r>
            <a:r>
              <a:rPr sz="1000" b="1" spc="-5" dirty="0">
                <a:latin typeface="Arial"/>
                <a:cs typeface="Arial"/>
              </a:rPr>
              <a:t>so buyers </a:t>
            </a:r>
            <a:r>
              <a:rPr sz="1000" b="1" dirty="0">
                <a:latin typeface="Arial"/>
                <a:cs typeface="Arial"/>
              </a:rPr>
              <a:t>running </a:t>
            </a:r>
            <a:r>
              <a:rPr sz="1000" b="1" spc="-5" dirty="0">
                <a:latin typeface="Arial"/>
                <a:cs typeface="Arial"/>
              </a:rPr>
              <a:t>large capital programs would  be </a:t>
            </a:r>
            <a:r>
              <a:rPr sz="1000" b="1" dirty="0">
                <a:latin typeface="Arial"/>
                <a:cs typeface="Arial"/>
              </a:rPr>
              <a:t>wise </a:t>
            </a:r>
            <a:r>
              <a:rPr sz="1000" b="1" spc="-5" dirty="0">
                <a:latin typeface="Arial"/>
                <a:cs typeface="Arial"/>
              </a:rPr>
              <a:t>to plan Relief </a:t>
            </a:r>
            <a:r>
              <a:rPr sz="1000" b="1" dirty="0">
                <a:latin typeface="Arial"/>
                <a:cs typeface="Arial"/>
              </a:rPr>
              <a:t>valve </a:t>
            </a:r>
            <a:r>
              <a:rPr sz="1000" b="1" spc="-5" dirty="0">
                <a:latin typeface="Arial"/>
                <a:cs typeface="Arial"/>
              </a:rPr>
              <a:t>capacity </a:t>
            </a:r>
            <a:r>
              <a:rPr sz="1000" b="1" dirty="0">
                <a:latin typeface="Arial"/>
                <a:cs typeface="Arial"/>
              </a:rPr>
              <a:t>with </a:t>
            </a:r>
            <a:r>
              <a:rPr sz="1000" b="1" spc="-5" dirty="0">
                <a:latin typeface="Arial"/>
                <a:cs typeface="Arial"/>
              </a:rPr>
              <a:t>suppliers in</a:t>
            </a:r>
            <a:r>
              <a:rPr sz="1000" b="1" spc="4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advance.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16304" y="5637657"/>
            <a:ext cx="3738879" cy="22936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top relief valve manufacturers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oil and gas applications</a:t>
            </a:r>
            <a:r>
              <a:rPr sz="1000" spc="114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are: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00">
              <a:latin typeface="Times New Roman"/>
              <a:cs typeface="Times New Roman"/>
            </a:endParaRPr>
          </a:p>
          <a:p>
            <a:pPr marL="469265" indent="-227965">
              <a:lnSpc>
                <a:spcPct val="100000"/>
              </a:lnSpc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Circor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Tyco/Pentair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9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dirty="0">
                <a:latin typeface="Arial"/>
                <a:cs typeface="Arial"/>
              </a:rPr>
              <a:t>GE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dirty="0">
                <a:latin typeface="Arial"/>
                <a:cs typeface="Arial"/>
              </a:rPr>
              <a:t>Cameron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ITT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(Dresser)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9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FMC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Technologies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Halliburton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60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Taylor</a:t>
            </a:r>
            <a:r>
              <a:rPr sz="1000" spc="-8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Mckenzie</a:t>
            </a:r>
            <a:r>
              <a:rPr sz="1000" spc="-8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Corp.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016304" y="8287511"/>
            <a:ext cx="5635625" cy="889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500"/>
              </a:lnSpc>
            </a:pPr>
            <a:r>
              <a:rPr sz="1000" spc="-5" dirty="0">
                <a:latin typeface="Arial"/>
                <a:cs typeface="Arial"/>
              </a:rPr>
              <a:t>Aggregate </a:t>
            </a:r>
            <a:r>
              <a:rPr sz="1000" dirty="0">
                <a:latin typeface="Arial"/>
                <a:cs typeface="Arial"/>
              </a:rPr>
              <a:t>capacity for Relief </a:t>
            </a:r>
            <a:r>
              <a:rPr sz="1000" spc="-10" dirty="0">
                <a:latin typeface="Arial"/>
                <a:cs typeface="Arial"/>
              </a:rPr>
              <a:t>valves </a:t>
            </a:r>
            <a:r>
              <a:rPr sz="1000" spc="-5" dirty="0">
                <a:latin typeface="Arial"/>
                <a:cs typeface="Arial"/>
              </a:rPr>
              <a:t>is $160m per calendar quarter. Since suppliers are operating at  an average of approximately 75% utilization, there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$40m of available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per quarter to  serve </a:t>
            </a:r>
            <a:r>
              <a:rPr sz="1000" dirty="0">
                <a:latin typeface="Arial"/>
                <a:cs typeface="Arial"/>
              </a:rPr>
              <a:t>major </a:t>
            </a:r>
            <a:r>
              <a:rPr sz="1000" spc="-5" dirty="0">
                <a:latin typeface="Arial"/>
                <a:cs typeface="Arial"/>
              </a:rPr>
              <a:t>capital projects. </a:t>
            </a:r>
            <a:r>
              <a:rPr sz="1000" dirty="0">
                <a:latin typeface="Arial"/>
                <a:cs typeface="Arial"/>
              </a:rPr>
              <a:t>While </a:t>
            </a:r>
            <a:r>
              <a:rPr sz="1000" spc="-5" dirty="0">
                <a:latin typeface="Arial"/>
                <a:cs typeface="Arial"/>
              </a:rPr>
              <a:t>the total amount of available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is expected to</a:t>
            </a:r>
            <a:r>
              <a:rPr sz="1000" spc="14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remain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25"/>
              </a:spcBef>
            </a:pPr>
            <a:r>
              <a:rPr sz="1000" spc="-5" dirty="0">
                <a:latin typeface="Arial"/>
                <a:cs typeface="Arial"/>
              </a:rPr>
              <a:t>stable, </a:t>
            </a:r>
            <a:r>
              <a:rPr sz="1000" dirty="0">
                <a:latin typeface="Arial"/>
                <a:cs typeface="Arial"/>
              </a:rPr>
              <a:t>capacity margin </a:t>
            </a:r>
            <a:r>
              <a:rPr sz="1000" spc="-5" dirty="0">
                <a:latin typeface="Arial"/>
                <a:cs typeface="Arial"/>
              </a:rPr>
              <a:t>is </a:t>
            </a:r>
            <a:r>
              <a:rPr sz="1000" dirty="0">
                <a:latin typeface="Arial"/>
                <a:cs typeface="Arial"/>
              </a:rPr>
              <a:t>very </a:t>
            </a:r>
            <a:r>
              <a:rPr sz="1000" spc="-5" dirty="0">
                <a:latin typeface="Arial"/>
                <a:cs typeface="Arial"/>
              </a:rPr>
              <a:t>thin. Large orders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specialized valves can rapidly</a:t>
            </a:r>
            <a:r>
              <a:rPr sz="1000" spc="8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eliminate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029004" y="9239757"/>
            <a:ext cx="4989830" cy="146685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1000" spc="-5" dirty="0">
                <a:latin typeface="Arial"/>
                <a:cs typeface="Arial"/>
              </a:rPr>
              <a:t>available </a:t>
            </a:r>
            <a:r>
              <a:rPr sz="1000" dirty="0">
                <a:latin typeface="Arial"/>
                <a:cs typeface="Arial"/>
              </a:rPr>
              <a:t>capacity for </a:t>
            </a:r>
            <a:r>
              <a:rPr sz="1000" spc="-5" dirty="0">
                <a:latin typeface="Arial"/>
                <a:cs typeface="Arial"/>
              </a:rPr>
              <a:t>individual companies. If individual oil companies negotiate</a:t>
            </a:r>
            <a:r>
              <a:rPr sz="1000" spc="14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capacity</a:t>
            </a:r>
            <a:endParaRPr sz="1000">
              <a:latin typeface="Arial"/>
              <a:cs typeface="Arial"/>
            </a:endParaRPr>
          </a:p>
        </p:txBody>
      </p:sp>
      <p:sp>
        <p:nvSpPr>
          <p:cNvPr id="99" name="object 99"/>
          <p:cNvSpPr/>
          <p:nvPr/>
        </p:nvSpPr>
        <p:spPr>
          <a:xfrm>
            <a:off x="1029004" y="9459162"/>
            <a:ext cx="5451475" cy="144780"/>
          </a:xfrm>
          <a:custGeom>
            <a:avLst/>
            <a:gdLst/>
            <a:ahLst/>
            <a:cxnLst/>
            <a:rect l="l" t="t" r="r" b="b"/>
            <a:pathLst>
              <a:path w="5451475" h="144779">
                <a:moveTo>
                  <a:pt x="0" y="144780"/>
                </a:moveTo>
                <a:lnTo>
                  <a:pt x="5451094" y="144780"/>
                </a:lnTo>
                <a:lnTo>
                  <a:pt x="5451094" y="0"/>
                </a:lnTo>
                <a:lnTo>
                  <a:pt x="0" y="0"/>
                </a:lnTo>
                <a:lnTo>
                  <a:pt x="0" y="14478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 txBox="1"/>
          <p:nvPr/>
        </p:nvSpPr>
        <p:spPr>
          <a:xfrm>
            <a:off x="1016304" y="9449510"/>
            <a:ext cx="547116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commitments with the </a:t>
            </a:r>
            <a:r>
              <a:rPr sz="1000" dirty="0">
                <a:latin typeface="Arial"/>
                <a:cs typeface="Arial"/>
              </a:rPr>
              <a:t>major </a:t>
            </a:r>
            <a:r>
              <a:rPr sz="1000" spc="-5" dirty="0">
                <a:latin typeface="Arial"/>
                <a:cs typeface="Arial"/>
              </a:rPr>
              <a:t>valve suppliers that </a:t>
            </a:r>
            <a:r>
              <a:rPr sz="1000" dirty="0">
                <a:latin typeface="Arial"/>
                <a:cs typeface="Arial"/>
              </a:rPr>
              <a:t>control almost </a:t>
            </a:r>
            <a:r>
              <a:rPr sz="1000" spc="-5" dirty="0">
                <a:latin typeface="Arial"/>
                <a:cs typeface="Arial"/>
              </a:rPr>
              <a:t>90% of available </a:t>
            </a:r>
            <a:r>
              <a:rPr sz="1000" dirty="0">
                <a:latin typeface="Arial"/>
                <a:cs typeface="Arial"/>
              </a:rPr>
              <a:t>capacity</a:t>
            </a:r>
            <a:r>
              <a:rPr sz="1000" spc="8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(Circor,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1" name="object 101"/>
          <p:cNvSpPr/>
          <p:nvPr/>
        </p:nvSpPr>
        <p:spPr>
          <a:xfrm>
            <a:off x="1666621" y="1211225"/>
            <a:ext cx="4259580" cy="2152015"/>
          </a:xfrm>
          <a:custGeom>
            <a:avLst/>
            <a:gdLst/>
            <a:ahLst/>
            <a:cxnLst/>
            <a:rect l="l" t="t" r="r" b="b"/>
            <a:pathLst>
              <a:path w="4259580" h="2152015">
                <a:moveTo>
                  <a:pt x="0" y="2151418"/>
                </a:moveTo>
                <a:lnTo>
                  <a:pt x="4259015" y="2151418"/>
                </a:lnTo>
                <a:lnTo>
                  <a:pt x="4259015" y="0"/>
                </a:lnTo>
                <a:lnTo>
                  <a:pt x="0" y="0"/>
                </a:lnTo>
                <a:lnTo>
                  <a:pt x="0" y="2151418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570557" y="2821370"/>
            <a:ext cx="0" cy="241935"/>
          </a:xfrm>
          <a:custGeom>
            <a:avLst/>
            <a:gdLst/>
            <a:ahLst/>
            <a:cxnLst/>
            <a:rect l="l" t="t" r="r" b="b"/>
            <a:pathLst>
              <a:path h="241935">
                <a:moveTo>
                  <a:pt x="0" y="0"/>
                </a:moveTo>
                <a:lnTo>
                  <a:pt x="0" y="241749"/>
                </a:lnTo>
              </a:path>
            </a:pathLst>
          </a:custGeom>
          <a:ln w="914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610189" y="2813768"/>
            <a:ext cx="0" cy="249554"/>
          </a:xfrm>
          <a:custGeom>
            <a:avLst/>
            <a:gdLst/>
            <a:ahLst/>
            <a:cxnLst/>
            <a:rect l="l" t="t" r="r" b="b"/>
            <a:pathLst>
              <a:path h="249555">
                <a:moveTo>
                  <a:pt x="0" y="0"/>
                </a:moveTo>
                <a:lnTo>
                  <a:pt x="0" y="249351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654395" y="2804645"/>
            <a:ext cx="0" cy="259079"/>
          </a:xfrm>
          <a:custGeom>
            <a:avLst/>
            <a:gdLst/>
            <a:ahLst/>
            <a:cxnLst/>
            <a:rect l="l" t="t" r="r" b="b"/>
            <a:pathLst>
              <a:path h="259080">
                <a:moveTo>
                  <a:pt x="0" y="0"/>
                </a:moveTo>
                <a:lnTo>
                  <a:pt x="0" y="258474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697839" y="2794002"/>
            <a:ext cx="0" cy="269240"/>
          </a:xfrm>
          <a:custGeom>
            <a:avLst/>
            <a:gdLst/>
            <a:ahLst/>
            <a:cxnLst/>
            <a:rect l="l" t="t" r="r" b="b"/>
            <a:pathLst>
              <a:path h="269239">
                <a:moveTo>
                  <a:pt x="0" y="0"/>
                </a:moveTo>
                <a:lnTo>
                  <a:pt x="0" y="269117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742045" y="2790961"/>
            <a:ext cx="0" cy="272415"/>
          </a:xfrm>
          <a:custGeom>
            <a:avLst/>
            <a:gdLst/>
            <a:ahLst/>
            <a:cxnLst/>
            <a:rect l="l" t="t" r="r" b="b"/>
            <a:pathLst>
              <a:path h="272414">
                <a:moveTo>
                  <a:pt x="0" y="0"/>
                </a:moveTo>
                <a:lnTo>
                  <a:pt x="0" y="272158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785489" y="2786400"/>
            <a:ext cx="0" cy="276860"/>
          </a:xfrm>
          <a:custGeom>
            <a:avLst/>
            <a:gdLst/>
            <a:ahLst/>
            <a:cxnLst/>
            <a:rect l="l" t="t" r="r" b="b"/>
            <a:pathLst>
              <a:path h="276860">
                <a:moveTo>
                  <a:pt x="0" y="0"/>
                </a:moveTo>
                <a:lnTo>
                  <a:pt x="0" y="276719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829695" y="2781839"/>
            <a:ext cx="0" cy="281305"/>
          </a:xfrm>
          <a:custGeom>
            <a:avLst/>
            <a:gdLst/>
            <a:ahLst/>
            <a:cxnLst/>
            <a:rect l="l" t="t" r="r" b="b"/>
            <a:pathLst>
              <a:path h="281305">
                <a:moveTo>
                  <a:pt x="0" y="0"/>
                </a:moveTo>
                <a:lnTo>
                  <a:pt x="0" y="281280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873139" y="2778798"/>
            <a:ext cx="0" cy="284480"/>
          </a:xfrm>
          <a:custGeom>
            <a:avLst/>
            <a:gdLst/>
            <a:ahLst/>
            <a:cxnLst/>
            <a:rect l="l" t="t" r="r" b="b"/>
            <a:pathLst>
              <a:path h="284480">
                <a:moveTo>
                  <a:pt x="0" y="0"/>
                </a:moveTo>
                <a:lnTo>
                  <a:pt x="0" y="284321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917345" y="2774236"/>
            <a:ext cx="0" cy="288925"/>
          </a:xfrm>
          <a:custGeom>
            <a:avLst/>
            <a:gdLst/>
            <a:ahLst/>
            <a:cxnLst/>
            <a:rect l="l" t="t" r="r" b="b"/>
            <a:pathLst>
              <a:path h="288925">
                <a:moveTo>
                  <a:pt x="0" y="0"/>
                </a:moveTo>
                <a:lnTo>
                  <a:pt x="0" y="288883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960789" y="2769675"/>
            <a:ext cx="0" cy="294005"/>
          </a:xfrm>
          <a:custGeom>
            <a:avLst/>
            <a:gdLst/>
            <a:ahLst/>
            <a:cxnLst/>
            <a:rect l="l" t="t" r="r" b="b"/>
            <a:pathLst>
              <a:path h="294005">
                <a:moveTo>
                  <a:pt x="0" y="0"/>
                </a:moveTo>
                <a:lnTo>
                  <a:pt x="0" y="293444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004995" y="2765114"/>
            <a:ext cx="0" cy="298450"/>
          </a:xfrm>
          <a:custGeom>
            <a:avLst/>
            <a:gdLst/>
            <a:ahLst/>
            <a:cxnLst/>
            <a:rect l="l" t="t" r="r" b="b"/>
            <a:pathLst>
              <a:path h="298450">
                <a:moveTo>
                  <a:pt x="0" y="0"/>
                </a:moveTo>
                <a:lnTo>
                  <a:pt x="0" y="298005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048438" y="2760553"/>
            <a:ext cx="0" cy="302895"/>
          </a:xfrm>
          <a:custGeom>
            <a:avLst/>
            <a:gdLst/>
            <a:ahLst/>
            <a:cxnLst/>
            <a:rect l="l" t="t" r="r" b="b"/>
            <a:pathLst>
              <a:path h="302894">
                <a:moveTo>
                  <a:pt x="0" y="0"/>
                </a:moveTo>
                <a:lnTo>
                  <a:pt x="0" y="302567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092644" y="2752950"/>
            <a:ext cx="0" cy="310515"/>
          </a:xfrm>
          <a:custGeom>
            <a:avLst/>
            <a:gdLst/>
            <a:ahLst/>
            <a:cxnLst/>
            <a:rect l="l" t="t" r="r" b="b"/>
            <a:pathLst>
              <a:path h="310514">
                <a:moveTo>
                  <a:pt x="0" y="0"/>
                </a:moveTo>
                <a:lnTo>
                  <a:pt x="0" y="310169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136088" y="2745348"/>
            <a:ext cx="0" cy="318135"/>
          </a:xfrm>
          <a:custGeom>
            <a:avLst/>
            <a:gdLst/>
            <a:ahLst/>
            <a:cxnLst/>
            <a:rect l="l" t="t" r="r" b="b"/>
            <a:pathLst>
              <a:path h="318135">
                <a:moveTo>
                  <a:pt x="0" y="0"/>
                </a:moveTo>
                <a:lnTo>
                  <a:pt x="0" y="317771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180294" y="2737746"/>
            <a:ext cx="0" cy="325755"/>
          </a:xfrm>
          <a:custGeom>
            <a:avLst/>
            <a:gdLst/>
            <a:ahLst/>
            <a:cxnLst/>
            <a:rect l="l" t="t" r="r" b="b"/>
            <a:pathLst>
              <a:path h="325755">
                <a:moveTo>
                  <a:pt x="0" y="0"/>
                </a:moveTo>
                <a:lnTo>
                  <a:pt x="0" y="325373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223738" y="2730144"/>
            <a:ext cx="0" cy="333375"/>
          </a:xfrm>
          <a:custGeom>
            <a:avLst/>
            <a:gdLst/>
            <a:ahLst/>
            <a:cxnLst/>
            <a:rect l="l" t="t" r="r" b="b"/>
            <a:pathLst>
              <a:path h="333375">
                <a:moveTo>
                  <a:pt x="0" y="0"/>
                </a:moveTo>
                <a:lnTo>
                  <a:pt x="0" y="332975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267944" y="2745348"/>
            <a:ext cx="0" cy="318135"/>
          </a:xfrm>
          <a:custGeom>
            <a:avLst/>
            <a:gdLst/>
            <a:ahLst/>
            <a:cxnLst/>
            <a:rect l="l" t="t" r="r" b="b"/>
            <a:pathLst>
              <a:path h="318135">
                <a:moveTo>
                  <a:pt x="0" y="0"/>
                </a:moveTo>
                <a:lnTo>
                  <a:pt x="0" y="317771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312150" y="2759032"/>
            <a:ext cx="0" cy="304165"/>
          </a:xfrm>
          <a:custGeom>
            <a:avLst/>
            <a:gdLst/>
            <a:ahLst/>
            <a:cxnLst/>
            <a:rect l="l" t="t" r="r" b="b"/>
            <a:pathLst>
              <a:path h="304164">
                <a:moveTo>
                  <a:pt x="0" y="0"/>
                </a:moveTo>
                <a:lnTo>
                  <a:pt x="0" y="304087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355594" y="2772716"/>
            <a:ext cx="0" cy="290830"/>
          </a:xfrm>
          <a:custGeom>
            <a:avLst/>
            <a:gdLst/>
            <a:ahLst/>
            <a:cxnLst/>
            <a:rect l="l" t="t" r="r" b="b"/>
            <a:pathLst>
              <a:path h="290830">
                <a:moveTo>
                  <a:pt x="0" y="0"/>
                </a:moveTo>
                <a:lnTo>
                  <a:pt x="0" y="290403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399799" y="2786400"/>
            <a:ext cx="0" cy="276860"/>
          </a:xfrm>
          <a:custGeom>
            <a:avLst/>
            <a:gdLst/>
            <a:ahLst/>
            <a:cxnLst/>
            <a:rect l="l" t="t" r="r" b="b"/>
            <a:pathLst>
              <a:path h="276860">
                <a:moveTo>
                  <a:pt x="0" y="0"/>
                </a:moveTo>
                <a:lnTo>
                  <a:pt x="0" y="276719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443243" y="2777277"/>
            <a:ext cx="0" cy="286385"/>
          </a:xfrm>
          <a:custGeom>
            <a:avLst/>
            <a:gdLst/>
            <a:ahLst/>
            <a:cxnLst/>
            <a:rect l="l" t="t" r="r" b="b"/>
            <a:pathLst>
              <a:path h="286385">
                <a:moveTo>
                  <a:pt x="0" y="0"/>
                </a:moveTo>
                <a:lnTo>
                  <a:pt x="0" y="285842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487449" y="2768155"/>
            <a:ext cx="0" cy="295275"/>
          </a:xfrm>
          <a:custGeom>
            <a:avLst/>
            <a:gdLst/>
            <a:ahLst/>
            <a:cxnLst/>
            <a:rect l="l" t="t" r="r" b="b"/>
            <a:pathLst>
              <a:path h="295275">
                <a:moveTo>
                  <a:pt x="0" y="0"/>
                </a:moveTo>
                <a:lnTo>
                  <a:pt x="0" y="294964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530893" y="2759032"/>
            <a:ext cx="0" cy="304165"/>
          </a:xfrm>
          <a:custGeom>
            <a:avLst/>
            <a:gdLst/>
            <a:ahLst/>
            <a:cxnLst/>
            <a:rect l="l" t="t" r="r" b="b"/>
            <a:pathLst>
              <a:path h="304164">
                <a:moveTo>
                  <a:pt x="0" y="0"/>
                </a:moveTo>
                <a:lnTo>
                  <a:pt x="0" y="304087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575099" y="2749909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210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618543" y="2742307"/>
            <a:ext cx="0" cy="321310"/>
          </a:xfrm>
          <a:custGeom>
            <a:avLst/>
            <a:gdLst/>
            <a:ahLst/>
            <a:cxnLst/>
            <a:rect l="l" t="t" r="r" b="b"/>
            <a:pathLst>
              <a:path h="321310">
                <a:moveTo>
                  <a:pt x="0" y="0"/>
                </a:moveTo>
                <a:lnTo>
                  <a:pt x="0" y="320812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662749" y="2736226"/>
            <a:ext cx="0" cy="327025"/>
          </a:xfrm>
          <a:custGeom>
            <a:avLst/>
            <a:gdLst/>
            <a:ahLst/>
            <a:cxnLst/>
            <a:rect l="l" t="t" r="r" b="b"/>
            <a:pathLst>
              <a:path h="327025">
                <a:moveTo>
                  <a:pt x="0" y="0"/>
                </a:moveTo>
                <a:lnTo>
                  <a:pt x="0" y="326894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706193" y="2728623"/>
            <a:ext cx="0" cy="334645"/>
          </a:xfrm>
          <a:custGeom>
            <a:avLst/>
            <a:gdLst/>
            <a:ahLst/>
            <a:cxnLst/>
            <a:rect l="l" t="t" r="r" b="b"/>
            <a:pathLst>
              <a:path h="334644">
                <a:moveTo>
                  <a:pt x="0" y="0"/>
                </a:moveTo>
                <a:lnTo>
                  <a:pt x="0" y="334496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750398" y="2721021"/>
            <a:ext cx="0" cy="342265"/>
          </a:xfrm>
          <a:custGeom>
            <a:avLst/>
            <a:gdLst/>
            <a:ahLst/>
            <a:cxnLst/>
            <a:rect l="l" t="t" r="r" b="b"/>
            <a:pathLst>
              <a:path h="342264">
                <a:moveTo>
                  <a:pt x="0" y="0"/>
                </a:moveTo>
                <a:lnTo>
                  <a:pt x="0" y="342098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793842" y="2719501"/>
            <a:ext cx="0" cy="344170"/>
          </a:xfrm>
          <a:custGeom>
            <a:avLst/>
            <a:gdLst/>
            <a:ahLst/>
            <a:cxnLst/>
            <a:rect l="l" t="t" r="r" b="b"/>
            <a:pathLst>
              <a:path h="344169">
                <a:moveTo>
                  <a:pt x="0" y="0"/>
                </a:moveTo>
                <a:lnTo>
                  <a:pt x="0" y="343618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838048" y="2716460"/>
            <a:ext cx="0" cy="346710"/>
          </a:xfrm>
          <a:custGeom>
            <a:avLst/>
            <a:gdLst/>
            <a:ahLst/>
            <a:cxnLst/>
            <a:rect l="l" t="t" r="r" b="b"/>
            <a:pathLst>
              <a:path h="346710">
                <a:moveTo>
                  <a:pt x="0" y="0"/>
                </a:moveTo>
                <a:lnTo>
                  <a:pt x="0" y="346659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881492" y="2713419"/>
            <a:ext cx="0" cy="349885"/>
          </a:xfrm>
          <a:custGeom>
            <a:avLst/>
            <a:gdLst/>
            <a:ahLst/>
            <a:cxnLst/>
            <a:rect l="l" t="t" r="r" b="b"/>
            <a:pathLst>
              <a:path h="349885">
                <a:moveTo>
                  <a:pt x="0" y="0"/>
                </a:moveTo>
                <a:lnTo>
                  <a:pt x="0" y="349700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925698" y="2711899"/>
            <a:ext cx="0" cy="351790"/>
          </a:xfrm>
          <a:custGeom>
            <a:avLst/>
            <a:gdLst/>
            <a:ahLst/>
            <a:cxnLst/>
            <a:rect l="l" t="t" r="r" b="b"/>
            <a:pathLst>
              <a:path h="351789">
                <a:moveTo>
                  <a:pt x="0" y="0"/>
                </a:moveTo>
                <a:lnTo>
                  <a:pt x="0" y="351221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969142" y="2713419"/>
            <a:ext cx="0" cy="349885"/>
          </a:xfrm>
          <a:custGeom>
            <a:avLst/>
            <a:gdLst/>
            <a:ahLst/>
            <a:cxnLst/>
            <a:rect l="l" t="t" r="r" b="b"/>
            <a:pathLst>
              <a:path h="349885">
                <a:moveTo>
                  <a:pt x="0" y="0"/>
                </a:moveTo>
                <a:lnTo>
                  <a:pt x="0" y="349700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013348" y="2714939"/>
            <a:ext cx="0" cy="348615"/>
          </a:xfrm>
          <a:custGeom>
            <a:avLst/>
            <a:gdLst/>
            <a:ahLst/>
            <a:cxnLst/>
            <a:rect l="l" t="t" r="r" b="b"/>
            <a:pathLst>
              <a:path h="348614">
                <a:moveTo>
                  <a:pt x="0" y="0"/>
                </a:moveTo>
                <a:lnTo>
                  <a:pt x="0" y="348180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056791" y="2714939"/>
            <a:ext cx="0" cy="348615"/>
          </a:xfrm>
          <a:custGeom>
            <a:avLst/>
            <a:gdLst/>
            <a:ahLst/>
            <a:cxnLst/>
            <a:rect l="l" t="t" r="r" b="b"/>
            <a:pathLst>
              <a:path h="348614">
                <a:moveTo>
                  <a:pt x="0" y="0"/>
                </a:moveTo>
                <a:lnTo>
                  <a:pt x="0" y="348180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100998" y="2716460"/>
            <a:ext cx="0" cy="346710"/>
          </a:xfrm>
          <a:custGeom>
            <a:avLst/>
            <a:gdLst/>
            <a:ahLst/>
            <a:cxnLst/>
            <a:rect l="l" t="t" r="r" b="b"/>
            <a:pathLst>
              <a:path h="346710">
                <a:moveTo>
                  <a:pt x="0" y="0"/>
                </a:moveTo>
                <a:lnTo>
                  <a:pt x="0" y="346659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144441" y="2714939"/>
            <a:ext cx="0" cy="348615"/>
          </a:xfrm>
          <a:custGeom>
            <a:avLst/>
            <a:gdLst/>
            <a:ahLst/>
            <a:cxnLst/>
            <a:rect l="l" t="t" r="r" b="b"/>
            <a:pathLst>
              <a:path h="348614">
                <a:moveTo>
                  <a:pt x="0" y="0"/>
                </a:moveTo>
                <a:lnTo>
                  <a:pt x="0" y="348180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188647" y="2711899"/>
            <a:ext cx="0" cy="351790"/>
          </a:xfrm>
          <a:custGeom>
            <a:avLst/>
            <a:gdLst/>
            <a:ahLst/>
            <a:cxnLst/>
            <a:rect l="l" t="t" r="r" b="b"/>
            <a:pathLst>
              <a:path h="351789">
                <a:moveTo>
                  <a:pt x="0" y="0"/>
                </a:moveTo>
                <a:lnTo>
                  <a:pt x="0" y="351221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232091" y="2710378"/>
            <a:ext cx="0" cy="353060"/>
          </a:xfrm>
          <a:custGeom>
            <a:avLst/>
            <a:gdLst/>
            <a:ahLst/>
            <a:cxnLst/>
            <a:rect l="l" t="t" r="r" b="b"/>
            <a:pathLst>
              <a:path h="353060">
                <a:moveTo>
                  <a:pt x="0" y="0"/>
                </a:moveTo>
                <a:lnTo>
                  <a:pt x="0" y="352741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276297" y="2707337"/>
            <a:ext cx="0" cy="356235"/>
          </a:xfrm>
          <a:custGeom>
            <a:avLst/>
            <a:gdLst/>
            <a:ahLst/>
            <a:cxnLst/>
            <a:rect l="l" t="t" r="r" b="b"/>
            <a:pathLst>
              <a:path h="356235">
                <a:moveTo>
                  <a:pt x="0" y="0"/>
                </a:moveTo>
                <a:lnTo>
                  <a:pt x="0" y="355782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320503" y="2704296"/>
            <a:ext cx="0" cy="359410"/>
          </a:xfrm>
          <a:custGeom>
            <a:avLst/>
            <a:gdLst/>
            <a:ahLst/>
            <a:cxnLst/>
            <a:rect l="l" t="t" r="r" b="b"/>
            <a:pathLst>
              <a:path h="359410">
                <a:moveTo>
                  <a:pt x="0" y="0"/>
                </a:moveTo>
                <a:lnTo>
                  <a:pt x="0" y="358823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363947" y="2701256"/>
            <a:ext cx="0" cy="361950"/>
          </a:xfrm>
          <a:custGeom>
            <a:avLst/>
            <a:gdLst/>
            <a:ahLst/>
            <a:cxnLst/>
            <a:rect l="l" t="t" r="r" b="b"/>
            <a:pathLst>
              <a:path h="361950">
                <a:moveTo>
                  <a:pt x="0" y="0"/>
                </a:moveTo>
                <a:lnTo>
                  <a:pt x="0" y="361864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4408153" y="2699735"/>
            <a:ext cx="0" cy="363855"/>
          </a:xfrm>
          <a:custGeom>
            <a:avLst/>
            <a:gdLst/>
            <a:ahLst/>
            <a:cxnLst/>
            <a:rect l="l" t="t" r="r" b="b"/>
            <a:pathLst>
              <a:path h="363855">
                <a:moveTo>
                  <a:pt x="0" y="0"/>
                </a:moveTo>
                <a:lnTo>
                  <a:pt x="0" y="363384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451596" y="2696694"/>
            <a:ext cx="0" cy="367030"/>
          </a:xfrm>
          <a:custGeom>
            <a:avLst/>
            <a:gdLst/>
            <a:ahLst/>
            <a:cxnLst/>
            <a:rect l="l" t="t" r="r" b="b"/>
            <a:pathLst>
              <a:path h="367030">
                <a:moveTo>
                  <a:pt x="0" y="0"/>
                </a:moveTo>
                <a:lnTo>
                  <a:pt x="0" y="366425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4495803" y="2693653"/>
            <a:ext cx="0" cy="369570"/>
          </a:xfrm>
          <a:custGeom>
            <a:avLst/>
            <a:gdLst/>
            <a:ahLst/>
            <a:cxnLst/>
            <a:rect l="l" t="t" r="r" b="b"/>
            <a:pathLst>
              <a:path h="369569">
                <a:moveTo>
                  <a:pt x="0" y="0"/>
                </a:moveTo>
                <a:lnTo>
                  <a:pt x="0" y="369466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4539246" y="2690612"/>
            <a:ext cx="0" cy="372745"/>
          </a:xfrm>
          <a:custGeom>
            <a:avLst/>
            <a:gdLst/>
            <a:ahLst/>
            <a:cxnLst/>
            <a:rect l="l" t="t" r="r" b="b"/>
            <a:pathLst>
              <a:path h="372744">
                <a:moveTo>
                  <a:pt x="0" y="0"/>
                </a:moveTo>
                <a:lnTo>
                  <a:pt x="0" y="372507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4583452" y="2689092"/>
            <a:ext cx="0" cy="374015"/>
          </a:xfrm>
          <a:custGeom>
            <a:avLst/>
            <a:gdLst/>
            <a:ahLst/>
            <a:cxnLst/>
            <a:rect l="l" t="t" r="r" b="b"/>
            <a:pathLst>
              <a:path h="374014">
                <a:moveTo>
                  <a:pt x="0" y="0"/>
                </a:moveTo>
                <a:lnTo>
                  <a:pt x="0" y="374027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626896" y="2686051"/>
            <a:ext cx="0" cy="377190"/>
          </a:xfrm>
          <a:custGeom>
            <a:avLst/>
            <a:gdLst/>
            <a:ahLst/>
            <a:cxnLst/>
            <a:rect l="l" t="t" r="r" b="b"/>
            <a:pathLst>
              <a:path h="377189">
                <a:moveTo>
                  <a:pt x="0" y="0"/>
                </a:moveTo>
                <a:lnTo>
                  <a:pt x="0" y="377068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671102" y="2683010"/>
            <a:ext cx="0" cy="380365"/>
          </a:xfrm>
          <a:custGeom>
            <a:avLst/>
            <a:gdLst/>
            <a:ahLst/>
            <a:cxnLst/>
            <a:rect l="l" t="t" r="r" b="b"/>
            <a:pathLst>
              <a:path h="380364">
                <a:moveTo>
                  <a:pt x="0" y="0"/>
                </a:moveTo>
                <a:lnTo>
                  <a:pt x="0" y="380109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4714546" y="2679969"/>
            <a:ext cx="0" cy="383540"/>
          </a:xfrm>
          <a:custGeom>
            <a:avLst/>
            <a:gdLst/>
            <a:ahLst/>
            <a:cxnLst/>
            <a:rect l="l" t="t" r="r" b="b"/>
            <a:pathLst>
              <a:path h="383539">
                <a:moveTo>
                  <a:pt x="0" y="0"/>
                </a:moveTo>
                <a:lnTo>
                  <a:pt x="0" y="383150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4758752" y="2676929"/>
            <a:ext cx="0" cy="386715"/>
          </a:xfrm>
          <a:custGeom>
            <a:avLst/>
            <a:gdLst/>
            <a:ahLst/>
            <a:cxnLst/>
            <a:rect l="l" t="t" r="r" b="b"/>
            <a:pathLst>
              <a:path h="386714">
                <a:moveTo>
                  <a:pt x="0" y="0"/>
                </a:moveTo>
                <a:lnTo>
                  <a:pt x="0" y="386191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4802196" y="2673888"/>
            <a:ext cx="0" cy="389255"/>
          </a:xfrm>
          <a:custGeom>
            <a:avLst/>
            <a:gdLst/>
            <a:ahLst/>
            <a:cxnLst/>
            <a:rect l="l" t="t" r="r" b="b"/>
            <a:pathLst>
              <a:path h="389255">
                <a:moveTo>
                  <a:pt x="0" y="0"/>
                </a:moveTo>
                <a:lnTo>
                  <a:pt x="0" y="389231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846401" y="2672367"/>
            <a:ext cx="0" cy="391160"/>
          </a:xfrm>
          <a:custGeom>
            <a:avLst/>
            <a:gdLst/>
            <a:ahLst/>
            <a:cxnLst/>
            <a:rect l="l" t="t" r="r" b="b"/>
            <a:pathLst>
              <a:path h="391160">
                <a:moveTo>
                  <a:pt x="0" y="0"/>
                </a:moveTo>
                <a:lnTo>
                  <a:pt x="0" y="390752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4889845" y="2669326"/>
            <a:ext cx="0" cy="394335"/>
          </a:xfrm>
          <a:custGeom>
            <a:avLst/>
            <a:gdLst/>
            <a:ahLst/>
            <a:cxnLst/>
            <a:rect l="l" t="t" r="r" b="b"/>
            <a:pathLst>
              <a:path h="394335">
                <a:moveTo>
                  <a:pt x="0" y="0"/>
                </a:moveTo>
                <a:lnTo>
                  <a:pt x="0" y="393793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4934051" y="2666285"/>
            <a:ext cx="0" cy="396875"/>
          </a:xfrm>
          <a:custGeom>
            <a:avLst/>
            <a:gdLst/>
            <a:ahLst/>
            <a:cxnLst/>
            <a:rect l="l" t="t" r="r" b="b"/>
            <a:pathLst>
              <a:path h="396875">
                <a:moveTo>
                  <a:pt x="0" y="0"/>
                </a:moveTo>
                <a:lnTo>
                  <a:pt x="0" y="396834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4977495" y="2663244"/>
            <a:ext cx="0" cy="400050"/>
          </a:xfrm>
          <a:custGeom>
            <a:avLst/>
            <a:gdLst/>
            <a:ahLst/>
            <a:cxnLst/>
            <a:rect l="l" t="t" r="r" b="b"/>
            <a:pathLst>
              <a:path h="400050">
                <a:moveTo>
                  <a:pt x="0" y="0"/>
                </a:moveTo>
                <a:lnTo>
                  <a:pt x="0" y="399875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021701" y="2660204"/>
            <a:ext cx="0" cy="403225"/>
          </a:xfrm>
          <a:custGeom>
            <a:avLst/>
            <a:gdLst/>
            <a:ahLst/>
            <a:cxnLst/>
            <a:rect l="l" t="t" r="r" b="b"/>
            <a:pathLst>
              <a:path h="403225">
                <a:moveTo>
                  <a:pt x="0" y="0"/>
                </a:moveTo>
                <a:lnTo>
                  <a:pt x="0" y="402915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065145" y="2657163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5956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109351" y="2654122"/>
            <a:ext cx="0" cy="409575"/>
          </a:xfrm>
          <a:custGeom>
            <a:avLst/>
            <a:gdLst/>
            <a:ahLst/>
            <a:cxnLst/>
            <a:rect l="l" t="t" r="r" b="b"/>
            <a:pathLst>
              <a:path h="409575">
                <a:moveTo>
                  <a:pt x="0" y="0"/>
                </a:moveTo>
                <a:lnTo>
                  <a:pt x="0" y="408997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152795" y="2652602"/>
            <a:ext cx="0" cy="410845"/>
          </a:xfrm>
          <a:custGeom>
            <a:avLst/>
            <a:gdLst/>
            <a:ahLst/>
            <a:cxnLst/>
            <a:rect l="l" t="t" r="r" b="b"/>
            <a:pathLst>
              <a:path h="410844">
                <a:moveTo>
                  <a:pt x="0" y="0"/>
                </a:moveTo>
                <a:lnTo>
                  <a:pt x="0" y="410518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197000" y="2649561"/>
            <a:ext cx="0" cy="414020"/>
          </a:xfrm>
          <a:custGeom>
            <a:avLst/>
            <a:gdLst/>
            <a:ahLst/>
            <a:cxnLst/>
            <a:rect l="l" t="t" r="r" b="b"/>
            <a:pathLst>
              <a:path h="414019">
                <a:moveTo>
                  <a:pt x="0" y="0"/>
                </a:moveTo>
                <a:lnTo>
                  <a:pt x="0" y="413558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240444" y="2646520"/>
            <a:ext cx="0" cy="417195"/>
          </a:xfrm>
          <a:custGeom>
            <a:avLst/>
            <a:gdLst/>
            <a:ahLst/>
            <a:cxnLst/>
            <a:rect l="l" t="t" r="r" b="b"/>
            <a:pathLst>
              <a:path h="417194">
                <a:moveTo>
                  <a:pt x="0" y="0"/>
                </a:moveTo>
                <a:lnTo>
                  <a:pt x="0" y="416599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284650" y="2643479"/>
            <a:ext cx="0" cy="419734"/>
          </a:xfrm>
          <a:custGeom>
            <a:avLst/>
            <a:gdLst/>
            <a:ahLst/>
            <a:cxnLst/>
            <a:rect l="l" t="t" r="r" b="b"/>
            <a:pathLst>
              <a:path h="419735">
                <a:moveTo>
                  <a:pt x="0" y="0"/>
                </a:moveTo>
                <a:lnTo>
                  <a:pt x="0" y="419640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328094" y="2640438"/>
            <a:ext cx="0" cy="422909"/>
          </a:xfrm>
          <a:custGeom>
            <a:avLst/>
            <a:gdLst/>
            <a:ahLst/>
            <a:cxnLst/>
            <a:rect l="l" t="t" r="r" b="b"/>
            <a:pathLst>
              <a:path h="422910">
                <a:moveTo>
                  <a:pt x="0" y="0"/>
                </a:moveTo>
                <a:lnTo>
                  <a:pt x="0" y="422681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570557" y="2581141"/>
            <a:ext cx="0" cy="240665"/>
          </a:xfrm>
          <a:custGeom>
            <a:avLst/>
            <a:gdLst/>
            <a:ahLst/>
            <a:cxnLst/>
            <a:rect l="l" t="t" r="r" b="b"/>
            <a:pathLst>
              <a:path h="240664">
                <a:moveTo>
                  <a:pt x="0" y="0"/>
                </a:moveTo>
                <a:lnTo>
                  <a:pt x="0" y="240229"/>
                </a:lnTo>
              </a:path>
            </a:pathLst>
          </a:custGeom>
          <a:ln w="914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610189" y="2562896"/>
            <a:ext cx="0" cy="251460"/>
          </a:xfrm>
          <a:custGeom>
            <a:avLst/>
            <a:gdLst/>
            <a:ahLst/>
            <a:cxnLst/>
            <a:rect l="l" t="t" r="r" b="b"/>
            <a:pathLst>
              <a:path h="251460">
                <a:moveTo>
                  <a:pt x="0" y="0"/>
                </a:moveTo>
                <a:lnTo>
                  <a:pt x="0" y="250872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654395" y="2541609"/>
            <a:ext cx="0" cy="263525"/>
          </a:xfrm>
          <a:custGeom>
            <a:avLst/>
            <a:gdLst/>
            <a:ahLst/>
            <a:cxnLst/>
            <a:rect l="l" t="t" r="r" b="b"/>
            <a:pathLst>
              <a:path h="263525">
                <a:moveTo>
                  <a:pt x="0" y="0"/>
                </a:moveTo>
                <a:lnTo>
                  <a:pt x="0" y="263035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697839" y="2521844"/>
            <a:ext cx="0" cy="272415"/>
          </a:xfrm>
          <a:custGeom>
            <a:avLst/>
            <a:gdLst/>
            <a:ahLst/>
            <a:cxnLst/>
            <a:rect l="l" t="t" r="r" b="b"/>
            <a:pathLst>
              <a:path h="272414">
                <a:moveTo>
                  <a:pt x="0" y="0"/>
                </a:moveTo>
                <a:lnTo>
                  <a:pt x="0" y="272158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742045" y="2509680"/>
            <a:ext cx="0" cy="281305"/>
          </a:xfrm>
          <a:custGeom>
            <a:avLst/>
            <a:gdLst/>
            <a:ahLst/>
            <a:cxnLst/>
            <a:rect l="l" t="t" r="r" b="b"/>
            <a:pathLst>
              <a:path h="281305">
                <a:moveTo>
                  <a:pt x="0" y="0"/>
                </a:moveTo>
                <a:lnTo>
                  <a:pt x="0" y="281280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785489" y="2497517"/>
            <a:ext cx="0" cy="288925"/>
          </a:xfrm>
          <a:custGeom>
            <a:avLst/>
            <a:gdLst/>
            <a:ahLst/>
            <a:cxnLst/>
            <a:rect l="l" t="t" r="r" b="b"/>
            <a:pathLst>
              <a:path h="288925">
                <a:moveTo>
                  <a:pt x="0" y="0"/>
                </a:moveTo>
                <a:lnTo>
                  <a:pt x="0" y="288883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829695" y="2486874"/>
            <a:ext cx="0" cy="295275"/>
          </a:xfrm>
          <a:custGeom>
            <a:avLst/>
            <a:gdLst/>
            <a:ahLst/>
            <a:cxnLst/>
            <a:rect l="l" t="t" r="r" b="b"/>
            <a:pathLst>
              <a:path h="295275">
                <a:moveTo>
                  <a:pt x="0" y="0"/>
                </a:moveTo>
                <a:lnTo>
                  <a:pt x="0" y="294964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873139" y="2473190"/>
            <a:ext cx="0" cy="306070"/>
          </a:xfrm>
          <a:custGeom>
            <a:avLst/>
            <a:gdLst/>
            <a:ahLst/>
            <a:cxnLst/>
            <a:rect l="l" t="t" r="r" b="b"/>
            <a:pathLst>
              <a:path h="306069">
                <a:moveTo>
                  <a:pt x="0" y="0"/>
                </a:moveTo>
                <a:lnTo>
                  <a:pt x="0" y="305607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917345" y="2461026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210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960789" y="2447342"/>
            <a:ext cx="0" cy="322580"/>
          </a:xfrm>
          <a:custGeom>
            <a:avLst/>
            <a:gdLst/>
            <a:ahLst/>
            <a:cxnLst/>
            <a:rect l="l" t="t" r="r" b="b"/>
            <a:pathLst>
              <a:path h="322580">
                <a:moveTo>
                  <a:pt x="0" y="0"/>
                </a:moveTo>
                <a:lnTo>
                  <a:pt x="0" y="322332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004995" y="2433659"/>
            <a:ext cx="0" cy="331470"/>
          </a:xfrm>
          <a:custGeom>
            <a:avLst/>
            <a:gdLst/>
            <a:ahLst/>
            <a:cxnLst/>
            <a:rect l="l" t="t" r="r" b="b"/>
            <a:pathLst>
              <a:path h="331469">
                <a:moveTo>
                  <a:pt x="0" y="0"/>
                </a:moveTo>
                <a:lnTo>
                  <a:pt x="0" y="331455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048438" y="2419974"/>
            <a:ext cx="0" cy="340995"/>
          </a:xfrm>
          <a:custGeom>
            <a:avLst/>
            <a:gdLst/>
            <a:ahLst/>
            <a:cxnLst/>
            <a:rect l="l" t="t" r="r" b="b"/>
            <a:pathLst>
              <a:path h="340994">
                <a:moveTo>
                  <a:pt x="0" y="0"/>
                </a:moveTo>
                <a:lnTo>
                  <a:pt x="0" y="340577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092644" y="2398688"/>
            <a:ext cx="0" cy="354330"/>
          </a:xfrm>
          <a:custGeom>
            <a:avLst/>
            <a:gdLst/>
            <a:ahLst/>
            <a:cxnLst/>
            <a:rect l="l" t="t" r="r" b="b"/>
            <a:pathLst>
              <a:path h="354330">
                <a:moveTo>
                  <a:pt x="0" y="0"/>
                </a:moveTo>
                <a:lnTo>
                  <a:pt x="0" y="354261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136088" y="2378923"/>
            <a:ext cx="0" cy="367030"/>
          </a:xfrm>
          <a:custGeom>
            <a:avLst/>
            <a:gdLst/>
            <a:ahLst/>
            <a:cxnLst/>
            <a:rect l="l" t="t" r="r" b="b"/>
            <a:pathLst>
              <a:path h="367030">
                <a:moveTo>
                  <a:pt x="0" y="0"/>
                </a:moveTo>
                <a:lnTo>
                  <a:pt x="0" y="366425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180294" y="2356116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29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223738" y="2334830"/>
            <a:ext cx="0" cy="395605"/>
          </a:xfrm>
          <a:custGeom>
            <a:avLst/>
            <a:gdLst/>
            <a:ahLst/>
            <a:cxnLst/>
            <a:rect l="l" t="t" r="r" b="b"/>
            <a:pathLst>
              <a:path h="395605">
                <a:moveTo>
                  <a:pt x="0" y="0"/>
                </a:moveTo>
                <a:lnTo>
                  <a:pt x="0" y="395313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267944" y="2374361"/>
            <a:ext cx="0" cy="371475"/>
          </a:xfrm>
          <a:custGeom>
            <a:avLst/>
            <a:gdLst/>
            <a:ahLst/>
            <a:cxnLst/>
            <a:rect l="l" t="t" r="r" b="b"/>
            <a:pathLst>
              <a:path h="371475">
                <a:moveTo>
                  <a:pt x="0" y="0"/>
                </a:moveTo>
                <a:lnTo>
                  <a:pt x="0" y="370986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312150" y="2412372"/>
            <a:ext cx="0" cy="346710"/>
          </a:xfrm>
          <a:custGeom>
            <a:avLst/>
            <a:gdLst/>
            <a:ahLst/>
            <a:cxnLst/>
            <a:rect l="l" t="t" r="r" b="b"/>
            <a:pathLst>
              <a:path h="346710">
                <a:moveTo>
                  <a:pt x="0" y="0"/>
                </a:moveTo>
                <a:lnTo>
                  <a:pt x="0" y="346659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355594" y="2448863"/>
            <a:ext cx="0" cy="323850"/>
          </a:xfrm>
          <a:custGeom>
            <a:avLst/>
            <a:gdLst/>
            <a:ahLst/>
            <a:cxnLst/>
            <a:rect l="l" t="t" r="r" b="b"/>
            <a:pathLst>
              <a:path h="323850">
                <a:moveTo>
                  <a:pt x="0" y="0"/>
                </a:moveTo>
                <a:lnTo>
                  <a:pt x="0" y="323853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399799" y="2482313"/>
            <a:ext cx="0" cy="304165"/>
          </a:xfrm>
          <a:custGeom>
            <a:avLst/>
            <a:gdLst/>
            <a:ahLst/>
            <a:cxnLst/>
            <a:rect l="l" t="t" r="r" b="b"/>
            <a:pathLst>
              <a:path h="304164">
                <a:moveTo>
                  <a:pt x="0" y="0"/>
                </a:moveTo>
                <a:lnTo>
                  <a:pt x="0" y="304087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443243" y="2461026"/>
            <a:ext cx="0" cy="316865"/>
          </a:xfrm>
          <a:custGeom>
            <a:avLst/>
            <a:gdLst/>
            <a:ahLst/>
            <a:cxnLst/>
            <a:rect l="l" t="t" r="r" b="b"/>
            <a:pathLst>
              <a:path h="316864">
                <a:moveTo>
                  <a:pt x="0" y="0"/>
                </a:moveTo>
                <a:lnTo>
                  <a:pt x="0" y="316250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487449" y="2439740"/>
            <a:ext cx="0" cy="328930"/>
          </a:xfrm>
          <a:custGeom>
            <a:avLst/>
            <a:gdLst/>
            <a:ahLst/>
            <a:cxnLst/>
            <a:rect l="l" t="t" r="r" b="b"/>
            <a:pathLst>
              <a:path h="328930">
                <a:moveTo>
                  <a:pt x="0" y="0"/>
                </a:moveTo>
                <a:lnTo>
                  <a:pt x="0" y="328414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530893" y="2416934"/>
            <a:ext cx="0" cy="342265"/>
          </a:xfrm>
          <a:custGeom>
            <a:avLst/>
            <a:gdLst/>
            <a:ahLst/>
            <a:cxnLst/>
            <a:rect l="l" t="t" r="r" b="b"/>
            <a:pathLst>
              <a:path h="342264">
                <a:moveTo>
                  <a:pt x="0" y="0"/>
                </a:moveTo>
                <a:lnTo>
                  <a:pt x="0" y="342098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575099" y="2392607"/>
            <a:ext cx="0" cy="357505"/>
          </a:xfrm>
          <a:custGeom>
            <a:avLst/>
            <a:gdLst/>
            <a:ahLst/>
            <a:cxnLst/>
            <a:rect l="l" t="t" r="r" b="b"/>
            <a:pathLst>
              <a:path h="357505">
                <a:moveTo>
                  <a:pt x="0" y="0"/>
                </a:moveTo>
                <a:lnTo>
                  <a:pt x="0" y="357302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618543" y="2369800"/>
            <a:ext cx="0" cy="372745"/>
          </a:xfrm>
          <a:custGeom>
            <a:avLst/>
            <a:gdLst/>
            <a:ahLst/>
            <a:cxnLst/>
            <a:rect l="l" t="t" r="r" b="b"/>
            <a:pathLst>
              <a:path h="372744">
                <a:moveTo>
                  <a:pt x="0" y="0"/>
                </a:moveTo>
                <a:lnTo>
                  <a:pt x="0" y="372507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662749" y="2345473"/>
            <a:ext cx="0" cy="391160"/>
          </a:xfrm>
          <a:custGeom>
            <a:avLst/>
            <a:gdLst/>
            <a:ahLst/>
            <a:cxnLst/>
            <a:rect l="l" t="t" r="r" b="b"/>
            <a:pathLst>
              <a:path h="391160">
                <a:moveTo>
                  <a:pt x="0" y="0"/>
                </a:moveTo>
                <a:lnTo>
                  <a:pt x="0" y="390752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706193" y="2319626"/>
            <a:ext cx="0" cy="409575"/>
          </a:xfrm>
          <a:custGeom>
            <a:avLst/>
            <a:gdLst/>
            <a:ahLst/>
            <a:cxnLst/>
            <a:rect l="l" t="t" r="r" b="b"/>
            <a:pathLst>
              <a:path h="409575">
                <a:moveTo>
                  <a:pt x="0" y="0"/>
                </a:moveTo>
                <a:lnTo>
                  <a:pt x="0" y="408997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750398" y="2293778"/>
            <a:ext cx="0" cy="427355"/>
          </a:xfrm>
          <a:custGeom>
            <a:avLst/>
            <a:gdLst/>
            <a:ahLst/>
            <a:cxnLst/>
            <a:rect l="l" t="t" r="r" b="b"/>
            <a:pathLst>
              <a:path h="427355">
                <a:moveTo>
                  <a:pt x="0" y="0"/>
                </a:moveTo>
                <a:lnTo>
                  <a:pt x="0" y="427242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793842" y="2286176"/>
            <a:ext cx="0" cy="433705"/>
          </a:xfrm>
          <a:custGeom>
            <a:avLst/>
            <a:gdLst/>
            <a:ahLst/>
            <a:cxnLst/>
            <a:rect l="l" t="t" r="r" b="b"/>
            <a:pathLst>
              <a:path h="433705">
                <a:moveTo>
                  <a:pt x="0" y="0"/>
                </a:moveTo>
                <a:lnTo>
                  <a:pt x="0" y="433324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838048" y="2278574"/>
            <a:ext cx="0" cy="438150"/>
          </a:xfrm>
          <a:custGeom>
            <a:avLst/>
            <a:gdLst/>
            <a:ahLst/>
            <a:cxnLst/>
            <a:rect l="l" t="t" r="r" b="b"/>
            <a:pathLst>
              <a:path h="438150">
                <a:moveTo>
                  <a:pt x="0" y="0"/>
                </a:moveTo>
                <a:lnTo>
                  <a:pt x="0" y="437885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881492" y="2269451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3967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925698" y="2261849"/>
            <a:ext cx="0" cy="450215"/>
          </a:xfrm>
          <a:custGeom>
            <a:avLst/>
            <a:gdLst/>
            <a:ahLst/>
            <a:cxnLst/>
            <a:rect l="l" t="t" r="r" b="b"/>
            <a:pathLst>
              <a:path h="450214">
                <a:moveTo>
                  <a:pt x="0" y="0"/>
                </a:moveTo>
                <a:lnTo>
                  <a:pt x="0" y="450049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969142" y="2264890"/>
            <a:ext cx="0" cy="448945"/>
          </a:xfrm>
          <a:custGeom>
            <a:avLst/>
            <a:gdLst/>
            <a:ahLst/>
            <a:cxnLst/>
            <a:rect l="l" t="t" r="r" b="b"/>
            <a:pathLst>
              <a:path h="448944">
                <a:moveTo>
                  <a:pt x="0" y="0"/>
                </a:moveTo>
                <a:lnTo>
                  <a:pt x="0" y="448528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4013348" y="2266410"/>
            <a:ext cx="0" cy="448945"/>
          </a:xfrm>
          <a:custGeom>
            <a:avLst/>
            <a:gdLst/>
            <a:ahLst/>
            <a:cxnLst/>
            <a:rect l="l" t="t" r="r" b="b"/>
            <a:pathLst>
              <a:path h="448944">
                <a:moveTo>
                  <a:pt x="0" y="0"/>
                </a:moveTo>
                <a:lnTo>
                  <a:pt x="0" y="448528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4056791" y="2267931"/>
            <a:ext cx="0" cy="447040"/>
          </a:xfrm>
          <a:custGeom>
            <a:avLst/>
            <a:gdLst/>
            <a:ahLst/>
            <a:cxnLst/>
            <a:rect l="l" t="t" r="r" b="b"/>
            <a:pathLst>
              <a:path h="447039">
                <a:moveTo>
                  <a:pt x="0" y="0"/>
                </a:moveTo>
                <a:lnTo>
                  <a:pt x="0" y="447008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100998" y="2269451"/>
            <a:ext cx="0" cy="447040"/>
          </a:xfrm>
          <a:custGeom>
            <a:avLst/>
            <a:gdLst/>
            <a:ahLst/>
            <a:cxnLst/>
            <a:rect l="l" t="t" r="r" b="b"/>
            <a:pathLst>
              <a:path h="447039">
                <a:moveTo>
                  <a:pt x="0" y="0"/>
                </a:moveTo>
                <a:lnTo>
                  <a:pt x="0" y="447008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4144441" y="2267931"/>
            <a:ext cx="0" cy="447040"/>
          </a:xfrm>
          <a:custGeom>
            <a:avLst/>
            <a:gdLst/>
            <a:ahLst/>
            <a:cxnLst/>
            <a:rect l="l" t="t" r="r" b="b"/>
            <a:pathLst>
              <a:path h="447039">
                <a:moveTo>
                  <a:pt x="0" y="0"/>
                </a:moveTo>
                <a:lnTo>
                  <a:pt x="0" y="447008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188647" y="2266410"/>
            <a:ext cx="0" cy="445770"/>
          </a:xfrm>
          <a:custGeom>
            <a:avLst/>
            <a:gdLst/>
            <a:ahLst/>
            <a:cxnLst/>
            <a:rect l="l" t="t" r="r" b="b"/>
            <a:pathLst>
              <a:path h="445769">
                <a:moveTo>
                  <a:pt x="0" y="0"/>
                </a:moveTo>
                <a:lnTo>
                  <a:pt x="0" y="445488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232091" y="2264890"/>
            <a:ext cx="0" cy="445770"/>
          </a:xfrm>
          <a:custGeom>
            <a:avLst/>
            <a:gdLst/>
            <a:ahLst/>
            <a:cxnLst/>
            <a:rect l="l" t="t" r="r" b="b"/>
            <a:pathLst>
              <a:path h="445769">
                <a:moveTo>
                  <a:pt x="0" y="0"/>
                </a:moveTo>
                <a:lnTo>
                  <a:pt x="0" y="445488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276297" y="2264890"/>
            <a:ext cx="0" cy="442595"/>
          </a:xfrm>
          <a:custGeom>
            <a:avLst/>
            <a:gdLst/>
            <a:ahLst/>
            <a:cxnLst/>
            <a:rect l="l" t="t" r="r" b="b"/>
            <a:pathLst>
              <a:path h="442594">
                <a:moveTo>
                  <a:pt x="0" y="0"/>
                </a:moveTo>
                <a:lnTo>
                  <a:pt x="0" y="442447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320503" y="2260329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3967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4363947" y="2255767"/>
            <a:ext cx="0" cy="445770"/>
          </a:xfrm>
          <a:custGeom>
            <a:avLst/>
            <a:gdLst/>
            <a:ahLst/>
            <a:cxnLst/>
            <a:rect l="l" t="t" r="r" b="b"/>
            <a:pathLst>
              <a:path h="445769">
                <a:moveTo>
                  <a:pt x="0" y="0"/>
                </a:moveTo>
                <a:lnTo>
                  <a:pt x="0" y="445488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408153" y="2251206"/>
            <a:ext cx="0" cy="448945"/>
          </a:xfrm>
          <a:custGeom>
            <a:avLst/>
            <a:gdLst/>
            <a:ahLst/>
            <a:cxnLst/>
            <a:rect l="l" t="t" r="r" b="b"/>
            <a:pathLst>
              <a:path h="448944">
                <a:moveTo>
                  <a:pt x="0" y="0"/>
                </a:moveTo>
                <a:lnTo>
                  <a:pt x="0" y="448528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451596" y="2246645"/>
            <a:ext cx="0" cy="450215"/>
          </a:xfrm>
          <a:custGeom>
            <a:avLst/>
            <a:gdLst/>
            <a:ahLst/>
            <a:cxnLst/>
            <a:rect l="l" t="t" r="r" b="b"/>
            <a:pathLst>
              <a:path h="450214">
                <a:moveTo>
                  <a:pt x="0" y="0"/>
                </a:moveTo>
                <a:lnTo>
                  <a:pt x="0" y="450049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495803" y="2239042"/>
            <a:ext cx="0" cy="454659"/>
          </a:xfrm>
          <a:custGeom>
            <a:avLst/>
            <a:gdLst/>
            <a:ahLst/>
            <a:cxnLst/>
            <a:rect l="l" t="t" r="r" b="b"/>
            <a:pathLst>
              <a:path h="454660">
                <a:moveTo>
                  <a:pt x="0" y="0"/>
                </a:moveTo>
                <a:lnTo>
                  <a:pt x="0" y="454610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539246" y="2232961"/>
            <a:ext cx="0" cy="457834"/>
          </a:xfrm>
          <a:custGeom>
            <a:avLst/>
            <a:gdLst/>
            <a:ahLst/>
            <a:cxnLst/>
            <a:rect l="l" t="t" r="r" b="b"/>
            <a:pathLst>
              <a:path h="457835">
                <a:moveTo>
                  <a:pt x="0" y="0"/>
                </a:moveTo>
                <a:lnTo>
                  <a:pt x="0" y="457651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4583452" y="2225359"/>
            <a:ext cx="0" cy="464184"/>
          </a:xfrm>
          <a:custGeom>
            <a:avLst/>
            <a:gdLst/>
            <a:ahLst/>
            <a:cxnLst/>
            <a:rect l="l" t="t" r="r" b="b"/>
            <a:pathLst>
              <a:path h="464185">
                <a:moveTo>
                  <a:pt x="0" y="0"/>
                </a:moveTo>
                <a:lnTo>
                  <a:pt x="0" y="463733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626896" y="2219277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6774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4671102" y="2211675"/>
            <a:ext cx="0" cy="471805"/>
          </a:xfrm>
          <a:custGeom>
            <a:avLst/>
            <a:gdLst/>
            <a:ahLst/>
            <a:cxnLst/>
            <a:rect l="l" t="t" r="r" b="b"/>
            <a:pathLst>
              <a:path h="471805">
                <a:moveTo>
                  <a:pt x="0" y="0"/>
                </a:moveTo>
                <a:lnTo>
                  <a:pt x="0" y="471335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714546" y="2204073"/>
            <a:ext cx="0" cy="476250"/>
          </a:xfrm>
          <a:custGeom>
            <a:avLst/>
            <a:gdLst/>
            <a:ahLst/>
            <a:cxnLst/>
            <a:rect l="l" t="t" r="r" b="b"/>
            <a:pathLst>
              <a:path h="476250">
                <a:moveTo>
                  <a:pt x="0" y="0"/>
                </a:moveTo>
                <a:lnTo>
                  <a:pt x="0" y="475896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4758752" y="2197991"/>
            <a:ext cx="0" cy="479425"/>
          </a:xfrm>
          <a:custGeom>
            <a:avLst/>
            <a:gdLst/>
            <a:ahLst/>
            <a:cxnLst/>
            <a:rect l="l" t="t" r="r" b="b"/>
            <a:pathLst>
              <a:path h="479425">
                <a:moveTo>
                  <a:pt x="0" y="0"/>
                </a:moveTo>
                <a:lnTo>
                  <a:pt x="0" y="478937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4802196" y="2190388"/>
            <a:ext cx="0" cy="483870"/>
          </a:xfrm>
          <a:custGeom>
            <a:avLst/>
            <a:gdLst/>
            <a:ahLst/>
            <a:cxnLst/>
            <a:rect l="l" t="t" r="r" b="b"/>
            <a:pathLst>
              <a:path h="483869">
                <a:moveTo>
                  <a:pt x="0" y="0"/>
                </a:moveTo>
                <a:lnTo>
                  <a:pt x="0" y="483499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4846401" y="2184307"/>
            <a:ext cx="0" cy="488315"/>
          </a:xfrm>
          <a:custGeom>
            <a:avLst/>
            <a:gdLst/>
            <a:ahLst/>
            <a:cxnLst/>
            <a:rect l="l" t="t" r="r" b="b"/>
            <a:pathLst>
              <a:path h="488314">
                <a:moveTo>
                  <a:pt x="0" y="0"/>
                </a:moveTo>
                <a:lnTo>
                  <a:pt x="0" y="488060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4889845" y="2176705"/>
            <a:ext cx="0" cy="492759"/>
          </a:xfrm>
          <a:custGeom>
            <a:avLst/>
            <a:gdLst/>
            <a:ahLst/>
            <a:cxnLst/>
            <a:rect l="l" t="t" r="r" b="b"/>
            <a:pathLst>
              <a:path h="492760">
                <a:moveTo>
                  <a:pt x="0" y="0"/>
                </a:moveTo>
                <a:lnTo>
                  <a:pt x="0" y="492621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4934051" y="2169102"/>
            <a:ext cx="0" cy="497205"/>
          </a:xfrm>
          <a:custGeom>
            <a:avLst/>
            <a:gdLst/>
            <a:ahLst/>
            <a:cxnLst/>
            <a:rect l="l" t="t" r="r" b="b"/>
            <a:pathLst>
              <a:path h="497205">
                <a:moveTo>
                  <a:pt x="0" y="0"/>
                </a:moveTo>
                <a:lnTo>
                  <a:pt x="0" y="497182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4977495" y="2163021"/>
            <a:ext cx="0" cy="500380"/>
          </a:xfrm>
          <a:custGeom>
            <a:avLst/>
            <a:gdLst/>
            <a:ahLst/>
            <a:cxnLst/>
            <a:rect l="l" t="t" r="r" b="b"/>
            <a:pathLst>
              <a:path h="500380">
                <a:moveTo>
                  <a:pt x="0" y="0"/>
                </a:moveTo>
                <a:lnTo>
                  <a:pt x="0" y="500223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021701" y="2155419"/>
            <a:ext cx="0" cy="504825"/>
          </a:xfrm>
          <a:custGeom>
            <a:avLst/>
            <a:gdLst/>
            <a:ahLst/>
            <a:cxnLst/>
            <a:rect l="l" t="t" r="r" b="b"/>
            <a:pathLst>
              <a:path h="504825">
                <a:moveTo>
                  <a:pt x="0" y="0"/>
                </a:moveTo>
                <a:lnTo>
                  <a:pt x="0" y="504785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065145" y="2147816"/>
            <a:ext cx="0" cy="509905"/>
          </a:xfrm>
          <a:custGeom>
            <a:avLst/>
            <a:gdLst/>
            <a:ahLst/>
            <a:cxnLst/>
            <a:rect l="l" t="t" r="r" b="b"/>
            <a:pathLst>
              <a:path h="509905">
                <a:moveTo>
                  <a:pt x="0" y="0"/>
                </a:moveTo>
                <a:lnTo>
                  <a:pt x="0" y="509346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109351" y="2140214"/>
            <a:ext cx="0" cy="514350"/>
          </a:xfrm>
          <a:custGeom>
            <a:avLst/>
            <a:gdLst/>
            <a:ahLst/>
            <a:cxnLst/>
            <a:rect l="l" t="t" r="r" b="b"/>
            <a:pathLst>
              <a:path h="514350">
                <a:moveTo>
                  <a:pt x="0" y="0"/>
                </a:moveTo>
                <a:lnTo>
                  <a:pt x="0" y="513907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152795" y="2132612"/>
            <a:ext cx="0" cy="520065"/>
          </a:xfrm>
          <a:custGeom>
            <a:avLst/>
            <a:gdLst/>
            <a:ahLst/>
            <a:cxnLst/>
            <a:rect l="l" t="t" r="r" b="b"/>
            <a:pathLst>
              <a:path h="520064">
                <a:moveTo>
                  <a:pt x="0" y="0"/>
                </a:moveTo>
                <a:lnTo>
                  <a:pt x="0" y="519989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197000" y="2125010"/>
            <a:ext cx="0" cy="525145"/>
          </a:xfrm>
          <a:custGeom>
            <a:avLst/>
            <a:gdLst/>
            <a:ahLst/>
            <a:cxnLst/>
            <a:rect l="l" t="t" r="r" b="b"/>
            <a:pathLst>
              <a:path h="525144">
                <a:moveTo>
                  <a:pt x="0" y="0"/>
                </a:moveTo>
                <a:lnTo>
                  <a:pt x="0" y="524550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240444" y="2117407"/>
            <a:ext cx="0" cy="529590"/>
          </a:xfrm>
          <a:custGeom>
            <a:avLst/>
            <a:gdLst/>
            <a:ahLst/>
            <a:cxnLst/>
            <a:rect l="l" t="t" r="r" b="b"/>
            <a:pathLst>
              <a:path h="529589">
                <a:moveTo>
                  <a:pt x="0" y="0"/>
                </a:moveTo>
                <a:lnTo>
                  <a:pt x="0" y="529112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284650" y="2108285"/>
            <a:ext cx="0" cy="535305"/>
          </a:xfrm>
          <a:custGeom>
            <a:avLst/>
            <a:gdLst/>
            <a:ahLst/>
            <a:cxnLst/>
            <a:rect l="l" t="t" r="r" b="b"/>
            <a:pathLst>
              <a:path h="535305">
                <a:moveTo>
                  <a:pt x="0" y="0"/>
                </a:moveTo>
                <a:lnTo>
                  <a:pt x="0" y="535193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328094" y="2100683"/>
            <a:ext cx="0" cy="539750"/>
          </a:xfrm>
          <a:custGeom>
            <a:avLst/>
            <a:gdLst/>
            <a:ahLst/>
            <a:cxnLst/>
            <a:rect l="l" t="t" r="r" b="b"/>
            <a:pathLst>
              <a:path h="539750">
                <a:moveTo>
                  <a:pt x="0" y="0"/>
                </a:moveTo>
                <a:lnTo>
                  <a:pt x="0" y="539755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570557" y="2459506"/>
            <a:ext cx="0" cy="121920"/>
          </a:xfrm>
          <a:custGeom>
            <a:avLst/>
            <a:gdLst/>
            <a:ahLst/>
            <a:cxnLst/>
            <a:rect l="l" t="t" r="r" b="b"/>
            <a:pathLst>
              <a:path h="121919">
                <a:moveTo>
                  <a:pt x="0" y="0"/>
                </a:moveTo>
                <a:lnTo>
                  <a:pt x="0" y="121634"/>
                </a:lnTo>
              </a:path>
            </a:pathLst>
          </a:custGeom>
          <a:ln w="9145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610189" y="2433659"/>
            <a:ext cx="0" cy="129539"/>
          </a:xfrm>
          <a:custGeom>
            <a:avLst/>
            <a:gdLst/>
            <a:ahLst/>
            <a:cxnLst/>
            <a:rect l="l" t="t" r="r" b="b"/>
            <a:pathLst>
              <a:path h="129539">
                <a:moveTo>
                  <a:pt x="0" y="0"/>
                </a:moveTo>
                <a:lnTo>
                  <a:pt x="0" y="129237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654395" y="2407811"/>
            <a:ext cx="0" cy="133985"/>
          </a:xfrm>
          <a:custGeom>
            <a:avLst/>
            <a:gdLst/>
            <a:ahLst/>
            <a:cxnLst/>
            <a:rect l="l" t="t" r="r" b="b"/>
            <a:pathLst>
              <a:path h="133985">
                <a:moveTo>
                  <a:pt x="0" y="0"/>
                </a:moveTo>
                <a:lnTo>
                  <a:pt x="0" y="133798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697839" y="2380443"/>
            <a:ext cx="0" cy="141605"/>
          </a:xfrm>
          <a:custGeom>
            <a:avLst/>
            <a:gdLst/>
            <a:ahLst/>
            <a:cxnLst/>
            <a:rect l="l" t="t" r="r" b="b"/>
            <a:pathLst>
              <a:path h="141605">
                <a:moveTo>
                  <a:pt x="0" y="0"/>
                </a:moveTo>
                <a:lnTo>
                  <a:pt x="0" y="141400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742045" y="2363718"/>
            <a:ext cx="0" cy="146050"/>
          </a:xfrm>
          <a:custGeom>
            <a:avLst/>
            <a:gdLst/>
            <a:ahLst/>
            <a:cxnLst/>
            <a:rect l="l" t="t" r="r" b="b"/>
            <a:pathLst>
              <a:path h="146050">
                <a:moveTo>
                  <a:pt x="0" y="0"/>
                </a:moveTo>
                <a:lnTo>
                  <a:pt x="0" y="145961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785489" y="2345473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043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829695" y="2328748"/>
            <a:ext cx="0" cy="158115"/>
          </a:xfrm>
          <a:custGeom>
            <a:avLst/>
            <a:gdLst/>
            <a:ahLst/>
            <a:cxnLst/>
            <a:rect l="l" t="t" r="r" b="b"/>
            <a:pathLst>
              <a:path h="158114">
                <a:moveTo>
                  <a:pt x="0" y="0"/>
                </a:moveTo>
                <a:lnTo>
                  <a:pt x="0" y="158125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873139" y="2308983"/>
            <a:ext cx="0" cy="164465"/>
          </a:xfrm>
          <a:custGeom>
            <a:avLst/>
            <a:gdLst/>
            <a:ahLst/>
            <a:cxnLst/>
            <a:rect l="l" t="t" r="r" b="b"/>
            <a:pathLst>
              <a:path h="164464">
                <a:moveTo>
                  <a:pt x="0" y="0"/>
                </a:moveTo>
                <a:lnTo>
                  <a:pt x="0" y="164207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917345" y="2290737"/>
            <a:ext cx="0" cy="170815"/>
          </a:xfrm>
          <a:custGeom>
            <a:avLst/>
            <a:gdLst/>
            <a:ahLst/>
            <a:cxnLst/>
            <a:rect l="l" t="t" r="r" b="b"/>
            <a:pathLst>
              <a:path h="170814">
                <a:moveTo>
                  <a:pt x="0" y="0"/>
                </a:moveTo>
                <a:lnTo>
                  <a:pt x="0" y="170288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960789" y="2272492"/>
            <a:ext cx="0" cy="175260"/>
          </a:xfrm>
          <a:custGeom>
            <a:avLst/>
            <a:gdLst/>
            <a:ahLst/>
            <a:cxnLst/>
            <a:rect l="l" t="t" r="r" b="b"/>
            <a:pathLst>
              <a:path h="175260">
                <a:moveTo>
                  <a:pt x="0" y="0"/>
                </a:moveTo>
                <a:lnTo>
                  <a:pt x="0" y="174850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004994" y="2252727"/>
            <a:ext cx="0" cy="180975"/>
          </a:xfrm>
          <a:custGeom>
            <a:avLst/>
            <a:gdLst/>
            <a:ahLst/>
            <a:cxnLst/>
            <a:rect l="l" t="t" r="r" b="b"/>
            <a:pathLst>
              <a:path h="180975">
                <a:moveTo>
                  <a:pt x="0" y="0"/>
                </a:moveTo>
                <a:lnTo>
                  <a:pt x="0" y="180932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048438" y="2232961"/>
            <a:ext cx="0" cy="187325"/>
          </a:xfrm>
          <a:custGeom>
            <a:avLst/>
            <a:gdLst/>
            <a:ahLst/>
            <a:cxnLst/>
            <a:rect l="l" t="t" r="r" b="b"/>
            <a:pathLst>
              <a:path h="187325">
                <a:moveTo>
                  <a:pt x="0" y="0"/>
                </a:moveTo>
                <a:lnTo>
                  <a:pt x="0" y="187013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092644" y="2204073"/>
            <a:ext cx="0" cy="194945"/>
          </a:xfrm>
          <a:custGeom>
            <a:avLst/>
            <a:gdLst/>
            <a:ahLst/>
            <a:cxnLst/>
            <a:rect l="l" t="t" r="r" b="b"/>
            <a:pathLst>
              <a:path h="194944">
                <a:moveTo>
                  <a:pt x="0" y="0"/>
                </a:moveTo>
                <a:lnTo>
                  <a:pt x="0" y="194615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136088" y="2175184"/>
            <a:ext cx="0" cy="203835"/>
          </a:xfrm>
          <a:custGeom>
            <a:avLst/>
            <a:gdLst/>
            <a:ahLst/>
            <a:cxnLst/>
            <a:rect l="l" t="t" r="r" b="b"/>
            <a:pathLst>
              <a:path h="203835">
                <a:moveTo>
                  <a:pt x="0" y="0"/>
                </a:moveTo>
                <a:lnTo>
                  <a:pt x="0" y="203738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180294" y="2143255"/>
            <a:ext cx="0" cy="213360"/>
          </a:xfrm>
          <a:custGeom>
            <a:avLst/>
            <a:gdLst/>
            <a:ahLst/>
            <a:cxnLst/>
            <a:rect l="l" t="t" r="r" b="b"/>
            <a:pathLst>
              <a:path h="213360">
                <a:moveTo>
                  <a:pt x="0" y="0"/>
                </a:moveTo>
                <a:lnTo>
                  <a:pt x="0" y="212861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223738" y="2112846"/>
            <a:ext cx="0" cy="222250"/>
          </a:xfrm>
          <a:custGeom>
            <a:avLst/>
            <a:gdLst/>
            <a:ahLst/>
            <a:cxnLst/>
            <a:rect l="l" t="t" r="r" b="b"/>
            <a:pathLst>
              <a:path h="222250">
                <a:moveTo>
                  <a:pt x="0" y="0"/>
                </a:moveTo>
                <a:lnTo>
                  <a:pt x="0" y="221983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267944" y="2156939"/>
            <a:ext cx="0" cy="217804"/>
          </a:xfrm>
          <a:custGeom>
            <a:avLst/>
            <a:gdLst/>
            <a:ahLst/>
            <a:cxnLst/>
            <a:rect l="l" t="t" r="r" b="b"/>
            <a:pathLst>
              <a:path h="217805">
                <a:moveTo>
                  <a:pt x="0" y="0"/>
                </a:moveTo>
                <a:lnTo>
                  <a:pt x="0" y="217422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312150" y="2201032"/>
            <a:ext cx="0" cy="211454"/>
          </a:xfrm>
          <a:custGeom>
            <a:avLst/>
            <a:gdLst/>
            <a:ahLst/>
            <a:cxnLst/>
            <a:rect l="l" t="t" r="r" b="b"/>
            <a:pathLst>
              <a:path h="211455">
                <a:moveTo>
                  <a:pt x="0" y="0"/>
                </a:moveTo>
                <a:lnTo>
                  <a:pt x="0" y="211340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355594" y="2242083"/>
            <a:ext cx="0" cy="207010"/>
          </a:xfrm>
          <a:custGeom>
            <a:avLst/>
            <a:gdLst/>
            <a:ahLst/>
            <a:cxnLst/>
            <a:rect l="l" t="t" r="r" b="b"/>
            <a:pathLst>
              <a:path h="207010">
                <a:moveTo>
                  <a:pt x="0" y="0"/>
                </a:moveTo>
                <a:lnTo>
                  <a:pt x="0" y="206779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399799" y="2280094"/>
            <a:ext cx="0" cy="202565"/>
          </a:xfrm>
          <a:custGeom>
            <a:avLst/>
            <a:gdLst/>
            <a:ahLst/>
            <a:cxnLst/>
            <a:rect l="l" t="t" r="r" b="b"/>
            <a:pathLst>
              <a:path h="202564">
                <a:moveTo>
                  <a:pt x="0" y="0"/>
                </a:moveTo>
                <a:lnTo>
                  <a:pt x="0" y="202218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443243" y="2246645"/>
            <a:ext cx="0" cy="214629"/>
          </a:xfrm>
          <a:custGeom>
            <a:avLst/>
            <a:gdLst/>
            <a:ahLst/>
            <a:cxnLst/>
            <a:rect l="l" t="t" r="r" b="b"/>
            <a:pathLst>
              <a:path h="214630">
                <a:moveTo>
                  <a:pt x="0" y="0"/>
                </a:moveTo>
                <a:lnTo>
                  <a:pt x="0" y="214381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487449" y="2211675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065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530893" y="2175184"/>
            <a:ext cx="0" cy="241935"/>
          </a:xfrm>
          <a:custGeom>
            <a:avLst/>
            <a:gdLst/>
            <a:ahLst/>
            <a:cxnLst/>
            <a:rect l="l" t="t" r="r" b="b"/>
            <a:pathLst>
              <a:path h="241935">
                <a:moveTo>
                  <a:pt x="0" y="0"/>
                </a:moveTo>
                <a:lnTo>
                  <a:pt x="0" y="241749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575099" y="2137173"/>
            <a:ext cx="0" cy="255904"/>
          </a:xfrm>
          <a:custGeom>
            <a:avLst/>
            <a:gdLst/>
            <a:ahLst/>
            <a:cxnLst/>
            <a:rect l="l" t="t" r="r" b="b"/>
            <a:pathLst>
              <a:path h="255905">
                <a:moveTo>
                  <a:pt x="0" y="0"/>
                </a:moveTo>
                <a:lnTo>
                  <a:pt x="0" y="255433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618543" y="2100683"/>
            <a:ext cx="0" cy="269240"/>
          </a:xfrm>
          <a:custGeom>
            <a:avLst/>
            <a:gdLst/>
            <a:ahLst/>
            <a:cxnLst/>
            <a:rect l="l" t="t" r="r" b="b"/>
            <a:pathLst>
              <a:path h="269239">
                <a:moveTo>
                  <a:pt x="0" y="0"/>
                </a:moveTo>
                <a:lnTo>
                  <a:pt x="0" y="269117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662749" y="2062608"/>
            <a:ext cx="0" cy="283210"/>
          </a:xfrm>
          <a:custGeom>
            <a:avLst/>
            <a:gdLst/>
            <a:ahLst/>
            <a:cxnLst/>
            <a:rect l="l" t="t" r="r" b="b"/>
            <a:pathLst>
              <a:path h="283210">
                <a:moveTo>
                  <a:pt x="0" y="0"/>
                </a:moveTo>
                <a:lnTo>
                  <a:pt x="0" y="282864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706193" y="2023077"/>
            <a:ext cx="0" cy="296545"/>
          </a:xfrm>
          <a:custGeom>
            <a:avLst/>
            <a:gdLst/>
            <a:ahLst/>
            <a:cxnLst/>
            <a:rect l="l" t="t" r="r" b="b"/>
            <a:pathLst>
              <a:path h="296544">
                <a:moveTo>
                  <a:pt x="0" y="0"/>
                </a:moveTo>
                <a:lnTo>
                  <a:pt x="0" y="296548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750398" y="1982025"/>
            <a:ext cx="0" cy="311785"/>
          </a:xfrm>
          <a:custGeom>
            <a:avLst/>
            <a:gdLst/>
            <a:ahLst/>
            <a:cxnLst/>
            <a:rect l="l" t="t" r="r" b="b"/>
            <a:pathLst>
              <a:path h="311785">
                <a:moveTo>
                  <a:pt x="0" y="0"/>
                </a:moveTo>
                <a:lnTo>
                  <a:pt x="0" y="311752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793842" y="1965300"/>
            <a:ext cx="0" cy="321310"/>
          </a:xfrm>
          <a:custGeom>
            <a:avLst/>
            <a:gdLst/>
            <a:ahLst/>
            <a:cxnLst/>
            <a:rect l="l" t="t" r="r" b="b"/>
            <a:pathLst>
              <a:path h="321310">
                <a:moveTo>
                  <a:pt x="0" y="0"/>
                </a:moveTo>
                <a:lnTo>
                  <a:pt x="0" y="320875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838048" y="1950096"/>
            <a:ext cx="0" cy="328930"/>
          </a:xfrm>
          <a:custGeom>
            <a:avLst/>
            <a:gdLst/>
            <a:ahLst/>
            <a:cxnLst/>
            <a:rect l="l" t="t" r="r" b="b"/>
            <a:pathLst>
              <a:path h="328930">
                <a:moveTo>
                  <a:pt x="0" y="0"/>
                </a:moveTo>
                <a:lnTo>
                  <a:pt x="0" y="328477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881492" y="1933371"/>
            <a:ext cx="0" cy="336550"/>
          </a:xfrm>
          <a:custGeom>
            <a:avLst/>
            <a:gdLst/>
            <a:ahLst/>
            <a:cxnLst/>
            <a:rect l="l" t="t" r="r" b="b"/>
            <a:pathLst>
              <a:path h="336550">
                <a:moveTo>
                  <a:pt x="0" y="0"/>
                </a:moveTo>
                <a:lnTo>
                  <a:pt x="0" y="336079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925698" y="1916646"/>
            <a:ext cx="0" cy="345440"/>
          </a:xfrm>
          <a:custGeom>
            <a:avLst/>
            <a:gdLst/>
            <a:ahLst/>
            <a:cxnLst/>
            <a:rect l="l" t="t" r="r" b="b"/>
            <a:pathLst>
              <a:path h="345439">
                <a:moveTo>
                  <a:pt x="0" y="0"/>
                </a:moveTo>
                <a:lnTo>
                  <a:pt x="0" y="345202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969142" y="1915126"/>
            <a:ext cx="0" cy="349885"/>
          </a:xfrm>
          <a:custGeom>
            <a:avLst/>
            <a:gdLst/>
            <a:ahLst/>
            <a:cxnLst/>
            <a:rect l="l" t="t" r="r" b="b"/>
            <a:pathLst>
              <a:path h="349885">
                <a:moveTo>
                  <a:pt x="0" y="0"/>
                </a:moveTo>
                <a:lnTo>
                  <a:pt x="0" y="349763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013348" y="1912085"/>
            <a:ext cx="0" cy="354330"/>
          </a:xfrm>
          <a:custGeom>
            <a:avLst/>
            <a:gdLst/>
            <a:ahLst/>
            <a:cxnLst/>
            <a:rect l="l" t="t" r="r" b="b"/>
            <a:pathLst>
              <a:path h="354330">
                <a:moveTo>
                  <a:pt x="0" y="0"/>
                </a:moveTo>
                <a:lnTo>
                  <a:pt x="0" y="354325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056791" y="1910565"/>
            <a:ext cx="0" cy="357505"/>
          </a:xfrm>
          <a:custGeom>
            <a:avLst/>
            <a:gdLst/>
            <a:ahLst/>
            <a:cxnLst/>
            <a:rect l="l" t="t" r="r" b="b"/>
            <a:pathLst>
              <a:path h="357505">
                <a:moveTo>
                  <a:pt x="0" y="0"/>
                </a:moveTo>
                <a:lnTo>
                  <a:pt x="0" y="357366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100998" y="1907524"/>
            <a:ext cx="0" cy="361950"/>
          </a:xfrm>
          <a:custGeom>
            <a:avLst/>
            <a:gdLst/>
            <a:ahLst/>
            <a:cxnLst/>
            <a:rect l="l" t="t" r="r" b="b"/>
            <a:pathLst>
              <a:path h="361950">
                <a:moveTo>
                  <a:pt x="0" y="0"/>
                </a:moveTo>
                <a:lnTo>
                  <a:pt x="0" y="361927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144441" y="1896881"/>
            <a:ext cx="0" cy="371475"/>
          </a:xfrm>
          <a:custGeom>
            <a:avLst/>
            <a:gdLst/>
            <a:ahLst/>
            <a:cxnLst/>
            <a:rect l="l" t="t" r="r" b="b"/>
            <a:pathLst>
              <a:path h="371475">
                <a:moveTo>
                  <a:pt x="0" y="0"/>
                </a:moveTo>
                <a:lnTo>
                  <a:pt x="0" y="371050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188647" y="1887758"/>
            <a:ext cx="0" cy="379095"/>
          </a:xfrm>
          <a:custGeom>
            <a:avLst/>
            <a:gdLst/>
            <a:ahLst/>
            <a:cxnLst/>
            <a:rect l="l" t="t" r="r" b="b"/>
            <a:pathLst>
              <a:path h="379094">
                <a:moveTo>
                  <a:pt x="0" y="0"/>
                </a:moveTo>
                <a:lnTo>
                  <a:pt x="0" y="378652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232091" y="1877115"/>
            <a:ext cx="0" cy="387985"/>
          </a:xfrm>
          <a:custGeom>
            <a:avLst/>
            <a:gdLst/>
            <a:ahLst/>
            <a:cxnLst/>
            <a:rect l="l" t="t" r="r" b="b"/>
            <a:pathLst>
              <a:path h="387985">
                <a:moveTo>
                  <a:pt x="0" y="0"/>
                </a:moveTo>
                <a:lnTo>
                  <a:pt x="0" y="387774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276297" y="1864952"/>
            <a:ext cx="0" cy="400050"/>
          </a:xfrm>
          <a:custGeom>
            <a:avLst/>
            <a:gdLst/>
            <a:ahLst/>
            <a:cxnLst/>
            <a:rect l="l" t="t" r="r" b="b"/>
            <a:pathLst>
              <a:path h="400050">
                <a:moveTo>
                  <a:pt x="0" y="0"/>
                </a:moveTo>
                <a:lnTo>
                  <a:pt x="0" y="399938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320503" y="1851268"/>
            <a:ext cx="0" cy="409575"/>
          </a:xfrm>
          <a:custGeom>
            <a:avLst/>
            <a:gdLst/>
            <a:ahLst/>
            <a:cxnLst/>
            <a:rect l="l" t="t" r="r" b="b"/>
            <a:pathLst>
              <a:path h="409575">
                <a:moveTo>
                  <a:pt x="0" y="0"/>
                </a:moveTo>
                <a:lnTo>
                  <a:pt x="0" y="409060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363947" y="1837584"/>
            <a:ext cx="0" cy="418465"/>
          </a:xfrm>
          <a:custGeom>
            <a:avLst/>
            <a:gdLst/>
            <a:ahLst/>
            <a:cxnLst/>
            <a:rect l="l" t="t" r="r" b="b"/>
            <a:pathLst>
              <a:path h="418464">
                <a:moveTo>
                  <a:pt x="0" y="0"/>
                </a:moveTo>
                <a:lnTo>
                  <a:pt x="0" y="418183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408153" y="1823900"/>
            <a:ext cx="0" cy="427355"/>
          </a:xfrm>
          <a:custGeom>
            <a:avLst/>
            <a:gdLst/>
            <a:ahLst/>
            <a:cxnLst/>
            <a:rect l="l" t="t" r="r" b="b"/>
            <a:pathLst>
              <a:path h="427355">
                <a:moveTo>
                  <a:pt x="0" y="0"/>
                </a:moveTo>
                <a:lnTo>
                  <a:pt x="0" y="427306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451596" y="1810216"/>
            <a:ext cx="0" cy="436880"/>
          </a:xfrm>
          <a:custGeom>
            <a:avLst/>
            <a:gdLst/>
            <a:ahLst/>
            <a:cxnLst/>
            <a:rect l="l" t="t" r="r" b="b"/>
            <a:pathLst>
              <a:path h="436880">
                <a:moveTo>
                  <a:pt x="0" y="0"/>
                </a:moveTo>
                <a:lnTo>
                  <a:pt x="0" y="436428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495803" y="1793491"/>
            <a:ext cx="0" cy="445770"/>
          </a:xfrm>
          <a:custGeom>
            <a:avLst/>
            <a:gdLst/>
            <a:ahLst/>
            <a:cxnLst/>
            <a:rect l="l" t="t" r="r" b="b"/>
            <a:pathLst>
              <a:path h="445769">
                <a:moveTo>
                  <a:pt x="0" y="0"/>
                </a:moveTo>
                <a:lnTo>
                  <a:pt x="0" y="445551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539246" y="1776766"/>
            <a:ext cx="0" cy="456565"/>
          </a:xfrm>
          <a:custGeom>
            <a:avLst/>
            <a:gdLst/>
            <a:ahLst/>
            <a:cxnLst/>
            <a:rect l="l" t="t" r="r" b="b"/>
            <a:pathLst>
              <a:path h="456564">
                <a:moveTo>
                  <a:pt x="0" y="0"/>
                </a:moveTo>
                <a:lnTo>
                  <a:pt x="0" y="456194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583452" y="1760041"/>
            <a:ext cx="0" cy="465455"/>
          </a:xfrm>
          <a:custGeom>
            <a:avLst/>
            <a:gdLst/>
            <a:ahLst/>
            <a:cxnLst/>
            <a:rect l="l" t="t" r="r" b="b"/>
            <a:pathLst>
              <a:path h="465455">
                <a:moveTo>
                  <a:pt x="0" y="0"/>
                </a:moveTo>
                <a:lnTo>
                  <a:pt x="0" y="465317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626896" y="1743317"/>
            <a:ext cx="0" cy="476250"/>
          </a:xfrm>
          <a:custGeom>
            <a:avLst/>
            <a:gdLst/>
            <a:ahLst/>
            <a:cxnLst/>
            <a:rect l="l" t="t" r="r" b="b"/>
            <a:pathLst>
              <a:path h="476250">
                <a:moveTo>
                  <a:pt x="0" y="0"/>
                </a:moveTo>
                <a:lnTo>
                  <a:pt x="0" y="475960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671102" y="1726592"/>
            <a:ext cx="0" cy="485140"/>
          </a:xfrm>
          <a:custGeom>
            <a:avLst/>
            <a:gdLst/>
            <a:ahLst/>
            <a:cxnLst/>
            <a:rect l="l" t="t" r="r" b="b"/>
            <a:pathLst>
              <a:path h="485139">
                <a:moveTo>
                  <a:pt x="0" y="0"/>
                </a:moveTo>
                <a:lnTo>
                  <a:pt x="0" y="485082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714546" y="1709867"/>
            <a:ext cx="0" cy="494665"/>
          </a:xfrm>
          <a:custGeom>
            <a:avLst/>
            <a:gdLst/>
            <a:ahLst/>
            <a:cxnLst/>
            <a:rect l="l" t="t" r="r" b="b"/>
            <a:pathLst>
              <a:path h="494664">
                <a:moveTo>
                  <a:pt x="0" y="0"/>
                </a:moveTo>
                <a:lnTo>
                  <a:pt x="0" y="494205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758752" y="1693142"/>
            <a:ext cx="0" cy="505459"/>
          </a:xfrm>
          <a:custGeom>
            <a:avLst/>
            <a:gdLst/>
            <a:ahLst/>
            <a:cxnLst/>
            <a:rect l="l" t="t" r="r" b="b"/>
            <a:pathLst>
              <a:path h="505460">
                <a:moveTo>
                  <a:pt x="0" y="0"/>
                </a:moveTo>
                <a:lnTo>
                  <a:pt x="0" y="504848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802196" y="1674897"/>
            <a:ext cx="0" cy="515620"/>
          </a:xfrm>
          <a:custGeom>
            <a:avLst/>
            <a:gdLst/>
            <a:ahLst/>
            <a:cxnLst/>
            <a:rect l="l" t="t" r="r" b="b"/>
            <a:pathLst>
              <a:path h="515619">
                <a:moveTo>
                  <a:pt x="0" y="0"/>
                </a:moveTo>
                <a:lnTo>
                  <a:pt x="0" y="515491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846401" y="1658172"/>
            <a:ext cx="0" cy="526415"/>
          </a:xfrm>
          <a:custGeom>
            <a:avLst/>
            <a:gdLst/>
            <a:ahLst/>
            <a:cxnLst/>
            <a:rect l="l" t="t" r="r" b="b"/>
            <a:pathLst>
              <a:path h="526414">
                <a:moveTo>
                  <a:pt x="0" y="0"/>
                </a:moveTo>
                <a:lnTo>
                  <a:pt x="0" y="526134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889845" y="1639927"/>
            <a:ext cx="0" cy="537210"/>
          </a:xfrm>
          <a:custGeom>
            <a:avLst/>
            <a:gdLst/>
            <a:ahLst/>
            <a:cxnLst/>
            <a:rect l="l" t="t" r="r" b="b"/>
            <a:pathLst>
              <a:path h="537210">
                <a:moveTo>
                  <a:pt x="0" y="0"/>
                </a:moveTo>
                <a:lnTo>
                  <a:pt x="0" y="536777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934051" y="1621682"/>
            <a:ext cx="0" cy="548005"/>
          </a:xfrm>
          <a:custGeom>
            <a:avLst/>
            <a:gdLst/>
            <a:ahLst/>
            <a:cxnLst/>
            <a:rect l="l" t="t" r="r" b="b"/>
            <a:pathLst>
              <a:path h="548005">
                <a:moveTo>
                  <a:pt x="0" y="0"/>
                </a:moveTo>
                <a:lnTo>
                  <a:pt x="0" y="547420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4977495" y="1603436"/>
            <a:ext cx="0" cy="560070"/>
          </a:xfrm>
          <a:custGeom>
            <a:avLst/>
            <a:gdLst/>
            <a:ahLst/>
            <a:cxnLst/>
            <a:rect l="l" t="t" r="r" b="b"/>
            <a:pathLst>
              <a:path h="560069">
                <a:moveTo>
                  <a:pt x="0" y="0"/>
                </a:moveTo>
                <a:lnTo>
                  <a:pt x="0" y="559584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021701" y="1585191"/>
            <a:ext cx="0" cy="570230"/>
          </a:xfrm>
          <a:custGeom>
            <a:avLst/>
            <a:gdLst/>
            <a:ahLst/>
            <a:cxnLst/>
            <a:rect l="l" t="t" r="r" b="b"/>
            <a:pathLst>
              <a:path h="570230">
                <a:moveTo>
                  <a:pt x="0" y="0"/>
                </a:moveTo>
                <a:lnTo>
                  <a:pt x="0" y="570227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065145" y="1565425"/>
            <a:ext cx="0" cy="582930"/>
          </a:xfrm>
          <a:custGeom>
            <a:avLst/>
            <a:gdLst/>
            <a:ahLst/>
            <a:cxnLst/>
            <a:rect l="l" t="t" r="r" b="b"/>
            <a:pathLst>
              <a:path h="582930">
                <a:moveTo>
                  <a:pt x="0" y="0"/>
                </a:moveTo>
                <a:lnTo>
                  <a:pt x="0" y="582390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109351" y="1547180"/>
            <a:ext cx="0" cy="593090"/>
          </a:xfrm>
          <a:custGeom>
            <a:avLst/>
            <a:gdLst/>
            <a:ahLst/>
            <a:cxnLst/>
            <a:rect l="l" t="t" r="r" b="b"/>
            <a:pathLst>
              <a:path h="593089">
                <a:moveTo>
                  <a:pt x="0" y="0"/>
                </a:moveTo>
                <a:lnTo>
                  <a:pt x="0" y="593033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152795" y="1528935"/>
            <a:ext cx="0" cy="603885"/>
          </a:xfrm>
          <a:custGeom>
            <a:avLst/>
            <a:gdLst/>
            <a:ahLst/>
            <a:cxnLst/>
            <a:rect l="l" t="t" r="r" b="b"/>
            <a:pathLst>
              <a:path h="603885">
                <a:moveTo>
                  <a:pt x="0" y="0"/>
                </a:moveTo>
                <a:lnTo>
                  <a:pt x="0" y="603676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197000" y="1509169"/>
            <a:ext cx="0" cy="615950"/>
          </a:xfrm>
          <a:custGeom>
            <a:avLst/>
            <a:gdLst/>
            <a:ahLst/>
            <a:cxnLst/>
            <a:rect l="l" t="t" r="r" b="b"/>
            <a:pathLst>
              <a:path h="615950">
                <a:moveTo>
                  <a:pt x="0" y="0"/>
                </a:moveTo>
                <a:lnTo>
                  <a:pt x="0" y="615840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240444" y="1489404"/>
            <a:ext cx="0" cy="628015"/>
          </a:xfrm>
          <a:custGeom>
            <a:avLst/>
            <a:gdLst/>
            <a:ahLst/>
            <a:cxnLst/>
            <a:rect l="l" t="t" r="r" b="b"/>
            <a:pathLst>
              <a:path h="628014">
                <a:moveTo>
                  <a:pt x="0" y="0"/>
                </a:moveTo>
                <a:lnTo>
                  <a:pt x="0" y="628003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284650" y="1469638"/>
            <a:ext cx="0" cy="638810"/>
          </a:xfrm>
          <a:custGeom>
            <a:avLst/>
            <a:gdLst/>
            <a:ahLst/>
            <a:cxnLst/>
            <a:rect l="l" t="t" r="r" b="b"/>
            <a:pathLst>
              <a:path h="638810">
                <a:moveTo>
                  <a:pt x="0" y="0"/>
                </a:moveTo>
                <a:lnTo>
                  <a:pt x="0" y="638647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328094" y="1448352"/>
            <a:ext cx="0" cy="652780"/>
          </a:xfrm>
          <a:custGeom>
            <a:avLst/>
            <a:gdLst/>
            <a:ahLst/>
            <a:cxnLst/>
            <a:rect l="l" t="t" r="r" b="b"/>
            <a:pathLst>
              <a:path h="652780">
                <a:moveTo>
                  <a:pt x="0" y="0"/>
                </a:moveTo>
                <a:lnTo>
                  <a:pt x="0" y="652330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565984" y="1355605"/>
            <a:ext cx="0" cy="1707514"/>
          </a:xfrm>
          <a:custGeom>
            <a:avLst/>
            <a:gdLst/>
            <a:ahLst/>
            <a:cxnLst/>
            <a:rect l="l" t="t" r="r" b="b"/>
            <a:pathLst>
              <a:path h="1707514">
                <a:moveTo>
                  <a:pt x="0" y="1707514"/>
                </a:moveTo>
                <a:lnTo>
                  <a:pt x="0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533972" y="3063120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1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533972" y="2873065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1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533972" y="2683010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1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533972" y="2494476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1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533972" y="2304421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1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533972" y="2114367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1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533972" y="1924249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1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533972" y="1735714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1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533972" y="1545660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1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533972" y="1355605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1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565984" y="3063120"/>
            <a:ext cx="2762250" cy="0"/>
          </a:xfrm>
          <a:custGeom>
            <a:avLst/>
            <a:gdLst/>
            <a:ahLst/>
            <a:cxnLst/>
            <a:rect l="l" t="t" r="r" b="b"/>
            <a:pathLst>
              <a:path w="2762250">
                <a:moveTo>
                  <a:pt x="0" y="0"/>
                </a:moveTo>
                <a:lnTo>
                  <a:pt x="2762110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565984" y="3063120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741283" y="3063120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916583" y="3063120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091882" y="3063120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268706" y="3063120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444006" y="3063120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619305" y="3063120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794604" y="3063120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969904" y="3063120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4145203" y="3063120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4320503" y="3063120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4495803" y="3063120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4671102" y="3063120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4846401" y="3063120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021701" y="3063120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197000" y="3063120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 txBox="1"/>
          <p:nvPr/>
        </p:nvSpPr>
        <p:spPr>
          <a:xfrm>
            <a:off x="2251454" y="2041083"/>
            <a:ext cx="205740" cy="523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50" b="1" spc="-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850" b="1" spc="-1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85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50">
              <a:latin typeface="Arial"/>
              <a:cs typeface="Arial"/>
            </a:endParaRPr>
          </a:p>
          <a:p>
            <a:pPr marL="72390">
              <a:lnSpc>
                <a:spcPct val="100000"/>
              </a:lnSpc>
              <a:spcBef>
                <a:spcPts val="475"/>
              </a:spcBef>
            </a:pPr>
            <a:r>
              <a:rPr sz="850" b="1" spc="-5" dirty="0">
                <a:solidFill>
                  <a:srgbClr val="404040"/>
                </a:solidFill>
                <a:latin typeface="Arial"/>
                <a:cs typeface="Arial"/>
              </a:rPr>
              <a:t>8</a:t>
            </a:r>
            <a:r>
              <a:rPr sz="85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50">
              <a:latin typeface="Arial"/>
              <a:cs typeface="Arial"/>
            </a:endParaRPr>
          </a:p>
          <a:p>
            <a:pPr marL="72390">
              <a:lnSpc>
                <a:spcPct val="100000"/>
              </a:lnSpc>
              <a:spcBef>
                <a:spcPts val="475"/>
              </a:spcBef>
            </a:pPr>
            <a:r>
              <a:rPr sz="850" b="1" spc="-5" dirty="0">
                <a:solidFill>
                  <a:srgbClr val="404040"/>
                </a:solidFill>
                <a:latin typeface="Arial"/>
                <a:cs typeface="Arial"/>
              </a:rPr>
              <a:t>6</a:t>
            </a:r>
            <a:r>
              <a:rPr sz="85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50">
              <a:latin typeface="Arial"/>
              <a:cs typeface="Arial"/>
            </a:endParaRPr>
          </a:p>
        </p:txBody>
      </p:sp>
      <p:sp>
        <p:nvSpPr>
          <p:cNvPr id="323" name="object 323"/>
          <p:cNvSpPr txBox="1"/>
          <p:nvPr/>
        </p:nvSpPr>
        <p:spPr>
          <a:xfrm>
            <a:off x="2251454" y="903223"/>
            <a:ext cx="2624455" cy="10915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46405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21: Demand for Relief</a:t>
            </a:r>
            <a:r>
              <a:rPr sz="1000" b="1" spc="1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5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850" b="1" spc="-10" dirty="0">
                <a:solidFill>
                  <a:srgbClr val="404040"/>
                </a:solidFill>
                <a:latin typeface="Arial"/>
                <a:cs typeface="Arial"/>
              </a:rPr>
              <a:t>180</a:t>
            </a: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sz="850" b="1" spc="-10" dirty="0">
                <a:solidFill>
                  <a:srgbClr val="404040"/>
                </a:solidFill>
                <a:latin typeface="Arial"/>
                <a:cs typeface="Arial"/>
              </a:rPr>
              <a:t>160</a:t>
            </a: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sz="850" b="1" spc="-10" dirty="0">
                <a:solidFill>
                  <a:srgbClr val="404040"/>
                </a:solidFill>
                <a:latin typeface="Arial"/>
                <a:cs typeface="Arial"/>
              </a:rPr>
              <a:t>140</a:t>
            </a: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75"/>
              </a:spcBef>
            </a:pPr>
            <a:r>
              <a:rPr sz="850" b="1" spc="-5" dirty="0">
                <a:solidFill>
                  <a:srgbClr val="404040"/>
                </a:solidFill>
                <a:latin typeface="Arial"/>
                <a:cs typeface="Arial"/>
              </a:rPr>
              <a:t>120</a:t>
            </a:r>
            <a:endParaRPr sz="850">
              <a:latin typeface="Arial"/>
              <a:cs typeface="Arial"/>
            </a:endParaRPr>
          </a:p>
        </p:txBody>
      </p:sp>
      <p:sp>
        <p:nvSpPr>
          <p:cNvPr id="324" name="object 324"/>
          <p:cNvSpPr txBox="1"/>
          <p:nvPr/>
        </p:nvSpPr>
        <p:spPr>
          <a:xfrm>
            <a:off x="2311753" y="2610334"/>
            <a:ext cx="2958465" cy="6515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2806065" algn="ctr">
              <a:lnSpc>
                <a:spcPct val="100000"/>
              </a:lnSpc>
            </a:pPr>
            <a:r>
              <a:rPr sz="850" b="1" spc="-10" dirty="0">
                <a:solidFill>
                  <a:srgbClr val="404040"/>
                </a:solidFill>
                <a:latin typeface="Arial"/>
                <a:cs typeface="Arial"/>
              </a:rPr>
              <a:t>4</a:t>
            </a:r>
            <a:r>
              <a:rPr sz="85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50">
              <a:latin typeface="Arial"/>
              <a:cs typeface="Arial"/>
            </a:endParaRPr>
          </a:p>
          <a:p>
            <a:pPr marR="2806065" algn="ctr">
              <a:lnSpc>
                <a:spcPct val="100000"/>
              </a:lnSpc>
              <a:spcBef>
                <a:spcPts val="475"/>
              </a:spcBef>
            </a:pPr>
            <a:r>
              <a:rPr sz="850" b="1" spc="-10" dirty="0">
                <a:solidFill>
                  <a:srgbClr val="404040"/>
                </a:solidFill>
                <a:latin typeface="Arial"/>
                <a:cs typeface="Arial"/>
              </a:rPr>
              <a:t>2</a:t>
            </a:r>
            <a:r>
              <a:rPr sz="85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50">
              <a:latin typeface="Arial"/>
              <a:cs typeface="Arial"/>
            </a:endParaRPr>
          </a:p>
          <a:p>
            <a:pPr marR="2720340" algn="ctr">
              <a:lnSpc>
                <a:spcPts val="1015"/>
              </a:lnSpc>
              <a:spcBef>
                <a:spcPts val="475"/>
              </a:spcBef>
            </a:pPr>
            <a:r>
              <a:rPr sz="850" b="1" dirty="0">
                <a:solidFill>
                  <a:srgbClr val="404040"/>
                </a:solidFill>
                <a:latin typeface="Arial"/>
                <a:cs typeface="Arial"/>
              </a:rPr>
              <a:t>-</a:t>
            </a:r>
            <a:endParaRPr sz="850">
              <a:latin typeface="Arial"/>
              <a:cs typeface="Arial"/>
            </a:endParaRPr>
          </a:p>
          <a:p>
            <a:pPr marL="107950">
              <a:lnSpc>
                <a:spcPts val="1015"/>
              </a:lnSpc>
            </a:pPr>
            <a:r>
              <a:rPr sz="850" b="1" spc="-5" dirty="0">
                <a:solidFill>
                  <a:srgbClr val="404040"/>
                </a:solidFill>
                <a:latin typeface="Arial"/>
                <a:cs typeface="Arial"/>
              </a:rPr>
              <a:t>05 </a:t>
            </a:r>
            <a:r>
              <a:rPr sz="850" b="1" spc="-65" dirty="0">
                <a:solidFill>
                  <a:srgbClr val="404040"/>
                </a:solidFill>
                <a:latin typeface="Arial"/>
                <a:cs typeface="Arial"/>
              </a:rPr>
              <a:t>Q106  </a:t>
            </a:r>
            <a:r>
              <a:rPr sz="850" b="1" spc="-5" dirty="0">
                <a:solidFill>
                  <a:srgbClr val="404040"/>
                </a:solidFill>
                <a:latin typeface="Arial"/>
                <a:cs typeface="Arial"/>
              </a:rPr>
              <a:t>07  08  09  10  11  12  13  14  15  16  17  18  19</a:t>
            </a:r>
            <a:r>
              <a:rPr sz="850" b="1" spc="-7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850" b="1" spc="-10" dirty="0">
                <a:solidFill>
                  <a:srgbClr val="404040"/>
                </a:solidFill>
                <a:latin typeface="Arial"/>
                <a:cs typeface="Arial"/>
              </a:rPr>
              <a:t>20</a:t>
            </a:r>
            <a:endParaRPr sz="850">
              <a:latin typeface="Arial"/>
              <a:cs typeface="Arial"/>
            </a:endParaRPr>
          </a:p>
        </p:txBody>
      </p:sp>
      <p:sp>
        <p:nvSpPr>
          <p:cNvPr id="325" name="object 325"/>
          <p:cNvSpPr txBox="1"/>
          <p:nvPr/>
        </p:nvSpPr>
        <p:spPr>
          <a:xfrm>
            <a:off x="1721602" y="2026652"/>
            <a:ext cx="330200" cy="362585"/>
          </a:xfrm>
          <a:prstGeom prst="rect">
            <a:avLst/>
          </a:prstGeom>
        </p:spPr>
        <p:txBody>
          <a:bodyPr vert="horz" wrap="square" lIns="0" tIns="2540" rIns="0" bIns="0" rtlCol="0">
            <a:spAutoFit/>
          </a:bodyPr>
          <a:lstStyle/>
          <a:p>
            <a:pPr marL="17145" marR="5080" indent="-5080">
              <a:lnSpc>
                <a:spcPts val="680"/>
              </a:lnSpc>
              <a:spcBef>
                <a:spcPts val="20"/>
              </a:spcBef>
            </a:pPr>
            <a:r>
              <a:rPr sz="600" b="1" spc="-5" dirty="0">
                <a:solidFill>
                  <a:srgbClr val="404040"/>
                </a:solidFill>
                <a:latin typeface="Arial"/>
                <a:cs typeface="Arial"/>
              </a:rPr>
              <a:t>Sales </a:t>
            </a:r>
            <a:r>
              <a:rPr sz="600" b="1" dirty="0">
                <a:solidFill>
                  <a:srgbClr val="404040"/>
                </a:solidFill>
                <a:latin typeface="Arial"/>
                <a:cs typeface="Arial"/>
              </a:rPr>
              <a:t>in  No</a:t>
            </a:r>
            <a:r>
              <a:rPr sz="600" b="1" spc="-10" dirty="0">
                <a:solidFill>
                  <a:srgbClr val="404040"/>
                </a:solidFill>
                <a:latin typeface="Arial"/>
                <a:cs typeface="Arial"/>
              </a:rPr>
              <a:t>m</a:t>
            </a:r>
            <a:r>
              <a:rPr sz="600" b="1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600" b="1" spc="-10" dirty="0">
                <a:solidFill>
                  <a:srgbClr val="404040"/>
                </a:solidFill>
                <a:latin typeface="Arial"/>
                <a:cs typeface="Arial"/>
              </a:rPr>
              <a:t>n</a:t>
            </a:r>
            <a:r>
              <a:rPr sz="600" b="1" dirty="0">
                <a:solidFill>
                  <a:srgbClr val="404040"/>
                </a:solidFill>
                <a:latin typeface="Arial"/>
                <a:cs typeface="Arial"/>
              </a:rPr>
              <a:t>al</a:t>
            </a:r>
            <a:endParaRPr sz="600">
              <a:latin typeface="Arial"/>
              <a:cs typeface="Arial"/>
            </a:endParaRPr>
          </a:p>
          <a:p>
            <a:pPr marL="13970" marR="24765" indent="12065">
              <a:lnSpc>
                <a:spcPts val="680"/>
              </a:lnSpc>
              <a:spcBef>
                <a:spcPts val="10"/>
              </a:spcBef>
            </a:pPr>
            <a:r>
              <a:rPr sz="600" b="1" spc="-5" dirty="0">
                <a:solidFill>
                  <a:srgbClr val="404040"/>
                </a:solidFill>
                <a:latin typeface="Arial"/>
                <a:cs typeface="Arial"/>
              </a:rPr>
              <a:t>Dollars  </a:t>
            </a:r>
            <a:r>
              <a:rPr sz="600" b="1" dirty="0">
                <a:solidFill>
                  <a:srgbClr val="404040"/>
                </a:solidFill>
                <a:latin typeface="Arial"/>
                <a:cs typeface="Arial"/>
              </a:rPr>
              <a:t>($M</a:t>
            </a:r>
            <a:r>
              <a:rPr sz="600" b="1" spc="-10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600" b="1" spc="-5" dirty="0">
                <a:solidFill>
                  <a:srgbClr val="404040"/>
                </a:solidFill>
                <a:latin typeface="Arial"/>
                <a:cs typeface="Arial"/>
              </a:rPr>
              <a:t>US)</a:t>
            </a:r>
            <a:endParaRPr sz="600">
              <a:latin typeface="Arial"/>
              <a:cs typeface="Arial"/>
            </a:endParaRPr>
          </a:p>
        </p:txBody>
      </p:sp>
      <p:sp>
        <p:nvSpPr>
          <p:cNvPr id="326" name="object 326"/>
          <p:cNvSpPr/>
          <p:nvPr/>
        </p:nvSpPr>
        <p:spPr>
          <a:xfrm>
            <a:off x="5433274" y="2020100"/>
            <a:ext cx="467995" cy="459740"/>
          </a:xfrm>
          <a:custGeom>
            <a:avLst/>
            <a:gdLst/>
            <a:ahLst/>
            <a:cxnLst/>
            <a:rect l="l" t="t" r="r" b="b"/>
            <a:pathLst>
              <a:path w="467995" h="459739">
                <a:moveTo>
                  <a:pt x="0" y="459172"/>
                </a:moveTo>
                <a:lnTo>
                  <a:pt x="467973" y="459172"/>
                </a:lnTo>
                <a:lnTo>
                  <a:pt x="467973" y="0"/>
                </a:lnTo>
                <a:lnTo>
                  <a:pt x="0" y="0"/>
                </a:lnTo>
                <a:lnTo>
                  <a:pt x="0" y="4591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433274" y="2020100"/>
            <a:ext cx="467995" cy="459740"/>
          </a:xfrm>
          <a:custGeom>
            <a:avLst/>
            <a:gdLst/>
            <a:ahLst/>
            <a:cxnLst/>
            <a:rect l="l" t="t" r="r" b="b"/>
            <a:pathLst>
              <a:path w="467995" h="459739">
                <a:moveTo>
                  <a:pt x="0" y="459172"/>
                </a:moveTo>
                <a:lnTo>
                  <a:pt x="467973" y="459172"/>
                </a:lnTo>
                <a:lnTo>
                  <a:pt x="467973" y="0"/>
                </a:lnTo>
                <a:lnTo>
                  <a:pt x="0" y="0"/>
                </a:lnTo>
                <a:lnTo>
                  <a:pt x="0" y="45917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479004" y="2096882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8108" y="0"/>
                </a:lnTo>
              </a:path>
            </a:pathLst>
          </a:custGeom>
          <a:ln w="38010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479004" y="2250446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8108" y="0"/>
                </a:lnTo>
              </a:path>
            </a:pathLst>
          </a:custGeom>
          <a:ln w="38010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479004" y="2404010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8108" y="0"/>
                </a:lnTo>
              </a:path>
            </a:pathLst>
          </a:custGeom>
          <a:ln w="38010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 txBox="1"/>
          <p:nvPr/>
        </p:nvSpPr>
        <p:spPr>
          <a:xfrm>
            <a:off x="5433274" y="2020100"/>
            <a:ext cx="467995" cy="459740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00330">
              <a:lnSpc>
                <a:spcPct val="100000"/>
              </a:lnSpc>
              <a:spcBef>
                <a:spcPts val="195"/>
              </a:spcBef>
            </a:pPr>
            <a:r>
              <a:rPr sz="600" spc="-5" dirty="0">
                <a:solidFill>
                  <a:srgbClr val="404040"/>
                </a:solidFill>
                <a:latin typeface="Arial"/>
                <a:cs typeface="Arial"/>
              </a:rPr>
              <a:t>Asia</a:t>
            </a:r>
            <a:endParaRPr sz="600">
              <a:latin typeface="Arial"/>
              <a:cs typeface="Arial"/>
            </a:endParaRPr>
          </a:p>
          <a:p>
            <a:pPr marL="100330">
              <a:lnSpc>
                <a:spcPct val="100000"/>
              </a:lnSpc>
              <a:spcBef>
                <a:spcPts val="484"/>
              </a:spcBef>
            </a:pPr>
            <a:r>
              <a:rPr sz="600" spc="-5" dirty="0">
                <a:solidFill>
                  <a:srgbClr val="404040"/>
                </a:solidFill>
                <a:latin typeface="Arial"/>
                <a:cs typeface="Arial"/>
              </a:rPr>
              <a:t>EMEA</a:t>
            </a:r>
            <a:endParaRPr sz="600">
              <a:latin typeface="Arial"/>
              <a:cs typeface="Arial"/>
            </a:endParaRPr>
          </a:p>
          <a:p>
            <a:pPr marL="100330">
              <a:lnSpc>
                <a:spcPct val="100000"/>
              </a:lnSpc>
              <a:spcBef>
                <a:spcPts val="484"/>
              </a:spcBef>
            </a:pPr>
            <a:r>
              <a:rPr sz="600" spc="-5" dirty="0">
                <a:solidFill>
                  <a:srgbClr val="404040"/>
                </a:solidFill>
                <a:latin typeface="Arial"/>
                <a:cs typeface="Arial"/>
              </a:rPr>
              <a:t>Americas</a:t>
            </a:r>
            <a:endParaRPr sz="600">
              <a:latin typeface="Arial"/>
              <a:cs typeface="Arial"/>
            </a:endParaRPr>
          </a:p>
        </p:txBody>
      </p:sp>
      <p:sp>
        <p:nvSpPr>
          <p:cNvPr id="332" name="object 332"/>
          <p:cNvSpPr/>
          <p:nvPr/>
        </p:nvSpPr>
        <p:spPr>
          <a:xfrm>
            <a:off x="1666621" y="1211225"/>
            <a:ext cx="4259580" cy="2152015"/>
          </a:xfrm>
          <a:custGeom>
            <a:avLst/>
            <a:gdLst/>
            <a:ahLst/>
            <a:cxnLst/>
            <a:rect l="l" t="t" r="r" b="b"/>
            <a:pathLst>
              <a:path w="4259580" h="2152015">
                <a:moveTo>
                  <a:pt x="0" y="2151418"/>
                </a:moveTo>
                <a:lnTo>
                  <a:pt x="4259015" y="2151418"/>
                </a:lnTo>
                <a:lnTo>
                  <a:pt x="4259015" y="0"/>
                </a:lnTo>
                <a:lnTo>
                  <a:pt x="0" y="0"/>
                </a:lnTo>
                <a:lnTo>
                  <a:pt x="0" y="215141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334" name="object 33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46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029004" y="914399"/>
            <a:ext cx="5485130" cy="146685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1000" spc="-5" dirty="0">
                <a:latin typeface="Arial"/>
                <a:cs typeface="Arial"/>
              </a:rPr>
              <a:t>Tyco/Pentair, GE, Cameron, </a:t>
            </a:r>
            <a:r>
              <a:rPr sz="1000" dirty="0">
                <a:latin typeface="Arial"/>
                <a:cs typeface="Arial"/>
              </a:rPr>
              <a:t>ITT </a:t>
            </a:r>
            <a:r>
              <a:rPr sz="1000" spc="-5" dirty="0">
                <a:latin typeface="Arial"/>
                <a:cs typeface="Arial"/>
              </a:rPr>
              <a:t>(Dresser), and FMC </a:t>
            </a:r>
            <a:r>
              <a:rPr sz="1000" dirty="0">
                <a:latin typeface="Arial"/>
                <a:cs typeface="Arial"/>
              </a:rPr>
              <a:t>Technologies), capacity </a:t>
            </a:r>
            <a:r>
              <a:rPr sz="1000" spc="-5" dirty="0">
                <a:latin typeface="Arial"/>
                <a:cs typeface="Arial"/>
              </a:rPr>
              <a:t>margin could</a:t>
            </a:r>
            <a:r>
              <a:rPr sz="1000" spc="9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shrink</a:t>
            </a:r>
            <a:endParaRPr sz="1000">
              <a:latin typeface="Arial"/>
              <a:cs typeface="Arial"/>
            </a:endParaRPr>
          </a:p>
        </p:txBody>
      </p:sp>
      <p:sp>
        <p:nvSpPr>
          <p:cNvPr id="99" name="object 9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00" name="object 10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47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94" name="object 94"/>
          <p:cNvSpPr txBox="1"/>
          <p:nvPr/>
        </p:nvSpPr>
        <p:spPr>
          <a:xfrm>
            <a:off x="1029004" y="1134109"/>
            <a:ext cx="4957445" cy="144780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1000" spc="-5" dirty="0">
                <a:latin typeface="Arial"/>
                <a:cs typeface="Arial"/>
              </a:rPr>
              <a:t>to </a:t>
            </a:r>
            <a:r>
              <a:rPr sz="1000" dirty="0">
                <a:latin typeface="Arial"/>
                <a:cs typeface="Arial"/>
              </a:rPr>
              <a:t>extremely </a:t>
            </a:r>
            <a:r>
              <a:rPr sz="1000" spc="-5" dirty="0">
                <a:latin typeface="Arial"/>
                <a:cs typeface="Arial"/>
              </a:rPr>
              <a:t>low levels. In </a:t>
            </a:r>
            <a:r>
              <a:rPr sz="1000" dirty="0">
                <a:latin typeface="Arial"/>
                <a:cs typeface="Arial"/>
              </a:rPr>
              <a:t>such </a:t>
            </a:r>
            <a:r>
              <a:rPr sz="1000" spc="-5" dirty="0">
                <a:latin typeface="Arial"/>
                <a:cs typeface="Arial"/>
              </a:rPr>
              <a:t>a case, lead </a:t>
            </a:r>
            <a:r>
              <a:rPr sz="1000" dirty="0">
                <a:latin typeface="Arial"/>
                <a:cs typeface="Arial"/>
              </a:rPr>
              <a:t>times </a:t>
            </a:r>
            <a:r>
              <a:rPr sz="1000" spc="-10" dirty="0">
                <a:latin typeface="Arial"/>
                <a:cs typeface="Arial"/>
              </a:rPr>
              <a:t>would </a:t>
            </a:r>
            <a:r>
              <a:rPr sz="1000" spc="-5" dirty="0">
                <a:latin typeface="Arial"/>
                <a:cs typeface="Arial"/>
              </a:rPr>
              <a:t>extend and prices would</a:t>
            </a:r>
            <a:r>
              <a:rPr sz="1000" spc="17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spike.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016304" y="1647494"/>
            <a:ext cx="5584825" cy="15487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800"/>
              </a:lnSpc>
            </a:pPr>
            <a:r>
              <a:rPr sz="1000" spc="-5" dirty="0">
                <a:latin typeface="Arial"/>
                <a:cs typeface="Arial"/>
              </a:rPr>
              <a:t>More </a:t>
            </a:r>
            <a:r>
              <a:rPr sz="1000" dirty="0">
                <a:latin typeface="Arial"/>
                <a:cs typeface="Arial"/>
              </a:rPr>
              <a:t>relief </a:t>
            </a:r>
            <a:r>
              <a:rPr sz="1000" spc="-10" dirty="0">
                <a:latin typeface="Arial"/>
                <a:cs typeface="Arial"/>
              </a:rPr>
              <a:t>valve </a:t>
            </a:r>
            <a:r>
              <a:rPr sz="1000" spc="-5" dirty="0">
                <a:latin typeface="Arial"/>
                <a:cs typeface="Arial"/>
              </a:rPr>
              <a:t>suppliers are opting to specialize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oil and gas applications due to the growing  </a:t>
            </a:r>
            <a:r>
              <a:rPr sz="1000" dirty="0">
                <a:latin typeface="Arial"/>
                <a:cs typeface="Arial"/>
              </a:rPr>
              <a:t>market. </a:t>
            </a:r>
            <a:r>
              <a:rPr sz="1000" spc="-5" dirty="0">
                <a:latin typeface="Arial"/>
                <a:cs typeface="Arial"/>
              </a:rPr>
              <a:t>For example, Mercer Valves, an $11m North American and Australian relief valve  manufacturer, </a:t>
            </a:r>
            <a:r>
              <a:rPr sz="1000" dirty="0">
                <a:latin typeface="Arial"/>
                <a:cs typeface="Arial"/>
              </a:rPr>
              <a:t>makes </a:t>
            </a:r>
            <a:r>
              <a:rPr sz="1000" spc="-5" dirty="0">
                <a:latin typeface="Arial"/>
                <a:cs typeface="Arial"/>
              </a:rPr>
              <a:t>snap pilot valves exclusively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oil and gas applications. At the </a:t>
            </a:r>
            <a:r>
              <a:rPr sz="1000" dirty="0">
                <a:latin typeface="Arial"/>
                <a:cs typeface="Arial"/>
              </a:rPr>
              <a:t>same time,  </a:t>
            </a:r>
            <a:r>
              <a:rPr sz="1000" spc="-5" dirty="0">
                <a:latin typeface="Arial"/>
                <a:cs typeface="Arial"/>
              </a:rPr>
              <a:t>software vendors and third parties are developing applications designed to </a:t>
            </a:r>
            <a:r>
              <a:rPr sz="1000" dirty="0">
                <a:latin typeface="Arial"/>
                <a:cs typeface="Arial"/>
              </a:rPr>
              <a:t>manage </a:t>
            </a:r>
            <a:r>
              <a:rPr sz="1000" spc="-5" dirty="0">
                <a:latin typeface="Arial"/>
                <a:cs typeface="Arial"/>
              </a:rPr>
              <a:t>pressure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oil  and gas processing </a:t>
            </a:r>
            <a:r>
              <a:rPr sz="1000" dirty="0">
                <a:latin typeface="Arial"/>
                <a:cs typeface="Arial"/>
              </a:rPr>
              <a:t>systems. </a:t>
            </a:r>
            <a:r>
              <a:rPr sz="1000" spc="-5" dirty="0">
                <a:latin typeface="Arial"/>
                <a:cs typeface="Arial"/>
              </a:rPr>
              <a:t>For example, Berwanger et al. patented a relief system algorithm that  minimizes pressure across an entire system rather than at specific points through </a:t>
            </a:r>
            <a:r>
              <a:rPr sz="1000" dirty="0">
                <a:latin typeface="Arial"/>
                <a:cs typeface="Arial"/>
              </a:rPr>
              <a:t>safety </a:t>
            </a:r>
            <a:r>
              <a:rPr sz="1000" spc="-5" dirty="0">
                <a:latin typeface="Arial"/>
                <a:cs typeface="Arial"/>
              </a:rPr>
              <a:t>relief  valves.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result, as practiced, </a:t>
            </a:r>
            <a:r>
              <a:rPr sz="1000" spc="-10" dirty="0">
                <a:latin typeface="Arial"/>
                <a:cs typeface="Arial"/>
              </a:rPr>
              <a:t>would </a:t>
            </a:r>
            <a:r>
              <a:rPr sz="1000" spc="-5" dirty="0">
                <a:latin typeface="Arial"/>
                <a:cs typeface="Arial"/>
              </a:rPr>
              <a:t>be an intelligent hybrid </a:t>
            </a:r>
            <a:r>
              <a:rPr sz="1000" dirty="0">
                <a:latin typeface="Arial"/>
                <a:cs typeface="Arial"/>
              </a:rPr>
              <a:t>relief </a:t>
            </a:r>
            <a:r>
              <a:rPr sz="1000" spc="-5" dirty="0">
                <a:latin typeface="Arial"/>
                <a:cs typeface="Arial"/>
              </a:rPr>
              <a:t>and control valve</a:t>
            </a:r>
            <a:r>
              <a:rPr sz="1000" spc="17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system.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16304" y="3552571"/>
            <a:ext cx="5672455" cy="30410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78105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Although not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additions per se, the last several years have seen </a:t>
            </a:r>
            <a:r>
              <a:rPr sz="1000" dirty="0">
                <a:latin typeface="Arial"/>
                <a:cs typeface="Arial"/>
              </a:rPr>
              <a:t>significant </a:t>
            </a:r>
            <a:r>
              <a:rPr sz="1000" spc="-5" dirty="0">
                <a:latin typeface="Arial"/>
                <a:cs typeface="Arial"/>
              </a:rPr>
              <a:t>reconfigurations  of global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in the relief </a:t>
            </a:r>
            <a:r>
              <a:rPr sz="1000" spc="-10" dirty="0">
                <a:latin typeface="Arial"/>
                <a:cs typeface="Arial"/>
              </a:rPr>
              <a:t>valves</a:t>
            </a:r>
            <a:r>
              <a:rPr sz="1000" spc="1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market.</a:t>
            </a:r>
            <a:endParaRPr sz="1000">
              <a:latin typeface="Arial"/>
              <a:cs typeface="Arial"/>
            </a:endParaRPr>
          </a:p>
          <a:p>
            <a:pPr marL="469265" marR="5080" indent="-227965">
              <a:lnSpc>
                <a:spcPct val="143300"/>
              </a:lnSpc>
              <a:spcBef>
                <a:spcPts val="68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GE bought Dresser in 2010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$3b, adding oil and gas valves to its portfolio and enabling it  to </a:t>
            </a:r>
            <a:r>
              <a:rPr sz="1000" dirty="0">
                <a:latin typeface="Arial"/>
                <a:cs typeface="Arial"/>
              </a:rPr>
              <a:t>compete </a:t>
            </a:r>
            <a:r>
              <a:rPr sz="1000" spc="-5" dirty="0">
                <a:latin typeface="Arial"/>
                <a:cs typeface="Arial"/>
              </a:rPr>
              <a:t>with Tyco/Pentair, Flowserve, and Emerson Process Control. Given that Tyco is  one of the top two relief valve manufacturers, and Emerson Process Control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dirty="0">
                <a:latin typeface="Arial"/>
                <a:cs typeface="Arial"/>
              </a:rPr>
              <a:t>far </a:t>
            </a:r>
            <a:r>
              <a:rPr sz="1000" spc="-5" dirty="0">
                <a:latin typeface="Arial"/>
                <a:cs typeface="Arial"/>
              </a:rPr>
              <a:t>the  largest control valve supplier, the move elevated </a:t>
            </a:r>
            <a:r>
              <a:rPr sz="1000" dirty="0">
                <a:latin typeface="Arial"/>
                <a:cs typeface="Arial"/>
              </a:rPr>
              <a:t>GE to </a:t>
            </a:r>
            <a:r>
              <a:rPr sz="1000" spc="-5" dirty="0">
                <a:latin typeface="Arial"/>
                <a:cs typeface="Arial"/>
              </a:rPr>
              <a:t>the number three slot in relief</a:t>
            </a:r>
            <a:r>
              <a:rPr sz="1000" spc="20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valves.</a:t>
            </a:r>
            <a:endParaRPr sz="1000">
              <a:latin typeface="Arial"/>
              <a:cs typeface="Arial"/>
            </a:endParaRPr>
          </a:p>
          <a:p>
            <a:pPr marL="469265" marR="34925" indent="-227965">
              <a:lnSpc>
                <a:spcPct val="144000"/>
              </a:lnSpc>
              <a:spcBef>
                <a:spcPts val="7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Valvitalia’s </a:t>
            </a:r>
            <a:r>
              <a:rPr sz="1000" dirty="0">
                <a:latin typeface="Arial"/>
                <a:cs typeface="Arial"/>
              </a:rPr>
              <a:t>acquisition </a:t>
            </a:r>
            <a:r>
              <a:rPr sz="1000" spc="-5" dirty="0">
                <a:latin typeface="Arial"/>
                <a:cs typeface="Arial"/>
              </a:rPr>
              <a:t>of </a:t>
            </a:r>
            <a:r>
              <a:rPr sz="1000" dirty="0">
                <a:latin typeface="Arial"/>
                <a:cs typeface="Arial"/>
              </a:rPr>
              <a:t>Broady Flow </a:t>
            </a:r>
            <a:r>
              <a:rPr sz="1000" spc="-5" dirty="0">
                <a:latin typeface="Arial"/>
                <a:cs typeface="Arial"/>
              </a:rPr>
              <a:t>Control (2010) created a stronger supplier </a:t>
            </a:r>
            <a:r>
              <a:rPr sz="1000" dirty="0">
                <a:latin typeface="Arial"/>
                <a:cs typeface="Arial"/>
              </a:rPr>
              <a:t>in safety  </a:t>
            </a:r>
            <a:r>
              <a:rPr sz="1000" spc="-5" dirty="0">
                <a:latin typeface="Arial"/>
                <a:cs typeface="Arial"/>
              </a:rPr>
              <a:t>relief valves. Broady has specific experience in </a:t>
            </a:r>
            <a:r>
              <a:rPr sz="1000" spc="-10" dirty="0">
                <a:latin typeface="Arial"/>
                <a:cs typeface="Arial"/>
              </a:rPr>
              <a:t>valves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sour gas service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NACE</a:t>
            </a:r>
            <a:r>
              <a:rPr sz="1000" spc="2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MR-01-</a:t>
            </a:r>
            <a:endParaRPr sz="1000">
              <a:latin typeface="Arial"/>
              <a:cs typeface="Arial"/>
            </a:endParaRPr>
          </a:p>
          <a:p>
            <a:pPr marL="469265" marR="450850">
              <a:lnSpc>
                <a:spcPts val="1730"/>
              </a:lnSpc>
              <a:spcBef>
                <a:spcPts val="130"/>
              </a:spcBef>
            </a:pPr>
            <a:r>
              <a:rPr sz="1000" spc="-10" dirty="0">
                <a:latin typeface="Arial"/>
                <a:cs typeface="Arial"/>
              </a:rPr>
              <a:t>75. </a:t>
            </a:r>
            <a:r>
              <a:rPr sz="1000" spc="-5" dirty="0">
                <a:latin typeface="Arial"/>
                <a:cs typeface="Arial"/>
              </a:rPr>
              <a:t>Broady’s non-ferrous foundry produces castings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aluminium, bronze, gunmetal,  </a:t>
            </a:r>
            <a:r>
              <a:rPr sz="1000" dirty="0">
                <a:latin typeface="Arial"/>
                <a:cs typeface="Arial"/>
              </a:rPr>
              <a:t>aluminum, </a:t>
            </a:r>
            <a:r>
              <a:rPr sz="1000" spc="-5" dirty="0">
                <a:latin typeface="Arial"/>
                <a:cs typeface="Arial"/>
              </a:rPr>
              <a:t>and</a:t>
            </a:r>
            <a:r>
              <a:rPr sz="1000" spc="-9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monel.</a:t>
            </a:r>
            <a:endParaRPr sz="1000">
              <a:latin typeface="Arial"/>
              <a:cs typeface="Arial"/>
            </a:endParaRPr>
          </a:p>
          <a:p>
            <a:pPr marL="469265" marR="166370" indent="-227965">
              <a:lnSpc>
                <a:spcPct val="143500"/>
              </a:lnSpc>
              <a:spcBef>
                <a:spcPts val="53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dirty="0">
                <a:latin typeface="Arial"/>
                <a:cs typeface="Arial"/>
              </a:rPr>
              <a:t>Emerson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explicitly focusing </a:t>
            </a:r>
            <a:r>
              <a:rPr sz="1000" dirty="0">
                <a:latin typeface="Arial"/>
                <a:cs typeface="Arial"/>
              </a:rPr>
              <a:t>on aligning </a:t>
            </a:r>
            <a:r>
              <a:rPr sz="1000" spc="-5" dirty="0">
                <a:latin typeface="Arial"/>
                <a:cs typeface="Arial"/>
              </a:rPr>
              <a:t>its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and value proposition around  intelligent </a:t>
            </a:r>
            <a:r>
              <a:rPr sz="1000" dirty="0">
                <a:latin typeface="Arial"/>
                <a:cs typeface="Arial"/>
              </a:rPr>
              <a:t>multi-category </a:t>
            </a:r>
            <a:r>
              <a:rPr sz="1000" spc="-5" dirty="0">
                <a:latin typeface="Arial"/>
                <a:cs typeface="Arial"/>
              </a:rPr>
              <a:t>intelligent technology based </a:t>
            </a:r>
            <a:r>
              <a:rPr sz="1000" dirty="0">
                <a:latin typeface="Arial"/>
                <a:cs typeface="Arial"/>
              </a:rPr>
              <a:t>systems </a:t>
            </a:r>
            <a:r>
              <a:rPr sz="1000" spc="-5" dirty="0">
                <a:latin typeface="Arial"/>
                <a:cs typeface="Arial"/>
              </a:rPr>
              <a:t>that tie valves together and  add decision </a:t>
            </a:r>
            <a:r>
              <a:rPr sz="1000" dirty="0">
                <a:latin typeface="Arial"/>
                <a:cs typeface="Arial"/>
              </a:rPr>
              <a:t>making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capability.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016304" y="6950125"/>
            <a:ext cx="5488305" cy="11099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800"/>
              </a:lnSpc>
            </a:pPr>
            <a:r>
              <a:rPr sz="1000" dirty="0">
                <a:latin typeface="Arial"/>
                <a:cs typeface="Arial"/>
              </a:rPr>
              <a:t>Some </a:t>
            </a:r>
            <a:r>
              <a:rPr sz="1000" spc="-5" dirty="0">
                <a:latin typeface="Arial"/>
                <a:cs typeface="Arial"/>
              </a:rPr>
              <a:t>suppliers added </a:t>
            </a:r>
            <a:r>
              <a:rPr sz="1000" dirty="0">
                <a:latin typeface="Arial"/>
                <a:cs typeface="Arial"/>
              </a:rPr>
              <a:t>capacity outright. </a:t>
            </a:r>
            <a:r>
              <a:rPr sz="1000" spc="-5" dirty="0">
                <a:latin typeface="Arial"/>
                <a:cs typeface="Arial"/>
              </a:rPr>
              <a:t>For example, Halliburton opened two </a:t>
            </a:r>
            <a:r>
              <a:rPr sz="1000" dirty="0">
                <a:latin typeface="Arial"/>
                <a:cs typeface="Arial"/>
              </a:rPr>
              <a:t>manufacturing  </a:t>
            </a:r>
            <a:r>
              <a:rPr sz="1000" spc="-5" dirty="0">
                <a:latin typeface="Arial"/>
                <a:cs typeface="Arial"/>
              </a:rPr>
              <a:t>facilities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downhole tools that will </a:t>
            </a:r>
            <a:r>
              <a:rPr sz="1000" dirty="0">
                <a:latin typeface="Arial"/>
                <a:cs typeface="Arial"/>
              </a:rPr>
              <a:t>make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dirty="0">
                <a:latin typeface="Arial"/>
                <a:cs typeface="Arial"/>
              </a:rPr>
              <a:t>variety </a:t>
            </a:r>
            <a:r>
              <a:rPr sz="1000" spc="-5" dirty="0">
                <a:latin typeface="Arial"/>
                <a:cs typeface="Arial"/>
              </a:rPr>
              <a:t>of downhole tools and intelligent completion  components, which include downhole control valves.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August of 2012 it opened a facility in  Lafayette, Louisiana (US). </a:t>
            </a:r>
            <a:r>
              <a:rPr sz="1000" dirty="0">
                <a:latin typeface="Arial"/>
                <a:cs typeface="Arial"/>
              </a:rPr>
              <a:t>Then </a:t>
            </a:r>
            <a:r>
              <a:rPr sz="1000" spc="-10" dirty="0">
                <a:latin typeface="Arial"/>
                <a:cs typeface="Arial"/>
              </a:rPr>
              <a:t>it </a:t>
            </a:r>
            <a:r>
              <a:rPr sz="1000" spc="-5" dirty="0">
                <a:latin typeface="Arial"/>
                <a:cs typeface="Arial"/>
              </a:rPr>
              <a:t>opened a Completion </a:t>
            </a:r>
            <a:r>
              <a:rPr sz="1000" dirty="0">
                <a:latin typeface="Arial"/>
                <a:cs typeface="Arial"/>
              </a:rPr>
              <a:t>Technology </a:t>
            </a:r>
            <a:r>
              <a:rPr sz="1000" spc="-5" dirty="0">
                <a:latin typeface="Arial"/>
                <a:cs typeface="Arial"/>
              </a:rPr>
              <a:t>and Manufacturing </a:t>
            </a:r>
            <a:r>
              <a:rPr sz="1000" dirty="0">
                <a:latin typeface="Arial"/>
                <a:cs typeface="Arial"/>
              </a:rPr>
              <a:t>Center </a:t>
            </a:r>
            <a:r>
              <a:rPr sz="1000" spc="-5" dirty="0">
                <a:latin typeface="Arial"/>
                <a:cs typeface="Arial"/>
              </a:rPr>
              <a:t>in  Singapore in March</a:t>
            </a:r>
            <a:r>
              <a:rPr sz="1000" spc="-3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2013.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016304" y="8418271"/>
            <a:ext cx="5331460" cy="11093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700"/>
              </a:lnSpc>
            </a:pPr>
            <a:r>
              <a:rPr sz="1000" spc="-5" dirty="0">
                <a:latin typeface="Arial"/>
                <a:cs typeface="Arial"/>
              </a:rPr>
              <a:t>Most Relief valve suppliers are 70-80% busy. This </a:t>
            </a:r>
            <a:r>
              <a:rPr sz="1000" dirty="0">
                <a:latin typeface="Arial"/>
                <a:cs typeface="Arial"/>
              </a:rPr>
              <a:t>market </a:t>
            </a:r>
            <a:r>
              <a:rPr sz="1000" spc="-5" dirty="0">
                <a:latin typeface="Arial"/>
                <a:cs typeface="Arial"/>
              </a:rPr>
              <a:t>segment requires a </a:t>
            </a:r>
            <a:r>
              <a:rPr sz="1000" dirty="0">
                <a:latin typeface="Arial"/>
                <a:cs typeface="Arial"/>
              </a:rPr>
              <a:t>lower capacity  </a:t>
            </a:r>
            <a:r>
              <a:rPr sz="1000" spc="-5" dirty="0">
                <a:latin typeface="Arial"/>
                <a:cs typeface="Arial"/>
              </a:rPr>
              <a:t>utilization than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dirty="0">
                <a:latin typeface="Arial"/>
                <a:cs typeface="Arial"/>
              </a:rPr>
              <a:t>commodity </a:t>
            </a:r>
            <a:r>
              <a:rPr sz="1000" spc="-5" dirty="0">
                <a:latin typeface="Arial"/>
                <a:cs typeface="Arial"/>
              </a:rPr>
              <a:t>product (say, ball valves or Gate valves) due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the specialized  nature of the manufacturing operation, which requires a larger </a:t>
            </a:r>
            <a:r>
              <a:rPr sz="1000" dirty="0">
                <a:latin typeface="Arial"/>
                <a:cs typeface="Arial"/>
              </a:rPr>
              <a:t>buffer </a:t>
            </a:r>
            <a:r>
              <a:rPr sz="1000" spc="-5" dirty="0">
                <a:latin typeface="Arial"/>
                <a:cs typeface="Arial"/>
              </a:rPr>
              <a:t>of available </a:t>
            </a:r>
            <a:r>
              <a:rPr sz="1000" dirty="0">
                <a:latin typeface="Arial"/>
                <a:cs typeface="Arial"/>
              </a:rPr>
              <a:t>time </a:t>
            </a:r>
            <a:r>
              <a:rPr sz="1000" spc="-5" dirty="0">
                <a:latin typeface="Arial"/>
                <a:cs typeface="Arial"/>
              </a:rPr>
              <a:t>and  resources to </a:t>
            </a:r>
            <a:r>
              <a:rPr sz="1000" dirty="0">
                <a:latin typeface="Arial"/>
                <a:cs typeface="Arial"/>
              </a:rPr>
              <a:t>accommodate </a:t>
            </a:r>
            <a:r>
              <a:rPr sz="1000" spc="-5" dirty="0">
                <a:latin typeface="Arial"/>
                <a:cs typeface="Arial"/>
              </a:rPr>
              <a:t>specific new orders. On </a:t>
            </a:r>
            <a:r>
              <a:rPr sz="1000" dirty="0">
                <a:latin typeface="Arial"/>
                <a:cs typeface="Arial"/>
              </a:rPr>
              <a:t>an </a:t>
            </a:r>
            <a:r>
              <a:rPr sz="1000" spc="-5" dirty="0">
                <a:latin typeface="Arial"/>
                <a:cs typeface="Arial"/>
              </a:rPr>
              <a:t>adjusted basis, the </a:t>
            </a:r>
            <a:r>
              <a:rPr sz="1000" dirty="0">
                <a:latin typeface="Arial"/>
                <a:cs typeface="Arial"/>
              </a:rPr>
              <a:t>safety relief </a:t>
            </a:r>
            <a:r>
              <a:rPr sz="1000" spc="-5" dirty="0">
                <a:latin typeface="Arial"/>
                <a:cs typeface="Arial"/>
              </a:rPr>
              <a:t>valve  suppliers are therefore </a:t>
            </a:r>
            <a:r>
              <a:rPr sz="1000" dirty="0">
                <a:latin typeface="Arial"/>
                <a:cs typeface="Arial"/>
              </a:rPr>
              <a:t>about </a:t>
            </a:r>
            <a:r>
              <a:rPr sz="1000" spc="-5" dirty="0">
                <a:latin typeface="Arial"/>
                <a:cs typeface="Arial"/>
              </a:rPr>
              <a:t>as </a:t>
            </a:r>
            <a:r>
              <a:rPr sz="1000" dirty="0">
                <a:latin typeface="Arial"/>
                <a:cs typeface="Arial"/>
              </a:rPr>
              <a:t>busy </a:t>
            </a:r>
            <a:r>
              <a:rPr sz="1000" spc="-5" dirty="0">
                <a:latin typeface="Arial"/>
                <a:cs typeface="Arial"/>
              </a:rPr>
              <a:t>as the Gate and globe valve</a:t>
            </a:r>
            <a:r>
              <a:rPr sz="1000" spc="8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manufacturers.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016304" y="1200657"/>
            <a:ext cx="5625465" cy="3848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Pentair is operating at about 80%, while Tyco and Valvitalia are operating at about 70% of their</a:t>
            </a:r>
            <a:r>
              <a:rPr sz="1000" spc="254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total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15"/>
              </a:spcBef>
            </a:pPr>
            <a:r>
              <a:rPr sz="1000" spc="-5" dirty="0">
                <a:latin typeface="Arial"/>
                <a:cs typeface="Arial"/>
              </a:rPr>
              <a:t>capacity. Valvitalia and Tyco’s relatively lower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utilization rates </a:t>
            </a:r>
            <a:r>
              <a:rPr sz="1000" spc="5" dirty="0">
                <a:latin typeface="Arial"/>
                <a:cs typeface="Arial"/>
              </a:rPr>
              <a:t>may </a:t>
            </a:r>
            <a:r>
              <a:rPr sz="1000" dirty="0">
                <a:latin typeface="Arial"/>
                <a:cs typeface="Arial"/>
              </a:rPr>
              <a:t>offer </a:t>
            </a:r>
            <a:r>
              <a:rPr sz="1000" spc="-5" dirty="0">
                <a:latin typeface="Arial"/>
                <a:cs typeface="Arial"/>
              </a:rPr>
              <a:t>buyers</a:t>
            </a:r>
            <a:r>
              <a:rPr sz="1000" spc="7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an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029004" y="1647697"/>
            <a:ext cx="5515610" cy="146685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1000" spc="-5" dirty="0">
                <a:latin typeface="Arial"/>
                <a:cs typeface="Arial"/>
              </a:rPr>
              <a:t>opportunity to obtain lower prices. Tyco has a new plant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 UAE that is not </a:t>
            </a:r>
            <a:r>
              <a:rPr sz="1000" spc="-10" dirty="0">
                <a:latin typeface="Arial"/>
                <a:cs typeface="Arial"/>
              </a:rPr>
              <a:t>yet </a:t>
            </a:r>
            <a:r>
              <a:rPr sz="1000" spc="-5" dirty="0">
                <a:latin typeface="Arial"/>
                <a:cs typeface="Arial"/>
              </a:rPr>
              <a:t>filled, and until </a:t>
            </a:r>
            <a:r>
              <a:rPr sz="1000" spc="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it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029004" y="1867153"/>
            <a:ext cx="5548630" cy="146685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1000" spc="-5" dirty="0">
                <a:latin typeface="Arial"/>
                <a:cs typeface="Arial"/>
              </a:rPr>
              <a:t>is operating above its breakeven point Tyco would be </a:t>
            </a:r>
            <a:r>
              <a:rPr sz="1000" dirty="0">
                <a:latin typeface="Arial"/>
                <a:cs typeface="Arial"/>
              </a:rPr>
              <a:t>rational </a:t>
            </a:r>
            <a:r>
              <a:rPr sz="1000" spc="-5" dirty="0">
                <a:latin typeface="Arial"/>
                <a:cs typeface="Arial"/>
              </a:rPr>
              <a:t>to </a:t>
            </a:r>
            <a:r>
              <a:rPr sz="1000" dirty="0">
                <a:latin typeface="Arial"/>
                <a:cs typeface="Arial"/>
              </a:rPr>
              <a:t>offer </a:t>
            </a:r>
            <a:r>
              <a:rPr sz="1000" spc="-5" dirty="0">
                <a:latin typeface="Arial"/>
                <a:cs typeface="Arial"/>
              </a:rPr>
              <a:t>every incremental order </a:t>
            </a:r>
            <a:r>
              <a:rPr sz="1000" dirty="0">
                <a:latin typeface="Arial"/>
                <a:cs typeface="Arial"/>
              </a:rPr>
              <a:t>at</a:t>
            </a:r>
            <a:r>
              <a:rPr sz="1000" spc="1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its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29004" y="2086609"/>
            <a:ext cx="5161280" cy="144780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1000" spc="-5" dirty="0">
                <a:latin typeface="Arial"/>
                <a:cs typeface="Arial"/>
              </a:rPr>
              <a:t>marginal cost of production rather than its </a:t>
            </a:r>
            <a:r>
              <a:rPr sz="1000" dirty="0">
                <a:latin typeface="Arial"/>
                <a:cs typeface="Arial"/>
              </a:rPr>
              <a:t>fully </a:t>
            </a:r>
            <a:r>
              <a:rPr sz="1000" spc="-5" dirty="0">
                <a:latin typeface="Arial"/>
                <a:cs typeface="Arial"/>
              </a:rPr>
              <a:t>loaded cost. This could result in about a</a:t>
            </a:r>
            <a:r>
              <a:rPr sz="1000" spc="17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20%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016304" y="2294680"/>
            <a:ext cx="5189855" cy="386715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discount. Also, Valvitalia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operating in the stagnant European </a:t>
            </a:r>
            <a:r>
              <a:rPr sz="1000" dirty="0">
                <a:latin typeface="Arial"/>
                <a:cs typeface="Arial"/>
              </a:rPr>
              <a:t>market, </a:t>
            </a:r>
            <a:r>
              <a:rPr sz="1000" spc="-5" dirty="0">
                <a:latin typeface="Arial"/>
                <a:cs typeface="Arial"/>
              </a:rPr>
              <a:t>and might </a:t>
            </a:r>
            <a:r>
              <a:rPr sz="1000" dirty="0">
                <a:latin typeface="Arial"/>
                <a:cs typeface="Arial"/>
              </a:rPr>
              <a:t>offer</a:t>
            </a:r>
            <a:r>
              <a:rPr sz="1000" spc="19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price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25"/>
              </a:spcBef>
            </a:pPr>
            <a:r>
              <a:rPr sz="1000" spc="-5" dirty="0">
                <a:latin typeface="Arial"/>
                <a:cs typeface="Arial"/>
              </a:rPr>
              <a:t>concessions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exchange </a:t>
            </a:r>
            <a:r>
              <a:rPr sz="1000" spc="5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large orders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dirty="0">
                <a:latin typeface="Arial"/>
                <a:cs typeface="Arial"/>
              </a:rPr>
              <a:t>fast-growing </a:t>
            </a:r>
            <a:r>
              <a:rPr sz="1000" spc="-5" dirty="0">
                <a:latin typeface="Arial"/>
                <a:cs typeface="Arial"/>
              </a:rPr>
              <a:t>emerging</a:t>
            </a:r>
            <a:r>
              <a:rPr sz="1000" spc="9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economies.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966012" y="3030981"/>
            <a:ext cx="562864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dirty="0">
                <a:latin typeface="Arial"/>
                <a:cs typeface="Arial"/>
              </a:rPr>
              <a:t>Table </a:t>
            </a:r>
            <a:r>
              <a:rPr sz="1000" b="1" spc="-10" dirty="0">
                <a:latin typeface="Arial"/>
                <a:cs typeface="Arial"/>
              </a:rPr>
              <a:t>13: </a:t>
            </a:r>
            <a:r>
              <a:rPr sz="1000" b="1" spc="-5" dirty="0">
                <a:latin typeface="Arial"/>
                <a:cs typeface="Arial"/>
              </a:rPr>
              <a:t>Reported </a:t>
            </a:r>
            <a:r>
              <a:rPr sz="1000" b="1" spc="5" dirty="0">
                <a:latin typeface="Arial"/>
                <a:cs typeface="Arial"/>
              </a:rPr>
              <a:t>or </a:t>
            </a:r>
            <a:r>
              <a:rPr sz="1000" b="1" spc="-5" dirty="0">
                <a:latin typeface="Arial"/>
                <a:cs typeface="Arial"/>
              </a:rPr>
              <a:t>Estimated </a:t>
            </a:r>
            <a:r>
              <a:rPr sz="1000" b="1" dirty="0">
                <a:latin typeface="Arial"/>
                <a:cs typeface="Arial"/>
              </a:rPr>
              <a:t>Capacity </a:t>
            </a:r>
            <a:r>
              <a:rPr sz="1000" b="1" spc="-5" dirty="0">
                <a:latin typeface="Arial"/>
                <a:cs typeface="Arial"/>
              </a:rPr>
              <a:t>Utilization Rates at Selected Relief Valve</a:t>
            </a:r>
            <a:r>
              <a:rPr sz="1000" b="1" spc="17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Suppliers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1016304" y="5264327"/>
            <a:ext cx="5605145" cy="110998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 marR="5080">
              <a:lnSpc>
                <a:spcPts val="1730"/>
              </a:lnSpc>
              <a:spcBef>
                <a:spcPts val="140"/>
              </a:spcBef>
            </a:pPr>
            <a:r>
              <a:rPr sz="1000" spc="10" dirty="0">
                <a:latin typeface="Arial"/>
                <a:cs typeface="Arial"/>
              </a:rPr>
              <a:t>We </a:t>
            </a:r>
            <a:r>
              <a:rPr sz="1000" dirty="0">
                <a:latin typeface="Arial"/>
                <a:cs typeface="Arial"/>
              </a:rPr>
              <a:t>forecast </a:t>
            </a:r>
            <a:r>
              <a:rPr sz="1000" spc="-5" dirty="0">
                <a:latin typeface="Arial"/>
                <a:cs typeface="Arial"/>
              </a:rPr>
              <a:t>that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utilization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Relief </a:t>
            </a:r>
            <a:r>
              <a:rPr sz="1000" spc="-10" dirty="0">
                <a:latin typeface="Arial"/>
                <a:cs typeface="Arial"/>
              </a:rPr>
              <a:t>valve </a:t>
            </a:r>
            <a:r>
              <a:rPr sz="1000" spc="-5" dirty="0">
                <a:latin typeface="Arial"/>
                <a:cs typeface="Arial"/>
              </a:rPr>
              <a:t>suppliers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spc="-5" dirty="0">
                <a:latin typeface="Arial"/>
                <a:cs typeface="Arial"/>
              </a:rPr>
              <a:t>remain constant at </a:t>
            </a:r>
            <a:r>
              <a:rPr sz="1000" dirty="0">
                <a:latin typeface="Arial"/>
                <a:cs typeface="Arial"/>
              </a:rPr>
              <a:t>slightly </a:t>
            </a:r>
            <a:r>
              <a:rPr sz="1000" spc="-5" dirty="0">
                <a:latin typeface="Arial"/>
                <a:cs typeface="Arial"/>
              </a:rPr>
              <a:t>over  75% through 2020, based on improving business conditions in the Relief valve </a:t>
            </a:r>
            <a:r>
              <a:rPr sz="1000" dirty="0">
                <a:latin typeface="Arial"/>
                <a:cs typeface="Arial"/>
              </a:rPr>
              <a:t>market, </a:t>
            </a:r>
            <a:r>
              <a:rPr sz="1000" spc="-5" dirty="0">
                <a:latin typeface="Arial"/>
                <a:cs typeface="Arial"/>
              </a:rPr>
              <a:t>executed</a:t>
            </a:r>
            <a:r>
              <a:rPr sz="1000" spc="215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</a:rPr>
              <a:t>by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80"/>
              </a:spcBef>
            </a:pPr>
            <a:r>
              <a:rPr sz="1000" spc="-5" dirty="0">
                <a:latin typeface="Arial"/>
                <a:cs typeface="Arial"/>
              </a:rPr>
              <a:t>a shift of manufacturing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from non-oil and gas sectors to oil and gas applications, and</a:t>
            </a:r>
            <a:r>
              <a:rPr sz="1000" spc="20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an</a:t>
            </a:r>
            <a:endParaRPr sz="1000">
              <a:latin typeface="Arial"/>
              <a:cs typeface="Arial"/>
            </a:endParaRPr>
          </a:p>
          <a:p>
            <a:pPr marL="12700" marR="33655">
              <a:lnSpc>
                <a:spcPct val="143000"/>
              </a:lnSpc>
              <a:spcBef>
                <a:spcPts val="10"/>
              </a:spcBef>
            </a:pPr>
            <a:r>
              <a:rPr sz="1000" spc="-5" dirty="0">
                <a:latin typeface="Arial"/>
                <a:cs typeface="Arial"/>
              </a:rPr>
              <a:t>increasing specialization of relief valve suppliers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 </a:t>
            </a:r>
            <a:r>
              <a:rPr sz="1000" dirty="0">
                <a:latin typeface="Arial"/>
                <a:cs typeface="Arial"/>
              </a:rPr>
              <a:t>energy </a:t>
            </a:r>
            <a:r>
              <a:rPr sz="1000" spc="-5" dirty="0">
                <a:latin typeface="Arial"/>
                <a:cs typeface="Arial"/>
              </a:rPr>
              <a:t>industry. </a:t>
            </a:r>
            <a:r>
              <a:rPr sz="1000" dirty="0">
                <a:latin typeface="Arial"/>
                <a:cs typeface="Arial"/>
              </a:rPr>
              <a:t>Thus, </a:t>
            </a:r>
            <a:r>
              <a:rPr sz="1000" spc="-5" dirty="0">
                <a:latin typeface="Arial"/>
                <a:cs typeface="Arial"/>
              </a:rPr>
              <a:t>while overall </a:t>
            </a:r>
            <a:r>
              <a:rPr sz="1000" dirty="0">
                <a:latin typeface="Arial"/>
                <a:cs typeface="Arial"/>
              </a:rPr>
              <a:t>industry  capacity </a:t>
            </a:r>
            <a:r>
              <a:rPr sz="1000" spc="5" dirty="0">
                <a:latin typeface="Arial"/>
                <a:cs typeface="Arial"/>
              </a:rPr>
              <a:t>may </a:t>
            </a:r>
            <a:r>
              <a:rPr sz="1000" spc="-5" dirty="0">
                <a:latin typeface="Arial"/>
                <a:cs typeface="Arial"/>
              </a:rPr>
              <a:t>not increase, the </a:t>
            </a:r>
            <a:r>
              <a:rPr sz="1000" dirty="0">
                <a:latin typeface="Arial"/>
                <a:cs typeface="Arial"/>
              </a:rPr>
              <a:t>capacity for oil </a:t>
            </a:r>
            <a:r>
              <a:rPr sz="1000" spc="-5" dirty="0">
                <a:latin typeface="Arial"/>
                <a:cs typeface="Arial"/>
              </a:rPr>
              <a:t>and gas applications will, as a share of the</a:t>
            </a:r>
            <a:r>
              <a:rPr sz="1000" spc="9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total.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2494914" y="6797420"/>
            <a:ext cx="257238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22: </a:t>
            </a:r>
            <a:r>
              <a:rPr sz="1000" b="1" dirty="0">
                <a:latin typeface="Arial"/>
                <a:cs typeface="Arial"/>
              </a:rPr>
              <a:t>Capacity Margin </a:t>
            </a:r>
            <a:r>
              <a:rPr sz="1000" b="1" spc="-5" dirty="0">
                <a:latin typeface="Arial"/>
                <a:cs typeface="Arial"/>
              </a:rPr>
              <a:t>– Relief</a:t>
            </a:r>
            <a:r>
              <a:rPr sz="1000" b="1" spc="-2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1" name="object 101"/>
          <p:cNvSpPr/>
          <p:nvPr/>
        </p:nvSpPr>
        <p:spPr>
          <a:xfrm>
            <a:off x="1386331" y="7031118"/>
            <a:ext cx="4825365" cy="2477135"/>
          </a:xfrm>
          <a:custGeom>
            <a:avLst/>
            <a:gdLst/>
            <a:ahLst/>
            <a:cxnLst/>
            <a:rect l="l" t="t" r="r" b="b"/>
            <a:pathLst>
              <a:path w="4825365" h="2477134">
                <a:moveTo>
                  <a:pt x="0" y="2476619"/>
                </a:moveTo>
                <a:lnTo>
                  <a:pt x="4825041" y="2476619"/>
                </a:lnTo>
                <a:lnTo>
                  <a:pt x="4825041" y="0"/>
                </a:lnTo>
                <a:lnTo>
                  <a:pt x="0" y="0"/>
                </a:lnTo>
                <a:lnTo>
                  <a:pt x="0" y="2476619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526699" y="7893640"/>
            <a:ext cx="0" cy="1073785"/>
          </a:xfrm>
          <a:custGeom>
            <a:avLst/>
            <a:gdLst/>
            <a:ahLst/>
            <a:cxnLst/>
            <a:rect l="l" t="t" r="r" b="b"/>
            <a:pathLst>
              <a:path h="1073784">
                <a:moveTo>
                  <a:pt x="0" y="0"/>
                </a:moveTo>
                <a:lnTo>
                  <a:pt x="0" y="1073518"/>
                </a:lnTo>
              </a:path>
            </a:pathLst>
          </a:custGeom>
          <a:ln w="25900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604399" y="7905788"/>
            <a:ext cx="0" cy="1061720"/>
          </a:xfrm>
          <a:custGeom>
            <a:avLst/>
            <a:gdLst/>
            <a:ahLst/>
            <a:cxnLst/>
            <a:rect l="l" t="t" r="r" b="b"/>
            <a:pathLst>
              <a:path h="1061720">
                <a:moveTo>
                  <a:pt x="0" y="0"/>
                </a:moveTo>
                <a:lnTo>
                  <a:pt x="0" y="1061370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695049" y="7913381"/>
            <a:ext cx="0" cy="1054100"/>
          </a:xfrm>
          <a:custGeom>
            <a:avLst/>
            <a:gdLst/>
            <a:ahLst/>
            <a:cxnLst/>
            <a:rect l="l" t="t" r="r" b="b"/>
            <a:pathLst>
              <a:path h="1054100">
                <a:moveTo>
                  <a:pt x="0" y="0"/>
                </a:moveTo>
                <a:lnTo>
                  <a:pt x="0" y="1053778"/>
                </a:lnTo>
              </a:path>
            </a:pathLst>
          </a:custGeom>
          <a:ln w="48753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785700" y="7920973"/>
            <a:ext cx="0" cy="1046480"/>
          </a:xfrm>
          <a:custGeom>
            <a:avLst/>
            <a:gdLst/>
            <a:ahLst/>
            <a:cxnLst/>
            <a:rect l="l" t="t" r="r" b="b"/>
            <a:pathLst>
              <a:path h="1046479">
                <a:moveTo>
                  <a:pt x="0" y="0"/>
                </a:moveTo>
                <a:lnTo>
                  <a:pt x="0" y="1046185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875589" y="7922491"/>
            <a:ext cx="0" cy="1045210"/>
          </a:xfrm>
          <a:custGeom>
            <a:avLst/>
            <a:gdLst/>
            <a:ahLst/>
            <a:cxnLst/>
            <a:rect l="l" t="t" r="r" b="b"/>
            <a:pathLst>
              <a:path h="1045209">
                <a:moveTo>
                  <a:pt x="0" y="0"/>
                </a:moveTo>
                <a:lnTo>
                  <a:pt x="0" y="1044667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965477" y="7914899"/>
            <a:ext cx="0" cy="1052830"/>
          </a:xfrm>
          <a:custGeom>
            <a:avLst/>
            <a:gdLst/>
            <a:ahLst/>
            <a:cxnLst/>
            <a:rect l="l" t="t" r="r" b="b"/>
            <a:pathLst>
              <a:path h="1052829">
                <a:moveTo>
                  <a:pt x="0" y="0"/>
                </a:moveTo>
                <a:lnTo>
                  <a:pt x="0" y="1052259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055366" y="7905788"/>
            <a:ext cx="0" cy="1061720"/>
          </a:xfrm>
          <a:custGeom>
            <a:avLst/>
            <a:gdLst/>
            <a:ahLst/>
            <a:cxnLst/>
            <a:rect l="l" t="t" r="r" b="b"/>
            <a:pathLst>
              <a:path h="1061720">
                <a:moveTo>
                  <a:pt x="0" y="0"/>
                </a:moveTo>
                <a:lnTo>
                  <a:pt x="0" y="1061370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145255" y="7898196"/>
            <a:ext cx="0" cy="1069340"/>
          </a:xfrm>
          <a:custGeom>
            <a:avLst/>
            <a:gdLst/>
            <a:ahLst/>
            <a:cxnLst/>
            <a:rect l="l" t="t" r="r" b="b"/>
            <a:pathLst>
              <a:path h="1069340">
                <a:moveTo>
                  <a:pt x="0" y="0"/>
                </a:moveTo>
                <a:lnTo>
                  <a:pt x="0" y="1068962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235143" y="7886048"/>
            <a:ext cx="0" cy="1081405"/>
          </a:xfrm>
          <a:custGeom>
            <a:avLst/>
            <a:gdLst/>
            <a:ahLst/>
            <a:cxnLst/>
            <a:rect l="l" t="t" r="r" b="b"/>
            <a:pathLst>
              <a:path h="1081404">
                <a:moveTo>
                  <a:pt x="0" y="0"/>
                </a:moveTo>
                <a:lnTo>
                  <a:pt x="0" y="1081110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325794" y="7873900"/>
            <a:ext cx="0" cy="1093470"/>
          </a:xfrm>
          <a:custGeom>
            <a:avLst/>
            <a:gdLst/>
            <a:ahLst/>
            <a:cxnLst/>
            <a:rect l="l" t="t" r="r" b="b"/>
            <a:pathLst>
              <a:path h="1093470">
                <a:moveTo>
                  <a:pt x="0" y="0"/>
                </a:moveTo>
                <a:lnTo>
                  <a:pt x="0" y="1093258"/>
                </a:lnTo>
              </a:path>
            </a:pathLst>
          </a:custGeom>
          <a:ln w="48753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416444" y="7861753"/>
            <a:ext cx="0" cy="1105535"/>
          </a:xfrm>
          <a:custGeom>
            <a:avLst/>
            <a:gdLst/>
            <a:ahLst/>
            <a:cxnLst/>
            <a:rect l="l" t="t" r="r" b="b"/>
            <a:pathLst>
              <a:path h="1105534">
                <a:moveTo>
                  <a:pt x="0" y="0"/>
                </a:moveTo>
                <a:lnTo>
                  <a:pt x="0" y="1105406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506333" y="7849605"/>
            <a:ext cx="0" cy="1117600"/>
          </a:xfrm>
          <a:custGeom>
            <a:avLst/>
            <a:gdLst/>
            <a:ahLst/>
            <a:cxnLst/>
            <a:rect l="l" t="t" r="r" b="b"/>
            <a:pathLst>
              <a:path h="1117600">
                <a:moveTo>
                  <a:pt x="0" y="0"/>
                </a:moveTo>
                <a:lnTo>
                  <a:pt x="0" y="1117553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596221" y="7835939"/>
            <a:ext cx="0" cy="1131570"/>
          </a:xfrm>
          <a:custGeom>
            <a:avLst/>
            <a:gdLst/>
            <a:ahLst/>
            <a:cxnLst/>
            <a:rect l="l" t="t" r="r" b="b"/>
            <a:pathLst>
              <a:path h="1131570">
                <a:moveTo>
                  <a:pt x="0" y="0"/>
                </a:moveTo>
                <a:lnTo>
                  <a:pt x="0" y="1131220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686110" y="7822272"/>
            <a:ext cx="0" cy="1144905"/>
          </a:xfrm>
          <a:custGeom>
            <a:avLst/>
            <a:gdLst/>
            <a:ahLst/>
            <a:cxnLst/>
            <a:rect l="l" t="t" r="r" b="b"/>
            <a:pathLst>
              <a:path h="1144904">
                <a:moveTo>
                  <a:pt x="0" y="0"/>
                </a:moveTo>
                <a:lnTo>
                  <a:pt x="0" y="1144886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775999" y="7807088"/>
            <a:ext cx="0" cy="1160145"/>
          </a:xfrm>
          <a:custGeom>
            <a:avLst/>
            <a:gdLst/>
            <a:ahLst/>
            <a:cxnLst/>
            <a:rect l="l" t="t" r="r" b="b"/>
            <a:pathLst>
              <a:path h="1160145">
                <a:moveTo>
                  <a:pt x="0" y="0"/>
                </a:moveTo>
                <a:lnTo>
                  <a:pt x="0" y="1160070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865888" y="7791903"/>
            <a:ext cx="0" cy="1175385"/>
          </a:xfrm>
          <a:custGeom>
            <a:avLst/>
            <a:gdLst/>
            <a:ahLst/>
            <a:cxnLst/>
            <a:rect l="l" t="t" r="r" b="b"/>
            <a:pathLst>
              <a:path h="1175384">
                <a:moveTo>
                  <a:pt x="0" y="0"/>
                </a:moveTo>
                <a:lnTo>
                  <a:pt x="0" y="1175255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956538" y="7778237"/>
            <a:ext cx="0" cy="1189355"/>
          </a:xfrm>
          <a:custGeom>
            <a:avLst/>
            <a:gdLst/>
            <a:ahLst/>
            <a:cxnLst/>
            <a:rect l="l" t="t" r="r" b="b"/>
            <a:pathLst>
              <a:path h="1189354">
                <a:moveTo>
                  <a:pt x="0" y="0"/>
                </a:moveTo>
                <a:lnTo>
                  <a:pt x="0" y="1188921"/>
                </a:lnTo>
              </a:path>
            </a:pathLst>
          </a:custGeom>
          <a:ln w="48753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047189" y="7763052"/>
            <a:ext cx="0" cy="1204595"/>
          </a:xfrm>
          <a:custGeom>
            <a:avLst/>
            <a:gdLst/>
            <a:ahLst/>
            <a:cxnLst/>
            <a:rect l="l" t="t" r="r" b="b"/>
            <a:pathLst>
              <a:path h="1204595">
                <a:moveTo>
                  <a:pt x="0" y="0"/>
                </a:moveTo>
                <a:lnTo>
                  <a:pt x="0" y="1204106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137077" y="7747868"/>
            <a:ext cx="0" cy="1219835"/>
          </a:xfrm>
          <a:custGeom>
            <a:avLst/>
            <a:gdLst/>
            <a:ahLst/>
            <a:cxnLst/>
            <a:rect l="l" t="t" r="r" b="b"/>
            <a:pathLst>
              <a:path h="1219834">
                <a:moveTo>
                  <a:pt x="0" y="0"/>
                </a:moveTo>
                <a:lnTo>
                  <a:pt x="0" y="1219291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226966" y="7732683"/>
            <a:ext cx="0" cy="1235075"/>
          </a:xfrm>
          <a:custGeom>
            <a:avLst/>
            <a:gdLst/>
            <a:ahLst/>
            <a:cxnLst/>
            <a:rect l="l" t="t" r="r" b="b"/>
            <a:pathLst>
              <a:path h="1235075">
                <a:moveTo>
                  <a:pt x="0" y="0"/>
                </a:moveTo>
                <a:lnTo>
                  <a:pt x="0" y="1234475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316855" y="7717498"/>
            <a:ext cx="0" cy="1249680"/>
          </a:xfrm>
          <a:custGeom>
            <a:avLst/>
            <a:gdLst/>
            <a:ahLst/>
            <a:cxnLst/>
            <a:rect l="l" t="t" r="r" b="b"/>
            <a:pathLst>
              <a:path h="1249679">
                <a:moveTo>
                  <a:pt x="0" y="0"/>
                </a:moveTo>
                <a:lnTo>
                  <a:pt x="0" y="1249660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406743" y="7700795"/>
            <a:ext cx="0" cy="1266825"/>
          </a:xfrm>
          <a:custGeom>
            <a:avLst/>
            <a:gdLst/>
            <a:ahLst/>
            <a:cxnLst/>
            <a:rect l="l" t="t" r="r" b="b"/>
            <a:pathLst>
              <a:path h="1266825">
                <a:moveTo>
                  <a:pt x="0" y="0"/>
                </a:moveTo>
                <a:lnTo>
                  <a:pt x="0" y="1266363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496632" y="7685610"/>
            <a:ext cx="0" cy="1282065"/>
          </a:xfrm>
          <a:custGeom>
            <a:avLst/>
            <a:gdLst/>
            <a:ahLst/>
            <a:cxnLst/>
            <a:rect l="l" t="t" r="r" b="b"/>
            <a:pathLst>
              <a:path h="1282065">
                <a:moveTo>
                  <a:pt x="0" y="0"/>
                </a:moveTo>
                <a:lnTo>
                  <a:pt x="0" y="1281548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587282" y="7668907"/>
            <a:ext cx="0" cy="1298575"/>
          </a:xfrm>
          <a:custGeom>
            <a:avLst/>
            <a:gdLst/>
            <a:ahLst/>
            <a:cxnLst/>
            <a:rect l="l" t="t" r="r" b="b"/>
            <a:pathLst>
              <a:path h="1298575">
                <a:moveTo>
                  <a:pt x="0" y="0"/>
                </a:moveTo>
                <a:lnTo>
                  <a:pt x="0" y="1298251"/>
                </a:lnTo>
              </a:path>
            </a:pathLst>
          </a:custGeom>
          <a:ln w="48753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677933" y="7652205"/>
            <a:ext cx="0" cy="1315085"/>
          </a:xfrm>
          <a:custGeom>
            <a:avLst/>
            <a:gdLst/>
            <a:ahLst/>
            <a:cxnLst/>
            <a:rect l="l" t="t" r="r" b="b"/>
            <a:pathLst>
              <a:path h="1315084">
                <a:moveTo>
                  <a:pt x="0" y="0"/>
                </a:moveTo>
                <a:lnTo>
                  <a:pt x="0" y="1314954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767822" y="7637019"/>
            <a:ext cx="0" cy="1330325"/>
          </a:xfrm>
          <a:custGeom>
            <a:avLst/>
            <a:gdLst/>
            <a:ahLst/>
            <a:cxnLst/>
            <a:rect l="l" t="t" r="r" b="b"/>
            <a:pathLst>
              <a:path h="1330325">
                <a:moveTo>
                  <a:pt x="0" y="0"/>
                </a:moveTo>
                <a:lnTo>
                  <a:pt x="0" y="1330139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857710" y="7620317"/>
            <a:ext cx="0" cy="1346835"/>
          </a:xfrm>
          <a:custGeom>
            <a:avLst/>
            <a:gdLst/>
            <a:ahLst/>
            <a:cxnLst/>
            <a:rect l="l" t="t" r="r" b="b"/>
            <a:pathLst>
              <a:path h="1346834">
                <a:moveTo>
                  <a:pt x="0" y="0"/>
                </a:moveTo>
                <a:lnTo>
                  <a:pt x="0" y="1346842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947599" y="7603613"/>
            <a:ext cx="0" cy="1363980"/>
          </a:xfrm>
          <a:custGeom>
            <a:avLst/>
            <a:gdLst/>
            <a:ahLst/>
            <a:cxnLst/>
            <a:rect l="l" t="t" r="r" b="b"/>
            <a:pathLst>
              <a:path h="1363979">
                <a:moveTo>
                  <a:pt x="0" y="0"/>
                </a:moveTo>
                <a:lnTo>
                  <a:pt x="0" y="1363545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037488" y="7585392"/>
            <a:ext cx="0" cy="1381760"/>
          </a:xfrm>
          <a:custGeom>
            <a:avLst/>
            <a:gdLst/>
            <a:ahLst/>
            <a:cxnLst/>
            <a:rect l="l" t="t" r="r" b="b"/>
            <a:pathLst>
              <a:path h="1381759">
                <a:moveTo>
                  <a:pt x="0" y="0"/>
                </a:moveTo>
                <a:lnTo>
                  <a:pt x="0" y="1381767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127376" y="7568689"/>
            <a:ext cx="0" cy="1398905"/>
          </a:xfrm>
          <a:custGeom>
            <a:avLst/>
            <a:gdLst/>
            <a:ahLst/>
            <a:cxnLst/>
            <a:rect l="l" t="t" r="r" b="b"/>
            <a:pathLst>
              <a:path h="1398904">
                <a:moveTo>
                  <a:pt x="0" y="0"/>
                </a:moveTo>
                <a:lnTo>
                  <a:pt x="0" y="1398470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218027" y="7550467"/>
            <a:ext cx="0" cy="1416685"/>
          </a:xfrm>
          <a:custGeom>
            <a:avLst/>
            <a:gdLst/>
            <a:ahLst/>
            <a:cxnLst/>
            <a:rect l="l" t="t" r="r" b="b"/>
            <a:pathLst>
              <a:path h="1416684">
                <a:moveTo>
                  <a:pt x="0" y="0"/>
                </a:moveTo>
                <a:lnTo>
                  <a:pt x="0" y="1416691"/>
                </a:lnTo>
              </a:path>
            </a:pathLst>
          </a:custGeom>
          <a:ln w="48753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308677" y="7532245"/>
            <a:ext cx="0" cy="1435100"/>
          </a:xfrm>
          <a:custGeom>
            <a:avLst/>
            <a:gdLst/>
            <a:ahLst/>
            <a:cxnLst/>
            <a:rect l="l" t="t" r="r" b="b"/>
            <a:pathLst>
              <a:path h="1435100">
                <a:moveTo>
                  <a:pt x="0" y="0"/>
                </a:moveTo>
                <a:lnTo>
                  <a:pt x="0" y="1434913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353622" y="7389510"/>
            <a:ext cx="0" cy="1577975"/>
          </a:xfrm>
          <a:custGeom>
            <a:avLst/>
            <a:gdLst/>
            <a:ahLst/>
            <a:cxnLst/>
            <a:rect l="l" t="t" r="r" b="b"/>
            <a:pathLst>
              <a:path h="1577975">
                <a:moveTo>
                  <a:pt x="0" y="1577649"/>
                </a:moveTo>
                <a:lnTo>
                  <a:pt x="0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318580" y="8967159"/>
            <a:ext cx="68580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318580" y="8440251"/>
            <a:ext cx="68580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318580" y="7914899"/>
            <a:ext cx="68580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318580" y="7389510"/>
            <a:ext cx="68580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2515272" y="7389510"/>
            <a:ext cx="0" cy="1577975"/>
          </a:xfrm>
          <a:custGeom>
            <a:avLst/>
            <a:gdLst/>
            <a:ahLst/>
            <a:cxnLst/>
            <a:rect l="l" t="t" r="r" b="b"/>
            <a:pathLst>
              <a:path h="1577975">
                <a:moveTo>
                  <a:pt x="0" y="1577649"/>
                </a:moveTo>
                <a:lnTo>
                  <a:pt x="0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480231" y="8967159"/>
            <a:ext cx="68580" cy="0"/>
          </a:xfrm>
          <a:custGeom>
            <a:avLst/>
            <a:gdLst/>
            <a:ahLst/>
            <a:cxnLst/>
            <a:rect l="l" t="t" r="r" b="b"/>
            <a:pathLst>
              <a:path w="68580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2480231" y="8704464"/>
            <a:ext cx="68580" cy="0"/>
          </a:xfrm>
          <a:custGeom>
            <a:avLst/>
            <a:gdLst/>
            <a:ahLst/>
            <a:cxnLst/>
            <a:rect l="l" t="t" r="r" b="b"/>
            <a:pathLst>
              <a:path w="68580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480231" y="8440251"/>
            <a:ext cx="68580" cy="0"/>
          </a:xfrm>
          <a:custGeom>
            <a:avLst/>
            <a:gdLst/>
            <a:ahLst/>
            <a:cxnLst/>
            <a:rect l="l" t="t" r="r" b="b"/>
            <a:pathLst>
              <a:path w="68580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480231" y="8177594"/>
            <a:ext cx="68580" cy="0"/>
          </a:xfrm>
          <a:custGeom>
            <a:avLst/>
            <a:gdLst/>
            <a:ahLst/>
            <a:cxnLst/>
            <a:rect l="l" t="t" r="r" b="b"/>
            <a:pathLst>
              <a:path w="68580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480231" y="7914899"/>
            <a:ext cx="68580" cy="0"/>
          </a:xfrm>
          <a:custGeom>
            <a:avLst/>
            <a:gdLst/>
            <a:ahLst/>
            <a:cxnLst/>
            <a:rect l="l" t="t" r="r" b="b"/>
            <a:pathLst>
              <a:path w="68580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480231" y="7652205"/>
            <a:ext cx="68580" cy="0"/>
          </a:xfrm>
          <a:custGeom>
            <a:avLst/>
            <a:gdLst/>
            <a:ahLst/>
            <a:cxnLst/>
            <a:rect l="l" t="t" r="r" b="b"/>
            <a:pathLst>
              <a:path w="68580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480231" y="7389510"/>
            <a:ext cx="68580" cy="0"/>
          </a:xfrm>
          <a:custGeom>
            <a:avLst/>
            <a:gdLst/>
            <a:ahLst/>
            <a:cxnLst/>
            <a:rect l="l" t="t" r="r" b="b"/>
            <a:pathLst>
              <a:path w="68580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515272" y="8967159"/>
            <a:ext cx="2838450" cy="0"/>
          </a:xfrm>
          <a:custGeom>
            <a:avLst/>
            <a:gdLst/>
            <a:ahLst/>
            <a:cxnLst/>
            <a:rect l="l" t="t" r="r" b="b"/>
            <a:pathLst>
              <a:path w="2838450">
                <a:moveTo>
                  <a:pt x="0" y="0"/>
                </a:moveTo>
                <a:lnTo>
                  <a:pt x="283834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515272" y="896715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695049" y="896715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874827" y="896715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056128" y="896715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235905" y="896715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415682" y="896715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595460" y="896715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776761" y="896715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956538" y="896715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4136316" y="896715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4317617" y="896715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4497394" y="896715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4677171" y="896715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4856948" y="896715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038249" y="896715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218027" y="8967159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514777" y="8290352"/>
            <a:ext cx="2794000" cy="24765"/>
          </a:xfrm>
          <a:custGeom>
            <a:avLst/>
            <a:gdLst/>
            <a:ahLst/>
            <a:cxnLst/>
            <a:rect l="l" t="t" r="r" b="b"/>
            <a:pathLst>
              <a:path w="2794000" h="24765">
                <a:moveTo>
                  <a:pt x="0" y="12388"/>
                </a:moveTo>
                <a:lnTo>
                  <a:pt x="2793392" y="12388"/>
                </a:lnTo>
              </a:path>
            </a:pathLst>
          </a:custGeom>
          <a:ln w="24776">
            <a:solidFill>
              <a:srgbClr val="00008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 txBox="1"/>
          <p:nvPr/>
        </p:nvSpPr>
        <p:spPr>
          <a:xfrm>
            <a:off x="5452652" y="8889910"/>
            <a:ext cx="240665" cy="1384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5</a:t>
            </a:r>
            <a:r>
              <a:rPr sz="900" b="1" spc="-1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%</a:t>
            </a:r>
            <a:endParaRPr sz="900">
              <a:latin typeface="Arial"/>
              <a:cs typeface="Arial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5452652" y="7837675"/>
            <a:ext cx="240665" cy="1384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9</a:t>
            </a:r>
            <a:r>
              <a:rPr sz="900" b="1" spc="-1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%</a:t>
            </a:r>
            <a:endParaRPr sz="900">
              <a:latin typeface="Arial"/>
              <a:cs typeface="Arial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5452652" y="7311652"/>
            <a:ext cx="304800" cy="1384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900" b="1" spc="-1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0%</a:t>
            </a:r>
            <a:endParaRPr sz="900">
              <a:latin typeface="Arial"/>
              <a:cs typeface="Arial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2225800" y="8363608"/>
            <a:ext cx="20320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$</a:t>
            </a:r>
            <a:r>
              <a:rPr sz="900" b="1" spc="-10" dirty="0">
                <a:solidFill>
                  <a:srgbClr val="404040"/>
                </a:solidFill>
                <a:latin typeface="Arial"/>
                <a:cs typeface="Arial"/>
              </a:rPr>
              <a:t>2</a:t>
            </a: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2225800" y="8100623"/>
            <a:ext cx="203200" cy="1384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$</a:t>
            </a:r>
            <a:r>
              <a:rPr sz="900" b="1" spc="-15" dirty="0">
                <a:solidFill>
                  <a:srgbClr val="404040"/>
                </a:solidFill>
                <a:latin typeface="Arial"/>
                <a:cs typeface="Arial"/>
              </a:rPr>
              <a:t>3</a:t>
            </a: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2225800" y="7837675"/>
            <a:ext cx="203200" cy="1384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$</a:t>
            </a:r>
            <a:r>
              <a:rPr sz="900" b="1" spc="-15" dirty="0">
                <a:solidFill>
                  <a:srgbClr val="404040"/>
                </a:solidFill>
                <a:latin typeface="Arial"/>
                <a:cs typeface="Arial"/>
              </a:rPr>
              <a:t>4</a:t>
            </a: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2225800" y="7574601"/>
            <a:ext cx="203200" cy="1384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$</a:t>
            </a:r>
            <a:r>
              <a:rPr sz="900" b="1" spc="-15" dirty="0">
                <a:solidFill>
                  <a:srgbClr val="404040"/>
                </a:solidFill>
                <a:latin typeface="Arial"/>
                <a:cs typeface="Arial"/>
              </a:rPr>
              <a:t>5</a:t>
            </a: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2225800" y="7311652"/>
            <a:ext cx="203200" cy="1384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$</a:t>
            </a:r>
            <a:r>
              <a:rPr sz="900" b="1" spc="-15" dirty="0">
                <a:solidFill>
                  <a:srgbClr val="404040"/>
                </a:solidFill>
                <a:latin typeface="Arial"/>
                <a:cs typeface="Arial"/>
              </a:rPr>
              <a:t>6</a:t>
            </a: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2225800" y="8626911"/>
            <a:ext cx="727075" cy="5378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$10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Times New Roman"/>
              <a:cs typeface="Times New Roman"/>
            </a:endParaRPr>
          </a:p>
          <a:p>
            <a:pPr marL="62865">
              <a:lnSpc>
                <a:spcPts val="1075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$0</a:t>
            </a:r>
            <a:endParaRPr sz="900">
              <a:latin typeface="Arial"/>
              <a:cs typeface="Arial"/>
            </a:endParaRPr>
          </a:p>
          <a:p>
            <a:pPr marL="132715">
              <a:lnSpc>
                <a:spcPts val="1075"/>
              </a:lnSpc>
              <a:tabLst>
                <a:tab pos="585470" algn="l"/>
              </a:tabLst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13</a:t>
            </a:r>
            <a:r>
              <a:rPr sz="900" b="1" spc="-1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900" b="1" spc="5" dirty="0">
                <a:solidFill>
                  <a:srgbClr val="404040"/>
                </a:solidFill>
                <a:latin typeface="Arial"/>
                <a:cs typeface="Arial"/>
              </a:rPr>
              <a:t>Q</a:t>
            </a: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	14</a:t>
            </a:r>
            <a:endParaRPr sz="900">
              <a:latin typeface="Arial"/>
              <a:cs typeface="Arial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3893438" y="9025660"/>
            <a:ext cx="14097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17</a:t>
            </a:r>
            <a:endParaRPr sz="900">
              <a:latin typeface="Arial"/>
              <a:cs typeface="Arial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4253882" y="9025660"/>
            <a:ext cx="50165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  <a:tabLst>
                <a:tab pos="360680" algn="l"/>
              </a:tabLst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18	19</a:t>
            </a:r>
            <a:endParaRPr sz="900">
              <a:latin typeface="Arial"/>
              <a:cs typeface="Arial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4975150" y="9025660"/>
            <a:ext cx="14097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20</a:t>
            </a:r>
            <a:endParaRPr sz="900">
              <a:latin typeface="Arial"/>
              <a:cs typeface="Arial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5452652" y="8095400"/>
            <a:ext cx="624840" cy="40703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79070" algn="ctr">
              <a:lnSpc>
                <a:spcPts val="819"/>
              </a:lnSpc>
            </a:pP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U</a:t>
            </a: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t</a:t>
            </a: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l</a:t>
            </a: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iz</a:t>
            </a: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at</a:t>
            </a: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700" b="1" spc="-15" dirty="0">
                <a:solidFill>
                  <a:srgbClr val="404040"/>
                </a:solidFill>
                <a:latin typeface="Arial"/>
                <a:cs typeface="Arial"/>
              </a:rPr>
              <a:t>o</a:t>
            </a: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n</a:t>
            </a:r>
            <a:endParaRPr sz="700">
              <a:latin typeface="Arial"/>
              <a:cs typeface="Arial"/>
            </a:endParaRPr>
          </a:p>
          <a:p>
            <a:pPr marL="179070" algn="ctr">
              <a:lnSpc>
                <a:spcPts val="819"/>
              </a:lnSpc>
            </a:pP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Rate</a:t>
            </a: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65"/>
              </a:spcBef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70%</a:t>
            </a:r>
            <a:endParaRPr sz="900">
              <a:latin typeface="Arial"/>
              <a:cs typeface="Arial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1437522" y="7859053"/>
            <a:ext cx="523875" cy="5073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6675" marR="71755" indent="1270" algn="ctr">
              <a:lnSpc>
                <a:spcPts val="800"/>
              </a:lnSpc>
            </a:pP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C</a:t>
            </a: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a</a:t>
            </a:r>
            <a:r>
              <a:rPr sz="700" b="1" spc="-15" dirty="0">
                <a:solidFill>
                  <a:srgbClr val="404040"/>
                </a:solidFill>
                <a:latin typeface="Arial"/>
                <a:cs typeface="Arial"/>
              </a:rPr>
              <a:t>p</a:t>
            </a: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acit</a:t>
            </a: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y  Margin  </a:t>
            </a: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(</a:t>
            </a: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N</a:t>
            </a: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o</a:t>
            </a: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mi</a:t>
            </a:r>
            <a:r>
              <a:rPr sz="700" b="1" spc="-15" dirty="0">
                <a:solidFill>
                  <a:srgbClr val="404040"/>
                </a:solidFill>
                <a:latin typeface="Arial"/>
                <a:cs typeface="Arial"/>
              </a:rPr>
              <a:t>n</a:t>
            </a: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a</a:t>
            </a: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l</a:t>
            </a:r>
            <a:endParaRPr sz="700">
              <a:latin typeface="Arial"/>
              <a:cs typeface="Arial"/>
            </a:endParaRPr>
          </a:p>
          <a:p>
            <a:pPr marR="6985" algn="ctr">
              <a:lnSpc>
                <a:spcPts val="760"/>
              </a:lnSpc>
            </a:pP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$M</a:t>
            </a:r>
            <a:r>
              <a:rPr sz="700" b="1" spc="-8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USD</a:t>
            </a:r>
            <a:endParaRPr sz="700">
              <a:latin typeface="Arial"/>
              <a:cs typeface="Arial"/>
            </a:endParaRPr>
          </a:p>
          <a:p>
            <a:pPr marR="5080" algn="ctr">
              <a:lnSpc>
                <a:spcPts val="819"/>
              </a:lnSpc>
            </a:pP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per</a:t>
            </a:r>
            <a:r>
              <a:rPr sz="700" b="1" spc="-4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Quarter)</a:t>
            </a:r>
            <a:endParaRPr sz="700">
              <a:latin typeface="Arial"/>
              <a:cs typeface="Arial"/>
            </a:endParaRPr>
          </a:p>
        </p:txBody>
      </p:sp>
      <p:sp>
        <p:nvSpPr>
          <p:cNvPr id="179" name="object 179"/>
          <p:cNvSpPr/>
          <p:nvPr/>
        </p:nvSpPr>
        <p:spPr>
          <a:xfrm>
            <a:off x="2728567" y="9397651"/>
            <a:ext cx="243840" cy="0"/>
          </a:xfrm>
          <a:custGeom>
            <a:avLst/>
            <a:gdLst/>
            <a:ahLst/>
            <a:cxnLst/>
            <a:rect l="l" t="t" r="r" b="b"/>
            <a:pathLst>
              <a:path w="243839">
                <a:moveTo>
                  <a:pt x="0" y="0"/>
                </a:moveTo>
                <a:lnTo>
                  <a:pt x="243765" y="0"/>
                </a:lnTo>
              </a:path>
            </a:pathLst>
          </a:custGeom>
          <a:ln w="50109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 txBox="1"/>
          <p:nvPr/>
        </p:nvSpPr>
        <p:spPr>
          <a:xfrm>
            <a:off x="2998487" y="9025660"/>
            <a:ext cx="747395" cy="4267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88900" algn="ctr">
              <a:lnSpc>
                <a:spcPct val="100000"/>
              </a:lnSpc>
              <a:tabLst>
                <a:tab pos="449580" algn="l"/>
              </a:tabLst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15	16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R="5080" algn="ctr">
              <a:lnSpc>
                <a:spcPct val="100000"/>
              </a:lnSpc>
            </a:pP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Capacity</a:t>
            </a:r>
            <a:r>
              <a:rPr sz="800" spc="-5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Margin</a:t>
            </a:r>
            <a:endParaRPr sz="800">
              <a:latin typeface="Arial"/>
              <a:cs typeface="Arial"/>
            </a:endParaRPr>
          </a:p>
        </p:txBody>
      </p:sp>
      <p:sp>
        <p:nvSpPr>
          <p:cNvPr id="181" name="object 181"/>
          <p:cNvSpPr/>
          <p:nvPr/>
        </p:nvSpPr>
        <p:spPr>
          <a:xfrm>
            <a:off x="4063186" y="9396890"/>
            <a:ext cx="243840" cy="0"/>
          </a:xfrm>
          <a:custGeom>
            <a:avLst/>
            <a:gdLst/>
            <a:ahLst/>
            <a:cxnLst/>
            <a:rect l="l" t="t" r="r" b="b"/>
            <a:pathLst>
              <a:path w="243839">
                <a:moveTo>
                  <a:pt x="0" y="0"/>
                </a:moveTo>
                <a:lnTo>
                  <a:pt x="243765" y="0"/>
                </a:lnTo>
              </a:path>
            </a:pathLst>
          </a:custGeom>
          <a:ln w="12147">
            <a:solidFill>
              <a:srgbClr val="00008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 txBox="1"/>
          <p:nvPr/>
        </p:nvSpPr>
        <p:spPr>
          <a:xfrm>
            <a:off x="4333740" y="9329001"/>
            <a:ext cx="695960" cy="1238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Utilization</a:t>
            </a:r>
            <a:r>
              <a:rPr sz="800" spc="-6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Rate</a:t>
            </a:r>
            <a:endParaRPr sz="800">
              <a:latin typeface="Arial"/>
              <a:cs typeface="Arial"/>
            </a:endParaRPr>
          </a:p>
        </p:txBody>
      </p:sp>
      <p:sp>
        <p:nvSpPr>
          <p:cNvPr id="183" name="object 183"/>
          <p:cNvSpPr/>
          <p:nvPr/>
        </p:nvSpPr>
        <p:spPr>
          <a:xfrm>
            <a:off x="1386331" y="7031118"/>
            <a:ext cx="4825365" cy="2477135"/>
          </a:xfrm>
          <a:custGeom>
            <a:avLst/>
            <a:gdLst/>
            <a:ahLst/>
            <a:cxnLst/>
            <a:rect l="l" t="t" r="r" b="b"/>
            <a:pathLst>
              <a:path w="4825365" h="2477134">
                <a:moveTo>
                  <a:pt x="0" y="2476619"/>
                </a:moveTo>
                <a:lnTo>
                  <a:pt x="4825041" y="2476619"/>
                </a:lnTo>
                <a:lnTo>
                  <a:pt x="4825041" y="0"/>
                </a:lnTo>
                <a:lnTo>
                  <a:pt x="0" y="0"/>
                </a:lnTo>
                <a:lnTo>
                  <a:pt x="0" y="247661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84" name="object 184"/>
          <p:cNvGraphicFramePr>
            <a:graphicFrameLocks noGrp="1"/>
          </p:cNvGraphicFramePr>
          <p:nvPr/>
        </p:nvGraphicFramePr>
        <p:xfrm>
          <a:off x="1864105" y="3455542"/>
          <a:ext cx="3840479" cy="15182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433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1465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144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583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2607">
                <a:tc>
                  <a:txBody>
                    <a:bodyPr/>
                    <a:lstStyle/>
                    <a:p>
                      <a:pPr marL="68580">
                        <a:lnSpc>
                          <a:spcPts val="111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Company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11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Country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9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Current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ts val="1175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Level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marL="162560" indent="-18415">
                        <a:lnSpc>
                          <a:spcPts val="109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12-Month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marL="162560">
                        <a:lnSpc>
                          <a:spcPts val="1175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Forecast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0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5447">
                <a:tc>
                  <a:txBody>
                    <a:bodyPr/>
                    <a:lstStyle/>
                    <a:p>
                      <a:pPr marL="65405">
                        <a:lnSpc>
                          <a:spcPts val="115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Pentair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5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China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1945" algn="r">
                        <a:lnSpc>
                          <a:spcPts val="115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80%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50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80%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Pentair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India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1945" algn="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80%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80%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Pentair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USA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1945" algn="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80%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80%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Pentair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Australia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1945" algn="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80%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80%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Tyco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UAE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1945" algn="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Tyco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Worldwide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1945" algn="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75%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75%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Valvitalia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Italy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1945" algn="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Valvitalia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China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1945" algn="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85" name="object 18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86" name="object 18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48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4427346"/>
            <a:ext cx="4589780" cy="4591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469265" algn="l"/>
              </a:tabLst>
            </a:pPr>
            <a:r>
              <a:rPr sz="1000" b="1" spc="-10" dirty="0">
                <a:latin typeface="Arial"/>
                <a:cs typeface="Arial"/>
              </a:rPr>
              <a:t>9.1.3	</a:t>
            </a:r>
            <a:r>
              <a:rPr sz="1000" b="1" spc="-5" dirty="0">
                <a:latin typeface="Arial"/>
                <a:cs typeface="Arial"/>
              </a:rPr>
              <a:t>New</a:t>
            </a:r>
            <a:r>
              <a:rPr sz="1000" b="1" spc="-7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contracts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Safety valves for the nuclear </a:t>
            </a:r>
            <a:r>
              <a:rPr sz="1000" b="1" dirty="0">
                <a:latin typeface="Arial"/>
                <a:cs typeface="Arial"/>
              </a:rPr>
              <a:t>industry </a:t>
            </a:r>
            <a:r>
              <a:rPr sz="1000" b="1" spc="-5" dirty="0">
                <a:latin typeface="Arial"/>
                <a:cs typeface="Arial"/>
              </a:rPr>
              <a:t>are </a:t>
            </a:r>
            <a:r>
              <a:rPr sz="1000" b="1" dirty="0">
                <a:latin typeface="Arial"/>
                <a:cs typeface="Arial"/>
              </a:rPr>
              <a:t>getting </a:t>
            </a:r>
            <a:r>
              <a:rPr sz="1000" b="1" spc="-5" dirty="0">
                <a:latin typeface="Arial"/>
                <a:cs typeface="Arial"/>
              </a:rPr>
              <a:t>major suppliers’</a:t>
            </a:r>
            <a:r>
              <a:rPr sz="1000" b="1" spc="12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attention.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016304" y="5312790"/>
            <a:ext cx="5637530" cy="39928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Substantial activity is </a:t>
            </a:r>
            <a:r>
              <a:rPr sz="1000" dirty="0">
                <a:latin typeface="Arial"/>
                <a:cs typeface="Arial"/>
              </a:rPr>
              <a:t>coming </a:t>
            </a:r>
            <a:r>
              <a:rPr sz="1000" spc="-5" dirty="0">
                <a:latin typeface="Arial"/>
                <a:cs typeface="Arial"/>
              </a:rPr>
              <a:t>from the nuclear power industry. </a:t>
            </a:r>
            <a:r>
              <a:rPr sz="1000" dirty="0">
                <a:latin typeface="Arial"/>
                <a:cs typeface="Arial"/>
              </a:rPr>
              <a:t>For</a:t>
            </a:r>
            <a:r>
              <a:rPr sz="1000" spc="10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example:</a:t>
            </a:r>
            <a:endParaRPr sz="1000">
              <a:latin typeface="Arial"/>
              <a:cs typeface="Arial"/>
            </a:endParaRPr>
          </a:p>
          <a:p>
            <a:pPr marL="354965" marR="5080" indent="-227965">
              <a:lnSpc>
                <a:spcPct val="143800"/>
              </a:lnSpc>
              <a:spcBef>
                <a:spcPts val="665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sz="1000" spc="-5" dirty="0">
                <a:latin typeface="Arial"/>
                <a:cs typeface="Arial"/>
              </a:rPr>
              <a:t>China's State Nuclear </a:t>
            </a:r>
            <a:r>
              <a:rPr sz="1000" dirty="0">
                <a:latin typeface="Arial"/>
                <a:cs typeface="Arial"/>
              </a:rPr>
              <a:t>Power </a:t>
            </a:r>
            <a:r>
              <a:rPr sz="1000" spc="-5" dirty="0">
                <a:latin typeface="Arial"/>
                <a:cs typeface="Arial"/>
              </a:rPr>
              <a:t>Engineering </a:t>
            </a:r>
            <a:r>
              <a:rPr sz="1000" dirty="0">
                <a:latin typeface="Arial"/>
                <a:cs typeface="Arial"/>
              </a:rPr>
              <a:t>Co. </a:t>
            </a:r>
            <a:r>
              <a:rPr sz="1000" spc="-5" dirty="0">
                <a:latin typeface="Arial"/>
                <a:cs typeface="Arial"/>
              </a:rPr>
              <a:t>(SNPEC) awarded Tyco/Pentair two relief valve  contracts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four Westinghouse AP1000 units </a:t>
            </a:r>
            <a:r>
              <a:rPr sz="1000" dirty="0">
                <a:latin typeface="Arial"/>
                <a:cs typeface="Arial"/>
              </a:rPr>
              <a:t>currently </a:t>
            </a:r>
            <a:r>
              <a:rPr sz="1000" spc="-5" dirty="0">
                <a:latin typeface="Arial"/>
                <a:cs typeface="Arial"/>
              </a:rPr>
              <a:t>under construction. Tyco will </a:t>
            </a:r>
            <a:r>
              <a:rPr sz="1000" dirty="0">
                <a:latin typeface="Arial"/>
                <a:cs typeface="Arial"/>
              </a:rPr>
              <a:t>supply  </a:t>
            </a:r>
            <a:r>
              <a:rPr sz="1000" spc="-5" dirty="0">
                <a:latin typeface="Arial"/>
                <a:cs typeface="Arial"/>
              </a:rPr>
              <a:t>the </a:t>
            </a:r>
            <a:r>
              <a:rPr sz="1000" dirty="0">
                <a:latin typeface="Arial"/>
                <a:cs typeface="Arial"/>
              </a:rPr>
              <a:t>main </a:t>
            </a:r>
            <a:r>
              <a:rPr sz="1000" spc="-5" dirty="0">
                <a:latin typeface="Arial"/>
                <a:cs typeface="Arial"/>
              </a:rPr>
              <a:t>steam safety valves and pressurizer </a:t>
            </a:r>
            <a:r>
              <a:rPr sz="1000" dirty="0">
                <a:latin typeface="Arial"/>
                <a:cs typeface="Arial"/>
              </a:rPr>
              <a:t>safety </a:t>
            </a:r>
            <a:r>
              <a:rPr sz="1000" spc="-5" dirty="0">
                <a:latin typeface="Arial"/>
                <a:cs typeface="Arial"/>
              </a:rPr>
              <a:t>valves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two reactors at </a:t>
            </a:r>
            <a:r>
              <a:rPr sz="1000" dirty="0">
                <a:latin typeface="Arial"/>
                <a:cs typeface="Arial"/>
              </a:rPr>
              <a:t>Sanmen </a:t>
            </a:r>
            <a:r>
              <a:rPr sz="1000" spc="-10" dirty="0">
                <a:latin typeface="Arial"/>
                <a:cs typeface="Arial"/>
              </a:rPr>
              <a:t>in  </a:t>
            </a:r>
            <a:r>
              <a:rPr sz="1000" spc="-5" dirty="0">
                <a:latin typeface="Arial"/>
                <a:cs typeface="Arial"/>
              </a:rPr>
              <a:t>Zhejiang province and two at Haiyang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Shandong province.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valves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spc="-5" dirty="0">
                <a:latin typeface="Arial"/>
                <a:cs typeface="Arial"/>
              </a:rPr>
              <a:t>be delivered in  2013 and 2014, according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the production schedule of the </a:t>
            </a:r>
            <a:r>
              <a:rPr sz="1000" spc="-10" dirty="0">
                <a:latin typeface="Arial"/>
                <a:cs typeface="Arial"/>
              </a:rPr>
              <a:t>two</a:t>
            </a:r>
            <a:r>
              <a:rPr sz="1000" spc="114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plants.</a:t>
            </a:r>
            <a:endParaRPr sz="1000">
              <a:latin typeface="Arial"/>
              <a:cs typeface="Arial"/>
            </a:endParaRPr>
          </a:p>
          <a:p>
            <a:pPr marL="354965" marR="92075" indent="-227965">
              <a:lnSpc>
                <a:spcPct val="143600"/>
              </a:lnSpc>
              <a:spcBef>
                <a:spcPts val="75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Barakah nuclear plant, to </a:t>
            </a:r>
            <a:r>
              <a:rPr sz="1000" dirty="0">
                <a:latin typeface="Arial"/>
                <a:cs typeface="Arial"/>
              </a:rPr>
              <a:t>be </a:t>
            </a:r>
            <a:r>
              <a:rPr sz="1000" spc="-5" dirty="0">
                <a:latin typeface="Arial"/>
                <a:cs typeface="Arial"/>
              </a:rPr>
              <a:t>built in the United Arab Emirates, awarded Pentair a  contract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four of its Sempell pilot-operated pressurizer </a:t>
            </a:r>
            <a:r>
              <a:rPr sz="1000" dirty="0">
                <a:latin typeface="Arial"/>
                <a:cs typeface="Arial"/>
              </a:rPr>
              <a:t>safety relief </a:t>
            </a:r>
            <a:r>
              <a:rPr sz="1000" spc="-5" dirty="0">
                <a:latin typeface="Arial"/>
                <a:cs typeface="Arial"/>
              </a:rPr>
              <a:t>valve (PSRV) </a:t>
            </a:r>
            <a:r>
              <a:rPr sz="1000" dirty="0">
                <a:latin typeface="Arial"/>
                <a:cs typeface="Arial"/>
              </a:rPr>
              <a:t>systems.  </a:t>
            </a:r>
            <a:r>
              <a:rPr sz="1000" spc="-5" dirty="0">
                <a:latin typeface="Arial"/>
                <a:cs typeface="Arial"/>
              </a:rPr>
              <a:t>Doosan </a:t>
            </a:r>
            <a:r>
              <a:rPr sz="1000" dirty="0">
                <a:latin typeface="Arial"/>
                <a:cs typeface="Arial"/>
              </a:rPr>
              <a:t>Heavy </a:t>
            </a:r>
            <a:r>
              <a:rPr sz="1000" spc="-5" dirty="0">
                <a:latin typeface="Arial"/>
                <a:cs typeface="Arial"/>
              </a:rPr>
              <a:t>Industries, one of the subcontractors </a:t>
            </a:r>
            <a:r>
              <a:rPr sz="1000" dirty="0">
                <a:latin typeface="Arial"/>
                <a:cs typeface="Arial"/>
              </a:rPr>
              <a:t>used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Korea Electric Power  Cooperation </a:t>
            </a:r>
            <a:r>
              <a:rPr sz="1000" dirty="0">
                <a:latin typeface="Arial"/>
                <a:cs typeface="Arial"/>
              </a:rPr>
              <a:t>to supply </a:t>
            </a:r>
            <a:r>
              <a:rPr sz="1000" spc="-5" dirty="0">
                <a:latin typeface="Arial"/>
                <a:cs typeface="Arial"/>
              </a:rPr>
              <a:t>turbines and generators to the project, specified Sempell PSRV  </a:t>
            </a:r>
            <a:r>
              <a:rPr sz="1000" dirty="0">
                <a:latin typeface="Arial"/>
                <a:cs typeface="Arial"/>
              </a:rPr>
              <a:t>systems for </a:t>
            </a:r>
            <a:r>
              <a:rPr sz="1000" spc="-5" dirty="0">
                <a:latin typeface="Arial"/>
                <a:cs typeface="Arial"/>
              </a:rPr>
              <a:t>use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 pressurized water reactors (PWR). Pentair had invested </a:t>
            </a:r>
            <a:r>
              <a:rPr sz="1000" dirty="0">
                <a:latin typeface="Arial"/>
                <a:cs typeface="Arial"/>
              </a:rPr>
              <a:t>four </a:t>
            </a:r>
            <a:r>
              <a:rPr sz="1000" spc="-5" dirty="0">
                <a:latin typeface="Arial"/>
                <a:cs typeface="Arial"/>
              </a:rPr>
              <a:t>years </a:t>
            </a:r>
            <a:r>
              <a:rPr sz="1000" spc="-10" dirty="0">
                <a:latin typeface="Arial"/>
                <a:cs typeface="Arial"/>
              </a:rPr>
              <a:t>in  </a:t>
            </a:r>
            <a:r>
              <a:rPr sz="1000" spc="-5" dirty="0">
                <a:latin typeface="Arial"/>
                <a:cs typeface="Arial"/>
              </a:rPr>
              <a:t>research and development on the customized safety</a:t>
            </a:r>
            <a:r>
              <a:rPr sz="1000" spc="6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valves.</a:t>
            </a:r>
            <a:endParaRPr sz="1000">
              <a:latin typeface="Arial"/>
              <a:cs typeface="Arial"/>
            </a:endParaRPr>
          </a:p>
          <a:p>
            <a:pPr marL="354965" marR="30480" indent="-227965">
              <a:lnSpc>
                <a:spcPct val="143600"/>
              </a:lnSpc>
              <a:spcBef>
                <a:spcPts val="75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sz="1000" spc="-5" dirty="0">
                <a:latin typeface="Arial"/>
                <a:cs typeface="Arial"/>
              </a:rPr>
              <a:t>China's SUFA </a:t>
            </a:r>
            <a:r>
              <a:rPr sz="1000" dirty="0">
                <a:latin typeface="Arial"/>
                <a:cs typeface="Arial"/>
              </a:rPr>
              <a:t>Technology Industry </a:t>
            </a:r>
            <a:r>
              <a:rPr sz="1000" spc="-5" dirty="0">
                <a:latin typeface="Arial"/>
                <a:cs typeface="Arial"/>
              </a:rPr>
              <a:t>Co Ltd - a subsidiary of China National Nuclear Corp, in  conjunction with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largest valve manufacturer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China, awarded </a:t>
            </a:r>
            <a:r>
              <a:rPr sz="1000" dirty="0">
                <a:latin typeface="Arial"/>
                <a:cs typeface="Arial"/>
              </a:rPr>
              <a:t>Flowserve, </a:t>
            </a:r>
            <a:r>
              <a:rPr sz="1000" spc="-5" dirty="0">
                <a:latin typeface="Arial"/>
                <a:cs typeface="Arial"/>
              </a:rPr>
              <a:t>its joint venture  partner, a contract to </a:t>
            </a:r>
            <a:r>
              <a:rPr sz="1000" dirty="0">
                <a:latin typeface="Arial"/>
                <a:cs typeface="Arial"/>
              </a:rPr>
              <a:t>produce </a:t>
            </a:r>
            <a:r>
              <a:rPr sz="1000" spc="-5" dirty="0">
                <a:latin typeface="Arial"/>
                <a:cs typeface="Arial"/>
              </a:rPr>
              <a:t>safety valves, including Main Steam Isolation </a:t>
            </a:r>
            <a:r>
              <a:rPr sz="1000" dirty="0">
                <a:latin typeface="Arial"/>
                <a:cs typeface="Arial"/>
              </a:rPr>
              <a:t>Valves </a:t>
            </a:r>
            <a:r>
              <a:rPr sz="1000" spc="-5" dirty="0">
                <a:latin typeface="Arial"/>
                <a:cs typeface="Arial"/>
              </a:rPr>
              <a:t>(MSIVs),  exclusively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China's nuclear power industry.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joint venture - Flowserve-SUFA Nuclear  </a:t>
            </a:r>
            <a:r>
              <a:rPr sz="1000" spc="-10" dirty="0">
                <a:latin typeface="Arial"/>
                <a:cs typeface="Arial"/>
              </a:rPr>
              <a:t>Power </a:t>
            </a:r>
            <a:r>
              <a:rPr sz="1000" spc="-5" dirty="0">
                <a:latin typeface="Arial"/>
                <a:cs typeface="Arial"/>
              </a:rPr>
              <a:t>Equipment Co. Ltd - will </a:t>
            </a:r>
            <a:r>
              <a:rPr sz="1000" dirty="0">
                <a:latin typeface="Arial"/>
                <a:cs typeface="Arial"/>
              </a:rPr>
              <a:t>be </a:t>
            </a:r>
            <a:r>
              <a:rPr sz="1000" spc="-5" dirty="0">
                <a:latin typeface="Arial"/>
                <a:cs typeface="Arial"/>
              </a:rPr>
              <a:t>based in Suzhou (Jiangsu province), and will </a:t>
            </a:r>
            <a:r>
              <a:rPr sz="1000" dirty="0">
                <a:latin typeface="Arial"/>
                <a:cs typeface="Arial"/>
              </a:rPr>
              <a:t>be </a:t>
            </a:r>
            <a:r>
              <a:rPr sz="1000" spc="-5" dirty="0">
                <a:latin typeface="Arial"/>
                <a:cs typeface="Arial"/>
              </a:rPr>
              <a:t>51%  owned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SUFA and 49% </a:t>
            </a:r>
            <a:r>
              <a:rPr sz="1000" dirty="0">
                <a:latin typeface="Arial"/>
                <a:cs typeface="Arial"/>
              </a:rPr>
              <a:t>by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Flowserve.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/>
          <p:nvPr/>
        </p:nvSpPr>
        <p:spPr>
          <a:xfrm>
            <a:off x="1838072" y="1652470"/>
            <a:ext cx="4027170" cy="2492375"/>
          </a:xfrm>
          <a:custGeom>
            <a:avLst/>
            <a:gdLst/>
            <a:ahLst/>
            <a:cxnLst/>
            <a:rect l="l" t="t" r="r" b="b"/>
            <a:pathLst>
              <a:path w="4027170" h="2492375">
                <a:moveTo>
                  <a:pt x="0" y="2491826"/>
                </a:moveTo>
                <a:lnTo>
                  <a:pt x="4026784" y="2491826"/>
                </a:lnTo>
                <a:lnTo>
                  <a:pt x="4026784" y="0"/>
                </a:lnTo>
                <a:lnTo>
                  <a:pt x="0" y="0"/>
                </a:lnTo>
                <a:lnTo>
                  <a:pt x="0" y="2491826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085765" y="1915459"/>
            <a:ext cx="0" cy="1771650"/>
          </a:xfrm>
          <a:custGeom>
            <a:avLst/>
            <a:gdLst/>
            <a:ahLst/>
            <a:cxnLst/>
            <a:rect l="l" t="t" r="r" b="b"/>
            <a:pathLst>
              <a:path h="1771650">
                <a:moveTo>
                  <a:pt x="0" y="0"/>
                </a:moveTo>
                <a:lnTo>
                  <a:pt x="0" y="1771213"/>
                </a:lnTo>
              </a:path>
            </a:pathLst>
          </a:custGeom>
          <a:ln w="9151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471665" y="1915459"/>
            <a:ext cx="0" cy="1771650"/>
          </a:xfrm>
          <a:custGeom>
            <a:avLst/>
            <a:gdLst/>
            <a:ahLst/>
            <a:cxnLst/>
            <a:rect l="l" t="t" r="r" b="b"/>
            <a:pathLst>
              <a:path h="1771650">
                <a:moveTo>
                  <a:pt x="0" y="0"/>
                </a:moveTo>
                <a:lnTo>
                  <a:pt x="0" y="1771213"/>
                </a:lnTo>
              </a:path>
            </a:pathLst>
          </a:custGeom>
          <a:ln w="9151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859090" y="1915459"/>
            <a:ext cx="0" cy="1771650"/>
          </a:xfrm>
          <a:custGeom>
            <a:avLst/>
            <a:gdLst/>
            <a:ahLst/>
            <a:cxnLst/>
            <a:rect l="l" t="t" r="r" b="b"/>
            <a:pathLst>
              <a:path h="1771650">
                <a:moveTo>
                  <a:pt x="0" y="0"/>
                </a:moveTo>
                <a:lnTo>
                  <a:pt x="0" y="1771213"/>
                </a:lnTo>
              </a:path>
            </a:pathLst>
          </a:custGeom>
          <a:ln w="9151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246516" y="1915459"/>
            <a:ext cx="0" cy="1771650"/>
          </a:xfrm>
          <a:custGeom>
            <a:avLst/>
            <a:gdLst/>
            <a:ahLst/>
            <a:cxnLst/>
            <a:rect l="l" t="t" r="r" b="b"/>
            <a:pathLst>
              <a:path h="1771650">
                <a:moveTo>
                  <a:pt x="0" y="0"/>
                </a:moveTo>
                <a:lnTo>
                  <a:pt x="0" y="1771213"/>
                </a:lnTo>
              </a:path>
            </a:pathLst>
          </a:custGeom>
          <a:ln w="9151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633941" y="1915459"/>
            <a:ext cx="0" cy="1771650"/>
          </a:xfrm>
          <a:custGeom>
            <a:avLst/>
            <a:gdLst/>
            <a:ahLst/>
            <a:cxnLst/>
            <a:rect l="l" t="t" r="r" b="b"/>
            <a:pathLst>
              <a:path h="1771650">
                <a:moveTo>
                  <a:pt x="0" y="0"/>
                </a:moveTo>
                <a:lnTo>
                  <a:pt x="0" y="1771213"/>
                </a:lnTo>
              </a:path>
            </a:pathLst>
          </a:custGeom>
          <a:ln w="9151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021367" y="1915459"/>
            <a:ext cx="0" cy="1202690"/>
          </a:xfrm>
          <a:custGeom>
            <a:avLst/>
            <a:gdLst/>
            <a:ahLst/>
            <a:cxnLst/>
            <a:rect l="l" t="t" r="r" b="b"/>
            <a:pathLst>
              <a:path h="1202689">
                <a:moveTo>
                  <a:pt x="0" y="0"/>
                </a:moveTo>
                <a:lnTo>
                  <a:pt x="0" y="1202608"/>
                </a:lnTo>
              </a:path>
            </a:pathLst>
          </a:custGeom>
          <a:ln w="9151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021367" y="3537680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0"/>
                </a:moveTo>
                <a:lnTo>
                  <a:pt x="0" y="148992"/>
                </a:lnTo>
              </a:path>
            </a:pathLst>
          </a:custGeom>
          <a:ln w="9151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408792" y="1915459"/>
            <a:ext cx="0" cy="1202690"/>
          </a:xfrm>
          <a:custGeom>
            <a:avLst/>
            <a:gdLst/>
            <a:ahLst/>
            <a:cxnLst/>
            <a:rect l="l" t="t" r="r" b="b"/>
            <a:pathLst>
              <a:path h="1202689">
                <a:moveTo>
                  <a:pt x="0" y="0"/>
                </a:moveTo>
                <a:lnTo>
                  <a:pt x="0" y="1202608"/>
                </a:lnTo>
              </a:path>
            </a:pathLst>
          </a:custGeom>
          <a:ln w="9151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408792" y="3537680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0"/>
                </a:moveTo>
                <a:lnTo>
                  <a:pt x="0" y="148992"/>
                </a:lnTo>
              </a:path>
            </a:pathLst>
          </a:custGeom>
          <a:ln w="9151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698339" y="1915459"/>
            <a:ext cx="0" cy="1771650"/>
          </a:xfrm>
          <a:custGeom>
            <a:avLst/>
            <a:gdLst/>
            <a:ahLst/>
            <a:cxnLst/>
            <a:rect l="l" t="t" r="r" b="b"/>
            <a:pathLst>
              <a:path h="1771650">
                <a:moveTo>
                  <a:pt x="0" y="1771213"/>
                </a:moveTo>
                <a:lnTo>
                  <a:pt x="0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663257" y="3686673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8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663257" y="3391728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8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663257" y="3095263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8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663257" y="2800293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8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663257" y="2505348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8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663257" y="2210403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8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663257" y="1915459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8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2698339" y="3686673"/>
            <a:ext cx="3000375" cy="0"/>
          </a:xfrm>
          <a:custGeom>
            <a:avLst/>
            <a:gdLst/>
            <a:ahLst/>
            <a:cxnLst/>
            <a:rect l="l" t="t" r="r" b="b"/>
            <a:pathLst>
              <a:path w="3000375">
                <a:moveTo>
                  <a:pt x="0" y="0"/>
                </a:moveTo>
                <a:lnTo>
                  <a:pt x="30002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2698339" y="3686673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085765" y="3686673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471665" y="3686673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859090" y="3686673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246516" y="3686673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633941" y="3686673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021367" y="3686673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408792" y="3686673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2697894" y="2227000"/>
            <a:ext cx="3001645" cy="576580"/>
          </a:xfrm>
          <a:custGeom>
            <a:avLst/>
            <a:gdLst/>
            <a:ahLst/>
            <a:cxnLst/>
            <a:rect l="l" t="t" r="r" b="b"/>
            <a:pathLst>
              <a:path w="3001645" h="576580">
                <a:moveTo>
                  <a:pt x="0" y="573672"/>
                </a:moveTo>
                <a:lnTo>
                  <a:pt x="24197" y="574070"/>
                </a:lnTo>
                <a:lnTo>
                  <a:pt x="48397" y="574480"/>
                </a:lnTo>
                <a:lnTo>
                  <a:pt x="72601" y="574866"/>
                </a:lnTo>
                <a:lnTo>
                  <a:pt x="96805" y="575192"/>
                </a:lnTo>
                <a:lnTo>
                  <a:pt x="121009" y="575341"/>
                </a:lnTo>
                <a:lnTo>
                  <a:pt x="145213" y="575430"/>
                </a:lnTo>
                <a:lnTo>
                  <a:pt x="169413" y="575495"/>
                </a:lnTo>
                <a:lnTo>
                  <a:pt x="193611" y="575572"/>
                </a:lnTo>
                <a:lnTo>
                  <a:pt x="217815" y="575899"/>
                </a:lnTo>
                <a:lnTo>
                  <a:pt x="242020" y="576380"/>
                </a:lnTo>
                <a:lnTo>
                  <a:pt x="266224" y="576552"/>
                </a:lnTo>
                <a:lnTo>
                  <a:pt x="314631" y="574383"/>
                </a:lnTo>
                <a:lnTo>
                  <a:pt x="363032" y="569485"/>
                </a:lnTo>
                <a:lnTo>
                  <a:pt x="411448" y="563760"/>
                </a:lnTo>
                <a:lnTo>
                  <a:pt x="459877" y="557208"/>
                </a:lnTo>
                <a:lnTo>
                  <a:pt x="484091" y="553908"/>
                </a:lnTo>
                <a:lnTo>
                  <a:pt x="508285" y="550675"/>
                </a:lnTo>
                <a:lnTo>
                  <a:pt x="532455" y="547430"/>
                </a:lnTo>
                <a:lnTo>
                  <a:pt x="556626" y="544162"/>
                </a:lnTo>
                <a:lnTo>
                  <a:pt x="580820" y="540858"/>
                </a:lnTo>
                <a:lnTo>
                  <a:pt x="605034" y="537675"/>
                </a:lnTo>
                <a:lnTo>
                  <a:pt x="653462" y="531166"/>
                </a:lnTo>
                <a:lnTo>
                  <a:pt x="701890" y="523544"/>
                </a:lnTo>
                <a:lnTo>
                  <a:pt x="750319" y="514763"/>
                </a:lnTo>
                <a:lnTo>
                  <a:pt x="774533" y="510325"/>
                </a:lnTo>
                <a:lnTo>
                  <a:pt x="798673" y="506025"/>
                </a:lnTo>
                <a:lnTo>
                  <a:pt x="822850" y="501678"/>
                </a:lnTo>
                <a:lnTo>
                  <a:pt x="847050" y="497283"/>
                </a:lnTo>
                <a:lnTo>
                  <a:pt x="871262" y="492841"/>
                </a:lnTo>
                <a:lnTo>
                  <a:pt x="895476" y="488448"/>
                </a:lnTo>
                <a:lnTo>
                  <a:pt x="919690" y="484020"/>
                </a:lnTo>
                <a:lnTo>
                  <a:pt x="943904" y="479568"/>
                </a:lnTo>
                <a:lnTo>
                  <a:pt x="968118" y="475104"/>
                </a:lnTo>
                <a:lnTo>
                  <a:pt x="992330" y="470669"/>
                </a:lnTo>
                <a:lnTo>
                  <a:pt x="1040707" y="461706"/>
                </a:lnTo>
                <a:lnTo>
                  <a:pt x="1089062" y="452109"/>
                </a:lnTo>
                <a:lnTo>
                  <a:pt x="1137490" y="441878"/>
                </a:lnTo>
                <a:lnTo>
                  <a:pt x="1161704" y="436715"/>
                </a:lnTo>
                <a:lnTo>
                  <a:pt x="1185918" y="431584"/>
                </a:lnTo>
                <a:lnTo>
                  <a:pt x="1210132" y="426453"/>
                </a:lnTo>
                <a:lnTo>
                  <a:pt x="1234346" y="421322"/>
                </a:lnTo>
                <a:lnTo>
                  <a:pt x="1258560" y="416191"/>
                </a:lnTo>
                <a:lnTo>
                  <a:pt x="1282754" y="410965"/>
                </a:lnTo>
                <a:lnTo>
                  <a:pt x="1306925" y="405738"/>
                </a:lnTo>
                <a:lnTo>
                  <a:pt x="1331095" y="400512"/>
                </a:lnTo>
                <a:lnTo>
                  <a:pt x="1355289" y="395286"/>
                </a:lnTo>
                <a:lnTo>
                  <a:pt x="1379504" y="389965"/>
                </a:lnTo>
                <a:lnTo>
                  <a:pt x="1403718" y="384644"/>
                </a:lnTo>
                <a:lnTo>
                  <a:pt x="1427932" y="379323"/>
                </a:lnTo>
                <a:lnTo>
                  <a:pt x="1452146" y="374001"/>
                </a:lnTo>
                <a:lnTo>
                  <a:pt x="1476360" y="368680"/>
                </a:lnTo>
                <a:lnTo>
                  <a:pt x="1500574" y="363359"/>
                </a:lnTo>
                <a:lnTo>
                  <a:pt x="1524788" y="358038"/>
                </a:lnTo>
                <a:lnTo>
                  <a:pt x="1573196" y="347372"/>
                </a:lnTo>
                <a:lnTo>
                  <a:pt x="1621537" y="336540"/>
                </a:lnTo>
                <a:lnTo>
                  <a:pt x="1645731" y="331052"/>
                </a:lnTo>
                <a:lnTo>
                  <a:pt x="1669945" y="325614"/>
                </a:lnTo>
                <a:lnTo>
                  <a:pt x="1718374" y="314643"/>
                </a:lnTo>
                <a:lnTo>
                  <a:pt x="1766802" y="303601"/>
                </a:lnTo>
                <a:lnTo>
                  <a:pt x="1815230" y="292440"/>
                </a:lnTo>
                <a:lnTo>
                  <a:pt x="1863585" y="281247"/>
                </a:lnTo>
                <a:lnTo>
                  <a:pt x="1887761" y="275671"/>
                </a:lnTo>
                <a:lnTo>
                  <a:pt x="1911961" y="270070"/>
                </a:lnTo>
                <a:lnTo>
                  <a:pt x="1936173" y="264411"/>
                </a:lnTo>
                <a:lnTo>
                  <a:pt x="1960387" y="258783"/>
                </a:lnTo>
                <a:lnTo>
                  <a:pt x="1984602" y="253119"/>
                </a:lnTo>
                <a:lnTo>
                  <a:pt x="2008816" y="247432"/>
                </a:lnTo>
                <a:lnTo>
                  <a:pt x="2033030" y="241732"/>
                </a:lnTo>
                <a:lnTo>
                  <a:pt x="2057242" y="235954"/>
                </a:lnTo>
                <a:lnTo>
                  <a:pt x="2081442" y="230187"/>
                </a:lnTo>
                <a:lnTo>
                  <a:pt x="2105618" y="224397"/>
                </a:lnTo>
                <a:lnTo>
                  <a:pt x="2129759" y="218547"/>
                </a:lnTo>
                <a:lnTo>
                  <a:pt x="2153973" y="212729"/>
                </a:lnTo>
                <a:lnTo>
                  <a:pt x="2178187" y="206876"/>
                </a:lnTo>
                <a:lnTo>
                  <a:pt x="2202401" y="200998"/>
                </a:lnTo>
                <a:lnTo>
                  <a:pt x="2226615" y="195109"/>
                </a:lnTo>
                <a:lnTo>
                  <a:pt x="2250829" y="189332"/>
                </a:lnTo>
                <a:lnTo>
                  <a:pt x="2275043" y="183580"/>
                </a:lnTo>
                <a:lnTo>
                  <a:pt x="2299258" y="177827"/>
                </a:lnTo>
                <a:lnTo>
                  <a:pt x="2323472" y="172051"/>
                </a:lnTo>
                <a:lnTo>
                  <a:pt x="2371836" y="160379"/>
                </a:lnTo>
                <a:lnTo>
                  <a:pt x="2420201" y="148612"/>
                </a:lnTo>
                <a:lnTo>
                  <a:pt x="2468629" y="136750"/>
                </a:lnTo>
                <a:lnTo>
                  <a:pt x="2517057" y="124794"/>
                </a:lnTo>
                <a:lnTo>
                  <a:pt x="2565485" y="112805"/>
                </a:lnTo>
                <a:lnTo>
                  <a:pt x="2613914" y="100722"/>
                </a:lnTo>
                <a:lnTo>
                  <a:pt x="2662278" y="88464"/>
                </a:lnTo>
                <a:lnTo>
                  <a:pt x="2710643" y="76016"/>
                </a:lnTo>
                <a:lnTo>
                  <a:pt x="2734857" y="69818"/>
                </a:lnTo>
                <a:lnTo>
                  <a:pt x="2783285" y="57327"/>
                </a:lnTo>
                <a:lnTo>
                  <a:pt x="2831713" y="44764"/>
                </a:lnTo>
                <a:lnTo>
                  <a:pt x="2880142" y="32083"/>
                </a:lnTo>
                <a:lnTo>
                  <a:pt x="2928496" y="19330"/>
                </a:lnTo>
                <a:lnTo>
                  <a:pt x="2976873" y="6459"/>
                </a:lnTo>
                <a:lnTo>
                  <a:pt x="3001085" y="0"/>
                </a:lnTo>
              </a:path>
            </a:pathLst>
          </a:custGeom>
          <a:ln w="30410">
            <a:solidFill>
              <a:srgbClr val="000066"/>
            </a:solidFill>
            <a:prstDash val="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2698339" y="2724276"/>
            <a:ext cx="3000375" cy="448945"/>
          </a:xfrm>
          <a:custGeom>
            <a:avLst/>
            <a:gdLst/>
            <a:ahLst/>
            <a:cxnLst/>
            <a:rect l="l" t="t" r="r" b="b"/>
            <a:pathLst>
              <a:path w="3000375" h="448944">
                <a:moveTo>
                  <a:pt x="0" y="448523"/>
                </a:moveTo>
                <a:lnTo>
                  <a:pt x="96093" y="445482"/>
                </a:lnTo>
                <a:lnTo>
                  <a:pt x="193712" y="443962"/>
                </a:lnTo>
                <a:lnTo>
                  <a:pt x="289806" y="440921"/>
                </a:lnTo>
                <a:lnTo>
                  <a:pt x="387425" y="431799"/>
                </a:lnTo>
                <a:lnTo>
                  <a:pt x="483519" y="421157"/>
                </a:lnTo>
                <a:lnTo>
                  <a:pt x="581138" y="412035"/>
                </a:lnTo>
                <a:lnTo>
                  <a:pt x="677231" y="401393"/>
                </a:lnTo>
                <a:lnTo>
                  <a:pt x="773325" y="387710"/>
                </a:lnTo>
                <a:lnTo>
                  <a:pt x="870944" y="374027"/>
                </a:lnTo>
                <a:lnTo>
                  <a:pt x="967038" y="360344"/>
                </a:lnTo>
                <a:lnTo>
                  <a:pt x="1064657" y="346661"/>
                </a:lnTo>
                <a:lnTo>
                  <a:pt x="1160750" y="331457"/>
                </a:lnTo>
                <a:lnTo>
                  <a:pt x="1258370" y="316254"/>
                </a:lnTo>
                <a:lnTo>
                  <a:pt x="1354463" y="299530"/>
                </a:lnTo>
                <a:lnTo>
                  <a:pt x="1452082" y="284327"/>
                </a:lnTo>
                <a:lnTo>
                  <a:pt x="1548176" y="267603"/>
                </a:lnTo>
                <a:lnTo>
                  <a:pt x="1645795" y="250880"/>
                </a:lnTo>
                <a:lnTo>
                  <a:pt x="1741889" y="234156"/>
                </a:lnTo>
                <a:lnTo>
                  <a:pt x="1839508" y="217433"/>
                </a:lnTo>
                <a:lnTo>
                  <a:pt x="1935601" y="200709"/>
                </a:lnTo>
                <a:lnTo>
                  <a:pt x="2033220" y="183985"/>
                </a:lnTo>
                <a:lnTo>
                  <a:pt x="2129314" y="165741"/>
                </a:lnTo>
                <a:lnTo>
                  <a:pt x="2226933" y="147472"/>
                </a:lnTo>
                <a:lnTo>
                  <a:pt x="2323027" y="130748"/>
                </a:lnTo>
                <a:lnTo>
                  <a:pt x="2419121" y="112504"/>
                </a:lnTo>
                <a:lnTo>
                  <a:pt x="2516740" y="94260"/>
                </a:lnTo>
                <a:lnTo>
                  <a:pt x="2612833" y="76016"/>
                </a:lnTo>
                <a:lnTo>
                  <a:pt x="2710452" y="57772"/>
                </a:lnTo>
                <a:lnTo>
                  <a:pt x="2806546" y="39528"/>
                </a:lnTo>
                <a:lnTo>
                  <a:pt x="2904165" y="19764"/>
                </a:lnTo>
                <a:lnTo>
                  <a:pt x="3000259" y="0"/>
                </a:lnTo>
              </a:path>
            </a:pathLst>
          </a:custGeom>
          <a:ln w="27367">
            <a:solidFill>
              <a:srgbClr val="336699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 txBox="1"/>
          <p:nvPr/>
        </p:nvSpPr>
        <p:spPr>
          <a:xfrm>
            <a:off x="2408838" y="2722860"/>
            <a:ext cx="203835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spc="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900" b="1" spc="-1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1016304" y="1051305"/>
            <a:ext cx="5006340" cy="15151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Overall, </a:t>
            </a:r>
            <a:r>
              <a:rPr sz="1000" dirty="0">
                <a:latin typeface="Arial"/>
                <a:cs typeface="Arial"/>
              </a:rPr>
              <a:t>supply </a:t>
            </a:r>
            <a:r>
              <a:rPr sz="1000" spc="-5" dirty="0">
                <a:latin typeface="Arial"/>
                <a:cs typeface="Arial"/>
              </a:rPr>
              <a:t>will </a:t>
            </a:r>
            <a:r>
              <a:rPr sz="1000" dirty="0">
                <a:latin typeface="Arial"/>
                <a:cs typeface="Arial"/>
              </a:rPr>
              <a:t>keep pace </a:t>
            </a:r>
            <a:r>
              <a:rPr sz="1000" spc="-5" dirty="0">
                <a:latin typeface="Arial"/>
                <a:cs typeface="Arial"/>
              </a:rPr>
              <a:t>with a rising demand, </a:t>
            </a:r>
            <a:r>
              <a:rPr sz="1000" dirty="0">
                <a:latin typeface="Arial"/>
                <a:cs typeface="Arial"/>
              </a:rPr>
              <a:t>and </a:t>
            </a:r>
            <a:r>
              <a:rPr sz="1000" spc="-5" dirty="0">
                <a:latin typeface="Arial"/>
                <a:cs typeface="Arial"/>
              </a:rPr>
              <a:t>both will increase through</a:t>
            </a:r>
            <a:r>
              <a:rPr sz="1000" spc="9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2020.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450">
              <a:latin typeface="Times New Roman"/>
              <a:cs typeface="Times New Roman"/>
            </a:endParaRPr>
          </a:p>
          <a:p>
            <a:pPr marL="1356995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23: Demand vs. </a:t>
            </a:r>
            <a:r>
              <a:rPr sz="1000" b="1" dirty="0">
                <a:latin typeface="Arial"/>
                <a:cs typeface="Arial"/>
              </a:rPr>
              <a:t>Capacity </a:t>
            </a:r>
            <a:r>
              <a:rPr sz="1000" b="1" spc="-5" dirty="0">
                <a:latin typeface="Arial"/>
                <a:cs typeface="Arial"/>
              </a:rPr>
              <a:t>- Relief</a:t>
            </a:r>
            <a:r>
              <a:rPr sz="1000" b="1" spc="3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 marL="1391920">
              <a:lnSpc>
                <a:spcPct val="100000"/>
              </a:lnSpc>
              <a:spcBef>
                <a:spcPts val="835"/>
              </a:spcBef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160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50">
              <a:latin typeface="Times New Roman"/>
              <a:cs typeface="Times New Roman"/>
            </a:endParaRPr>
          </a:p>
          <a:p>
            <a:pPr marL="1391920">
              <a:lnSpc>
                <a:spcPct val="100000"/>
              </a:lnSpc>
              <a:spcBef>
                <a:spcPts val="5"/>
              </a:spcBef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140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50">
              <a:latin typeface="Times New Roman"/>
              <a:cs typeface="Times New Roman"/>
            </a:endParaRPr>
          </a:p>
          <a:p>
            <a:pPr marL="1391920">
              <a:lnSpc>
                <a:spcPct val="100000"/>
              </a:lnSpc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120</a:t>
            </a:r>
            <a:endParaRPr sz="900">
              <a:latin typeface="Arial"/>
              <a:cs typeface="Arial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2472595" y="3609164"/>
            <a:ext cx="690245" cy="2743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75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40</a:t>
            </a:r>
            <a:endParaRPr sz="900">
              <a:latin typeface="Arial"/>
              <a:cs typeface="Arial"/>
            </a:endParaRPr>
          </a:p>
          <a:p>
            <a:pPr marL="69850">
              <a:lnSpc>
                <a:spcPts val="1075"/>
              </a:lnSpc>
              <a:tabLst>
                <a:tab pos="549275" algn="l"/>
              </a:tabLst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13</a:t>
            </a:r>
            <a:r>
              <a:rPr sz="900" b="1" spc="-1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900" b="1" spc="5" dirty="0">
                <a:solidFill>
                  <a:srgbClr val="404040"/>
                </a:solidFill>
                <a:latin typeface="Arial"/>
                <a:cs typeface="Arial"/>
              </a:rPr>
              <a:t>Q</a:t>
            </a: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	14</a:t>
            </a:r>
            <a:endParaRPr sz="900">
              <a:latin typeface="Arial"/>
              <a:cs typeface="Arial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3409382" y="3744778"/>
            <a:ext cx="14097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15</a:t>
            </a:r>
            <a:endParaRPr sz="900">
              <a:latin typeface="Arial"/>
              <a:cs typeface="Arial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3796807" y="3744778"/>
            <a:ext cx="14097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16</a:t>
            </a:r>
            <a:endParaRPr sz="900">
              <a:latin typeface="Arial"/>
              <a:cs typeface="Arial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4184233" y="3744778"/>
            <a:ext cx="14097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17</a:t>
            </a:r>
            <a:endParaRPr sz="900">
              <a:latin typeface="Arial"/>
              <a:cs typeface="Arial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4571658" y="3744778"/>
            <a:ext cx="14097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18</a:t>
            </a:r>
            <a:endParaRPr sz="900">
              <a:latin typeface="Arial"/>
              <a:cs typeface="Arial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4959084" y="3744778"/>
            <a:ext cx="14097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19</a:t>
            </a:r>
            <a:endParaRPr sz="900">
              <a:latin typeface="Arial"/>
              <a:cs typeface="Arial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5346509" y="3744778"/>
            <a:ext cx="14097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20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3" name="object 133"/>
          <p:cNvSpPr/>
          <p:nvPr/>
        </p:nvSpPr>
        <p:spPr>
          <a:xfrm>
            <a:off x="4720883" y="3118068"/>
            <a:ext cx="947419" cy="419734"/>
          </a:xfrm>
          <a:custGeom>
            <a:avLst/>
            <a:gdLst/>
            <a:ahLst/>
            <a:cxnLst/>
            <a:rect l="l" t="t" r="r" b="b"/>
            <a:pathLst>
              <a:path w="947420" h="419735">
                <a:moveTo>
                  <a:pt x="0" y="419612"/>
                </a:moveTo>
                <a:lnTo>
                  <a:pt x="947209" y="419612"/>
                </a:lnTo>
                <a:lnTo>
                  <a:pt x="947209" y="0"/>
                </a:lnTo>
                <a:lnTo>
                  <a:pt x="0" y="0"/>
                </a:lnTo>
                <a:lnTo>
                  <a:pt x="0" y="41961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720883" y="3118068"/>
            <a:ext cx="947419" cy="419734"/>
          </a:xfrm>
          <a:custGeom>
            <a:avLst/>
            <a:gdLst/>
            <a:ahLst/>
            <a:cxnLst/>
            <a:rect l="l" t="t" r="r" b="b"/>
            <a:pathLst>
              <a:path w="947420" h="419735">
                <a:moveTo>
                  <a:pt x="0" y="419612"/>
                </a:moveTo>
                <a:lnTo>
                  <a:pt x="947209" y="419612"/>
                </a:lnTo>
                <a:lnTo>
                  <a:pt x="947209" y="0"/>
                </a:lnTo>
                <a:lnTo>
                  <a:pt x="0" y="0"/>
                </a:lnTo>
                <a:lnTo>
                  <a:pt x="0" y="41961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826129" y="3222971"/>
            <a:ext cx="320675" cy="0"/>
          </a:xfrm>
          <a:custGeom>
            <a:avLst/>
            <a:gdLst/>
            <a:ahLst/>
            <a:cxnLst/>
            <a:rect l="l" t="t" r="r" b="b"/>
            <a:pathLst>
              <a:path w="320675">
                <a:moveTo>
                  <a:pt x="0" y="0"/>
                </a:moveTo>
                <a:lnTo>
                  <a:pt x="320312" y="0"/>
                </a:lnTo>
              </a:path>
            </a:pathLst>
          </a:custGeom>
          <a:ln w="30406">
            <a:solidFill>
              <a:srgbClr val="000066"/>
            </a:solidFill>
            <a:prstDash val="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826129" y="3432777"/>
            <a:ext cx="320675" cy="0"/>
          </a:xfrm>
          <a:custGeom>
            <a:avLst/>
            <a:gdLst/>
            <a:ahLst/>
            <a:cxnLst/>
            <a:rect l="l" t="t" r="r" b="b"/>
            <a:pathLst>
              <a:path w="320675">
                <a:moveTo>
                  <a:pt x="0" y="0"/>
                </a:moveTo>
                <a:lnTo>
                  <a:pt x="320312" y="0"/>
                </a:lnTo>
              </a:path>
            </a:pathLst>
          </a:custGeom>
          <a:ln w="27366">
            <a:solidFill>
              <a:srgbClr val="336699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 txBox="1"/>
          <p:nvPr/>
        </p:nvSpPr>
        <p:spPr>
          <a:xfrm>
            <a:off x="4720883" y="3118068"/>
            <a:ext cx="947419" cy="419734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462915">
              <a:lnSpc>
                <a:spcPct val="100000"/>
              </a:lnSpc>
              <a:spcBef>
                <a:spcPts val="280"/>
              </a:spcBef>
            </a:pP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Capacity</a:t>
            </a:r>
            <a:endParaRPr sz="800">
              <a:latin typeface="Arial"/>
              <a:cs typeface="Arial"/>
            </a:endParaRPr>
          </a:p>
          <a:p>
            <a:pPr marL="462915">
              <a:lnSpc>
                <a:spcPct val="100000"/>
              </a:lnSpc>
              <a:spcBef>
                <a:spcPts val="695"/>
              </a:spcBef>
            </a:pP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Demand</a:t>
            </a:r>
            <a:endParaRPr sz="800">
              <a:latin typeface="Arial"/>
              <a:cs typeface="Arial"/>
            </a:endParaRPr>
          </a:p>
        </p:txBody>
      </p:sp>
      <p:sp>
        <p:nvSpPr>
          <p:cNvPr id="138" name="object 138"/>
          <p:cNvSpPr/>
          <p:nvPr/>
        </p:nvSpPr>
        <p:spPr>
          <a:xfrm>
            <a:off x="1838072" y="1652470"/>
            <a:ext cx="4027170" cy="2492375"/>
          </a:xfrm>
          <a:custGeom>
            <a:avLst/>
            <a:gdLst/>
            <a:ahLst/>
            <a:cxnLst/>
            <a:rect l="l" t="t" r="r" b="b"/>
            <a:pathLst>
              <a:path w="4027170" h="2492375">
                <a:moveTo>
                  <a:pt x="0" y="2491826"/>
                </a:moveTo>
                <a:lnTo>
                  <a:pt x="4026784" y="2491826"/>
                </a:lnTo>
                <a:lnTo>
                  <a:pt x="4026784" y="0"/>
                </a:lnTo>
                <a:lnTo>
                  <a:pt x="0" y="0"/>
                </a:lnTo>
                <a:lnTo>
                  <a:pt x="0" y="249182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 txBox="1"/>
          <p:nvPr/>
        </p:nvSpPr>
        <p:spPr>
          <a:xfrm>
            <a:off x="2018362" y="2689180"/>
            <a:ext cx="312420" cy="262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540" marR="5080" indent="-3175">
              <a:lnSpc>
                <a:spcPts val="104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Index  (2013</a:t>
            </a:r>
            <a:endParaRPr sz="900">
              <a:latin typeface="Arial"/>
              <a:cs typeface="Arial"/>
            </a:endParaRPr>
          </a:p>
        </p:txBody>
      </p:sp>
      <p:sp>
        <p:nvSpPr>
          <p:cNvPr id="141" name="object 14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42" name="object 14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49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140" name="object 140"/>
          <p:cNvSpPr txBox="1"/>
          <p:nvPr/>
        </p:nvSpPr>
        <p:spPr>
          <a:xfrm>
            <a:off x="1943622" y="2943866"/>
            <a:ext cx="669925" cy="50863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5080" algn="r"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Q1=100) </a:t>
            </a:r>
            <a:r>
              <a:rPr sz="900" b="1" spc="2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1350" b="1" baseline="-37037" dirty="0">
                <a:solidFill>
                  <a:srgbClr val="404040"/>
                </a:solidFill>
                <a:latin typeface="Arial"/>
                <a:cs typeface="Arial"/>
              </a:rPr>
              <a:t>80</a:t>
            </a:r>
            <a:endParaRPr sz="1350" baseline="-37037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550">
              <a:latin typeface="Times New Roman"/>
              <a:cs typeface="Times New Roman"/>
            </a:endParaRPr>
          </a:p>
          <a:p>
            <a:pPr marR="5080" algn="r">
              <a:lnSpc>
                <a:spcPct val="100000"/>
              </a:lnSpc>
              <a:spcBef>
                <a:spcPts val="5"/>
              </a:spcBef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60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 txBox="1"/>
          <p:nvPr/>
        </p:nvSpPr>
        <p:spPr>
          <a:xfrm>
            <a:off x="902004" y="904747"/>
            <a:ext cx="5752465" cy="35858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2860" algn="just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2      </a:t>
            </a:r>
            <a:r>
              <a:rPr sz="1000" b="1" dirty="0">
                <a:latin typeface="Arial"/>
                <a:cs typeface="Arial"/>
              </a:rPr>
              <a:t>Table </a:t>
            </a:r>
            <a:r>
              <a:rPr sz="1000" b="1" spc="-5" dirty="0">
                <a:latin typeface="Arial"/>
                <a:cs typeface="Arial"/>
              </a:rPr>
              <a:t>of</a:t>
            </a:r>
            <a:r>
              <a:rPr sz="1000" b="1" spc="-9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Tables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400">
              <a:latin typeface="Times New Roman"/>
              <a:cs typeface="Times New Roman"/>
            </a:endParaRPr>
          </a:p>
          <a:p>
            <a:pPr marL="12700" marR="5080" algn="just">
              <a:lnSpc>
                <a:spcPct val="95800"/>
              </a:lnSpc>
              <a:spcBef>
                <a:spcPts val="5"/>
              </a:spcBef>
              <a:tabLst>
                <a:tab pos="5598795" algn="l"/>
              </a:tabLst>
            </a:pPr>
            <a:r>
              <a:rPr sz="1000" spc="5" dirty="0">
                <a:latin typeface="Arial"/>
                <a:cs typeface="Arial"/>
                <a:hlinkClick r:id="rId2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2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2" action="ppaction://hlinksldjump"/>
              </a:rPr>
              <a:t>bl</a:t>
            </a:r>
            <a:r>
              <a:rPr sz="1000" spc="-5" dirty="0">
                <a:latin typeface="Arial"/>
                <a:cs typeface="Arial"/>
                <a:hlinkClick r:id="rId2" action="ppaction://hlinksldjump"/>
              </a:rPr>
              <a:t>e </a:t>
            </a:r>
            <a:r>
              <a:rPr sz="1000" spc="-10" dirty="0">
                <a:latin typeface="Arial"/>
                <a:cs typeface="Arial"/>
                <a:hlinkClick r:id="rId2" action="ppaction://hlinksldjump"/>
              </a:rPr>
              <a:t>1</a:t>
            </a:r>
            <a:r>
              <a:rPr sz="1000" spc="-5" dirty="0">
                <a:latin typeface="Arial"/>
                <a:cs typeface="Arial"/>
                <a:hlinkClick r:id="rId2" action="ppaction://hlinksldjump"/>
              </a:rPr>
              <a:t>: Or</a:t>
            </a:r>
            <a:r>
              <a:rPr sz="1000" dirty="0">
                <a:latin typeface="Arial"/>
                <a:cs typeface="Arial"/>
                <a:hlinkClick r:id="rId2" action="ppaction://hlinksldjump"/>
              </a:rPr>
              <a:t>d</a:t>
            </a:r>
            <a:r>
              <a:rPr sz="1000" spc="-5" dirty="0">
                <a:latin typeface="Arial"/>
                <a:cs typeface="Arial"/>
                <a:hlinkClick r:id="rId2" action="ppaction://hlinksldjump"/>
              </a:rPr>
              <a:t>er L</a:t>
            </a:r>
            <a:r>
              <a:rPr sz="1000" dirty="0">
                <a:latin typeface="Arial"/>
                <a:cs typeface="Arial"/>
                <a:hlinkClick r:id="rId2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2" action="ppaction://hlinksldjump"/>
              </a:rPr>
              <a:t>ad </a:t>
            </a:r>
            <a:r>
              <a:rPr sz="1000" spc="0" dirty="0">
                <a:latin typeface="Arial"/>
                <a:cs typeface="Arial"/>
                <a:hlinkClick r:id="rId2" action="ppaction://hlinksldjump"/>
              </a:rPr>
              <a:t>T</a:t>
            </a:r>
            <a:r>
              <a:rPr sz="1000" spc="-10" dirty="0">
                <a:latin typeface="Arial"/>
                <a:cs typeface="Arial"/>
                <a:hlinkClick r:id="rId2" action="ppaction://hlinksldjump"/>
              </a:rPr>
              <a:t>i</a:t>
            </a:r>
            <a:r>
              <a:rPr sz="1000" spc="10" dirty="0">
                <a:latin typeface="Arial"/>
                <a:cs typeface="Arial"/>
                <a:hlinkClick r:id="rId2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2" action="ppaction://hlinksldjump"/>
              </a:rPr>
              <a:t>e, Cap</a:t>
            </a:r>
            <a:r>
              <a:rPr sz="1000" spc="-10" dirty="0">
                <a:latin typeface="Arial"/>
                <a:cs typeface="Arial"/>
                <a:hlinkClick r:id="rId2" action="ppaction://hlinksldjump"/>
              </a:rPr>
              <a:t>a</a:t>
            </a:r>
            <a:r>
              <a:rPr sz="1000" dirty="0">
                <a:latin typeface="Arial"/>
                <a:cs typeface="Arial"/>
                <a:hlinkClick r:id="rId2" action="ppaction://hlinksldjump"/>
              </a:rPr>
              <a:t>ci</a:t>
            </a:r>
            <a:r>
              <a:rPr sz="1000" spc="0" dirty="0">
                <a:latin typeface="Arial"/>
                <a:cs typeface="Arial"/>
                <a:hlinkClick r:id="rId2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2" action="ppaction://hlinksldjump"/>
              </a:rPr>
              <a:t>y</a:t>
            </a:r>
            <a:r>
              <a:rPr sz="1000" spc="-10" dirty="0">
                <a:latin typeface="Arial"/>
                <a:cs typeface="Arial"/>
                <a:hlinkClick r:id="rId2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" action="ppaction://hlinksldjump"/>
              </a:rPr>
              <a:t>Ut</a:t>
            </a:r>
            <a:r>
              <a:rPr sz="1000" dirty="0">
                <a:latin typeface="Arial"/>
                <a:cs typeface="Arial"/>
                <a:hlinkClick r:id="rId2" action="ppaction://hlinksldjump"/>
              </a:rPr>
              <a:t>i</a:t>
            </a:r>
            <a:r>
              <a:rPr sz="1000" spc="-10" dirty="0">
                <a:latin typeface="Arial"/>
                <a:cs typeface="Arial"/>
                <a:hlinkClick r:id="rId2" action="ppaction://hlinksldjump"/>
              </a:rPr>
              <a:t>l</a:t>
            </a:r>
            <a:r>
              <a:rPr sz="1000" dirty="0">
                <a:latin typeface="Arial"/>
                <a:cs typeface="Arial"/>
                <a:hlinkClick r:id="rId2" action="ppaction://hlinksldjump"/>
              </a:rPr>
              <a:t>i</a:t>
            </a:r>
            <a:r>
              <a:rPr sz="1000" spc="-15" dirty="0">
                <a:latin typeface="Arial"/>
                <a:cs typeface="Arial"/>
                <a:hlinkClick r:id="rId2" action="ppaction://hlinksldjump"/>
              </a:rPr>
              <a:t>z</a:t>
            </a:r>
            <a:r>
              <a:rPr sz="1000" spc="-5" dirty="0">
                <a:latin typeface="Arial"/>
                <a:cs typeface="Arial"/>
                <a:hlinkClick r:id="rId2" action="ppaction://hlinksldjump"/>
              </a:rPr>
              <a:t>a</a:t>
            </a:r>
            <a:r>
              <a:rPr sz="1000" dirty="0">
                <a:latin typeface="Arial"/>
                <a:cs typeface="Arial"/>
                <a:hlinkClick r:id="rId2" action="ppaction://hlinksldjump"/>
              </a:rPr>
              <a:t>t</a:t>
            </a:r>
            <a:r>
              <a:rPr sz="1000" spc="-10" dirty="0">
                <a:latin typeface="Arial"/>
                <a:cs typeface="Arial"/>
                <a:hlinkClick r:id="rId2" action="ppaction://hlinksldjump"/>
              </a:rPr>
              <a:t>i</a:t>
            </a:r>
            <a:r>
              <a:rPr sz="1000" dirty="0">
                <a:latin typeface="Arial"/>
                <a:cs typeface="Arial"/>
                <a:hlinkClick r:id="rId2" action="ppaction://hlinksldjump"/>
              </a:rPr>
              <a:t>o</a:t>
            </a:r>
            <a:r>
              <a:rPr sz="1000" spc="-5" dirty="0">
                <a:latin typeface="Arial"/>
                <a:cs typeface="Arial"/>
                <a:hlinkClick r:id="rId2" action="ppaction://hlinksldjump"/>
              </a:rPr>
              <a:t>n, </a:t>
            </a:r>
            <a:r>
              <a:rPr sz="1000" dirty="0">
                <a:latin typeface="Arial"/>
                <a:cs typeface="Arial"/>
                <a:hlinkClick r:id="rId2" action="ppaction://hlinksldjump"/>
              </a:rPr>
              <a:t>a</a:t>
            </a:r>
            <a:r>
              <a:rPr sz="1000" spc="-5" dirty="0">
                <a:latin typeface="Arial"/>
                <a:cs typeface="Arial"/>
                <a:hlinkClick r:id="rId2" action="ppaction://hlinksldjump"/>
              </a:rPr>
              <a:t>nd</a:t>
            </a:r>
            <a:r>
              <a:rPr sz="1000" spc="5" dirty="0">
                <a:latin typeface="Arial"/>
                <a:cs typeface="Arial"/>
                <a:hlinkClick r:id="rId2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2" action="ppaction://hlinksldjump"/>
              </a:rPr>
              <a:t>P</a:t>
            </a:r>
            <a:r>
              <a:rPr sz="1000" spc="-5" dirty="0">
                <a:latin typeface="Arial"/>
                <a:cs typeface="Arial"/>
                <a:hlinkClick r:id="rId2" action="ppaction://hlinksldjump"/>
              </a:rPr>
              <a:t>r</a:t>
            </a:r>
            <a:r>
              <a:rPr sz="1000" dirty="0">
                <a:latin typeface="Arial"/>
                <a:cs typeface="Arial"/>
                <a:hlinkClick r:id="rId2" action="ppaction://hlinksldjump"/>
              </a:rPr>
              <a:t>ic</a:t>
            </a:r>
            <a:r>
              <a:rPr sz="1000" spc="-5" dirty="0">
                <a:latin typeface="Arial"/>
                <a:cs typeface="Arial"/>
                <a:hlinkClick r:id="rId2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2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2" action="ppaction://hlinksldjump"/>
              </a:rPr>
              <a:t>11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  <a:hlinkClick r:id="rId3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3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3" action="ppaction://hlinksldjump"/>
              </a:rPr>
              <a:t>bl</a:t>
            </a:r>
            <a:r>
              <a:rPr sz="1000" spc="-5" dirty="0">
                <a:latin typeface="Arial"/>
                <a:cs typeface="Arial"/>
                <a:hlinkClick r:id="rId3" action="ppaction://hlinksldjump"/>
              </a:rPr>
              <a:t>e </a:t>
            </a:r>
            <a:r>
              <a:rPr sz="1000" spc="-10" dirty="0">
                <a:latin typeface="Arial"/>
                <a:cs typeface="Arial"/>
                <a:hlinkClick r:id="rId3" action="ppaction://hlinksldjump"/>
              </a:rPr>
              <a:t>2</a:t>
            </a:r>
            <a:r>
              <a:rPr sz="1000" spc="-5" dirty="0">
                <a:latin typeface="Arial"/>
                <a:cs typeface="Arial"/>
                <a:hlinkClick r:id="rId3" action="ppaction://hlinksldjump"/>
              </a:rPr>
              <a:t>:</a:t>
            </a:r>
            <a:r>
              <a:rPr sz="1000" spc="5" dirty="0">
                <a:latin typeface="Arial"/>
                <a:cs typeface="Arial"/>
                <a:hlinkClick r:id="rId3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3" action="ppaction://hlinksldjump"/>
              </a:rPr>
              <a:t>K</a:t>
            </a:r>
            <a:r>
              <a:rPr sz="1000" spc="10" dirty="0">
                <a:latin typeface="Arial"/>
                <a:cs typeface="Arial"/>
                <a:hlinkClick r:id="rId3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3" action="ppaction://hlinksldjump"/>
              </a:rPr>
              <a:t>y</a:t>
            </a:r>
            <a:r>
              <a:rPr sz="1000" spc="-20" dirty="0">
                <a:latin typeface="Arial"/>
                <a:cs typeface="Arial"/>
                <a:hlinkClick r:id="rId3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3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3" action="ppaction://hlinksldjump"/>
              </a:rPr>
              <a:t>n</a:t>
            </a:r>
            <a:r>
              <a:rPr sz="1000" spc="-10" dirty="0">
                <a:latin typeface="Arial"/>
                <a:cs typeface="Arial"/>
                <a:hlinkClick r:id="rId3" action="ppaction://hlinksldjump"/>
              </a:rPr>
              <a:t>di</a:t>
            </a:r>
            <a:r>
              <a:rPr sz="1000" dirty="0">
                <a:latin typeface="Arial"/>
                <a:cs typeface="Arial"/>
                <a:hlinkClick r:id="rId3" action="ppaction://hlinksldjump"/>
              </a:rPr>
              <a:t>ca</a:t>
            </a:r>
            <a:r>
              <a:rPr sz="1000" spc="-5" dirty="0">
                <a:latin typeface="Arial"/>
                <a:cs typeface="Arial"/>
                <a:hlinkClick r:id="rId3" action="ppaction://hlinksldjump"/>
              </a:rPr>
              <a:t>tors</a:t>
            </a:r>
            <a:r>
              <a:rPr sz="1000" spc="5" dirty="0">
                <a:latin typeface="Arial"/>
                <a:cs typeface="Arial"/>
                <a:hlinkClick r:id="rId3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3" action="ppaction://hlinksldjump"/>
              </a:rPr>
              <a:t>f</a:t>
            </a:r>
            <a:r>
              <a:rPr sz="1000" spc="-5" dirty="0">
                <a:latin typeface="Arial"/>
                <a:cs typeface="Arial"/>
                <a:hlinkClick r:id="rId3" action="ppaction://hlinksldjump"/>
              </a:rPr>
              <a:t>or </a:t>
            </a:r>
            <a:r>
              <a:rPr sz="1000" dirty="0">
                <a:latin typeface="Arial"/>
                <a:cs typeface="Arial"/>
                <a:hlinkClick r:id="rId3" action="ppaction://hlinksldjump"/>
              </a:rPr>
              <a:t>G</a:t>
            </a:r>
            <a:r>
              <a:rPr sz="1000" spc="-5" dirty="0">
                <a:latin typeface="Arial"/>
                <a:cs typeface="Arial"/>
                <a:hlinkClick r:id="rId3" action="ppaction://hlinksldjump"/>
              </a:rPr>
              <a:t>ate </a:t>
            </a:r>
            <a:r>
              <a:rPr sz="1000" dirty="0">
                <a:latin typeface="Arial"/>
                <a:cs typeface="Arial"/>
                <a:hlinkClick r:id="rId3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3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3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3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3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3" action="ppaction://hlinksldjump"/>
              </a:rPr>
              <a:t>12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  <a:hlinkClick r:id="rId4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4" action="ppaction://hlinksldjump"/>
              </a:rPr>
              <a:t>bl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e </a:t>
            </a:r>
            <a:r>
              <a:rPr sz="1000" spc="-10" dirty="0">
                <a:latin typeface="Arial"/>
                <a:cs typeface="Arial"/>
                <a:hlinkClick r:id="rId4" action="ppaction://hlinksldjump"/>
              </a:rPr>
              <a:t>3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: </a:t>
            </a:r>
            <a:r>
              <a:rPr sz="1000" spc="0" dirty="0">
                <a:latin typeface="Arial"/>
                <a:cs typeface="Arial"/>
                <a:hlinkClick r:id="rId4" action="ppaction://hlinksldjump"/>
              </a:rPr>
              <a:t>R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e</a:t>
            </a:r>
            <a:r>
              <a:rPr sz="1000" dirty="0">
                <a:latin typeface="Arial"/>
                <a:cs typeface="Arial"/>
                <a:hlinkClick r:id="rId4" action="ppaction://hlinksldjump"/>
              </a:rPr>
              <a:t>p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orted</a:t>
            </a:r>
            <a:r>
              <a:rPr sz="1000" spc="5" dirty="0">
                <a:latin typeface="Arial"/>
                <a:cs typeface="Arial"/>
                <a:hlinkClick r:id="rId4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or Est</a:t>
            </a:r>
            <a:r>
              <a:rPr sz="1000" spc="-15" dirty="0">
                <a:latin typeface="Arial"/>
                <a:cs typeface="Arial"/>
                <a:hlinkClick r:id="rId4" action="ppaction://hlinksldjump"/>
              </a:rPr>
              <a:t>i</a:t>
            </a:r>
            <a:r>
              <a:rPr sz="1000" spc="10" dirty="0">
                <a:latin typeface="Arial"/>
                <a:cs typeface="Arial"/>
                <a:hlinkClick r:id="rId4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at</a:t>
            </a:r>
            <a:r>
              <a:rPr sz="1000" spc="-10" dirty="0">
                <a:latin typeface="Arial"/>
                <a:cs typeface="Arial"/>
                <a:hlinkClick r:id="rId4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d</a:t>
            </a:r>
            <a:r>
              <a:rPr sz="1000" spc="5" dirty="0">
                <a:latin typeface="Arial"/>
                <a:cs typeface="Arial"/>
                <a:hlinkClick r:id="rId4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Ca</a:t>
            </a:r>
            <a:r>
              <a:rPr sz="1000" dirty="0">
                <a:latin typeface="Arial"/>
                <a:cs typeface="Arial"/>
                <a:hlinkClick r:id="rId4" action="ppaction://hlinksldjump"/>
              </a:rPr>
              <a:t>p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ac</a:t>
            </a:r>
            <a:r>
              <a:rPr sz="1000" spc="-10" dirty="0">
                <a:latin typeface="Arial"/>
                <a:cs typeface="Arial"/>
                <a:hlinkClick r:id="rId4" action="ppaction://hlinksldjump"/>
              </a:rPr>
              <a:t>i</a:t>
            </a:r>
            <a:r>
              <a:rPr sz="1000" spc="10" dirty="0">
                <a:latin typeface="Arial"/>
                <a:cs typeface="Arial"/>
                <a:hlinkClick r:id="rId4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y</a:t>
            </a:r>
            <a:r>
              <a:rPr sz="1000" spc="-20" dirty="0">
                <a:latin typeface="Arial"/>
                <a:cs typeface="Arial"/>
                <a:hlinkClick r:id="rId4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U</a:t>
            </a:r>
            <a:r>
              <a:rPr sz="1000" spc="0" dirty="0">
                <a:latin typeface="Arial"/>
                <a:cs typeface="Arial"/>
                <a:hlinkClick r:id="rId4" action="ppaction://hlinksldjump"/>
              </a:rPr>
              <a:t>t</a:t>
            </a:r>
            <a:r>
              <a:rPr sz="1000" spc="-10" dirty="0">
                <a:latin typeface="Arial"/>
                <a:cs typeface="Arial"/>
                <a:hlinkClick r:id="rId4" action="ppaction://hlinksldjump"/>
              </a:rPr>
              <a:t>i</a:t>
            </a:r>
            <a:r>
              <a:rPr sz="1000" dirty="0">
                <a:latin typeface="Arial"/>
                <a:cs typeface="Arial"/>
                <a:hlinkClick r:id="rId4" action="ppaction://hlinksldjump"/>
              </a:rPr>
              <a:t>li</a:t>
            </a:r>
            <a:r>
              <a:rPr sz="1000" spc="-15" dirty="0">
                <a:latin typeface="Arial"/>
                <a:cs typeface="Arial"/>
                <a:hlinkClick r:id="rId4" action="ppaction://hlinksldjump"/>
              </a:rPr>
              <a:t>z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ation </a:t>
            </a:r>
            <a:r>
              <a:rPr sz="1000" spc="0" dirty="0">
                <a:latin typeface="Arial"/>
                <a:cs typeface="Arial"/>
                <a:hlinkClick r:id="rId4" action="ppaction://hlinksldjump"/>
              </a:rPr>
              <a:t>R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at</a:t>
            </a:r>
            <a:r>
              <a:rPr sz="1000" spc="-10" dirty="0">
                <a:latin typeface="Arial"/>
                <a:cs typeface="Arial"/>
                <a:hlinkClick r:id="rId4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s</a:t>
            </a:r>
            <a:r>
              <a:rPr sz="1000" dirty="0">
                <a:latin typeface="Arial"/>
                <a:cs typeface="Arial"/>
                <a:hlinkClick r:id="rId4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at</a:t>
            </a:r>
            <a:r>
              <a:rPr sz="1000" spc="5" dirty="0">
                <a:latin typeface="Arial"/>
                <a:cs typeface="Arial"/>
                <a:hlinkClick r:id="rId4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4" action="ppaction://hlinksldjump"/>
              </a:rPr>
              <a:t>S</a:t>
            </a:r>
            <a:r>
              <a:rPr sz="1000" dirty="0">
                <a:latin typeface="Arial"/>
                <a:cs typeface="Arial"/>
                <a:hlinkClick r:id="rId4" action="ppaction://hlinksldjump"/>
              </a:rPr>
              <a:t>e</a:t>
            </a:r>
            <a:r>
              <a:rPr sz="1000" spc="5" dirty="0">
                <a:latin typeface="Arial"/>
                <a:cs typeface="Arial"/>
                <a:hlinkClick r:id="rId4" action="ppaction://hlinksldjump"/>
              </a:rPr>
              <a:t>l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ect</a:t>
            </a:r>
            <a:r>
              <a:rPr sz="1000" dirty="0">
                <a:latin typeface="Arial"/>
                <a:cs typeface="Arial"/>
                <a:hlinkClick r:id="rId4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d Gate</a:t>
            </a:r>
            <a:r>
              <a:rPr sz="1000" spc="5" dirty="0">
                <a:latin typeface="Arial"/>
                <a:cs typeface="Arial"/>
                <a:hlinkClick r:id="rId4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4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al</a:t>
            </a:r>
            <a:r>
              <a:rPr sz="1000" dirty="0">
                <a:latin typeface="Arial"/>
                <a:cs typeface="Arial"/>
                <a:hlinkClick r:id="rId4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e </a:t>
            </a:r>
            <a:r>
              <a:rPr sz="1000" spc="-15" dirty="0">
                <a:latin typeface="Arial"/>
                <a:cs typeface="Arial"/>
                <a:hlinkClick r:id="rId4" action="ppaction://hlinksldjump"/>
              </a:rPr>
              <a:t>S</a:t>
            </a:r>
            <a:r>
              <a:rPr sz="1000" dirty="0">
                <a:latin typeface="Arial"/>
                <a:cs typeface="Arial"/>
                <a:hlinkClick r:id="rId4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p</a:t>
            </a:r>
            <a:r>
              <a:rPr sz="1000" dirty="0">
                <a:latin typeface="Arial"/>
                <a:cs typeface="Arial"/>
                <a:hlinkClick r:id="rId4" action="ppaction://hlinksldjump"/>
              </a:rPr>
              <a:t>p</a:t>
            </a:r>
            <a:r>
              <a:rPr sz="1000" spc="-10" dirty="0">
                <a:latin typeface="Arial"/>
                <a:cs typeface="Arial"/>
                <a:hlinkClick r:id="rId4" action="ppaction://hlinksldjump"/>
              </a:rPr>
              <a:t>l</a:t>
            </a:r>
            <a:r>
              <a:rPr sz="1000" dirty="0">
                <a:latin typeface="Arial"/>
                <a:cs typeface="Arial"/>
                <a:hlinkClick r:id="rId4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4" action="ppaction://hlinksldjump"/>
              </a:rPr>
              <a:t>ers </a:t>
            </a:r>
            <a:r>
              <a:rPr sz="1000" dirty="0">
                <a:latin typeface="Arial"/>
                <a:cs typeface="Arial"/>
                <a:hlinkClick r:id="rId4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4" action="ppaction://hlinksldjump"/>
              </a:rPr>
              <a:t>18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  <a:hlinkClick r:id="rId5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5" action="ppaction://hlinksldjump"/>
              </a:rPr>
              <a:t>bl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e </a:t>
            </a:r>
            <a:r>
              <a:rPr sz="1000" spc="-10" dirty="0">
                <a:latin typeface="Arial"/>
                <a:cs typeface="Arial"/>
                <a:hlinkClick r:id="rId5" action="ppaction://hlinksldjump"/>
              </a:rPr>
              <a:t>4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:</a:t>
            </a:r>
            <a:r>
              <a:rPr sz="1000" spc="5" dirty="0">
                <a:latin typeface="Arial"/>
                <a:cs typeface="Arial"/>
                <a:hlinkClick r:id="rId5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5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u</a:t>
            </a:r>
            <a:r>
              <a:rPr sz="1000" dirty="0">
                <a:latin typeface="Arial"/>
                <a:cs typeface="Arial"/>
                <a:hlinkClick r:id="rId5" action="ppaction://hlinksldjump"/>
              </a:rPr>
              <a:t>m</a:t>
            </a:r>
            <a:r>
              <a:rPr sz="1000" spc="10" dirty="0">
                <a:latin typeface="Arial"/>
                <a:cs typeface="Arial"/>
                <a:hlinkClick r:id="rId5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a</a:t>
            </a:r>
            <a:r>
              <a:rPr sz="1000" spc="0" dirty="0">
                <a:latin typeface="Arial"/>
                <a:cs typeface="Arial"/>
                <a:hlinkClick r:id="rId5" action="ppaction://hlinksldjump"/>
              </a:rPr>
              <a:t>r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y</a:t>
            </a:r>
            <a:r>
              <a:rPr sz="1000" spc="-35" dirty="0">
                <a:latin typeface="Arial"/>
                <a:cs typeface="Arial"/>
                <a:hlinkClick r:id="rId5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of</a:t>
            </a:r>
            <a:r>
              <a:rPr sz="1000" spc="5" dirty="0">
                <a:latin typeface="Arial"/>
                <a:cs typeface="Arial"/>
                <a:hlinkClick r:id="rId5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N</a:t>
            </a:r>
            <a:r>
              <a:rPr sz="1000" dirty="0">
                <a:latin typeface="Arial"/>
                <a:cs typeface="Arial"/>
                <a:hlinkClick r:id="rId5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w</a:t>
            </a:r>
            <a:r>
              <a:rPr sz="1000" spc="10" dirty="0">
                <a:latin typeface="Arial"/>
                <a:cs typeface="Arial"/>
                <a:hlinkClick r:id="rId5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Con</a:t>
            </a:r>
            <a:r>
              <a:rPr sz="1000" spc="-10" dirty="0">
                <a:latin typeface="Arial"/>
                <a:cs typeface="Arial"/>
                <a:hlinkClick r:id="rId5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racts</a:t>
            </a:r>
            <a:r>
              <a:rPr sz="1000" dirty="0">
                <a:latin typeface="Arial"/>
                <a:cs typeface="Arial"/>
                <a:hlinkClick r:id="rId5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a</a:t>
            </a:r>
            <a:r>
              <a:rPr sz="1000" dirty="0">
                <a:latin typeface="Arial"/>
                <a:cs typeface="Arial"/>
                <a:hlinkClick r:id="rId5" action="ppaction://hlinksldjump"/>
              </a:rPr>
              <a:t>n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d</a:t>
            </a:r>
            <a:r>
              <a:rPr sz="1000" spc="5" dirty="0">
                <a:latin typeface="Arial"/>
                <a:cs typeface="Arial"/>
                <a:hlinkClick r:id="rId5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5" action="ppaction://hlinksldjump"/>
              </a:rPr>
              <a:t>E</a:t>
            </a:r>
            <a:r>
              <a:rPr sz="1000" dirty="0">
                <a:latin typeface="Arial"/>
                <a:cs typeface="Arial"/>
                <a:hlinkClick r:id="rId5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t</a:t>
            </a:r>
            <a:r>
              <a:rPr sz="1000" spc="-15" dirty="0">
                <a:latin typeface="Arial"/>
                <a:cs typeface="Arial"/>
                <a:hlinkClick r:id="rId5" action="ppaction://hlinksldjump"/>
              </a:rPr>
              <a:t>i</a:t>
            </a:r>
            <a:r>
              <a:rPr sz="1000" spc="10" dirty="0">
                <a:latin typeface="Arial"/>
                <a:cs typeface="Arial"/>
                <a:hlinkClick r:id="rId5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at</a:t>
            </a:r>
            <a:r>
              <a:rPr sz="1000" spc="-10" dirty="0">
                <a:latin typeface="Arial"/>
                <a:cs typeface="Arial"/>
                <a:hlinkClick r:id="rId5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d Va</a:t>
            </a:r>
            <a:r>
              <a:rPr sz="1000" spc="-15" dirty="0">
                <a:latin typeface="Arial"/>
                <a:cs typeface="Arial"/>
                <a:hlinkClick r:id="rId5" action="ppaction://hlinksldjump"/>
              </a:rPr>
              <a:t>l</a:t>
            </a:r>
            <a:r>
              <a:rPr sz="1000" dirty="0">
                <a:latin typeface="Arial"/>
                <a:cs typeface="Arial"/>
                <a:hlinkClick r:id="rId5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es</a:t>
            </a:r>
            <a:r>
              <a:rPr sz="1000" dirty="0">
                <a:latin typeface="Arial"/>
                <a:cs typeface="Arial"/>
                <a:hlinkClick r:id="rId5" action="ppaction://hlinksldjump"/>
              </a:rPr>
              <a:t> f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or </a:t>
            </a:r>
            <a:r>
              <a:rPr sz="1000" dirty="0">
                <a:latin typeface="Arial"/>
                <a:cs typeface="Arial"/>
                <a:hlinkClick r:id="rId5" action="ppaction://hlinksldjump"/>
              </a:rPr>
              <a:t>G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ate </a:t>
            </a:r>
            <a:r>
              <a:rPr sz="1000" dirty="0">
                <a:latin typeface="Arial"/>
                <a:cs typeface="Arial"/>
                <a:hlinkClick r:id="rId5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5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5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5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5" action="ppaction://hlinksldjump"/>
              </a:rPr>
              <a:t>20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  <a:hlinkClick r:id="rId6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6" action="ppaction://hlinksldjump"/>
              </a:rPr>
              <a:t>bl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e </a:t>
            </a:r>
            <a:r>
              <a:rPr sz="1000" spc="-10" dirty="0">
                <a:latin typeface="Arial"/>
                <a:cs typeface="Arial"/>
                <a:hlinkClick r:id="rId6" action="ppaction://hlinksldjump"/>
              </a:rPr>
              <a:t>5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: </a:t>
            </a:r>
            <a:r>
              <a:rPr sz="1000" spc="0" dirty="0">
                <a:latin typeface="Arial"/>
                <a:cs typeface="Arial"/>
                <a:hlinkClick r:id="rId6" action="ppaction://hlinksldjump"/>
              </a:rPr>
              <a:t>R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e</a:t>
            </a:r>
            <a:r>
              <a:rPr sz="1000" dirty="0">
                <a:latin typeface="Arial"/>
                <a:cs typeface="Arial"/>
                <a:hlinkClick r:id="rId6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6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o</a:t>
            </a:r>
            <a:r>
              <a:rPr sz="1000" dirty="0">
                <a:latin typeface="Arial"/>
                <a:cs typeface="Arial"/>
                <a:hlinkClick r:id="rId6" action="ppaction://hlinksldjump"/>
              </a:rPr>
              <a:t>n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al</a:t>
            </a:r>
            <a:r>
              <a:rPr sz="1000" dirty="0">
                <a:latin typeface="Arial"/>
                <a:cs typeface="Arial"/>
                <a:hlinkClick r:id="rId6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6" action="ppaction://hlinksldjump"/>
              </a:rPr>
              <a:t>P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r</a:t>
            </a:r>
            <a:r>
              <a:rPr sz="1000" spc="-10" dirty="0">
                <a:latin typeface="Arial"/>
                <a:cs typeface="Arial"/>
                <a:hlinkClick r:id="rId6" action="ppaction://hlinksldjump"/>
              </a:rPr>
              <a:t>i</a:t>
            </a:r>
            <a:r>
              <a:rPr sz="1000" dirty="0">
                <a:latin typeface="Arial"/>
                <a:cs typeface="Arial"/>
                <a:hlinkClick r:id="rId6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e</a:t>
            </a:r>
            <a:r>
              <a:rPr sz="1000" spc="5" dirty="0">
                <a:latin typeface="Arial"/>
                <a:cs typeface="Arial"/>
                <a:hlinkClick r:id="rId6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6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a</a:t>
            </a:r>
            <a:r>
              <a:rPr sz="1000" spc="0" dirty="0">
                <a:latin typeface="Arial"/>
                <a:cs typeface="Arial"/>
                <a:hlinkClick r:id="rId6" action="ppaction://hlinksldjump"/>
              </a:rPr>
              <a:t>r</a:t>
            </a:r>
            <a:r>
              <a:rPr sz="1000" spc="-10" dirty="0">
                <a:latin typeface="Arial"/>
                <a:cs typeface="Arial"/>
                <a:hlinkClick r:id="rId6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a</a:t>
            </a:r>
            <a:r>
              <a:rPr sz="1000" dirty="0">
                <a:latin typeface="Arial"/>
                <a:cs typeface="Arial"/>
                <a:hlinkClick r:id="rId6" action="ppaction://hlinksldjump"/>
              </a:rPr>
              <a:t>t</a:t>
            </a:r>
            <a:r>
              <a:rPr sz="1000" spc="-10" dirty="0">
                <a:latin typeface="Arial"/>
                <a:cs typeface="Arial"/>
                <a:hlinkClick r:id="rId6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o</a:t>
            </a:r>
            <a:r>
              <a:rPr sz="1000" spc="-10" dirty="0">
                <a:latin typeface="Arial"/>
                <a:cs typeface="Arial"/>
                <a:hlinkClick r:id="rId6" action="ppaction://hlinksldjump"/>
              </a:rPr>
              <a:t>n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s</a:t>
            </a:r>
            <a:r>
              <a:rPr sz="1000" dirty="0">
                <a:latin typeface="Arial"/>
                <a:cs typeface="Arial"/>
                <a:hlinkClick r:id="rId6" action="ppaction://hlinksldjump"/>
              </a:rPr>
              <a:t> o</a:t>
            </a:r>
            <a:r>
              <a:rPr sz="1000" spc="-15" dirty="0">
                <a:latin typeface="Arial"/>
                <a:cs typeface="Arial"/>
                <a:hlinkClick r:id="rId6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er </a:t>
            </a:r>
            <a:r>
              <a:rPr sz="1000" spc="5" dirty="0">
                <a:latin typeface="Arial"/>
                <a:cs typeface="Arial"/>
                <a:hlinkClick r:id="rId6" action="ppaction://hlinksldjump"/>
              </a:rPr>
              <a:t>T</a:t>
            </a:r>
            <a:r>
              <a:rPr sz="1000" spc="-10" dirty="0">
                <a:latin typeface="Arial"/>
                <a:cs typeface="Arial"/>
                <a:hlinkClick r:id="rId6" action="ppaction://hlinksldjump"/>
              </a:rPr>
              <a:t>i</a:t>
            </a:r>
            <a:r>
              <a:rPr sz="1000" spc="10" dirty="0">
                <a:latin typeface="Arial"/>
                <a:cs typeface="Arial"/>
                <a:hlinkClick r:id="rId6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e </a:t>
            </a:r>
            <a:r>
              <a:rPr sz="1000" dirty="0">
                <a:latin typeface="Arial"/>
                <a:cs typeface="Arial"/>
                <a:hlinkClick r:id="rId6" action="ppaction://hlinksldjump"/>
              </a:rPr>
              <a:t>f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or </a:t>
            </a:r>
            <a:r>
              <a:rPr sz="1000" dirty="0">
                <a:latin typeface="Arial"/>
                <a:cs typeface="Arial"/>
                <a:hlinkClick r:id="rId6" action="ppaction://hlinksldjump"/>
              </a:rPr>
              <a:t>G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ate </a:t>
            </a:r>
            <a:r>
              <a:rPr sz="1000" spc="-10" dirty="0">
                <a:latin typeface="Arial"/>
                <a:cs typeface="Arial"/>
                <a:hlinkClick r:id="rId6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6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6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6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6" action="ppaction://hlinksldjump"/>
              </a:rPr>
              <a:t>26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  <a:hlinkClick r:id="rId7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7" action="ppaction://hlinksldjump"/>
              </a:rPr>
              <a:t>bl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e </a:t>
            </a:r>
            <a:r>
              <a:rPr sz="1000" spc="-10" dirty="0">
                <a:latin typeface="Arial"/>
                <a:cs typeface="Arial"/>
                <a:hlinkClick r:id="rId7" action="ppaction://hlinksldjump"/>
              </a:rPr>
              <a:t>6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: </a:t>
            </a:r>
            <a:r>
              <a:rPr sz="1000" dirty="0">
                <a:latin typeface="Arial"/>
                <a:cs typeface="Arial"/>
                <a:hlinkClick r:id="rId7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ncre</a:t>
            </a:r>
            <a:r>
              <a:rPr sz="1000" spc="10" dirty="0">
                <a:latin typeface="Arial"/>
                <a:cs typeface="Arial"/>
                <a:hlinkClick r:id="rId7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e</a:t>
            </a:r>
            <a:r>
              <a:rPr sz="1000" spc="-10" dirty="0">
                <a:latin typeface="Arial"/>
                <a:cs typeface="Arial"/>
                <a:hlinkClick r:id="rId7" action="ppaction://hlinksldjump"/>
              </a:rPr>
              <a:t>n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tal</a:t>
            </a:r>
            <a:r>
              <a:rPr sz="1000" spc="-10" dirty="0">
                <a:latin typeface="Arial"/>
                <a:cs typeface="Arial"/>
                <a:hlinkClick r:id="rId7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Cost</a:t>
            </a:r>
            <a:r>
              <a:rPr sz="1000" spc="5" dirty="0">
                <a:latin typeface="Arial"/>
                <a:cs typeface="Arial"/>
                <a:hlinkClick r:id="rId7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p</a:t>
            </a:r>
            <a:r>
              <a:rPr sz="1000" spc="-10" dirty="0">
                <a:latin typeface="Arial"/>
                <a:cs typeface="Arial"/>
                <a:hlinkClick r:id="rId7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r</a:t>
            </a:r>
            <a:r>
              <a:rPr sz="1000" dirty="0">
                <a:latin typeface="Arial"/>
                <a:cs typeface="Arial"/>
                <a:hlinkClick r:id="rId7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7" action="ppaction://hlinksldjump"/>
              </a:rPr>
              <a:t>E</a:t>
            </a:r>
            <a:r>
              <a:rPr sz="1000" dirty="0">
                <a:latin typeface="Arial"/>
                <a:cs typeface="Arial"/>
                <a:hlinkClick r:id="rId7" action="ppaction://hlinksldjump"/>
              </a:rPr>
              <a:t>x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tra</a:t>
            </a:r>
            <a:r>
              <a:rPr sz="1000" spc="5" dirty="0">
                <a:latin typeface="Arial"/>
                <a:cs typeface="Arial"/>
                <a:hlinkClick r:id="rId7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7" action="ppaction://hlinksldjump"/>
              </a:rPr>
              <a:t>P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ara</a:t>
            </a:r>
            <a:r>
              <a:rPr sz="1000" spc="10" dirty="0">
                <a:latin typeface="Arial"/>
                <a:cs typeface="Arial"/>
                <a:hlinkClick r:id="rId7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et</a:t>
            </a:r>
            <a:r>
              <a:rPr sz="1000" spc="-10" dirty="0">
                <a:latin typeface="Arial"/>
                <a:cs typeface="Arial"/>
                <a:hlinkClick r:id="rId7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r</a:t>
            </a:r>
            <a:r>
              <a:rPr sz="1000" dirty="0">
                <a:latin typeface="Arial"/>
                <a:cs typeface="Arial"/>
                <a:hlinkClick r:id="rId7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or Fe</a:t>
            </a:r>
            <a:r>
              <a:rPr sz="1000" dirty="0">
                <a:latin typeface="Arial"/>
                <a:cs typeface="Arial"/>
                <a:hlinkClick r:id="rId7" action="ppaction://hlinksldjump"/>
              </a:rPr>
              <a:t>a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ture </a:t>
            </a:r>
            <a:r>
              <a:rPr sz="1000" dirty="0">
                <a:latin typeface="Arial"/>
                <a:cs typeface="Arial"/>
                <a:hlinkClick r:id="rId7" action="ppaction://hlinksldjump"/>
              </a:rPr>
              <a:t>f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or </a:t>
            </a:r>
            <a:r>
              <a:rPr sz="1000" dirty="0">
                <a:latin typeface="Arial"/>
                <a:cs typeface="Arial"/>
                <a:hlinkClick r:id="rId7" action="ppaction://hlinksldjump"/>
              </a:rPr>
              <a:t>G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ate</a:t>
            </a:r>
            <a:r>
              <a:rPr sz="1000" spc="5" dirty="0">
                <a:latin typeface="Arial"/>
                <a:cs typeface="Arial"/>
                <a:hlinkClick r:id="rId7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7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7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7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7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7" action="ppaction://hlinksldjump"/>
              </a:rPr>
              <a:t>27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  <a:hlinkClick r:id="rId8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8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8" action="ppaction://hlinksldjump"/>
              </a:rPr>
              <a:t>bl</a:t>
            </a:r>
            <a:r>
              <a:rPr sz="1000" spc="-5" dirty="0">
                <a:latin typeface="Arial"/>
                <a:cs typeface="Arial"/>
                <a:hlinkClick r:id="rId8" action="ppaction://hlinksldjump"/>
              </a:rPr>
              <a:t>e </a:t>
            </a:r>
            <a:r>
              <a:rPr sz="1000" spc="-10" dirty="0">
                <a:latin typeface="Arial"/>
                <a:cs typeface="Arial"/>
                <a:hlinkClick r:id="rId8" action="ppaction://hlinksldjump"/>
              </a:rPr>
              <a:t>7</a:t>
            </a:r>
            <a:r>
              <a:rPr sz="1000" spc="-5" dirty="0">
                <a:latin typeface="Arial"/>
                <a:cs typeface="Arial"/>
                <a:hlinkClick r:id="rId8" action="ppaction://hlinksldjump"/>
              </a:rPr>
              <a:t>:</a:t>
            </a:r>
            <a:r>
              <a:rPr sz="1000" spc="5" dirty="0">
                <a:latin typeface="Arial"/>
                <a:cs typeface="Arial"/>
                <a:hlinkClick r:id="rId8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8" action="ppaction://hlinksldjump"/>
              </a:rPr>
              <a:t>K</a:t>
            </a:r>
            <a:r>
              <a:rPr sz="1000" spc="10" dirty="0">
                <a:latin typeface="Arial"/>
                <a:cs typeface="Arial"/>
                <a:hlinkClick r:id="rId8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8" action="ppaction://hlinksldjump"/>
              </a:rPr>
              <a:t>y</a:t>
            </a:r>
            <a:r>
              <a:rPr sz="1000" spc="-20" dirty="0">
                <a:latin typeface="Arial"/>
                <a:cs typeface="Arial"/>
                <a:hlinkClick r:id="rId8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8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8" action="ppaction://hlinksldjump"/>
              </a:rPr>
              <a:t>n</a:t>
            </a:r>
            <a:r>
              <a:rPr sz="1000" spc="-10" dirty="0">
                <a:latin typeface="Arial"/>
                <a:cs typeface="Arial"/>
                <a:hlinkClick r:id="rId8" action="ppaction://hlinksldjump"/>
              </a:rPr>
              <a:t>di</a:t>
            </a:r>
            <a:r>
              <a:rPr sz="1000" dirty="0">
                <a:latin typeface="Arial"/>
                <a:cs typeface="Arial"/>
                <a:hlinkClick r:id="rId8" action="ppaction://hlinksldjump"/>
              </a:rPr>
              <a:t>c</a:t>
            </a:r>
            <a:r>
              <a:rPr sz="1000" spc="0" dirty="0">
                <a:latin typeface="Arial"/>
                <a:cs typeface="Arial"/>
                <a:hlinkClick r:id="rId8" action="ppaction://hlinksldjump"/>
              </a:rPr>
              <a:t>a</a:t>
            </a:r>
            <a:r>
              <a:rPr sz="1000" spc="-5" dirty="0">
                <a:latin typeface="Arial"/>
                <a:cs typeface="Arial"/>
                <a:hlinkClick r:id="rId8" action="ppaction://hlinksldjump"/>
              </a:rPr>
              <a:t>tors</a:t>
            </a:r>
            <a:r>
              <a:rPr sz="1000" spc="5" dirty="0">
                <a:latin typeface="Arial"/>
                <a:cs typeface="Arial"/>
                <a:hlinkClick r:id="rId8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8" action="ppaction://hlinksldjump"/>
              </a:rPr>
              <a:t>f</a:t>
            </a:r>
            <a:r>
              <a:rPr sz="1000" spc="-5" dirty="0">
                <a:latin typeface="Arial"/>
                <a:cs typeface="Arial"/>
                <a:hlinkClick r:id="rId8" action="ppaction://hlinksldjump"/>
              </a:rPr>
              <a:t>or </a:t>
            </a:r>
            <a:r>
              <a:rPr sz="1000" dirty="0">
                <a:latin typeface="Arial"/>
                <a:cs typeface="Arial"/>
                <a:hlinkClick r:id="rId8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8" action="ppaction://hlinksldjump"/>
              </a:rPr>
              <a:t>l</a:t>
            </a:r>
            <a:r>
              <a:rPr sz="1000" spc="-5" dirty="0">
                <a:latin typeface="Arial"/>
                <a:cs typeface="Arial"/>
                <a:hlinkClick r:id="rId8" action="ppaction://hlinksldjump"/>
              </a:rPr>
              <a:t>o</a:t>
            </a:r>
            <a:r>
              <a:rPr sz="1000" spc="-10" dirty="0">
                <a:latin typeface="Arial"/>
                <a:cs typeface="Arial"/>
                <a:hlinkClick r:id="rId8" action="ppaction://hlinksldjump"/>
              </a:rPr>
              <a:t>b</a:t>
            </a:r>
            <a:r>
              <a:rPr sz="1000" spc="-5" dirty="0">
                <a:latin typeface="Arial"/>
                <a:cs typeface="Arial"/>
                <a:hlinkClick r:id="rId8" action="ppaction://hlinksldjump"/>
              </a:rPr>
              <a:t>e</a:t>
            </a:r>
            <a:r>
              <a:rPr sz="1000" spc="5" dirty="0">
                <a:latin typeface="Arial"/>
                <a:cs typeface="Arial"/>
                <a:hlinkClick r:id="rId8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8" action="ppaction://hlinksldjump"/>
              </a:rPr>
              <a:t>V</a:t>
            </a:r>
            <a:r>
              <a:rPr sz="1000" dirty="0">
                <a:latin typeface="Arial"/>
                <a:cs typeface="Arial"/>
                <a:hlinkClick r:id="rId8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8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8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8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8" action="ppaction://hlinksldjump"/>
              </a:rPr>
              <a:t>31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9" action="ppaction://hlinksldjump"/>
              </a:rPr>
              <a:t>Table 8: Reported or Estimated </a:t>
            </a:r>
            <a:r>
              <a:rPr sz="1000" dirty="0">
                <a:latin typeface="Arial"/>
                <a:cs typeface="Arial"/>
                <a:hlinkClick r:id="rId9" action="ppaction://hlinksldjump"/>
              </a:rPr>
              <a:t>Capacity </a:t>
            </a:r>
            <a:r>
              <a:rPr sz="1000" spc="-5" dirty="0">
                <a:latin typeface="Arial"/>
                <a:cs typeface="Arial"/>
                <a:hlinkClick r:id="rId9" action="ppaction://hlinksldjump"/>
              </a:rPr>
              <a:t>Utilization Rates at Selected Globe Valve Suppliers </a:t>
            </a:r>
            <a:r>
              <a:rPr sz="1000" spc="-10" dirty="0">
                <a:latin typeface="Arial"/>
                <a:cs typeface="Arial"/>
                <a:hlinkClick r:id="rId9" action="ppaction://hlinksldjump"/>
              </a:rPr>
              <a:t>34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  <a:hlinkClick r:id="rId10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10" action="ppaction://hlinksldjump"/>
              </a:rPr>
              <a:t>bl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e </a:t>
            </a:r>
            <a:r>
              <a:rPr sz="1000" spc="-10" dirty="0">
                <a:latin typeface="Arial"/>
                <a:cs typeface="Arial"/>
                <a:hlinkClick r:id="rId10" action="ppaction://hlinksldjump"/>
              </a:rPr>
              <a:t>9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:</a:t>
            </a:r>
            <a:r>
              <a:rPr sz="1000" spc="5" dirty="0">
                <a:latin typeface="Arial"/>
                <a:cs typeface="Arial"/>
                <a:hlinkClick r:id="rId10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10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u</a:t>
            </a:r>
            <a:r>
              <a:rPr sz="1000" dirty="0">
                <a:latin typeface="Arial"/>
                <a:cs typeface="Arial"/>
                <a:hlinkClick r:id="rId10" action="ppaction://hlinksldjump"/>
              </a:rPr>
              <a:t>m</a:t>
            </a:r>
            <a:r>
              <a:rPr sz="1000" spc="10" dirty="0">
                <a:latin typeface="Arial"/>
                <a:cs typeface="Arial"/>
                <a:hlinkClick r:id="rId10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a</a:t>
            </a:r>
            <a:r>
              <a:rPr sz="1000" spc="0" dirty="0">
                <a:latin typeface="Arial"/>
                <a:cs typeface="Arial"/>
                <a:hlinkClick r:id="rId10" action="ppaction://hlinksldjump"/>
              </a:rPr>
              <a:t>r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y</a:t>
            </a:r>
            <a:r>
              <a:rPr sz="1000" spc="-35" dirty="0">
                <a:latin typeface="Arial"/>
                <a:cs typeface="Arial"/>
                <a:hlinkClick r:id="rId10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of</a:t>
            </a:r>
            <a:r>
              <a:rPr sz="1000" spc="5" dirty="0">
                <a:latin typeface="Arial"/>
                <a:cs typeface="Arial"/>
                <a:hlinkClick r:id="rId10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N</a:t>
            </a:r>
            <a:r>
              <a:rPr sz="1000" dirty="0">
                <a:latin typeface="Arial"/>
                <a:cs typeface="Arial"/>
                <a:hlinkClick r:id="rId10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w</a:t>
            </a:r>
            <a:r>
              <a:rPr sz="1000" spc="10" dirty="0">
                <a:latin typeface="Arial"/>
                <a:cs typeface="Arial"/>
                <a:hlinkClick r:id="rId10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Con</a:t>
            </a:r>
            <a:r>
              <a:rPr sz="1000" spc="-10" dirty="0">
                <a:latin typeface="Arial"/>
                <a:cs typeface="Arial"/>
                <a:hlinkClick r:id="rId10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racts</a:t>
            </a:r>
            <a:r>
              <a:rPr sz="1000" dirty="0">
                <a:latin typeface="Arial"/>
                <a:cs typeface="Arial"/>
                <a:hlinkClick r:id="rId10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a</a:t>
            </a:r>
            <a:r>
              <a:rPr sz="1000" dirty="0">
                <a:latin typeface="Arial"/>
                <a:cs typeface="Arial"/>
                <a:hlinkClick r:id="rId10" action="ppaction://hlinksldjump"/>
              </a:rPr>
              <a:t>n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d</a:t>
            </a:r>
            <a:r>
              <a:rPr sz="1000" spc="5" dirty="0">
                <a:latin typeface="Arial"/>
                <a:cs typeface="Arial"/>
                <a:hlinkClick r:id="rId10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10" action="ppaction://hlinksldjump"/>
              </a:rPr>
              <a:t>E</a:t>
            </a:r>
            <a:r>
              <a:rPr sz="1000" dirty="0">
                <a:latin typeface="Arial"/>
                <a:cs typeface="Arial"/>
                <a:hlinkClick r:id="rId10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t</a:t>
            </a:r>
            <a:r>
              <a:rPr sz="1000" spc="-15" dirty="0">
                <a:latin typeface="Arial"/>
                <a:cs typeface="Arial"/>
                <a:hlinkClick r:id="rId10" action="ppaction://hlinksldjump"/>
              </a:rPr>
              <a:t>i</a:t>
            </a:r>
            <a:r>
              <a:rPr sz="1000" spc="10" dirty="0">
                <a:latin typeface="Arial"/>
                <a:cs typeface="Arial"/>
                <a:hlinkClick r:id="rId10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at</a:t>
            </a:r>
            <a:r>
              <a:rPr sz="1000" spc="-10" dirty="0">
                <a:latin typeface="Arial"/>
                <a:cs typeface="Arial"/>
                <a:hlinkClick r:id="rId10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d Va</a:t>
            </a:r>
            <a:r>
              <a:rPr sz="1000" spc="-15" dirty="0">
                <a:latin typeface="Arial"/>
                <a:cs typeface="Arial"/>
                <a:hlinkClick r:id="rId10" action="ppaction://hlinksldjump"/>
              </a:rPr>
              <a:t>l</a:t>
            </a:r>
            <a:r>
              <a:rPr sz="1000" dirty="0">
                <a:latin typeface="Arial"/>
                <a:cs typeface="Arial"/>
                <a:hlinkClick r:id="rId10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es</a:t>
            </a:r>
            <a:r>
              <a:rPr sz="1000" dirty="0">
                <a:latin typeface="Arial"/>
                <a:cs typeface="Arial"/>
                <a:hlinkClick r:id="rId10" action="ppaction://hlinksldjump"/>
              </a:rPr>
              <a:t> f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or </a:t>
            </a:r>
            <a:r>
              <a:rPr sz="1000" dirty="0">
                <a:latin typeface="Arial"/>
                <a:cs typeface="Arial"/>
                <a:hlinkClick r:id="rId10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10" action="ppaction://hlinksldjump"/>
              </a:rPr>
              <a:t>l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o</a:t>
            </a:r>
            <a:r>
              <a:rPr sz="1000" spc="-10" dirty="0">
                <a:latin typeface="Arial"/>
                <a:cs typeface="Arial"/>
                <a:hlinkClick r:id="rId10" action="ppaction://hlinksldjump"/>
              </a:rPr>
              <a:t>b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e</a:t>
            </a:r>
            <a:r>
              <a:rPr sz="1000" spc="5" dirty="0">
                <a:latin typeface="Arial"/>
                <a:cs typeface="Arial"/>
                <a:hlinkClick r:id="rId10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10" action="ppaction://hlinksldjump"/>
              </a:rPr>
              <a:t>V</a:t>
            </a:r>
            <a:r>
              <a:rPr sz="1000" dirty="0">
                <a:latin typeface="Arial"/>
                <a:cs typeface="Arial"/>
                <a:hlinkClick r:id="rId10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10" action="ppaction://hlinksldjump"/>
              </a:rPr>
              <a:t>l</a:t>
            </a:r>
            <a:r>
              <a:rPr sz="1000" dirty="0">
                <a:latin typeface="Arial"/>
                <a:cs typeface="Arial"/>
                <a:hlinkClick r:id="rId10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0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10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10" action="ppaction://hlinksldjump"/>
              </a:rPr>
              <a:t>36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  <a:hlinkClick r:id="rId11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bl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e 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1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0:</a:t>
            </a:r>
            <a:r>
              <a:rPr sz="1000" spc="5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R</a:t>
            </a:r>
            <a:r>
              <a:rPr sz="1000" spc="0" dirty="0">
                <a:latin typeface="Arial"/>
                <a:cs typeface="Arial"/>
                <a:hlinkClick r:id="rId11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g</a:t>
            </a:r>
            <a:r>
              <a:rPr sz="1000" spc="-15" dirty="0">
                <a:latin typeface="Arial"/>
                <a:cs typeface="Arial"/>
                <a:hlinkClick r:id="rId11" action="ppaction://hlinksldjump"/>
              </a:rPr>
              <a:t>i</a:t>
            </a:r>
            <a:r>
              <a:rPr sz="1000" dirty="0">
                <a:latin typeface="Arial"/>
                <a:cs typeface="Arial"/>
                <a:hlinkClick r:id="rId11" action="ppaction://hlinksldjump"/>
              </a:rPr>
              <a:t>o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n</a:t>
            </a:r>
            <a:r>
              <a:rPr sz="1000" dirty="0">
                <a:latin typeface="Arial"/>
                <a:cs typeface="Arial"/>
                <a:hlinkClick r:id="rId11" action="ppaction://hlinksldjump"/>
              </a:rPr>
              <a:t>a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l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 P</a:t>
            </a:r>
            <a:r>
              <a:rPr sz="1000" spc="5" dirty="0">
                <a:latin typeface="Arial"/>
                <a:cs typeface="Arial"/>
                <a:hlinkClick r:id="rId11" action="ppaction://hlinksldjump"/>
              </a:rPr>
              <a:t>r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i</a:t>
            </a:r>
            <a:r>
              <a:rPr sz="1000" dirty="0">
                <a:latin typeface="Arial"/>
                <a:cs typeface="Arial"/>
                <a:hlinkClick r:id="rId11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e Vari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a</a:t>
            </a:r>
            <a:r>
              <a:rPr sz="1000" spc="0" dirty="0">
                <a:latin typeface="Arial"/>
                <a:cs typeface="Arial"/>
                <a:hlinkClick r:id="rId11" action="ppaction://hlinksldjump"/>
              </a:rPr>
              <a:t>t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o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n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s</a:t>
            </a:r>
            <a:r>
              <a:rPr sz="1000" spc="10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over </a:t>
            </a:r>
            <a:r>
              <a:rPr sz="1000" spc="5" dirty="0">
                <a:latin typeface="Arial"/>
                <a:cs typeface="Arial"/>
                <a:hlinkClick r:id="rId11" action="ppaction://hlinksldjump"/>
              </a:rPr>
              <a:t>T</a:t>
            </a:r>
            <a:r>
              <a:rPr sz="1000" spc="-25" dirty="0">
                <a:latin typeface="Arial"/>
                <a:cs typeface="Arial"/>
                <a:hlinkClick r:id="rId11" action="ppaction://hlinksldjump"/>
              </a:rPr>
              <a:t>i</a:t>
            </a:r>
            <a:r>
              <a:rPr sz="1000" spc="10" dirty="0">
                <a:latin typeface="Arial"/>
                <a:cs typeface="Arial"/>
                <a:hlinkClick r:id="rId11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e </a:t>
            </a:r>
            <a:r>
              <a:rPr sz="1000" dirty="0">
                <a:latin typeface="Arial"/>
                <a:cs typeface="Arial"/>
                <a:hlinkClick r:id="rId11" action="ppaction://hlinksldjump"/>
              </a:rPr>
              <a:t>f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or </a:t>
            </a:r>
            <a:r>
              <a:rPr sz="1000" dirty="0">
                <a:latin typeface="Arial"/>
                <a:cs typeface="Arial"/>
                <a:hlinkClick r:id="rId11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l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o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b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e Val</a:t>
            </a:r>
            <a:r>
              <a:rPr sz="1000" spc="-15" dirty="0">
                <a:latin typeface="Arial"/>
                <a:cs typeface="Arial"/>
                <a:hlinkClick r:id="rId11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11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40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  <a:hlinkClick r:id="rId11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bl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e 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1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1:</a:t>
            </a:r>
            <a:r>
              <a:rPr sz="1000" spc="5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I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n</a:t>
            </a:r>
            <a:r>
              <a:rPr sz="1000" dirty="0">
                <a:latin typeface="Arial"/>
                <a:cs typeface="Arial"/>
                <a:hlinkClick r:id="rId11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re</a:t>
            </a:r>
            <a:r>
              <a:rPr sz="1000" spc="10" dirty="0">
                <a:latin typeface="Arial"/>
                <a:cs typeface="Arial"/>
                <a:hlinkClick r:id="rId11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e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n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tal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1000" spc="0" dirty="0">
                <a:latin typeface="Arial"/>
                <a:cs typeface="Arial"/>
                <a:hlinkClick r:id="rId11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ost</a:t>
            </a:r>
            <a:r>
              <a:rPr sz="1000" spc="5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p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r</a:t>
            </a:r>
            <a:r>
              <a:rPr sz="1000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E</a:t>
            </a:r>
            <a:r>
              <a:rPr sz="1000" dirty="0">
                <a:latin typeface="Arial"/>
                <a:cs typeface="Arial"/>
                <a:hlinkClick r:id="rId11" action="ppaction://hlinksldjump"/>
              </a:rPr>
              <a:t>x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tra</a:t>
            </a:r>
            <a:r>
              <a:rPr sz="1000" spc="5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P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ara</a:t>
            </a:r>
            <a:r>
              <a:rPr sz="1000" spc="10" dirty="0">
                <a:latin typeface="Arial"/>
                <a:cs typeface="Arial"/>
                <a:hlinkClick r:id="rId11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et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r</a:t>
            </a:r>
            <a:r>
              <a:rPr sz="1000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or F</a:t>
            </a:r>
            <a:r>
              <a:rPr sz="1000" dirty="0">
                <a:latin typeface="Arial"/>
                <a:cs typeface="Arial"/>
                <a:hlinkClick r:id="rId11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at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re </a:t>
            </a:r>
            <a:r>
              <a:rPr sz="1000" dirty="0">
                <a:latin typeface="Arial"/>
                <a:cs typeface="Arial"/>
                <a:hlinkClick r:id="rId11" action="ppaction://hlinksldjump"/>
              </a:rPr>
              <a:t>f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or </a:t>
            </a:r>
            <a:r>
              <a:rPr sz="1000" dirty="0">
                <a:latin typeface="Arial"/>
                <a:cs typeface="Arial"/>
                <a:hlinkClick r:id="rId11" action="ppaction://hlinksldjump"/>
              </a:rPr>
              <a:t>G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l</a:t>
            </a:r>
            <a:r>
              <a:rPr sz="1000" dirty="0">
                <a:latin typeface="Arial"/>
                <a:cs typeface="Arial"/>
                <a:hlinkClick r:id="rId11" action="ppaction://hlinksldjump"/>
              </a:rPr>
              <a:t>o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be</a:t>
            </a:r>
            <a:r>
              <a:rPr sz="1000" spc="5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V</a:t>
            </a:r>
            <a:r>
              <a:rPr sz="1000" dirty="0">
                <a:latin typeface="Arial"/>
                <a:cs typeface="Arial"/>
                <a:hlinkClick r:id="rId11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l</a:t>
            </a:r>
            <a:r>
              <a:rPr sz="1000" dirty="0">
                <a:latin typeface="Arial"/>
                <a:cs typeface="Arial"/>
                <a:hlinkClick r:id="rId11" action="ppaction://hlinksldjump"/>
              </a:rPr>
              <a:t>v</a:t>
            </a:r>
            <a:r>
              <a:rPr sz="1000" spc="25" dirty="0">
                <a:latin typeface="Arial"/>
                <a:cs typeface="Arial"/>
                <a:hlinkClick r:id="rId11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11" action="ppaction://hlinksldjump"/>
              </a:rPr>
              <a:t>s </a:t>
            </a:r>
            <a:r>
              <a:rPr sz="1000" dirty="0">
                <a:latin typeface="Arial"/>
                <a:cs typeface="Arial"/>
                <a:hlinkClick r:id="rId11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11" action="ppaction://hlinksldjump"/>
              </a:rPr>
              <a:t>40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  <a:hlinkClick r:id="rId12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12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12" action="ppaction://hlinksldjump"/>
              </a:rPr>
              <a:t>bl</a:t>
            </a:r>
            <a:r>
              <a:rPr sz="1000" spc="-5" dirty="0">
                <a:latin typeface="Arial"/>
                <a:cs typeface="Arial"/>
                <a:hlinkClick r:id="rId12" action="ppaction://hlinksldjump"/>
              </a:rPr>
              <a:t>e </a:t>
            </a:r>
            <a:r>
              <a:rPr sz="1000" spc="-10" dirty="0">
                <a:latin typeface="Arial"/>
                <a:cs typeface="Arial"/>
                <a:hlinkClick r:id="rId12" action="ppaction://hlinksldjump"/>
              </a:rPr>
              <a:t>1</a:t>
            </a:r>
            <a:r>
              <a:rPr sz="1000" spc="-5" dirty="0">
                <a:latin typeface="Arial"/>
                <a:cs typeface="Arial"/>
                <a:hlinkClick r:id="rId12" action="ppaction://hlinksldjump"/>
              </a:rPr>
              <a:t>2:</a:t>
            </a:r>
            <a:r>
              <a:rPr sz="1000" spc="5" dirty="0">
                <a:latin typeface="Arial"/>
                <a:cs typeface="Arial"/>
                <a:hlinkClick r:id="rId12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12" action="ppaction://hlinksldjump"/>
              </a:rPr>
              <a:t>Ke</a:t>
            </a:r>
            <a:r>
              <a:rPr sz="1000" spc="-5" dirty="0">
                <a:latin typeface="Arial"/>
                <a:cs typeface="Arial"/>
                <a:hlinkClick r:id="rId12" action="ppaction://hlinksldjump"/>
              </a:rPr>
              <a:t>y</a:t>
            </a:r>
            <a:r>
              <a:rPr sz="1000" spc="-10" dirty="0">
                <a:latin typeface="Arial"/>
                <a:cs typeface="Arial"/>
                <a:hlinkClick r:id="rId12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2" action="ppaction://hlinksldjump"/>
              </a:rPr>
              <a:t>In</a:t>
            </a:r>
            <a:r>
              <a:rPr sz="1000" dirty="0">
                <a:latin typeface="Arial"/>
                <a:cs typeface="Arial"/>
                <a:hlinkClick r:id="rId12" action="ppaction://hlinksldjump"/>
              </a:rPr>
              <a:t>d</a:t>
            </a:r>
            <a:r>
              <a:rPr sz="1000" spc="-10" dirty="0">
                <a:latin typeface="Arial"/>
                <a:cs typeface="Arial"/>
                <a:hlinkClick r:id="rId12" action="ppaction://hlinksldjump"/>
              </a:rPr>
              <a:t>i</a:t>
            </a:r>
            <a:r>
              <a:rPr sz="1000" dirty="0">
                <a:latin typeface="Arial"/>
                <a:cs typeface="Arial"/>
                <a:hlinkClick r:id="rId12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12" action="ppaction://hlinksldjump"/>
              </a:rPr>
              <a:t>at</a:t>
            </a:r>
            <a:r>
              <a:rPr sz="1000" spc="-10" dirty="0">
                <a:latin typeface="Arial"/>
                <a:cs typeface="Arial"/>
                <a:hlinkClick r:id="rId12" action="ppaction://hlinksldjump"/>
              </a:rPr>
              <a:t>o</a:t>
            </a:r>
            <a:r>
              <a:rPr sz="1000" spc="-5" dirty="0">
                <a:latin typeface="Arial"/>
                <a:cs typeface="Arial"/>
                <a:hlinkClick r:id="rId12" action="ppaction://hlinksldjump"/>
              </a:rPr>
              <a:t>rs</a:t>
            </a:r>
            <a:r>
              <a:rPr sz="1000" dirty="0">
                <a:latin typeface="Arial"/>
                <a:cs typeface="Arial"/>
                <a:hlinkClick r:id="rId12" action="ppaction://hlinksldjump"/>
              </a:rPr>
              <a:t> f</a:t>
            </a:r>
            <a:r>
              <a:rPr sz="1000" spc="-5" dirty="0">
                <a:latin typeface="Arial"/>
                <a:cs typeface="Arial"/>
                <a:hlinkClick r:id="rId12" action="ppaction://hlinksldjump"/>
              </a:rPr>
              <a:t>or Re</a:t>
            </a:r>
            <a:r>
              <a:rPr sz="1000" dirty="0">
                <a:latin typeface="Arial"/>
                <a:cs typeface="Arial"/>
                <a:hlinkClick r:id="rId12" action="ppaction://hlinksldjump"/>
              </a:rPr>
              <a:t>l</a:t>
            </a:r>
            <a:r>
              <a:rPr sz="1000" spc="-10" dirty="0">
                <a:latin typeface="Arial"/>
                <a:cs typeface="Arial"/>
                <a:hlinkClick r:id="rId12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12" action="ppaction://hlinksldjump"/>
              </a:rPr>
              <a:t>ef</a:t>
            </a:r>
            <a:r>
              <a:rPr sz="1000" spc="5" dirty="0">
                <a:latin typeface="Arial"/>
                <a:cs typeface="Arial"/>
                <a:hlinkClick r:id="rId12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12" action="ppaction://hlinksldjump"/>
              </a:rPr>
              <a:t>V</a:t>
            </a:r>
            <a:r>
              <a:rPr sz="1000" dirty="0">
                <a:latin typeface="Arial"/>
                <a:cs typeface="Arial"/>
                <a:hlinkClick r:id="rId12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12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2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12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12" action="ppaction://hlinksldjump"/>
              </a:rPr>
              <a:t>44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Table 13: Reported or </a:t>
            </a:r>
            <a:r>
              <a:rPr sz="1000" dirty="0">
                <a:latin typeface="Arial"/>
                <a:cs typeface="Arial"/>
                <a:hlinkClick r:id="rId13" action="ppaction://hlinksldjump"/>
              </a:rPr>
              <a:t>Estimated </a:t>
            </a:r>
            <a:r>
              <a:rPr sz="1000" spc="-5" dirty="0">
                <a:latin typeface="Arial"/>
                <a:cs typeface="Arial"/>
                <a:hlinkClick r:id="rId13" action="ppaction://hlinksldjump"/>
              </a:rPr>
              <a:t>Capacity Utilization Rates at Selected Relief Valve Suppliers </a:t>
            </a:r>
            <a:r>
              <a:rPr sz="1000" spc="-10" dirty="0">
                <a:latin typeface="Arial"/>
                <a:cs typeface="Arial"/>
                <a:hlinkClick r:id="rId13" action="ppaction://hlinksldjump"/>
              </a:rPr>
              <a:t>48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  <a:hlinkClick r:id="rId14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14" action="ppaction://hlinksldjump"/>
              </a:rPr>
              <a:t>bl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e </a:t>
            </a:r>
            <a:r>
              <a:rPr sz="1000" spc="-10" dirty="0">
                <a:latin typeface="Arial"/>
                <a:cs typeface="Arial"/>
                <a:hlinkClick r:id="rId14" action="ppaction://hlinksldjump"/>
              </a:rPr>
              <a:t>1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4:</a:t>
            </a:r>
            <a:r>
              <a:rPr sz="1000" spc="5" dirty="0">
                <a:latin typeface="Arial"/>
                <a:cs typeface="Arial"/>
                <a:hlinkClick r:id="rId14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14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u</a:t>
            </a:r>
            <a:r>
              <a:rPr sz="1000" dirty="0">
                <a:latin typeface="Arial"/>
                <a:cs typeface="Arial"/>
                <a:hlinkClick r:id="rId14" action="ppaction://hlinksldjump"/>
              </a:rPr>
              <a:t>m</a:t>
            </a:r>
            <a:r>
              <a:rPr sz="1000" spc="10" dirty="0">
                <a:latin typeface="Arial"/>
                <a:cs typeface="Arial"/>
                <a:hlinkClick r:id="rId14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ary</a:t>
            </a:r>
            <a:r>
              <a:rPr sz="1000" spc="-20" dirty="0">
                <a:latin typeface="Arial"/>
                <a:cs typeface="Arial"/>
                <a:hlinkClick r:id="rId14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of</a:t>
            </a:r>
            <a:r>
              <a:rPr sz="1000" spc="5" dirty="0">
                <a:latin typeface="Arial"/>
                <a:cs typeface="Arial"/>
                <a:hlinkClick r:id="rId14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N</a:t>
            </a:r>
            <a:r>
              <a:rPr sz="1000" dirty="0">
                <a:latin typeface="Arial"/>
                <a:cs typeface="Arial"/>
                <a:hlinkClick r:id="rId14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w Con</a:t>
            </a:r>
            <a:r>
              <a:rPr sz="1000" spc="-10" dirty="0">
                <a:latin typeface="Arial"/>
                <a:cs typeface="Arial"/>
                <a:hlinkClick r:id="rId14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racts</a:t>
            </a:r>
            <a:r>
              <a:rPr sz="1000" dirty="0">
                <a:latin typeface="Arial"/>
                <a:cs typeface="Arial"/>
                <a:hlinkClick r:id="rId14" action="ppaction://hlinksldjump"/>
              </a:rPr>
              <a:t> a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nd</a:t>
            </a:r>
            <a:r>
              <a:rPr sz="1000" spc="5" dirty="0">
                <a:latin typeface="Arial"/>
                <a:cs typeface="Arial"/>
                <a:hlinkClick r:id="rId14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14" action="ppaction://hlinksldjump"/>
              </a:rPr>
              <a:t>E</a:t>
            </a:r>
            <a:r>
              <a:rPr sz="1000" dirty="0">
                <a:latin typeface="Arial"/>
                <a:cs typeface="Arial"/>
                <a:hlinkClick r:id="rId14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t</a:t>
            </a:r>
            <a:r>
              <a:rPr sz="1000" spc="-15" dirty="0">
                <a:latin typeface="Arial"/>
                <a:cs typeface="Arial"/>
                <a:hlinkClick r:id="rId14" action="ppaction://hlinksldjump"/>
              </a:rPr>
              <a:t>i</a:t>
            </a:r>
            <a:r>
              <a:rPr sz="1000" spc="10" dirty="0">
                <a:latin typeface="Arial"/>
                <a:cs typeface="Arial"/>
                <a:hlinkClick r:id="rId14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at</a:t>
            </a:r>
            <a:r>
              <a:rPr sz="1000" spc="-10" dirty="0">
                <a:latin typeface="Arial"/>
                <a:cs typeface="Arial"/>
                <a:hlinkClick r:id="rId14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d Va</a:t>
            </a:r>
            <a:r>
              <a:rPr sz="1000" spc="-15" dirty="0">
                <a:latin typeface="Arial"/>
                <a:cs typeface="Arial"/>
                <a:hlinkClick r:id="rId14" action="ppaction://hlinksldjump"/>
              </a:rPr>
              <a:t>l</a:t>
            </a:r>
            <a:r>
              <a:rPr sz="1000" dirty="0">
                <a:latin typeface="Arial"/>
                <a:cs typeface="Arial"/>
                <a:hlinkClick r:id="rId14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es</a:t>
            </a:r>
            <a:r>
              <a:rPr sz="1000" dirty="0">
                <a:latin typeface="Arial"/>
                <a:cs typeface="Arial"/>
                <a:hlinkClick r:id="rId14" action="ppaction://hlinksldjump"/>
              </a:rPr>
              <a:t> f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or Re</a:t>
            </a:r>
            <a:r>
              <a:rPr sz="1000" spc="-10" dirty="0">
                <a:latin typeface="Arial"/>
                <a:cs typeface="Arial"/>
                <a:hlinkClick r:id="rId14" action="ppaction://hlinksldjump"/>
              </a:rPr>
              <a:t>l</a:t>
            </a:r>
            <a:r>
              <a:rPr sz="1000" dirty="0">
                <a:latin typeface="Arial"/>
                <a:cs typeface="Arial"/>
                <a:hlinkClick r:id="rId14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ef</a:t>
            </a:r>
            <a:r>
              <a:rPr sz="1000" spc="5" dirty="0">
                <a:latin typeface="Arial"/>
                <a:cs typeface="Arial"/>
                <a:hlinkClick r:id="rId14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14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14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4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14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14" action="ppaction://hlinksldjump"/>
              </a:rPr>
              <a:t>51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  <a:hlinkClick r:id="rId15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bl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e 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1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5:</a:t>
            </a:r>
            <a:r>
              <a:rPr sz="1000" spc="5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R</a:t>
            </a:r>
            <a:r>
              <a:rPr sz="1000" dirty="0">
                <a:latin typeface="Arial"/>
                <a:cs typeface="Arial"/>
                <a:hlinkClick r:id="rId15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g</a:t>
            </a:r>
            <a:r>
              <a:rPr sz="1000" spc="-15" dirty="0">
                <a:latin typeface="Arial"/>
                <a:cs typeface="Arial"/>
                <a:hlinkClick r:id="rId15" action="ppaction://hlinksldjump"/>
              </a:rPr>
              <a:t>i</a:t>
            </a:r>
            <a:r>
              <a:rPr sz="1000" dirty="0">
                <a:latin typeface="Arial"/>
                <a:cs typeface="Arial"/>
                <a:hlinkClick r:id="rId15" action="ppaction://hlinksldjump"/>
              </a:rPr>
              <a:t>o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n</a:t>
            </a:r>
            <a:r>
              <a:rPr sz="1000" dirty="0">
                <a:latin typeface="Arial"/>
                <a:cs typeface="Arial"/>
                <a:hlinkClick r:id="rId15" action="ppaction://hlinksldjump"/>
              </a:rPr>
              <a:t>a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l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 P</a:t>
            </a:r>
            <a:r>
              <a:rPr sz="1000" spc="5" dirty="0">
                <a:latin typeface="Arial"/>
                <a:cs typeface="Arial"/>
                <a:hlinkClick r:id="rId15" action="ppaction://hlinksldjump"/>
              </a:rPr>
              <a:t>r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i</a:t>
            </a:r>
            <a:r>
              <a:rPr sz="1000" dirty="0">
                <a:latin typeface="Arial"/>
                <a:cs typeface="Arial"/>
                <a:hlinkClick r:id="rId15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e Vari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a</a:t>
            </a:r>
            <a:r>
              <a:rPr sz="1000" spc="0" dirty="0">
                <a:latin typeface="Arial"/>
                <a:cs typeface="Arial"/>
                <a:hlinkClick r:id="rId15" action="ppaction://hlinksldjump"/>
              </a:rPr>
              <a:t>t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o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n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s</a:t>
            </a:r>
            <a:r>
              <a:rPr sz="1000" spc="10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over </a:t>
            </a:r>
            <a:r>
              <a:rPr sz="1000" spc="5" dirty="0">
                <a:latin typeface="Arial"/>
                <a:cs typeface="Arial"/>
                <a:hlinkClick r:id="rId15" action="ppaction://hlinksldjump"/>
              </a:rPr>
              <a:t>T</a:t>
            </a:r>
            <a:r>
              <a:rPr sz="1000" spc="-25" dirty="0">
                <a:latin typeface="Arial"/>
                <a:cs typeface="Arial"/>
                <a:hlinkClick r:id="rId15" action="ppaction://hlinksldjump"/>
              </a:rPr>
              <a:t>i</a:t>
            </a:r>
            <a:r>
              <a:rPr sz="1000" spc="10" dirty="0">
                <a:latin typeface="Arial"/>
                <a:cs typeface="Arial"/>
                <a:hlinkClick r:id="rId15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e </a:t>
            </a:r>
            <a:r>
              <a:rPr sz="1000" dirty="0">
                <a:latin typeface="Arial"/>
                <a:cs typeface="Arial"/>
                <a:hlinkClick r:id="rId15" action="ppaction://hlinksldjump"/>
              </a:rPr>
              <a:t>f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or Re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l</a:t>
            </a:r>
            <a:r>
              <a:rPr sz="1000" dirty="0">
                <a:latin typeface="Arial"/>
                <a:cs typeface="Arial"/>
                <a:hlinkClick r:id="rId15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ef</a:t>
            </a:r>
            <a:r>
              <a:rPr sz="1000" spc="5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15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15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55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  <a:hlinkClick r:id="rId15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bl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e 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1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6:</a:t>
            </a:r>
            <a:r>
              <a:rPr sz="1000" spc="5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I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n</a:t>
            </a:r>
            <a:r>
              <a:rPr sz="1000" dirty="0">
                <a:latin typeface="Arial"/>
                <a:cs typeface="Arial"/>
                <a:hlinkClick r:id="rId15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re</a:t>
            </a:r>
            <a:r>
              <a:rPr sz="1000" spc="10" dirty="0">
                <a:latin typeface="Arial"/>
                <a:cs typeface="Arial"/>
                <a:hlinkClick r:id="rId15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e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n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tal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1000" spc="0" dirty="0">
                <a:latin typeface="Arial"/>
                <a:cs typeface="Arial"/>
                <a:hlinkClick r:id="rId15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ost</a:t>
            </a:r>
            <a:r>
              <a:rPr sz="1000" spc="5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p</a:t>
            </a:r>
            <a:r>
              <a:rPr sz="1000" dirty="0">
                <a:latin typeface="Arial"/>
                <a:cs typeface="Arial"/>
                <a:hlinkClick r:id="rId15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r</a:t>
            </a:r>
            <a:r>
              <a:rPr sz="1000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E</a:t>
            </a:r>
            <a:r>
              <a:rPr sz="1000" dirty="0">
                <a:latin typeface="Arial"/>
                <a:cs typeface="Arial"/>
                <a:hlinkClick r:id="rId15" action="ppaction://hlinksldjump"/>
              </a:rPr>
              <a:t>x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tra</a:t>
            </a:r>
            <a:r>
              <a:rPr sz="1000" spc="5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P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ara</a:t>
            </a:r>
            <a:r>
              <a:rPr sz="1000" spc="10" dirty="0">
                <a:latin typeface="Arial"/>
                <a:cs typeface="Arial"/>
                <a:hlinkClick r:id="rId15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et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r</a:t>
            </a:r>
            <a:r>
              <a:rPr sz="1000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or F</a:t>
            </a:r>
            <a:r>
              <a:rPr sz="1000" dirty="0">
                <a:latin typeface="Arial"/>
                <a:cs typeface="Arial"/>
                <a:hlinkClick r:id="rId15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at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re (I</a:t>
            </a:r>
            <a:r>
              <a:rPr sz="1000" spc="0" dirty="0">
                <a:latin typeface="Arial"/>
                <a:cs typeface="Arial"/>
                <a:hlinkClick r:id="rId15" action="ppaction://hlinksldjump"/>
              </a:rPr>
              <a:t>n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d</a:t>
            </a:r>
            <a:r>
              <a:rPr sz="1000" spc="-15" dirty="0">
                <a:latin typeface="Arial"/>
                <a:cs typeface="Arial"/>
                <a:hlinkClick r:id="rId15" action="ppaction://hlinksldjump"/>
              </a:rPr>
              <a:t>i</a:t>
            </a:r>
            <a:r>
              <a:rPr sz="1000" dirty="0">
                <a:latin typeface="Arial"/>
                <a:cs typeface="Arial"/>
                <a:hlinkClick r:id="rId15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a</a:t>
            </a:r>
            <a:r>
              <a:rPr sz="1000" dirty="0">
                <a:latin typeface="Arial"/>
                <a:cs typeface="Arial"/>
                <a:hlinkClick r:id="rId15" action="ppaction://hlinksldjump"/>
              </a:rPr>
              <a:t>ti</a:t>
            </a:r>
            <a:r>
              <a:rPr sz="1000" spc="-15" dirty="0">
                <a:latin typeface="Arial"/>
                <a:cs typeface="Arial"/>
                <a:hlinkClick r:id="rId15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e) </a:t>
            </a:r>
            <a:r>
              <a:rPr sz="1000" spc="0" dirty="0">
                <a:latin typeface="Arial"/>
                <a:cs typeface="Arial"/>
                <a:hlinkClick r:id="rId15" action="ppaction://hlinksldjump"/>
              </a:rPr>
              <a:t>f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or Re</a:t>
            </a:r>
            <a:r>
              <a:rPr sz="1000" dirty="0">
                <a:latin typeface="Arial"/>
                <a:cs typeface="Arial"/>
                <a:hlinkClick r:id="rId15" action="ppaction://hlinksldjump"/>
              </a:rPr>
              <a:t>l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ef</a:t>
            </a:r>
            <a:r>
              <a:rPr sz="1000" spc="5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15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5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15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15" action="ppaction://hlinksldjump"/>
              </a:rPr>
              <a:t>55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  <a:hlinkClick r:id="rId16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16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16" action="ppaction://hlinksldjump"/>
              </a:rPr>
              <a:t>bl</a:t>
            </a:r>
            <a:r>
              <a:rPr sz="1000" spc="-5" dirty="0">
                <a:latin typeface="Arial"/>
                <a:cs typeface="Arial"/>
                <a:hlinkClick r:id="rId16" action="ppaction://hlinksldjump"/>
              </a:rPr>
              <a:t>e </a:t>
            </a:r>
            <a:r>
              <a:rPr sz="1000" spc="-10" dirty="0">
                <a:latin typeface="Arial"/>
                <a:cs typeface="Arial"/>
                <a:hlinkClick r:id="rId16" action="ppaction://hlinksldjump"/>
              </a:rPr>
              <a:t>1</a:t>
            </a:r>
            <a:r>
              <a:rPr sz="1000" spc="-5" dirty="0">
                <a:latin typeface="Arial"/>
                <a:cs typeface="Arial"/>
                <a:hlinkClick r:id="rId16" action="ppaction://hlinksldjump"/>
              </a:rPr>
              <a:t>7:</a:t>
            </a:r>
            <a:r>
              <a:rPr sz="1000" spc="5" dirty="0">
                <a:latin typeface="Arial"/>
                <a:cs typeface="Arial"/>
                <a:hlinkClick r:id="rId16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16" action="ppaction://hlinksldjump"/>
              </a:rPr>
              <a:t>Ke</a:t>
            </a:r>
            <a:r>
              <a:rPr sz="1000" spc="-5" dirty="0">
                <a:latin typeface="Arial"/>
                <a:cs typeface="Arial"/>
                <a:hlinkClick r:id="rId16" action="ppaction://hlinksldjump"/>
              </a:rPr>
              <a:t>y</a:t>
            </a:r>
            <a:r>
              <a:rPr sz="1000" spc="-10" dirty="0">
                <a:latin typeface="Arial"/>
                <a:cs typeface="Arial"/>
                <a:hlinkClick r:id="rId16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6" action="ppaction://hlinksldjump"/>
              </a:rPr>
              <a:t>In</a:t>
            </a:r>
            <a:r>
              <a:rPr sz="1000" dirty="0">
                <a:latin typeface="Arial"/>
                <a:cs typeface="Arial"/>
                <a:hlinkClick r:id="rId16" action="ppaction://hlinksldjump"/>
              </a:rPr>
              <a:t>d</a:t>
            </a:r>
            <a:r>
              <a:rPr sz="1000" spc="-10" dirty="0">
                <a:latin typeface="Arial"/>
                <a:cs typeface="Arial"/>
                <a:hlinkClick r:id="rId16" action="ppaction://hlinksldjump"/>
              </a:rPr>
              <a:t>i</a:t>
            </a:r>
            <a:r>
              <a:rPr sz="1000" dirty="0">
                <a:latin typeface="Arial"/>
                <a:cs typeface="Arial"/>
                <a:hlinkClick r:id="rId16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16" action="ppaction://hlinksldjump"/>
              </a:rPr>
              <a:t>at</a:t>
            </a:r>
            <a:r>
              <a:rPr sz="1000" spc="-10" dirty="0">
                <a:latin typeface="Arial"/>
                <a:cs typeface="Arial"/>
                <a:hlinkClick r:id="rId16" action="ppaction://hlinksldjump"/>
              </a:rPr>
              <a:t>o</a:t>
            </a:r>
            <a:r>
              <a:rPr sz="1000" spc="-5" dirty="0">
                <a:latin typeface="Arial"/>
                <a:cs typeface="Arial"/>
                <a:hlinkClick r:id="rId16" action="ppaction://hlinksldjump"/>
              </a:rPr>
              <a:t>rs</a:t>
            </a:r>
            <a:r>
              <a:rPr sz="1000" dirty="0">
                <a:latin typeface="Arial"/>
                <a:cs typeface="Arial"/>
                <a:hlinkClick r:id="rId16" action="ppaction://hlinksldjump"/>
              </a:rPr>
              <a:t> f</a:t>
            </a:r>
            <a:r>
              <a:rPr sz="1000" spc="-5" dirty="0">
                <a:latin typeface="Arial"/>
                <a:cs typeface="Arial"/>
                <a:hlinkClick r:id="rId16" action="ppaction://hlinksldjump"/>
              </a:rPr>
              <a:t>or Contr</a:t>
            </a:r>
            <a:r>
              <a:rPr sz="1000" spc="0" dirty="0">
                <a:latin typeface="Arial"/>
                <a:cs typeface="Arial"/>
                <a:hlinkClick r:id="rId16" action="ppaction://hlinksldjump"/>
              </a:rPr>
              <a:t>o</a:t>
            </a:r>
            <a:r>
              <a:rPr sz="1000" spc="-5" dirty="0">
                <a:latin typeface="Arial"/>
                <a:cs typeface="Arial"/>
                <a:hlinkClick r:id="rId16" action="ppaction://hlinksldjump"/>
              </a:rPr>
              <a:t>l</a:t>
            </a:r>
            <a:r>
              <a:rPr sz="1000" dirty="0">
                <a:latin typeface="Arial"/>
                <a:cs typeface="Arial"/>
                <a:hlinkClick r:id="rId16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16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6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16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6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16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16" action="ppaction://hlinksldjump"/>
              </a:rPr>
              <a:t>60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  <a:hlinkClick r:id="rId17" action="ppaction://hlinksldjump"/>
              </a:rPr>
              <a:t>Table 18: Reported or </a:t>
            </a:r>
            <a:r>
              <a:rPr sz="1000" dirty="0">
                <a:latin typeface="Arial"/>
                <a:cs typeface="Arial"/>
                <a:hlinkClick r:id="rId17" action="ppaction://hlinksldjump"/>
              </a:rPr>
              <a:t>Estimated </a:t>
            </a:r>
            <a:r>
              <a:rPr sz="1000" spc="-5" dirty="0">
                <a:latin typeface="Arial"/>
                <a:cs typeface="Arial"/>
                <a:hlinkClick r:id="rId17" action="ppaction://hlinksldjump"/>
              </a:rPr>
              <a:t>Capacity Utilization Rates at Selected Control Valve Suppliers </a:t>
            </a:r>
            <a:r>
              <a:rPr sz="1000" spc="-10" dirty="0">
                <a:latin typeface="Arial"/>
                <a:cs typeface="Arial"/>
                <a:hlinkClick r:id="rId17" action="ppaction://hlinksldjump"/>
              </a:rPr>
              <a:t>65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  <a:hlinkClick r:id="rId18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18" action="ppaction://hlinksldjump"/>
              </a:rPr>
              <a:t>bl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e </a:t>
            </a:r>
            <a:r>
              <a:rPr sz="1000" spc="-10" dirty="0">
                <a:latin typeface="Arial"/>
                <a:cs typeface="Arial"/>
                <a:hlinkClick r:id="rId18" action="ppaction://hlinksldjump"/>
              </a:rPr>
              <a:t>1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9:</a:t>
            </a:r>
            <a:r>
              <a:rPr sz="1000" spc="5" dirty="0">
                <a:latin typeface="Arial"/>
                <a:cs typeface="Arial"/>
                <a:hlinkClick r:id="rId18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18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u</a:t>
            </a:r>
            <a:r>
              <a:rPr sz="1000" dirty="0">
                <a:latin typeface="Arial"/>
                <a:cs typeface="Arial"/>
                <a:hlinkClick r:id="rId18" action="ppaction://hlinksldjump"/>
              </a:rPr>
              <a:t>m</a:t>
            </a:r>
            <a:r>
              <a:rPr sz="1000" spc="10" dirty="0">
                <a:latin typeface="Arial"/>
                <a:cs typeface="Arial"/>
                <a:hlinkClick r:id="rId18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ary</a:t>
            </a:r>
            <a:r>
              <a:rPr sz="1000" spc="-20" dirty="0">
                <a:latin typeface="Arial"/>
                <a:cs typeface="Arial"/>
                <a:hlinkClick r:id="rId18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of</a:t>
            </a:r>
            <a:r>
              <a:rPr sz="1000" spc="5" dirty="0">
                <a:latin typeface="Arial"/>
                <a:cs typeface="Arial"/>
                <a:hlinkClick r:id="rId18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N</a:t>
            </a:r>
            <a:r>
              <a:rPr sz="1000" dirty="0">
                <a:latin typeface="Arial"/>
                <a:cs typeface="Arial"/>
                <a:hlinkClick r:id="rId18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w Con</a:t>
            </a:r>
            <a:r>
              <a:rPr sz="1000" spc="-10" dirty="0">
                <a:latin typeface="Arial"/>
                <a:cs typeface="Arial"/>
                <a:hlinkClick r:id="rId18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racts</a:t>
            </a:r>
            <a:r>
              <a:rPr sz="1000" dirty="0">
                <a:latin typeface="Arial"/>
                <a:cs typeface="Arial"/>
                <a:hlinkClick r:id="rId18" action="ppaction://hlinksldjump"/>
              </a:rPr>
              <a:t> a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nd</a:t>
            </a:r>
            <a:r>
              <a:rPr sz="1000" spc="5" dirty="0">
                <a:latin typeface="Arial"/>
                <a:cs typeface="Arial"/>
                <a:hlinkClick r:id="rId18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18" action="ppaction://hlinksldjump"/>
              </a:rPr>
              <a:t>E</a:t>
            </a:r>
            <a:r>
              <a:rPr sz="1000" dirty="0">
                <a:latin typeface="Arial"/>
                <a:cs typeface="Arial"/>
                <a:hlinkClick r:id="rId18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t</a:t>
            </a:r>
            <a:r>
              <a:rPr sz="1000" spc="-15" dirty="0">
                <a:latin typeface="Arial"/>
                <a:cs typeface="Arial"/>
                <a:hlinkClick r:id="rId18" action="ppaction://hlinksldjump"/>
              </a:rPr>
              <a:t>i</a:t>
            </a:r>
            <a:r>
              <a:rPr sz="1000" spc="10" dirty="0">
                <a:latin typeface="Arial"/>
                <a:cs typeface="Arial"/>
                <a:hlinkClick r:id="rId18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at</a:t>
            </a:r>
            <a:r>
              <a:rPr sz="1000" spc="-10" dirty="0">
                <a:latin typeface="Arial"/>
                <a:cs typeface="Arial"/>
                <a:hlinkClick r:id="rId18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d Va</a:t>
            </a:r>
            <a:r>
              <a:rPr sz="1000" spc="-15" dirty="0">
                <a:latin typeface="Arial"/>
                <a:cs typeface="Arial"/>
                <a:hlinkClick r:id="rId18" action="ppaction://hlinksldjump"/>
              </a:rPr>
              <a:t>l</a:t>
            </a:r>
            <a:r>
              <a:rPr sz="1000" dirty="0">
                <a:latin typeface="Arial"/>
                <a:cs typeface="Arial"/>
                <a:hlinkClick r:id="rId18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es</a:t>
            </a:r>
            <a:r>
              <a:rPr sz="1000" dirty="0">
                <a:latin typeface="Arial"/>
                <a:cs typeface="Arial"/>
                <a:hlinkClick r:id="rId18" action="ppaction://hlinksldjump"/>
              </a:rPr>
              <a:t> f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or Control</a:t>
            </a:r>
            <a:r>
              <a:rPr sz="1000" spc="5" dirty="0">
                <a:latin typeface="Arial"/>
                <a:cs typeface="Arial"/>
                <a:hlinkClick r:id="rId18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18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18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8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18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18" action="ppaction://hlinksldjump"/>
              </a:rPr>
              <a:t>70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  <a:hlinkClick r:id="rId19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19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19" action="ppaction://hlinksldjump"/>
              </a:rPr>
              <a:t>bl</a:t>
            </a:r>
            <a:r>
              <a:rPr sz="1000" spc="-5" dirty="0">
                <a:latin typeface="Arial"/>
                <a:cs typeface="Arial"/>
                <a:hlinkClick r:id="rId19" action="ppaction://hlinksldjump"/>
              </a:rPr>
              <a:t>e </a:t>
            </a:r>
            <a:r>
              <a:rPr sz="1000" spc="-10" dirty="0">
                <a:latin typeface="Arial"/>
                <a:cs typeface="Arial"/>
                <a:hlinkClick r:id="rId19" action="ppaction://hlinksldjump"/>
              </a:rPr>
              <a:t>2</a:t>
            </a:r>
            <a:r>
              <a:rPr sz="1000" spc="-5" dirty="0">
                <a:latin typeface="Arial"/>
                <a:cs typeface="Arial"/>
                <a:hlinkClick r:id="rId19" action="ppaction://hlinksldjump"/>
              </a:rPr>
              <a:t>0:</a:t>
            </a:r>
            <a:r>
              <a:rPr sz="1000" spc="5" dirty="0">
                <a:latin typeface="Arial"/>
                <a:cs typeface="Arial"/>
                <a:hlinkClick r:id="rId19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19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19" action="ppaction://hlinksldjump"/>
              </a:rPr>
              <a:t>u</a:t>
            </a:r>
            <a:r>
              <a:rPr sz="1000" dirty="0">
                <a:latin typeface="Arial"/>
                <a:cs typeface="Arial"/>
                <a:hlinkClick r:id="rId19" action="ppaction://hlinksldjump"/>
              </a:rPr>
              <a:t>m</a:t>
            </a:r>
            <a:r>
              <a:rPr sz="1000" spc="10" dirty="0">
                <a:latin typeface="Arial"/>
                <a:cs typeface="Arial"/>
                <a:hlinkClick r:id="rId19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19" action="ppaction://hlinksldjump"/>
              </a:rPr>
              <a:t>ary</a:t>
            </a:r>
            <a:r>
              <a:rPr sz="1000" spc="-20" dirty="0">
                <a:latin typeface="Arial"/>
                <a:cs typeface="Arial"/>
                <a:hlinkClick r:id="rId19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9" action="ppaction://hlinksldjump"/>
              </a:rPr>
              <a:t>of</a:t>
            </a:r>
            <a:r>
              <a:rPr sz="1000" spc="5" dirty="0">
                <a:latin typeface="Arial"/>
                <a:cs typeface="Arial"/>
                <a:hlinkClick r:id="rId19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19" action="ppaction://hlinksldjump"/>
              </a:rPr>
              <a:t>N</a:t>
            </a:r>
            <a:r>
              <a:rPr sz="1000" dirty="0">
                <a:latin typeface="Arial"/>
                <a:cs typeface="Arial"/>
                <a:hlinkClick r:id="rId19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19" action="ppaction://hlinksldjump"/>
              </a:rPr>
              <a:t>w Con</a:t>
            </a:r>
            <a:r>
              <a:rPr sz="1000" spc="-10" dirty="0">
                <a:latin typeface="Arial"/>
                <a:cs typeface="Arial"/>
                <a:hlinkClick r:id="rId19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19" action="ppaction://hlinksldjump"/>
              </a:rPr>
              <a:t>racts</a:t>
            </a:r>
            <a:r>
              <a:rPr sz="1000" dirty="0">
                <a:latin typeface="Arial"/>
                <a:cs typeface="Arial"/>
                <a:hlinkClick r:id="rId19" action="ppaction://hlinksldjump"/>
              </a:rPr>
              <a:t> a</a:t>
            </a:r>
            <a:r>
              <a:rPr sz="1000" spc="-5" dirty="0">
                <a:latin typeface="Arial"/>
                <a:cs typeface="Arial"/>
                <a:hlinkClick r:id="rId19" action="ppaction://hlinksldjump"/>
              </a:rPr>
              <a:t>nd</a:t>
            </a:r>
            <a:r>
              <a:rPr sz="1000" spc="5" dirty="0">
                <a:latin typeface="Arial"/>
                <a:cs typeface="Arial"/>
                <a:hlinkClick r:id="rId19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19" action="ppaction://hlinksldjump"/>
              </a:rPr>
              <a:t>E</a:t>
            </a:r>
            <a:r>
              <a:rPr sz="1000" dirty="0">
                <a:latin typeface="Arial"/>
                <a:cs typeface="Arial"/>
                <a:hlinkClick r:id="rId19" action="ppaction://hlinksldjump"/>
              </a:rPr>
              <a:t>s</a:t>
            </a:r>
            <a:r>
              <a:rPr sz="1000" spc="-5" dirty="0">
                <a:latin typeface="Arial"/>
                <a:cs typeface="Arial"/>
                <a:hlinkClick r:id="rId19" action="ppaction://hlinksldjump"/>
              </a:rPr>
              <a:t>t</a:t>
            </a:r>
            <a:r>
              <a:rPr sz="1000" spc="-15" dirty="0">
                <a:latin typeface="Arial"/>
                <a:cs typeface="Arial"/>
                <a:hlinkClick r:id="rId19" action="ppaction://hlinksldjump"/>
              </a:rPr>
              <a:t>i</a:t>
            </a:r>
            <a:r>
              <a:rPr sz="1000" spc="10" dirty="0">
                <a:latin typeface="Arial"/>
                <a:cs typeface="Arial"/>
                <a:hlinkClick r:id="rId19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19" action="ppaction://hlinksldjump"/>
              </a:rPr>
              <a:t>at</a:t>
            </a:r>
            <a:r>
              <a:rPr sz="1000" spc="-10" dirty="0">
                <a:latin typeface="Arial"/>
                <a:cs typeface="Arial"/>
                <a:hlinkClick r:id="rId19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19" action="ppaction://hlinksldjump"/>
              </a:rPr>
              <a:t>d Va</a:t>
            </a:r>
            <a:r>
              <a:rPr sz="1000" spc="-15" dirty="0">
                <a:latin typeface="Arial"/>
                <a:cs typeface="Arial"/>
                <a:hlinkClick r:id="rId19" action="ppaction://hlinksldjump"/>
              </a:rPr>
              <a:t>l</a:t>
            </a:r>
            <a:r>
              <a:rPr sz="1000" dirty="0">
                <a:latin typeface="Arial"/>
                <a:cs typeface="Arial"/>
                <a:hlinkClick r:id="rId19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19" action="ppaction://hlinksldjump"/>
              </a:rPr>
              <a:t>es</a:t>
            </a:r>
            <a:r>
              <a:rPr sz="1000" dirty="0">
                <a:latin typeface="Arial"/>
                <a:cs typeface="Arial"/>
                <a:hlinkClick r:id="rId19" action="ppaction://hlinksldjump"/>
              </a:rPr>
              <a:t> f</a:t>
            </a:r>
            <a:r>
              <a:rPr sz="1000" spc="-5" dirty="0">
                <a:latin typeface="Arial"/>
                <a:cs typeface="Arial"/>
                <a:hlinkClick r:id="rId19" action="ppaction://hlinksldjump"/>
              </a:rPr>
              <a:t>or Control</a:t>
            </a:r>
            <a:r>
              <a:rPr sz="1000" spc="5" dirty="0">
                <a:latin typeface="Arial"/>
                <a:cs typeface="Arial"/>
                <a:hlinkClick r:id="rId19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19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9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19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19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19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19" action="ppaction://hlinksldjump"/>
              </a:rPr>
              <a:t>71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  <a:hlinkClick r:id="rId20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bl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e 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2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1:</a:t>
            </a:r>
            <a:r>
              <a:rPr sz="1000" spc="5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R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g</a:t>
            </a:r>
            <a:r>
              <a:rPr sz="1000" spc="-15" dirty="0">
                <a:latin typeface="Arial"/>
                <a:cs typeface="Arial"/>
                <a:hlinkClick r:id="rId20" action="ppaction://hlinksldjump"/>
              </a:rPr>
              <a:t>i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o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n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a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l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 P</a:t>
            </a:r>
            <a:r>
              <a:rPr sz="1000" spc="5" dirty="0">
                <a:latin typeface="Arial"/>
                <a:cs typeface="Arial"/>
                <a:hlinkClick r:id="rId20" action="ppaction://hlinksldjump"/>
              </a:rPr>
              <a:t>r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i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e Vari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a</a:t>
            </a:r>
            <a:r>
              <a:rPr sz="1000" spc="0" dirty="0">
                <a:latin typeface="Arial"/>
                <a:cs typeface="Arial"/>
                <a:hlinkClick r:id="rId20" action="ppaction://hlinksldjump"/>
              </a:rPr>
              <a:t>t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i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o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n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s</a:t>
            </a:r>
            <a:r>
              <a:rPr sz="1000" spc="10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over </a:t>
            </a:r>
            <a:r>
              <a:rPr sz="1000" spc="5" dirty="0">
                <a:latin typeface="Arial"/>
                <a:cs typeface="Arial"/>
                <a:hlinkClick r:id="rId20" action="ppaction://hlinksldjump"/>
              </a:rPr>
              <a:t>T</a:t>
            </a:r>
            <a:r>
              <a:rPr sz="1000" spc="-25" dirty="0">
                <a:latin typeface="Arial"/>
                <a:cs typeface="Arial"/>
                <a:hlinkClick r:id="rId20" action="ppaction://hlinksldjump"/>
              </a:rPr>
              <a:t>i</a:t>
            </a:r>
            <a:r>
              <a:rPr sz="1000" spc="10" dirty="0">
                <a:latin typeface="Arial"/>
                <a:cs typeface="Arial"/>
                <a:hlinkClick r:id="rId20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e 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f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or Control</a:t>
            </a:r>
            <a:r>
              <a:rPr sz="1000" spc="5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20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76 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  <a:hlinkClick r:id="rId20" action="ppaction://hlinksldjump"/>
              </a:rPr>
              <a:t>T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a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bl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e 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2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2:</a:t>
            </a:r>
            <a:r>
              <a:rPr sz="1000" spc="5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I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n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re</a:t>
            </a:r>
            <a:r>
              <a:rPr sz="1000" spc="10" dirty="0">
                <a:latin typeface="Arial"/>
                <a:cs typeface="Arial"/>
                <a:hlinkClick r:id="rId20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e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n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tal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1000" spc="0" dirty="0">
                <a:latin typeface="Arial"/>
                <a:cs typeface="Arial"/>
                <a:hlinkClick r:id="rId20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ost</a:t>
            </a:r>
            <a:r>
              <a:rPr sz="1000" spc="5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p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r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E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x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tra</a:t>
            </a:r>
            <a:r>
              <a:rPr sz="1000" spc="5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P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ara</a:t>
            </a:r>
            <a:r>
              <a:rPr sz="1000" spc="10" dirty="0">
                <a:latin typeface="Arial"/>
                <a:cs typeface="Arial"/>
                <a:hlinkClick r:id="rId20" action="ppaction://hlinksldjump"/>
              </a:rPr>
              <a:t>m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et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r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or F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e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at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u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re (I</a:t>
            </a:r>
            <a:r>
              <a:rPr sz="1000" spc="0" dirty="0">
                <a:latin typeface="Arial"/>
                <a:cs typeface="Arial"/>
                <a:hlinkClick r:id="rId20" action="ppaction://hlinksldjump"/>
              </a:rPr>
              <a:t>n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d</a:t>
            </a:r>
            <a:r>
              <a:rPr sz="1000" spc="-15" dirty="0">
                <a:latin typeface="Arial"/>
                <a:cs typeface="Arial"/>
                <a:hlinkClick r:id="rId20" action="ppaction://hlinksldjump"/>
              </a:rPr>
              <a:t>i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c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a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ti</a:t>
            </a:r>
            <a:r>
              <a:rPr sz="1000" spc="-15" dirty="0">
                <a:latin typeface="Arial"/>
                <a:cs typeface="Arial"/>
                <a:hlinkClick r:id="rId20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e) </a:t>
            </a:r>
            <a:r>
              <a:rPr sz="1000" spc="0" dirty="0">
                <a:latin typeface="Arial"/>
                <a:cs typeface="Arial"/>
                <a:hlinkClick r:id="rId20" action="ppaction://hlinksldjump"/>
              </a:rPr>
              <a:t>f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or Contr</a:t>
            </a:r>
            <a:r>
              <a:rPr sz="1000" spc="0" dirty="0">
                <a:latin typeface="Arial"/>
                <a:cs typeface="Arial"/>
                <a:hlinkClick r:id="rId20" action="ppaction://hlinksldjump"/>
              </a:rPr>
              <a:t>o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l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al</a:t>
            </a:r>
            <a:r>
              <a:rPr sz="1000" spc="-15" dirty="0">
                <a:latin typeface="Arial"/>
                <a:cs typeface="Arial"/>
                <a:hlinkClick r:id="rId20" action="ppaction://hlinksldjump"/>
              </a:rPr>
              <a:t>v</a:t>
            </a:r>
            <a:r>
              <a:rPr sz="1000" spc="-5" dirty="0">
                <a:latin typeface="Arial"/>
                <a:cs typeface="Arial"/>
                <a:hlinkClick r:id="rId20" action="ppaction://hlinksldjump"/>
              </a:rPr>
              <a:t>es </a:t>
            </a:r>
            <a:r>
              <a:rPr sz="1000" dirty="0">
                <a:latin typeface="Arial"/>
                <a:cs typeface="Arial"/>
                <a:hlinkClick r:id="rId20" action="ppaction://hlinksldjump"/>
              </a:rPr>
              <a:t>	</a:t>
            </a:r>
            <a:r>
              <a:rPr sz="1000" spc="-10" dirty="0">
                <a:latin typeface="Arial"/>
                <a:cs typeface="Arial"/>
                <a:hlinkClick r:id="rId20" action="ppaction://hlinksldjump"/>
              </a:rPr>
              <a:t>76</a:t>
            </a:r>
            <a:endParaRPr sz="1000">
              <a:latin typeface="Arial"/>
              <a:cs typeface="Arial"/>
            </a:endParaRPr>
          </a:p>
        </p:txBody>
      </p:sp>
      <p:sp>
        <p:nvSpPr>
          <p:cNvPr id="64" name="object 64"/>
          <p:cNvSpPr/>
          <p:nvPr/>
        </p:nvSpPr>
        <p:spPr>
          <a:xfrm>
            <a:off x="116203" y="851839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53365" y="851839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90525" y="851839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26415" y="851839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57859" y="851839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783590" y="851839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910589" y="851839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042035" y="851839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173480" y="851839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116203" y="864920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53365" y="864920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90525" y="864920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6415" y="864920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57859" y="864920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83590" y="864920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910589" y="864920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042035" y="864920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173480" y="864920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116203" y="877620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53365" y="877620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90525" y="877620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6415" y="877620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57859" y="877620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83590" y="877620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910589" y="877620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042035" y="877620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173480" y="877620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16203" y="890701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253365" y="890701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90525" y="890701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6415" y="890701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57859" y="890701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83590" y="890701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910589" y="890701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1042035" y="890701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1173480" y="890701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116203" y="903782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53365" y="903782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90525" y="903782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6415" y="903782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57859" y="903782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783590" y="903782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910589" y="903782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042035" y="903782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1173480" y="903782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116203" y="916863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53365" y="916863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90525" y="916863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26415" y="916863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57859" y="916863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783590" y="916863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910589" y="916863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042035" y="916863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173480" y="916863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298575" y="851839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298575" y="864920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298575" y="877620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1298575" y="8907017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298575" y="903782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298575" y="916863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16203" y="929182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253365" y="929182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90525" y="929182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26415" y="929182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57859" y="929182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783590" y="929182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910589" y="929182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042035" y="929182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173480" y="929182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16203" y="9422701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53365" y="9422701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90525" y="9422701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26415" y="9422701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57859" y="9422701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783590" y="9422701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910589" y="9422701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042035" y="9422701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173480" y="9422701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298575" y="9291828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298575" y="9422701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ACC7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44" name="object 144"/>
          <p:cNvGraphicFramePr>
            <a:graphicFrameLocks noGrp="1"/>
          </p:cNvGraphicFramePr>
          <p:nvPr/>
        </p:nvGraphicFramePr>
        <p:xfrm>
          <a:off x="116203" y="8518397"/>
          <a:ext cx="1264285" cy="14649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95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71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6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366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858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63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922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3144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2826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0350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1076070"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55246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55246">
                      <a:solidFill>
                        <a:srgbClr val="FFFFFF"/>
                      </a:solidFill>
                      <a:prstDash val="solid"/>
                    </a:lnL>
                    <a:lnR w="55245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55245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49529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49529">
                      <a:solidFill>
                        <a:srgbClr val="FFFFFF"/>
                      </a:solidFill>
                      <a:prstDash val="solid"/>
                    </a:lnL>
                    <a:lnR w="43815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43815">
                      <a:solidFill>
                        <a:srgbClr val="FFFFFF"/>
                      </a:solidFill>
                      <a:prstDash val="solid"/>
                    </a:lnL>
                    <a:lnR w="45085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45085">
                      <a:solidFill>
                        <a:srgbClr val="FFFFFF"/>
                      </a:solidFill>
                      <a:prstDash val="solid"/>
                    </a:lnL>
                    <a:lnR w="4953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49530">
                      <a:solidFill>
                        <a:srgbClr val="FFFFFF"/>
                      </a:solidFill>
                      <a:prstDash val="solid"/>
                    </a:lnL>
                    <a:lnR w="4953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49530">
                      <a:solidFill>
                        <a:srgbClr val="FFFFFF"/>
                      </a:solidFill>
                      <a:prstDash val="solid"/>
                    </a:lnL>
                    <a:lnR w="4318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4318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7000"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55246">
                      <a:solidFill>
                        <a:srgbClr val="FFFFFF"/>
                      </a:solidFill>
                      <a:prstDash val="solid"/>
                    </a:lnR>
                    <a:solidFill>
                      <a:srgbClr val="ACC7FF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55246">
                      <a:solidFill>
                        <a:srgbClr val="FFFFFF"/>
                      </a:solidFill>
                      <a:prstDash val="solid"/>
                    </a:lnL>
                    <a:lnR w="55245">
                      <a:solidFill>
                        <a:srgbClr val="FFFFFF"/>
                      </a:solidFill>
                      <a:prstDash val="solid"/>
                    </a:lnR>
                    <a:solidFill>
                      <a:srgbClr val="ACC7FF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55245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solidFill>
                      <a:srgbClr val="ACC7FF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49529">
                      <a:solidFill>
                        <a:srgbClr val="FFFFFF"/>
                      </a:solidFill>
                      <a:prstDash val="solid"/>
                    </a:lnR>
                    <a:solidFill>
                      <a:srgbClr val="ACC7FF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49529">
                      <a:solidFill>
                        <a:srgbClr val="FFFFFF"/>
                      </a:solidFill>
                      <a:prstDash val="solid"/>
                    </a:lnL>
                    <a:lnR w="43815">
                      <a:solidFill>
                        <a:srgbClr val="FFFFFF"/>
                      </a:solidFill>
                      <a:prstDash val="solid"/>
                    </a:lnR>
                    <a:solidFill>
                      <a:srgbClr val="ACC7FF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43815">
                      <a:solidFill>
                        <a:srgbClr val="FFFFFF"/>
                      </a:solidFill>
                      <a:prstDash val="solid"/>
                    </a:lnL>
                    <a:lnR w="45085">
                      <a:solidFill>
                        <a:srgbClr val="FFFFFF"/>
                      </a:solidFill>
                      <a:prstDash val="solid"/>
                    </a:lnR>
                    <a:solidFill>
                      <a:srgbClr val="ACC7FF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45085">
                      <a:solidFill>
                        <a:srgbClr val="FFFFFF"/>
                      </a:solidFill>
                      <a:prstDash val="solid"/>
                    </a:lnL>
                    <a:lnR w="49530">
                      <a:solidFill>
                        <a:srgbClr val="FFFFFF"/>
                      </a:solidFill>
                      <a:prstDash val="solid"/>
                    </a:lnR>
                    <a:solidFill>
                      <a:srgbClr val="ACC7FF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49530">
                      <a:solidFill>
                        <a:srgbClr val="FFFFFF"/>
                      </a:solidFill>
                      <a:prstDash val="solid"/>
                    </a:lnL>
                    <a:lnR w="49530">
                      <a:solidFill>
                        <a:srgbClr val="FFFFFF"/>
                      </a:solidFill>
                      <a:prstDash val="solid"/>
                    </a:lnR>
                    <a:solidFill>
                      <a:srgbClr val="ACC7FF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49530">
                      <a:solidFill>
                        <a:srgbClr val="FFFFFF"/>
                      </a:solidFill>
                      <a:prstDash val="solid"/>
                    </a:lnL>
                    <a:lnR w="43180">
                      <a:solidFill>
                        <a:srgbClr val="FFFFFF"/>
                      </a:solidFill>
                      <a:prstDash val="solid"/>
                    </a:lnR>
                    <a:solidFill>
                      <a:srgbClr val="ACC7FF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43180">
                      <a:solidFill>
                        <a:srgbClr val="FFFFFF"/>
                      </a:solidFill>
                      <a:prstDash val="solid"/>
                    </a:lnL>
                    <a:solidFill>
                      <a:srgbClr val="ACC7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0810"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55246">
                      <a:solidFill>
                        <a:srgbClr val="FFFFFF"/>
                      </a:solidFill>
                      <a:prstDash val="solid"/>
                    </a:lnR>
                    <a:solidFill>
                      <a:srgbClr val="ACC7FF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55246">
                      <a:solidFill>
                        <a:srgbClr val="FFFFFF"/>
                      </a:solidFill>
                      <a:prstDash val="solid"/>
                    </a:lnL>
                    <a:lnR w="55245">
                      <a:solidFill>
                        <a:srgbClr val="FFFFFF"/>
                      </a:solidFill>
                      <a:prstDash val="solid"/>
                    </a:lnR>
                    <a:solidFill>
                      <a:srgbClr val="ACC7FF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55245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solidFill>
                      <a:srgbClr val="ACC7FF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49529">
                      <a:solidFill>
                        <a:srgbClr val="FFFFFF"/>
                      </a:solidFill>
                      <a:prstDash val="solid"/>
                    </a:lnR>
                    <a:solidFill>
                      <a:srgbClr val="ACC7FF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49529">
                      <a:solidFill>
                        <a:srgbClr val="FFFFFF"/>
                      </a:solidFill>
                      <a:prstDash val="solid"/>
                    </a:lnL>
                    <a:lnR w="43815">
                      <a:solidFill>
                        <a:srgbClr val="FFFFFF"/>
                      </a:solidFill>
                      <a:prstDash val="solid"/>
                    </a:lnR>
                    <a:solidFill>
                      <a:srgbClr val="ACC7FF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43815">
                      <a:solidFill>
                        <a:srgbClr val="FFFFFF"/>
                      </a:solidFill>
                      <a:prstDash val="solid"/>
                    </a:lnL>
                    <a:lnR w="45085">
                      <a:solidFill>
                        <a:srgbClr val="FFFFFF"/>
                      </a:solidFill>
                      <a:prstDash val="solid"/>
                    </a:lnR>
                    <a:solidFill>
                      <a:srgbClr val="ACC7FF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45085">
                      <a:solidFill>
                        <a:srgbClr val="FFFFFF"/>
                      </a:solidFill>
                      <a:prstDash val="solid"/>
                    </a:lnL>
                    <a:lnR w="49530">
                      <a:solidFill>
                        <a:srgbClr val="FFFFFF"/>
                      </a:solidFill>
                      <a:prstDash val="solid"/>
                    </a:lnR>
                    <a:solidFill>
                      <a:srgbClr val="ACC7FF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49530">
                      <a:solidFill>
                        <a:srgbClr val="FFFFFF"/>
                      </a:solidFill>
                      <a:prstDash val="solid"/>
                    </a:lnL>
                    <a:lnR w="49530">
                      <a:solidFill>
                        <a:srgbClr val="FFFFFF"/>
                      </a:solidFill>
                      <a:prstDash val="solid"/>
                    </a:lnR>
                    <a:solidFill>
                      <a:srgbClr val="ACC7FF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49530">
                      <a:solidFill>
                        <a:srgbClr val="FFFFFF"/>
                      </a:solidFill>
                      <a:prstDash val="solid"/>
                    </a:lnL>
                    <a:lnR w="43180">
                      <a:solidFill>
                        <a:srgbClr val="FFFFFF"/>
                      </a:solidFill>
                      <a:prstDash val="solid"/>
                    </a:lnR>
                    <a:solidFill>
                      <a:srgbClr val="ACC7FF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43180">
                      <a:solidFill>
                        <a:srgbClr val="FFFFFF"/>
                      </a:solidFill>
                      <a:prstDash val="solid"/>
                    </a:lnL>
                    <a:solidFill>
                      <a:srgbClr val="ACC7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0809"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55246">
                      <a:solidFill>
                        <a:srgbClr val="FFFFFF"/>
                      </a:solidFill>
                      <a:prstDash val="solid"/>
                    </a:lnR>
                    <a:solidFill>
                      <a:srgbClr val="ACC7FF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55246">
                      <a:solidFill>
                        <a:srgbClr val="FFFFFF"/>
                      </a:solidFill>
                      <a:prstDash val="solid"/>
                    </a:lnL>
                    <a:lnR w="55245">
                      <a:solidFill>
                        <a:srgbClr val="FFFFFF"/>
                      </a:solidFill>
                      <a:prstDash val="solid"/>
                    </a:lnR>
                    <a:solidFill>
                      <a:srgbClr val="ACC7FF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55245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solidFill>
                      <a:srgbClr val="ACC7FF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49529">
                      <a:solidFill>
                        <a:srgbClr val="FFFFFF"/>
                      </a:solidFill>
                      <a:prstDash val="solid"/>
                    </a:lnR>
                    <a:solidFill>
                      <a:srgbClr val="ACC7FF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49529">
                      <a:solidFill>
                        <a:srgbClr val="FFFFFF"/>
                      </a:solidFill>
                      <a:prstDash val="solid"/>
                    </a:lnL>
                    <a:lnR w="43815">
                      <a:solidFill>
                        <a:srgbClr val="FFFFFF"/>
                      </a:solidFill>
                      <a:prstDash val="solid"/>
                    </a:lnR>
                    <a:solidFill>
                      <a:srgbClr val="ACC7FF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43815">
                      <a:solidFill>
                        <a:srgbClr val="FFFFFF"/>
                      </a:solidFill>
                      <a:prstDash val="solid"/>
                    </a:lnL>
                    <a:lnR w="45085">
                      <a:solidFill>
                        <a:srgbClr val="FFFFFF"/>
                      </a:solidFill>
                      <a:prstDash val="solid"/>
                    </a:lnR>
                    <a:solidFill>
                      <a:srgbClr val="ACC7FF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45085">
                      <a:solidFill>
                        <a:srgbClr val="FFFFFF"/>
                      </a:solidFill>
                      <a:prstDash val="solid"/>
                    </a:lnL>
                    <a:lnR w="49530">
                      <a:solidFill>
                        <a:srgbClr val="FFFFFF"/>
                      </a:solidFill>
                      <a:prstDash val="solid"/>
                    </a:lnR>
                    <a:solidFill>
                      <a:srgbClr val="ACC7FF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49530">
                      <a:solidFill>
                        <a:srgbClr val="FFFFFF"/>
                      </a:solidFill>
                      <a:prstDash val="solid"/>
                    </a:lnL>
                    <a:lnR w="49530">
                      <a:solidFill>
                        <a:srgbClr val="FFFFFF"/>
                      </a:solidFill>
                      <a:prstDash val="solid"/>
                    </a:lnR>
                    <a:solidFill>
                      <a:srgbClr val="ACC7FF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49530">
                      <a:solidFill>
                        <a:srgbClr val="FFFFFF"/>
                      </a:solidFill>
                      <a:prstDash val="solid"/>
                    </a:lnL>
                    <a:lnR w="43180">
                      <a:solidFill>
                        <a:srgbClr val="FFFFFF"/>
                      </a:solidFill>
                      <a:prstDash val="solid"/>
                    </a:lnR>
                    <a:solidFill>
                      <a:srgbClr val="ACC7FF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43180">
                      <a:solidFill>
                        <a:srgbClr val="FFFFFF"/>
                      </a:solidFill>
                      <a:prstDash val="solid"/>
                    </a:lnL>
                    <a:solidFill>
                      <a:srgbClr val="ACC7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45" name="object 14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46" name="object 146"/>
          <p:cNvSpPr txBox="1"/>
          <p:nvPr/>
        </p:nvSpPr>
        <p:spPr>
          <a:xfrm>
            <a:off x="5845302" y="10266245"/>
            <a:ext cx="818515" cy="182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dirty="0">
                <a:solidFill>
                  <a:srgbClr val="F1F1F1"/>
                </a:solidFill>
                <a:latin typeface="Arial"/>
                <a:cs typeface="Arial"/>
              </a:rPr>
              <a:t>Page </a:t>
            </a:r>
            <a:fld id="{81D60167-4931-47E6-BA6A-407CBD079E47}" type="slidenum">
              <a:rPr sz="1100" b="1" dirty="0">
                <a:solidFill>
                  <a:srgbClr val="F1F1F1"/>
                </a:solidFill>
                <a:latin typeface="Arial"/>
                <a:cs typeface="Arial"/>
              </a:rPr>
              <a:t>5</a:t>
            </a:fld>
            <a:r>
              <a:rPr sz="1100" b="1" dirty="0">
                <a:solidFill>
                  <a:srgbClr val="F1F1F1"/>
                </a:solidFill>
                <a:latin typeface="Arial"/>
                <a:cs typeface="Arial"/>
              </a:rPr>
              <a:t> </a:t>
            </a:r>
            <a:r>
              <a:rPr sz="1100" spc="-10" dirty="0">
                <a:solidFill>
                  <a:srgbClr val="F1F1F1"/>
                </a:solidFill>
                <a:latin typeface="Arial"/>
                <a:cs typeface="Arial"/>
              </a:rPr>
              <a:t>of</a:t>
            </a:r>
            <a:r>
              <a:rPr sz="1100" spc="-90" dirty="0">
                <a:solidFill>
                  <a:srgbClr val="F1F1F1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1F1F1"/>
                </a:solidFill>
                <a:latin typeface="Arial"/>
                <a:cs typeface="Arial"/>
              </a:rPr>
              <a:t>81</a:t>
            </a:r>
            <a:endParaRPr sz="11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016304" y="837387"/>
            <a:ext cx="5605780" cy="22993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364490">
              <a:lnSpc>
                <a:spcPct val="144200"/>
              </a:lnSpc>
            </a:pPr>
            <a:r>
              <a:rPr sz="1000" spc="-5" dirty="0">
                <a:latin typeface="Arial"/>
                <a:cs typeface="Arial"/>
              </a:rPr>
              <a:t>Major </a:t>
            </a:r>
            <a:r>
              <a:rPr sz="1000" dirty="0">
                <a:latin typeface="Arial"/>
                <a:cs typeface="Arial"/>
              </a:rPr>
              <a:t>oil </a:t>
            </a:r>
            <a:r>
              <a:rPr sz="1000" spc="-5" dirty="0">
                <a:latin typeface="Arial"/>
                <a:cs typeface="Arial"/>
              </a:rPr>
              <a:t>and gas </a:t>
            </a:r>
            <a:r>
              <a:rPr sz="1000" dirty="0">
                <a:latin typeface="Arial"/>
                <a:cs typeface="Arial"/>
              </a:rPr>
              <a:t>producers </a:t>
            </a:r>
            <a:r>
              <a:rPr sz="1000" spc="-5" dirty="0">
                <a:latin typeface="Arial"/>
                <a:cs typeface="Arial"/>
              </a:rPr>
              <a:t>are locking in framework agreements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complex relief valves to  assure supply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their </a:t>
            </a:r>
            <a:r>
              <a:rPr sz="1000" dirty="0">
                <a:latin typeface="Arial"/>
                <a:cs typeface="Arial"/>
              </a:rPr>
              <a:t>upcoming </a:t>
            </a:r>
            <a:r>
              <a:rPr sz="1000" spc="-5" dirty="0">
                <a:latin typeface="Arial"/>
                <a:cs typeface="Arial"/>
              </a:rPr>
              <a:t>capital expansion </a:t>
            </a:r>
            <a:r>
              <a:rPr sz="1000" dirty="0">
                <a:latin typeface="Arial"/>
                <a:cs typeface="Arial"/>
              </a:rPr>
              <a:t>programs. </a:t>
            </a:r>
            <a:r>
              <a:rPr sz="1000" spc="-5" dirty="0">
                <a:latin typeface="Arial"/>
                <a:cs typeface="Arial"/>
              </a:rPr>
              <a:t>For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example:</a:t>
            </a:r>
            <a:endParaRPr sz="1000">
              <a:latin typeface="Arial"/>
              <a:cs typeface="Arial"/>
            </a:endParaRPr>
          </a:p>
          <a:p>
            <a:pPr marL="354965" marR="31750" indent="-227965">
              <a:lnSpc>
                <a:spcPct val="143800"/>
              </a:lnSpc>
              <a:spcBef>
                <a:spcPts val="66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sz="1000" spc="-5" dirty="0">
                <a:latin typeface="Arial"/>
                <a:cs typeface="Arial"/>
              </a:rPr>
              <a:t>Saudi </a:t>
            </a:r>
            <a:r>
              <a:rPr sz="1000" dirty="0">
                <a:latin typeface="Arial"/>
                <a:cs typeface="Arial"/>
              </a:rPr>
              <a:t>Aramco </a:t>
            </a:r>
            <a:r>
              <a:rPr sz="1000" spc="-5" dirty="0">
                <a:latin typeface="Arial"/>
                <a:cs typeface="Arial"/>
              </a:rPr>
              <a:t>signed a $250m agreement with </a:t>
            </a:r>
            <a:r>
              <a:rPr sz="1000" dirty="0">
                <a:latin typeface="Arial"/>
                <a:cs typeface="Arial"/>
              </a:rPr>
              <a:t>GE in </a:t>
            </a:r>
            <a:r>
              <a:rPr sz="1000" spc="-5" dirty="0">
                <a:latin typeface="Arial"/>
                <a:cs typeface="Arial"/>
              </a:rPr>
              <a:t>October 2012 that included </a:t>
            </a:r>
            <a:r>
              <a:rPr sz="1000" dirty="0">
                <a:latin typeface="Arial"/>
                <a:cs typeface="Arial"/>
              </a:rPr>
              <a:t>many  </a:t>
            </a:r>
            <a:r>
              <a:rPr sz="1000" spc="-5" dirty="0">
                <a:latin typeface="Arial"/>
                <a:cs typeface="Arial"/>
              </a:rPr>
              <a:t>aspects of cooperation on a local service facility. Among the </a:t>
            </a:r>
            <a:r>
              <a:rPr sz="1000" dirty="0">
                <a:latin typeface="Arial"/>
                <a:cs typeface="Arial"/>
              </a:rPr>
              <a:t>many platforms for </a:t>
            </a:r>
            <a:r>
              <a:rPr sz="1000" spc="-10" dirty="0">
                <a:latin typeface="Arial"/>
                <a:cs typeface="Arial"/>
              </a:rPr>
              <a:t>growth </a:t>
            </a:r>
            <a:r>
              <a:rPr sz="1000" spc="-5" dirty="0">
                <a:latin typeface="Arial"/>
                <a:cs typeface="Arial"/>
              </a:rPr>
              <a:t>in the  </a:t>
            </a:r>
            <a:r>
              <a:rPr sz="1000" dirty="0">
                <a:latin typeface="Arial"/>
                <a:cs typeface="Arial"/>
              </a:rPr>
              <a:t>Kingdom, </a:t>
            </a:r>
            <a:r>
              <a:rPr sz="1000" spc="-5" dirty="0">
                <a:latin typeface="Arial"/>
                <a:cs typeface="Arial"/>
              </a:rPr>
              <a:t>GE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pledging to open a ‘pressure control facility’ that will manufacture wellheads  and valves that support the upstream oil </a:t>
            </a:r>
            <a:r>
              <a:rPr sz="1000" spc="-10" dirty="0">
                <a:latin typeface="Arial"/>
                <a:cs typeface="Arial"/>
              </a:rPr>
              <a:t>and </a:t>
            </a:r>
            <a:r>
              <a:rPr sz="1000" spc="-5" dirty="0">
                <a:latin typeface="Arial"/>
                <a:cs typeface="Arial"/>
              </a:rPr>
              <a:t>gas sector.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facility is API and ISO certified,  </a:t>
            </a:r>
            <a:r>
              <a:rPr sz="1000" spc="-10" dirty="0">
                <a:latin typeface="Arial"/>
                <a:cs typeface="Arial"/>
              </a:rPr>
              <a:t>and </a:t>
            </a:r>
            <a:r>
              <a:rPr sz="1000" spc="-5" dirty="0">
                <a:latin typeface="Arial"/>
                <a:cs typeface="Arial"/>
              </a:rPr>
              <a:t>employs over </a:t>
            </a:r>
            <a:r>
              <a:rPr sz="1000" dirty="0">
                <a:latin typeface="Arial"/>
                <a:cs typeface="Arial"/>
              </a:rPr>
              <a:t>75 </a:t>
            </a:r>
            <a:r>
              <a:rPr sz="1000" spc="-5" dirty="0">
                <a:latin typeface="Arial"/>
                <a:cs typeface="Arial"/>
              </a:rPr>
              <a:t>Saudis to help the Saudi government </a:t>
            </a:r>
            <a:r>
              <a:rPr sz="1000" dirty="0">
                <a:latin typeface="Arial"/>
                <a:cs typeface="Arial"/>
              </a:rPr>
              <a:t>meet </a:t>
            </a:r>
            <a:r>
              <a:rPr sz="1000" spc="-5" dirty="0">
                <a:latin typeface="Arial"/>
                <a:cs typeface="Arial"/>
              </a:rPr>
              <a:t>its Saudization </a:t>
            </a:r>
            <a:r>
              <a:rPr sz="1000" dirty="0">
                <a:latin typeface="Arial"/>
                <a:cs typeface="Arial"/>
              </a:rPr>
              <a:t>objectives.  </a:t>
            </a:r>
            <a:r>
              <a:rPr sz="1000" spc="5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be clear, the $250m </a:t>
            </a:r>
            <a:r>
              <a:rPr sz="1000" dirty="0">
                <a:latin typeface="Arial"/>
                <a:cs typeface="Arial"/>
              </a:rPr>
              <a:t>figure refers </a:t>
            </a:r>
            <a:r>
              <a:rPr sz="1000" spc="-5" dirty="0">
                <a:latin typeface="Arial"/>
                <a:cs typeface="Arial"/>
              </a:rPr>
              <a:t>to capital investment rather than a valves</a:t>
            </a:r>
            <a:r>
              <a:rPr sz="1000" spc="10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contract.</a:t>
            </a:r>
            <a:endParaRPr sz="1000">
              <a:latin typeface="Arial"/>
              <a:cs typeface="Arial"/>
            </a:endParaRPr>
          </a:p>
          <a:p>
            <a:pPr marL="354965" marR="5080" indent="-227965">
              <a:lnSpc>
                <a:spcPct val="143000"/>
              </a:lnSpc>
              <a:spcBef>
                <a:spcPts val="8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sz="1000" spc="-5" dirty="0">
                <a:latin typeface="Arial"/>
                <a:cs typeface="Arial"/>
              </a:rPr>
              <a:t>Shell awarded </a:t>
            </a:r>
            <a:r>
              <a:rPr sz="1000" dirty="0">
                <a:latin typeface="Arial"/>
                <a:cs typeface="Arial"/>
              </a:rPr>
              <a:t>Tyco Flow </a:t>
            </a:r>
            <a:r>
              <a:rPr sz="1000" spc="-5" dirty="0">
                <a:latin typeface="Arial"/>
                <a:cs typeface="Arial"/>
              </a:rPr>
              <a:t>Control a framework agreement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pressure relief </a:t>
            </a:r>
            <a:r>
              <a:rPr sz="1000" dirty="0">
                <a:latin typeface="Arial"/>
                <a:cs typeface="Arial"/>
              </a:rPr>
              <a:t>valves </a:t>
            </a:r>
            <a:r>
              <a:rPr sz="1000" spc="-5" dirty="0">
                <a:latin typeface="Arial"/>
                <a:cs typeface="Arial"/>
              </a:rPr>
              <a:t>and after-  </a:t>
            </a:r>
            <a:r>
              <a:rPr sz="1000" dirty="0">
                <a:latin typeface="Arial"/>
                <a:cs typeface="Arial"/>
              </a:rPr>
              <a:t>market </a:t>
            </a:r>
            <a:r>
              <a:rPr sz="1000" spc="-5" dirty="0">
                <a:latin typeface="Arial"/>
                <a:cs typeface="Arial"/>
              </a:rPr>
              <a:t>services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direct acting and pilot-operated </a:t>
            </a:r>
            <a:r>
              <a:rPr sz="1000" dirty="0">
                <a:latin typeface="Arial"/>
                <a:cs typeface="Arial"/>
              </a:rPr>
              <a:t>pressure </a:t>
            </a:r>
            <a:r>
              <a:rPr sz="1000" spc="-5" dirty="0">
                <a:latin typeface="Arial"/>
                <a:cs typeface="Arial"/>
              </a:rPr>
              <a:t>relief</a:t>
            </a:r>
            <a:r>
              <a:rPr sz="1000" spc="7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valves.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7" name="object 97"/>
          <p:cNvSpPr txBox="1"/>
          <p:nvPr/>
        </p:nvSpPr>
        <p:spPr>
          <a:xfrm>
            <a:off x="5767578" y="10266245"/>
            <a:ext cx="895985" cy="182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dirty="0">
                <a:solidFill>
                  <a:srgbClr val="F1F1F1"/>
                </a:solidFill>
                <a:latin typeface="Arial"/>
                <a:cs typeface="Arial"/>
              </a:rPr>
              <a:t>Page </a:t>
            </a:r>
            <a:r>
              <a:rPr sz="1100" b="1" spc="-5" dirty="0">
                <a:solidFill>
                  <a:srgbClr val="F1F1F1"/>
                </a:solidFill>
                <a:latin typeface="Arial"/>
                <a:cs typeface="Arial"/>
              </a:rPr>
              <a:t>50 </a:t>
            </a:r>
            <a:r>
              <a:rPr sz="1100" spc="-10" dirty="0">
                <a:solidFill>
                  <a:srgbClr val="F1F1F1"/>
                </a:solidFill>
                <a:latin typeface="Arial"/>
                <a:cs typeface="Arial"/>
              </a:rPr>
              <a:t>of</a:t>
            </a:r>
            <a:r>
              <a:rPr sz="1100" spc="-75" dirty="0">
                <a:solidFill>
                  <a:srgbClr val="F1F1F1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1F1F1"/>
                </a:solidFill>
                <a:latin typeface="Arial"/>
                <a:cs typeface="Arial"/>
              </a:rPr>
              <a:t>81</a:t>
            </a:r>
            <a:endParaRPr sz="11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016304" y="3560191"/>
            <a:ext cx="5547360" cy="26708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dirty="0">
                <a:latin typeface="Arial"/>
                <a:cs typeface="Arial"/>
              </a:rPr>
              <a:t>Many new </a:t>
            </a:r>
            <a:r>
              <a:rPr sz="1000" spc="-5" dirty="0">
                <a:latin typeface="Arial"/>
                <a:cs typeface="Arial"/>
              </a:rPr>
              <a:t>contracts were signed, </a:t>
            </a:r>
            <a:r>
              <a:rPr sz="1000" dirty="0">
                <a:latin typeface="Arial"/>
                <a:cs typeface="Arial"/>
              </a:rPr>
              <a:t>for</a:t>
            </a:r>
            <a:r>
              <a:rPr sz="1000" spc="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example:</a:t>
            </a:r>
            <a:endParaRPr sz="1000">
              <a:latin typeface="Arial"/>
              <a:cs typeface="Arial"/>
            </a:endParaRPr>
          </a:p>
          <a:p>
            <a:pPr marL="354965" marR="5080" indent="-227965">
              <a:lnSpc>
                <a:spcPct val="143700"/>
              </a:lnSpc>
              <a:spcBef>
                <a:spcPts val="675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sz="1000" spc="-5" dirty="0">
                <a:latin typeface="Arial"/>
                <a:cs typeface="Arial"/>
              </a:rPr>
              <a:t>Southern Company’s Mississippi </a:t>
            </a:r>
            <a:r>
              <a:rPr sz="1000" dirty="0">
                <a:latin typeface="Arial"/>
                <a:cs typeface="Arial"/>
              </a:rPr>
              <a:t>Power </a:t>
            </a:r>
            <a:r>
              <a:rPr sz="1000" spc="-5" dirty="0">
                <a:latin typeface="Arial"/>
                <a:cs typeface="Arial"/>
              </a:rPr>
              <a:t>Integrated </a:t>
            </a:r>
            <a:r>
              <a:rPr sz="1000" dirty="0">
                <a:latin typeface="Arial"/>
                <a:cs typeface="Arial"/>
              </a:rPr>
              <a:t>Combined </a:t>
            </a:r>
            <a:r>
              <a:rPr sz="1000" spc="-5" dirty="0">
                <a:latin typeface="Arial"/>
                <a:cs typeface="Arial"/>
              </a:rPr>
              <a:t>Cycle (IGCC) power plant in  Kemper County, Mississippi (US) ordered </a:t>
            </a:r>
            <a:r>
              <a:rPr sz="1000" dirty="0">
                <a:latin typeface="Arial"/>
                <a:cs typeface="Arial"/>
              </a:rPr>
              <a:t>more </a:t>
            </a:r>
            <a:r>
              <a:rPr sz="1000" spc="-5" dirty="0">
                <a:latin typeface="Arial"/>
                <a:cs typeface="Arial"/>
              </a:rPr>
              <a:t>than </a:t>
            </a:r>
            <a:r>
              <a:rPr sz="1000" dirty="0">
                <a:latin typeface="Arial"/>
                <a:cs typeface="Arial"/>
              </a:rPr>
              <a:t>50 </a:t>
            </a:r>
            <a:r>
              <a:rPr sz="1000" spc="-5" dirty="0">
                <a:latin typeface="Arial"/>
                <a:cs typeface="Arial"/>
              </a:rPr>
              <a:t>separate turbine and process steam  bypass valves, </a:t>
            </a:r>
            <a:r>
              <a:rPr sz="1000" dirty="0">
                <a:latin typeface="Arial"/>
                <a:cs typeface="Arial"/>
              </a:rPr>
              <a:t>spray </a:t>
            </a:r>
            <a:r>
              <a:rPr sz="1000" spc="-5" dirty="0">
                <a:latin typeface="Arial"/>
                <a:cs typeface="Arial"/>
              </a:rPr>
              <a:t>water control valves, pressure reducing valves and silencers from GE.  GE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spc="-5" dirty="0">
                <a:latin typeface="Arial"/>
                <a:cs typeface="Arial"/>
              </a:rPr>
              <a:t>provide its Masoneilan* LincolnLog* and SteamForm* modulating steam control  valves and </a:t>
            </a:r>
            <a:r>
              <a:rPr sz="1000" dirty="0">
                <a:latin typeface="Arial"/>
                <a:cs typeface="Arial"/>
              </a:rPr>
              <a:t>auxiliary systems. The </a:t>
            </a:r>
            <a:r>
              <a:rPr sz="1000" spc="-5" dirty="0">
                <a:latin typeface="Arial"/>
                <a:cs typeface="Arial"/>
              </a:rPr>
              <a:t>Masoneilan bypass valves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spc="-5" dirty="0">
                <a:latin typeface="Arial"/>
                <a:cs typeface="Arial"/>
              </a:rPr>
              <a:t>“facilitate the startup, shut-  down and trip cycles of the steam turbines as </a:t>
            </a:r>
            <a:r>
              <a:rPr sz="1000" spc="-10" dirty="0">
                <a:latin typeface="Arial"/>
                <a:cs typeface="Arial"/>
              </a:rPr>
              <a:t>well </a:t>
            </a:r>
            <a:r>
              <a:rPr sz="1000" spc="-5" dirty="0">
                <a:latin typeface="Arial"/>
                <a:cs typeface="Arial"/>
              </a:rPr>
              <a:t>as provide process steam to and from the  gasifier, </a:t>
            </a:r>
            <a:r>
              <a:rPr sz="1000" dirty="0">
                <a:latin typeface="Arial"/>
                <a:cs typeface="Arial"/>
              </a:rPr>
              <a:t>and </a:t>
            </a:r>
            <a:r>
              <a:rPr sz="1000" spc="-5" dirty="0">
                <a:latin typeface="Arial"/>
                <a:cs typeface="Arial"/>
              </a:rPr>
              <a:t>are </a:t>
            </a:r>
            <a:r>
              <a:rPr sz="1000" dirty="0">
                <a:latin typeface="Arial"/>
                <a:cs typeface="Arial"/>
              </a:rPr>
              <a:t>necessary for </a:t>
            </a:r>
            <a:r>
              <a:rPr sz="1000" spc="-5" dirty="0">
                <a:latin typeface="Arial"/>
                <a:cs typeface="Arial"/>
              </a:rPr>
              <a:t>the flexible operation of the plant in </a:t>
            </a:r>
            <a:r>
              <a:rPr sz="1000" dirty="0">
                <a:latin typeface="Arial"/>
                <a:cs typeface="Arial"/>
              </a:rPr>
              <a:t>response to </a:t>
            </a:r>
            <a:r>
              <a:rPr sz="1000" spc="-5" dirty="0">
                <a:latin typeface="Arial"/>
                <a:cs typeface="Arial"/>
              </a:rPr>
              <a:t>fluctuating  power </a:t>
            </a:r>
            <a:r>
              <a:rPr sz="1000" dirty="0">
                <a:latin typeface="Arial"/>
                <a:cs typeface="Arial"/>
              </a:rPr>
              <a:t>demand,” </a:t>
            </a:r>
            <a:r>
              <a:rPr sz="1000" spc="-5" dirty="0">
                <a:latin typeface="Arial"/>
                <a:cs typeface="Arial"/>
              </a:rPr>
              <a:t>according to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GE.</a:t>
            </a:r>
            <a:endParaRPr sz="1000">
              <a:latin typeface="Arial"/>
              <a:cs typeface="Arial"/>
            </a:endParaRPr>
          </a:p>
          <a:p>
            <a:pPr marL="354965" marR="60325" indent="-227965">
              <a:lnSpc>
                <a:spcPct val="143500"/>
              </a:lnSpc>
              <a:spcBef>
                <a:spcPts val="8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Brazilian processing plant consortium Conpar engaged Dresser </a:t>
            </a:r>
            <a:r>
              <a:rPr sz="1000" dirty="0">
                <a:latin typeface="Arial"/>
                <a:cs typeface="Arial"/>
              </a:rPr>
              <a:t>(now GE)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a $5m  contract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160 control and 90 relief valves, According to our sources, the price of the relief  valves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 package </a:t>
            </a:r>
            <a:r>
              <a:rPr sz="1000" spc="-10" dirty="0">
                <a:latin typeface="Arial"/>
                <a:cs typeface="Arial"/>
              </a:rPr>
              <a:t>was </a:t>
            </a:r>
            <a:r>
              <a:rPr sz="1000" dirty="0">
                <a:latin typeface="Arial"/>
                <a:cs typeface="Arial"/>
              </a:rPr>
              <a:t>approximately $19k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each.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016304" y="6654164"/>
            <a:ext cx="5591810" cy="24784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Specialized valves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downhole directional drilling </a:t>
            </a:r>
            <a:r>
              <a:rPr sz="1000" dirty="0">
                <a:latin typeface="Arial"/>
                <a:cs typeface="Arial"/>
              </a:rPr>
              <a:t>are </a:t>
            </a:r>
            <a:r>
              <a:rPr sz="1000" spc="-5" dirty="0">
                <a:latin typeface="Arial"/>
                <a:cs typeface="Arial"/>
              </a:rPr>
              <a:t>becoming a larger</a:t>
            </a:r>
            <a:r>
              <a:rPr sz="1000" spc="14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market.</a:t>
            </a:r>
            <a:endParaRPr sz="1000">
              <a:latin typeface="Arial"/>
              <a:cs typeface="Arial"/>
            </a:endParaRPr>
          </a:p>
          <a:p>
            <a:pPr marL="354965" marR="102870" indent="-227965">
              <a:lnSpc>
                <a:spcPct val="143000"/>
              </a:lnSpc>
              <a:spcBef>
                <a:spcPts val="68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sz="1000" spc="-5" dirty="0">
                <a:latin typeface="Arial"/>
                <a:cs typeface="Arial"/>
              </a:rPr>
              <a:t>Halliburton signed </a:t>
            </a:r>
            <a:r>
              <a:rPr sz="1000" dirty="0">
                <a:latin typeface="Arial"/>
                <a:cs typeface="Arial"/>
              </a:rPr>
              <a:t>many </a:t>
            </a:r>
            <a:r>
              <a:rPr sz="1000" spc="-5" dirty="0">
                <a:latin typeface="Arial"/>
                <a:cs typeface="Arial"/>
              </a:rPr>
              <a:t>agreements. </a:t>
            </a:r>
            <a:r>
              <a:rPr sz="1000" dirty="0">
                <a:latin typeface="Arial"/>
                <a:cs typeface="Arial"/>
              </a:rPr>
              <a:t>While </a:t>
            </a:r>
            <a:r>
              <a:rPr sz="1000" spc="-5" dirty="0">
                <a:latin typeface="Arial"/>
                <a:cs typeface="Arial"/>
              </a:rPr>
              <a:t>valves are too </a:t>
            </a:r>
            <a:r>
              <a:rPr sz="1000" dirty="0">
                <a:latin typeface="Arial"/>
                <a:cs typeface="Arial"/>
              </a:rPr>
              <a:t>small </a:t>
            </a:r>
            <a:r>
              <a:rPr sz="1000" spc="-5" dirty="0">
                <a:latin typeface="Arial"/>
                <a:cs typeface="Arial"/>
              </a:rPr>
              <a:t>a line item to be called out  </a:t>
            </a:r>
            <a:r>
              <a:rPr sz="1000" dirty="0">
                <a:latin typeface="Arial"/>
                <a:cs typeface="Arial"/>
              </a:rPr>
              <a:t>separately in </a:t>
            </a:r>
            <a:r>
              <a:rPr sz="1000" spc="-5" dirty="0">
                <a:latin typeface="Arial"/>
                <a:cs typeface="Arial"/>
              </a:rPr>
              <a:t>these agreements, Halliburton’s scope is likely to include relief</a:t>
            </a:r>
            <a:r>
              <a:rPr sz="1000" spc="14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valves.</a:t>
            </a:r>
            <a:endParaRPr sz="1000">
              <a:latin typeface="Arial"/>
              <a:cs typeface="Arial"/>
            </a:endParaRPr>
          </a:p>
          <a:p>
            <a:pPr marL="354965" marR="137160" indent="-227965">
              <a:lnSpc>
                <a:spcPct val="143000"/>
              </a:lnSpc>
              <a:spcBef>
                <a:spcPts val="8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sz="1000" spc="-5" dirty="0">
                <a:latin typeface="Arial"/>
                <a:cs typeface="Arial"/>
              </a:rPr>
              <a:t>Italian oil </a:t>
            </a:r>
            <a:r>
              <a:rPr sz="1000" dirty="0">
                <a:latin typeface="Arial"/>
                <a:cs typeface="Arial"/>
              </a:rPr>
              <a:t>company </a:t>
            </a:r>
            <a:r>
              <a:rPr sz="1000" spc="-5" dirty="0">
                <a:latin typeface="Arial"/>
                <a:cs typeface="Arial"/>
              </a:rPr>
              <a:t>Eni contracted with Halliburton to help develop 20 oil </a:t>
            </a:r>
            <a:r>
              <a:rPr sz="1000" spc="-10" dirty="0">
                <a:latin typeface="Arial"/>
                <a:cs typeface="Arial"/>
              </a:rPr>
              <a:t>wells </a:t>
            </a:r>
            <a:r>
              <a:rPr sz="1000" spc="-5" dirty="0">
                <a:latin typeface="Arial"/>
                <a:cs typeface="Arial"/>
              </a:rPr>
              <a:t>in the Zubair  field in southern Iraq. </a:t>
            </a:r>
            <a:r>
              <a:rPr sz="1000" dirty="0">
                <a:latin typeface="Arial"/>
                <a:cs typeface="Arial"/>
              </a:rPr>
              <a:t>(August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2010)</a:t>
            </a:r>
            <a:endParaRPr sz="1000">
              <a:latin typeface="Arial"/>
              <a:cs typeface="Arial"/>
            </a:endParaRPr>
          </a:p>
          <a:p>
            <a:pPr marL="354965" marR="226060" indent="-227965">
              <a:lnSpc>
                <a:spcPct val="143300"/>
              </a:lnSpc>
              <a:spcBef>
                <a:spcPts val="8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sz="1000" spc="-5" dirty="0">
                <a:latin typeface="Arial"/>
                <a:cs typeface="Arial"/>
              </a:rPr>
              <a:t>Malaysian oil </a:t>
            </a:r>
            <a:r>
              <a:rPr sz="1000" dirty="0">
                <a:latin typeface="Arial"/>
                <a:cs typeface="Arial"/>
              </a:rPr>
              <a:t>company Dialog </a:t>
            </a:r>
            <a:r>
              <a:rPr sz="1000" spc="-5" dirty="0">
                <a:latin typeface="Arial"/>
                <a:cs typeface="Arial"/>
              </a:rPr>
              <a:t>signed a $1.2 billion contract with Halliburton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help </a:t>
            </a:r>
            <a:r>
              <a:rPr sz="1000" spc="-10" dirty="0">
                <a:latin typeface="Arial"/>
                <a:cs typeface="Arial"/>
              </a:rPr>
              <a:t>it </a:t>
            </a:r>
            <a:r>
              <a:rPr sz="1000" spc="-5" dirty="0">
                <a:latin typeface="Arial"/>
                <a:cs typeface="Arial"/>
              </a:rPr>
              <a:t>with  enhanced oil recovery efforts. (November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2012)</a:t>
            </a:r>
            <a:endParaRPr sz="1000">
              <a:latin typeface="Arial"/>
              <a:cs typeface="Arial"/>
            </a:endParaRPr>
          </a:p>
          <a:p>
            <a:pPr marL="354965" marR="5080" indent="-227965">
              <a:lnSpc>
                <a:spcPct val="143500"/>
              </a:lnSpc>
              <a:spcBef>
                <a:spcPts val="75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sz="1000" spc="-10" dirty="0">
                <a:latin typeface="Arial"/>
                <a:cs typeface="Arial"/>
              </a:rPr>
              <a:t>Salym </a:t>
            </a:r>
            <a:r>
              <a:rPr sz="1000" dirty="0">
                <a:latin typeface="Arial"/>
                <a:cs typeface="Arial"/>
              </a:rPr>
              <a:t>Oil </a:t>
            </a:r>
            <a:r>
              <a:rPr sz="1000" spc="-5" dirty="0">
                <a:latin typeface="Arial"/>
                <a:cs typeface="Arial"/>
              </a:rPr>
              <a:t>Fields </a:t>
            </a:r>
            <a:r>
              <a:rPr sz="1000" dirty="0">
                <a:latin typeface="Arial"/>
                <a:cs typeface="Arial"/>
              </a:rPr>
              <a:t>(Western </a:t>
            </a:r>
            <a:r>
              <a:rPr sz="1000" spc="-5" dirty="0">
                <a:latin typeface="Arial"/>
                <a:cs typeface="Arial"/>
              </a:rPr>
              <a:t>Siberia) extended its </a:t>
            </a:r>
            <a:r>
              <a:rPr sz="1000" dirty="0">
                <a:latin typeface="Arial"/>
                <a:cs typeface="Arial"/>
              </a:rPr>
              <a:t>contract </a:t>
            </a:r>
            <a:r>
              <a:rPr sz="1000" spc="-5" dirty="0">
                <a:latin typeface="Arial"/>
                <a:cs typeface="Arial"/>
              </a:rPr>
              <a:t>with Halliburton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horizontal drilling 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another four </a:t>
            </a:r>
            <a:r>
              <a:rPr sz="1000" spc="-10" dirty="0">
                <a:latin typeface="Arial"/>
                <a:cs typeface="Arial"/>
              </a:rPr>
              <a:t>years. </a:t>
            </a:r>
            <a:r>
              <a:rPr sz="1000" spc="-5" dirty="0">
                <a:latin typeface="Arial"/>
                <a:cs typeface="Arial"/>
              </a:rPr>
              <a:t>This will </a:t>
            </a:r>
            <a:r>
              <a:rPr sz="1000" dirty="0">
                <a:latin typeface="Arial"/>
                <a:cs typeface="Arial"/>
              </a:rPr>
              <a:t>inevitably consume some </a:t>
            </a:r>
            <a:r>
              <a:rPr sz="1000" spc="-5" dirty="0">
                <a:latin typeface="Arial"/>
                <a:cs typeface="Arial"/>
              </a:rPr>
              <a:t>number of relief valves, </a:t>
            </a:r>
            <a:r>
              <a:rPr sz="1000" dirty="0">
                <a:latin typeface="Arial"/>
                <a:cs typeface="Arial"/>
              </a:rPr>
              <a:t>mostly for  </a:t>
            </a:r>
            <a:r>
              <a:rPr sz="1000" spc="-5" dirty="0">
                <a:latin typeface="Arial"/>
                <a:cs typeface="Arial"/>
              </a:rPr>
              <a:t>downhole</a:t>
            </a:r>
            <a:r>
              <a:rPr sz="1000" spc="-3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applications.</a:t>
            </a:r>
            <a:endParaRPr sz="1000">
              <a:latin typeface="Arial"/>
              <a:cs typeface="Arial"/>
            </a:endParaRPr>
          </a:p>
          <a:p>
            <a:pPr marL="354965" indent="-227965">
              <a:lnSpc>
                <a:spcPct val="100000"/>
              </a:lnSpc>
              <a:spcBef>
                <a:spcPts val="595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sz="1000" spc="-5" dirty="0">
                <a:latin typeface="Arial"/>
                <a:cs typeface="Arial"/>
              </a:rPr>
              <a:t>ExxonMobil hired Halliburton to drill </a:t>
            </a:r>
            <a:r>
              <a:rPr sz="1000" dirty="0">
                <a:latin typeface="Arial"/>
                <a:cs typeface="Arial"/>
              </a:rPr>
              <a:t>15 more </a:t>
            </a:r>
            <a:r>
              <a:rPr sz="1000" spc="-10" dirty="0">
                <a:latin typeface="Arial"/>
                <a:cs typeface="Arial"/>
              </a:rPr>
              <a:t>wells </a:t>
            </a:r>
            <a:r>
              <a:rPr sz="1000" spc="-5" dirty="0">
                <a:latin typeface="Arial"/>
                <a:cs typeface="Arial"/>
              </a:rPr>
              <a:t>in Southern Iraq.(April</a:t>
            </a:r>
            <a:r>
              <a:rPr sz="1000" spc="1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2011)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016304" y="837996"/>
            <a:ext cx="5502910" cy="13296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800"/>
              </a:lnSpc>
            </a:pPr>
            <a:r>
              <a:rPr sz="1000" spc="10" dirty="0">
                <a:latin typeface="Arial"/>
                <a:cs typeface="Arial"/>
              </a:rPr>
              <a:t>We </a:t>
            </a:r>
            <a:r>
              <a:rPr sz="1000" spc="-5" dirty="0">
                <a:latin typeface="Arial"/>
                <a:cs typeface="Arial"/>
              </a:rPr>
              <a:t>believe that the outlook </a:t>
            </a:r>
            <a:r>
              <a:rPr sz="1000" dirty="0">
                <a:latin typeface="Arial"/>
                <a:cs typeface="Arial"/>
              </a:rPr>
              <a:t>for more </a:t>
            </a:r>
            <a:r>
              <a:rPr sz="1000" spc="-5" dirty="0">
                <a:latin typeface="Arial"/>
                <a:cs typeface="Arial"/>
              </a:rPr>
              <a:t>such framework agreements and nuclear contracts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dirty="0">
                <a:latin typeface="Arial"/>
                <a:cs typeface="Arial"/>
              </a:rPr>
              <a:t>robust,  </a:t>
            </a:r>
            <a:r>
              <a:rPr sz="1000" spc="-5" dirty="0">
                <a:latin typeface="Arial"/>
                <a:cs typeface="Arial"/>
              </a:rPr>
              <a:t>especially in Asia. Saudi </a:t>
            </a:r>
            <a:r>
              <a:rPr sz="1000" dirty="0">
                <a:latin typeface="Arial"/>
                <a:cs typeface="Arial"/>
              </a:rPr>
              <a:t>Aramco </a:t>
            </a:r>
            <a:r>
              <a:rPr sz="1000" spc="-5" dirty="0">
                <a:latin typeface="Arial"/>
                <a:cs typeface="Arial"/>
              </a:rPr>
              <a:t>and Shell are just two of a number of leaders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 oil and gas  </a:t>
            </a:r>
            <a:r>
              <a:rPr sz="1000" dirty="0">
                <a:latin typeface="Arial"/>
                <a:cs typeface="Arial"/>
              </a:rPr>
              <a:t>industry </a:t>
            </a:r>
            <a:r>
              <a:rPr sz="1000" spc="-5" dirty="0">
                <a:latin typeface="Arial"/>
                <a:cs typeface="Arial"/>
              </a:rPr>
              <a:t>who will follow suit with </a:t>
            </a:r>
            <a:r>
              <a:rPr sz="1000" dirty="0">
                <a:latin typeface="Arial"/>
                <a:cs typeface="Arial"/>
              </a:rPr>
              <a:t>similar </a:t>
            </a:r>
            <a:r>
              <a:rPr sz="1000" spc="-5" dirty="0">
                <a:latin typeface="Arial"/>
                <a:cs typeface="Arial"/>
              </a:rPr>
              <a:t>agreements. </a:t>
            </a:r>
            <a:r>
              <a:rPr sz="1000" dirty="0">
                <a:latin typeface="Arial"/>
                <a:cs typeface="Arial"/>
              </a:rPr>
              <a:t>Also, </a:t>
            </a:r>
            <a:r>
              <a:rPr sz="1000" spc="-5" dirty="0">
                <a:latin typeface="Arial"/>
                <a:cs typeface="Arial"/>
              </a:rPr>
              <a:t>the burgeoning nuclear industry, after  suffering a setback after the Japanese </a:t>
            </a:r>
            <a:r>
              <a:rPr sz="1000" dirty="0">
                <a:latin typeface="Arial"/>
                <a:cs typeface="Arial"/>
              </a:rPr>
              <a:t>tsunami </a:t>
            </a:r>
            <a:r>
              <a:rPr sz="1000" spc="-5" dirty="0">
                <a:latin typeface="Arial"/>
                <a:cs typeface="Arial"/>
              </a:rPr>
              <a:t>disaster in 2010, </a:t>
            </a:r>
            <a:r>
              <a:rPr sz="1000" dirty="0">
                <a:latin typeface="Arial"/>
                <a:cs typeface="Arial"/>
              </a:rPr>
              <a:t>seems </a:t>
            </a:r>
            <a:r>
              <a:rPr sz="1000" spc="-5" dirty="0">
                <a:latin typeface="Arial"/>
                <a:cs typeface="Arial"/>
              </a:rPr>
              <a:t>to have regained  momentum and there are plans in the Middle East as well as Korea and China, where </a:t>
            </a:r>
            <a:r>
              <a:rPr sz="1000" dirty="0">
                <a:latin typeface="Arial"/>
                <a:cs typeface="Arial"/>
              </a:rPr>
              <a:t>most </a:t>
            </a:r>
            <a:r>
              <a:rPr sz="1000" spc="-5" dirty="0">
                <a:latin typeface="Arial"/>
                <a:cs typeface="Arial"/>
              </a:rPr>
              <a:t>of the  recent contracts have been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signed.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9" name="object 9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51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94" name="object 94"/>
          <p:cNvSpPr txBox="1"/>
          <p:nvPr/>
        </p:nvSpPr>
        <p:spPr>
          <a:xfrm>
            <a:off x="1459738" y="2884678"/>
            <a:ext cx="464185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dirty="0">
                <a:latin typeface="Arial"/>
                <a:cs typeface="Arial"/>
              </a:rPr>
              <a:t>Table </a:t>
            </a:r>
            <a:r>
              <a:rPr sz="1000" b="1" spc="-10" dirty="0">
                <a:latin typeface="Arial"/>
                <a:cs typeface="Arial"/>
              </a:rPr>
              <a:t>14: </a:t>
            </a:r>
            <a:r>
              <a:rPr sz="1000" b="1" spc="-5" dirty="0">
                <a:latin typeface="Arial"/>
                <a:cs typeface="Arial"/>
              </a:rPr>
              <a:t>Summary of </a:t>
            </a:r>
            <a:r>
              <a:rPr sz="1000" b="1" dirty="0">
                <a:latin typeface="Arial"/>
                <a:cs typeface="Arial"/>
              </a:rPr>
              <a:t>New </a:t>
            </a:r>
            <a:r>
              <a:rPr sz="1000" b="1" spc="-5" dirty="0">
                <a:latin typeface="Arial"/>
                <a:cs typeface="Arial"/>
              </a:rPr>
              <a:t>Contracts and </a:t>
            </a:r>
            <a:r>
              <a:rPr sz="1000" b="1" dirty="0">
                <a:latin typeface="Arial"/>
                <a:cs typeface="Arial"/>
              </a:rPr>
              <a:t>Estimated </a:t>
            </a:r>
            <a:r>
              <a:rPr sz="1000" b="1" spc="-5" dirty="0">
                <a:latin typeface="Arial"/>
                <a:cs typeface="Arial"/>
              </a:rPr>
              <a:t>Values for Relief</a:t>
            </a:r>
            <a:r>
              <a:rPr sz="1000" b="1" spc="10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5" name="object 95"/>
          <p:cNvGraphicFramePr>
            <a:graphicFrameLocks noGrp="1"/>
          </p:cNvGraphicFramePr>
          <p:nvPr/>
        </p:nvGraphicFramePr>
        <p:xfrm>
          <a:off x="1117396" y="3264661"/>
          <a:ext cx="6053455" cy="39312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233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588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71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572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1534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563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3225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Buyer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254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57785" indent="12065">
                        <a:lnSpc>
                          <a:spcPts val="1380"/>
                        </a:lnSpc>
                        <a:spcBef>
                          <a:spcPts val="685"/>
                        </a:spcBef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Country 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of  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st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at</a:t>
                      </a:r>
                      <a:r>
                        <a:rPr sz="1200" spc="-15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on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8699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49225">
                        <a:lnSpc>
                          <a:spcPct val="100000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Supplier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254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41605">
                        <a:lnSpc>
                          <a:spcPct val="100000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Product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254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6379" marR="74930" indent="-165100">
                        <a:lnSpc>
                          <a:spcPts val="1380"/>
                        </a:lnSpc>
                        <a:spcBef>
                          <a:spcPts val="685"/>
                        </a:spcBef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# of</a:t>
                      </a:r>
                      <a:r>
                        <a:rPr sz="1200" spc="-6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Units  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($m)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8699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5420" marR="177800" algn="ctr">
                        <a:lnSpc>
                          <a:spcPts val="1380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Esti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1200" spc="-1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t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d  Cost/Unit  ($m)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1355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Conpar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Brazil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Dresser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Relief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240</a:t>
                      </a:r>
                      <a:r>
                        <a:rPr sz="1200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units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$13.6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31876">
                <a:tc>
                  <a:txBody>
                    <a:bodyPr/>
                    <a:lstStyle/>
                    <a:p>
                      <a:pPr marL="65405" marR="655955">
                        <a:lnSpc>
                          <a:spcPts val="1370"/>
                        </a:lnSpc>
                        <a:spcBef>
                          <a:spcPts val="700"/>
                        </a:spcBef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Braskem</a:t>
                      </a:r>
                      <a:r>
                        <a:rPr sz="1200" spc="-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(via  Yokogawa)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8890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6540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Brazil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190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6540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Dresser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190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6540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Relief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190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1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90</a:t>
                      </a:r>
                      <a:r>
                        <a:rPr sz="1200" spc="-6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relief,</a:t>
                      </a:r>
                      <a:endParaRPr sz="12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ts val="1380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160</a:t>
                      </a:r>
                      <a:endParaRPr sz="12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ts val="1410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control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905"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$19k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190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1355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Athabasca 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Oil</a:t>
                      </a:r>
                      <a:r>
                        <a:rPr sz="1200" spc="-6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Sands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Canada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Dresser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Relief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N/A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$15.1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1356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Southern</a:t>
                      </a:r>
                      <a:r>
                        <a:rPr sz="1200" spc="-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Company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US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GE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Relief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N/A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$15.1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31876">
                <a:tc>
                  <a:txBody>
                    <a:bodyPr/>
                    <a:lstStyle/>
                    <a:p>
                      <a:pPr marL="65405" marR="146685">
                        <a:lnSpc>
                          <a:spcPts val="1380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State Nuclear</a:t>
                      </a:r>
                      <a:r>
                        <a:rPr sz="1200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Power  Engineering Co  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(SNPEC)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6540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China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190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202565">
                        <a:lnSpc>
                          <a:spcPts val="1380"/>
                        </a:lnSpc>
                        <a:spcBef>
                          <a:spcPts val="695"/>
                        </a:spcBef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Tyco  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(Pent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200" spc="-10" dirty="0">
                          <a:latin typeface="Arial"/>
                          <a:cs typeface="Arial"/>
                        </a:rPr>
                        <a:t>r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)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8826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6540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Relief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190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N/A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190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$9.6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190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8393">
                <a:tc>
                  <a:txBody>
                    <a:bodyPr/>
                    <a:lstStyle/>
                    <a:p>
                      <a:pPr marL="65405" marR="290195">
                        <a:lnSpc>
                          <a:spcPts val="1380"/>
                        </a:lnSpc>
                        <a:spcBef>
                          <a:spcPts val="10"/>
                        </a:spcBef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Barakah 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Nuclear  Plant 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(via</a:t>
                      </a:r>
                      <a:r>
                        <a:rPr sz="1200" spc="-7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Doosan)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127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600"/>
                        </a:spcBef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UAE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7620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202565">
                        <a:lnSpc>
                          <a:spcPts val="1380"/>
                        </a:lnSpc>
                        <a:spcBef>
                          <a:spcPts val="10"/>
                        </a:spcBef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Tyco  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(Pent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200" spc="-10" dirty="0">
                          <a:latin typeface="Arial"/>
                          <a:cs typeface="Arial"/>
                        </a:rPr>
                        <a:t>r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)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127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600"/>
                        </a:spcBef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Relief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7620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0"/>
                        </a:spcBef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N/A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7620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00"/>
                        </a:spcBef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$14.4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7620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6616">
                <a:tc>
                  <a:txBody>
                    <a:bodyPr/>
                    <a:lstStyle/>
                    <a:p>
                      <a:pPr marL="65405" marR="104775">
                        <a:lnSpc>
                          <a:spcPts val="1380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SUFA Technology 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(a  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subsidiary of</a:t>
                      </a:r>
                      <a:r>
                        <a:rPr sz="1200" spc="-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(CNNC)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China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7429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202565">
                        <a:lnSpc>
                          <a:spcPts val="1380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Tyco  (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Pent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200" spc="-10" dirty="0">
                          <a:latin typeface="Arial"/>
                          <a:cs typeface="Arial"/>
                        </a:rPr>
                        <a:t>r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)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Relief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7429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N/A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7429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$9.6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7429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1355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Shell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Global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Tyco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Relief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N/A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$7.6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6616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600"/>
                        </a:spcBef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Saudi</a:t>
                      </a:r>
                      <a:r>
                        <a:rPr sz="1200" spc="-7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Aramco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7620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344805">
                        <a:lnSpc>
                          <a:spcPts val="1380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Saudi  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Arabia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600"/>
                        </a:spcBef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GE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7620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600"/>
                        </a:spcBef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Relief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7620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0"/>
                        </a:spcBef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N/A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7620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00"/>
                        </a:spcBef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$14.4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7620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53187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6540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Various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190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91440">
                        <a:lnSpc>
                          <a:spcPts val="1380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Iraq,  Malaysia,  and</a:t>
                      </a:r>
                      <a:r>
                        <a:rPr sz="1200" spc="-8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China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6540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Halliburton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190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59690">
                        <a:lnSpc>
                          <a:spcPts val="1380"/>
                        </a:lnSpc>
                        <a:spcBef>
                          <a:spcPts val="695"/>
                        </a:spcBef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Do</a:t>
                      </a:r>
                      <a:r>
                        <a:rPr sz="1200" spc="-15" dirty="0">
                          <a:latin typeface="Arial"/>
                          <a:cs typeface="Arial"/>
                        </a:rPr>
                        <a:t>w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nhole  Safety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8826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N/A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190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N/A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190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96" name="object 96"/>
          <p:cNvSpPr txBox="1"/>
          <p:nvPr/>
        </p:nvSpPr>
        <p:spPr>
          <a:xfrm>
            <a:off x="902004" y="7478648"/>
            <a:ext cx="5247005" cy="9975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377825" algn="l"/>
              </a:tabLst>
            </a:pPr>
            <a:r>
              <a:rPr sz="1000" b="1" i="1" spc="-10" dirty="0">
                <a:latin typeface="Arial"/>
                <a:cs typeface="Arial"/>
              </a:rPr>
              <a:t>9.2	</a:t>
            </a:r>
            <a:r>
              <a:rPr sz="1000" b="1" i="1" spc="-5" dirty="0">
                <a:latin typeface="Arial"/>
                <a:cs typeface="Arial"/>
              </a:rPr>
              <a:t>Analysis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69265" algn="l"/>
              </a:tabLst>
            </a:pPr>
            <a:r>
              <a:rPr sz="1000" b="1" spc="-10" dirty="0">
                <a:latin typeface="Arial"/>
                <a:cs typeface="Arial"/>
              </a:rPr>
              <a:t>9.2.1	</a:t>
            </a:r>
            <a:r>
              <a:rPr sz="1000" b="1" spc="-5" dirty="0">
                <a:latin typeface="Arial"/>
                <a:cs typeface="Arial"/>
              </a:rPr>
              <a:t>Costs</a:t>
            </a:r>
            <a:endParaRPr sz="1000">
              <a:latin typeface="Arial"/>
              <a:cs typeface="Arial"/>
            </a:endParaRPr>
          </a:p>
          <a:p>
            <a:pPr marL="12700" marR="5080">
              <a:lnSpc>
                <a:spcPct val="144000"/>
              </a:lnSpc>
              <a:spcBef>
                <a:spcPts val="565"/>
              </a:spcBef>
            </a:pPr>
            <a:r>
              <a:rPr sz="1000" b="1" spc="-5" dirty="0">
                <a:latin typeface="Arial"/>
                <a:cs typeface="Arial"/>
              </a:rPr>
              <a:t>Costs for relief </a:t>
            </a:r>
            <a:r>
              <a:rPr sz="1000" b="1" dirty="0">
                <a:latin typeface="Arial"/>
                <a:cs typeface="Arial"/>
              </a:rPr>
              <a:t>valves </a:t>
            </a:r>
            <a:r>
              <a:rPr sz="1000" b="1" spc="-5" dirty="0">
                <a:latin typeface="Arial"/>
                <a:cs typeface="Arial"/>
              </a:rPr>
              <a:t>increased fractionally in 2012, </a:t>
            </a:r>
            <a:r>
              <a:rPr sz="1000" b="1" spc="5" dirty="0">
                <a:latin typeface="Arial"/>
                <a:cs typeface="Arial"/>
              </a:rPr>
              <a:t>and </a:t>
            </a:r>
            <a:r>
              <a:rPr sz="1000" b="1" spc="-5" dirty="0">
                <a:latin typeface="Arial"/>
                <a:cs typeface="Arial"/>
              </a:rPr>
              <a:t>appear poised for 1.4% to 2%  increases through</a:t>
            </a:r>
            <a:r>
              <a:rPr sz="1000" b="1" spc="-4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2020.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016304" y="8836914"/>
            <a:ext cx="5191760" cy="4502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000"/>
              </a:lnSpc>
            </a:pPr>
            <a:r>
              <a:rPr sz="1000" spc="-5" dirty="0">
                <a:latin typeface="Arial"/>
                <a:cs typeface="Arial"/>
              </a:rPr>
              <a:t>Globally, costs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Relief valves declined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0.7% in 2012, as metals and machine tool costs  declined, and labor costs held</a:t>
            </a:r>
            <a:r>
              <a:rPr sz="1000" spc="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steady.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016304" y="838301"/>
            <a:ext cx="5471160" cy="6711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600"/>
              </a:lnSpc>
            </a:pPr>
            <a:r>
              <a:rPr sz="1000" spc="-5" dirty="0">
                <a:latin typeface="Arial"/>
                <a:cs typeface="Arial"/>
              </a:rPr>
              <a:t>Metals and machine tool </a:t>
            </a:r>
            <a:r>
              <a:rPr sz="1000" dirty="0">
                <a:latin typeface="Arial"/>
                <a:cs typeface="Arial"/>
              </a:rPr>
              <a:t>costs </a:t>
            </a:r>
            <a:r>
              <a:rPr sz="1000" spc="-5" dirty="0">
                <a:latin typeface="Arial"/>
                <a:cs typeface="Arial"/>
              </a:rPr>
              <a:t>both </a:t>
            </a:r>
            <a:r>
              <a:rPr sz="1000" dirty="0">
                <a:latin typeface="Arial"/>
                <a:cs typeface="Arial"/>
              </a:rPr>
              <a:t>dropped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about 1% throughout </a:t>
            </a:r>
            <a:r>
              <a:rPr sz="1000" spc="5" dirty="0">
                <a:latin typeface="Arial"/>
                <a:cs typeface="Arial"/>
              </a:rPr>
              <a:t>2012. </a:t>
            </a:r>
            <a:r>
              <a:rPr sz="1000" spc="-5" dirty="0">
                <a:latin typeface="Arial"/>
                <a:cs typeface="Arial"/>
              </a:rPr>
              <a:t>Machine tools have  completely </a:t>
            </a:r>
            <a:r>
              <a:rPr sz="1000" dirty="0">
                <a:latin typeface="Arial"/>
                <a:cs typeface="Arial"/>
              </a:rPr>
              <a:t>moved </a:t>
            </a:r>
            <a:r>
              <a:rPr sz="1000" spc="-5" dirty="0">
                <a:latin typeface="Arial"/>
                <a:cs typeface="Arial"/>
              </a:rPr>
              <a:t>from the </a:t>
            </a:r>
            <a:r>
              <a:rPr sz="1000" spc="-10" dirty="0">
                <a:latin typeface="Arial"/>
                <a:cs typeface="Arial"/>
              </a:rPr>
              <a:t>US, </a:t>
            </a:r>
            <a:r>
              <a:rPr sz="1000" spc="-5" dirty="0">
                <a:latin typeface="Arial"/>
                <a:cs typeface="Arial"/>
              </a:rPr>
              <a:t>and </a:t>
            </a:r>
            <a:r>
              <a:rPr sz="1000" dirty="0">
                <a:latin typeface="Arial"/>
                <a:cs typeface="Arial"/>
              </a:rPr>
              <a:t>mostly </a:t>
            </a:r>
            <a:r>
              <a:rPr sz="1000" spc="-5" dirty="0">
                <a:latin typeface="Arial"/>
                <a:cs typeface="Arial"/>
              </a:rPr>
              <a:t>from Europe, </a:t>
            </a:r>
            <a:r>
              <a:rPr sz="1000" dirty="0">
                <a:latin typeface="Arial"/>
                <a:cs typeface="Arial"/>
              </a:rPr>
              <a:t>to Asia, taking </a:t>
            </a:r>
            <a:r>
              <a:rPr sz="1000" spc="-5" dirty="0">
                <a:latin typeface="Arial"/>
                <a:cs typeface="Arial"/>
              </a:rPr>
              <a:t>advantage of lower labor  </a:t>
            </a:r>
            <a:r>
              <a:rPr sz="1000" dirty="0">
                <a:latin typeface="Arial"/>
                <a:cs typeface="Arial"/>
              </a:rPr>
              <a:t>costs.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016304" y="1867408"/>
            <a:ext cx="5579745" cy="6705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500"/>
              </a:lnSpc>
            </a:pPr>
            <a:r>
              <a:rPr sz="1000" spc="-10" dirty="0">
                <a:latin typeface="Arial"/>
                <a:cs typeface="Arial"/>
              </a:rPr>
              <a:t>Labor </a:t>
            </a:r>
            <a:r>
              <a:rPr sz="1000" spc="-5" dirty="0">
                <a:latin typeface="Arial"/>
                <a:cs typeface="Arial"/>
              </a:rPr>
              <a:t>costs, which </a:t>
            </a:r>
            <a:r>
              <a:rPr sz="1000" spc="5" dirty="0">
                <a:latin typeface="Arial"/>
                <a:cs typeface="Arial"/>
              </a:rPr>
              <a:t>make </a:t>
            </a:r>
            <a:r>
              <a:rPr sz="1000" spc="-5" dirty="0">
                <a:latin typeface="Arial"/>
                <a:cs typeface="Arial"/>
              </a:rPr>
              <a:t>up about 32% of the total </a:t>
            </a:r>
            <a:r>
              <a:rPr sz="1000" dirty="0">
                <a:latin typeface="Arial"/>
                <a:cs typeface="Arial"/>
              </a:rPr>
              <a:t>cost </a:t>
            </a:r>
            <a:r>
              <a:rPr sz="1000" spc="-5" dirty="0">
                <a:latin typeface="Arial"/>
                <a:cs typeface="Arial"/>
              </a:rPr>
              <a:t>of relief </a:t>
            </a:r>
            <a:r>
              <a:rPr sz="1000" dirty="0">
                <a:latin typeface="Arial"/>
                <a:cs typeface="Arial"/>
              </a:rPr>
              <a:t>valves, only </a:t>
            </a:r>
            <a:r>
              <a:rPr sz="1000" spc="-5" dirty="0">
                <a:latin typeface="Arial"/>
                <a:cs typeface="Arial"/>
              </a:rPr>
              <a:t>increased fractionally  (less than half a percent)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2012. This reflects not wage shrinkage, but rather a </a:t>
            </a:r>
            <a:r>
              <a:rPr sz="1000" dirty="0">
                <a:latin typeface="Arial"/>
                <a:cs typeface="Arial"/>
              </a:rPr>
              <a:t>shift </a:t>
            </a:r>
            <a:r>
              <a:rPr sz="1000" spc="-5" dirty="0">
                <a:latin typeface="Arial"/>
                <a:cs typeface="Arial"/>
              </a:rPr>
              <a:t>from relatively  expensive </a:t>
            </a:r>
            <a:r>
              <a:rPr sz="1000" dirty="0">
                <a:latin typeface="Arial"/>
                <a:cs typeface="Arial"/>
              </a:rPr>
              <a:t>Western </a:t>
            </a:r>
            <a:r>
              <a:rPr sz="1000" spc="-5" dirty="0">
                <a:latin typeface="Arial"/>
                <a:cs typeface="Arial"/>
              </a:rPr>
              <a:t>economies to relatively less expensive sources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emerging</a:t>
            </a:r>
            <a:r>
              <a:rPr sz="1000" spc="14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economies.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016304" y="2895346"/>
            <a:ext cx="5603240" cy="453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cost of chemicals, plastics, and miscellaneous components increased, but </a:t>
            </a:r>
            <a:r>
              <a:rPr sz="1000" dirty="0">
                <a:latin typeface="Arial"/>
                <a:cs typeface="Arial"/>
              </a:rPr>
              <a:t>as </a:t>
            </a:r>
            <a:r>
              <a:rPr sz="1000" spc="-5" dirty="0">
                <a:latin typeface="Arial"/>
                <a:cs typeface="Arial"/>
              </a:rPr>
              <a:t>these </a:t>
            </a:r>
            <a:r>
              <a:rPr sz="1000" dirty="0">
                <a:latin typeface="Arial"/>
                <a:cs typeface="Arial"/>
              </a:rPr>
              <a:t>comprise </a:t>
            </a:r>
            <a:r>
              <a:rPr sz="1000" spc="-5" dirty="0">
                <a:latin typeface="Arial"/>
                <a:cs typeface="Arial"/>
              </a:rPr>
              <a:t>a  small percent of the total </a:t>
            </a:r>
            <a:r>
              <a:rPr sz="1000" dirty="0">
                <a:latin typeface="Arial"/>
                <a:cs typeface="Arial"/>
              </a:rPr>
              <a:t>cost, </a:t>
            </a:r>
            <a:r>
              <a:rPr sz="1000" spc="-5" dirty="0">
                <a:latin typeface="Arial"/>
                <a:cs typeface="Arial"/>
              </a:rPr>
              <a:t>this did not </a:t>
            </a:r>
            <a:r>
              <a:rPr sz="1000" dirty="0">
                <a:latin typeface="Arial"/>
                <a:cs typeface="Arial"/>
              </a:rPr>
              <a:t>affect </a:t>
            </a:r>
            <a:r>
              <a:rPr sz="1000" spc="-5" dirty="0">
                <a:latin typeface="Arial"/>
                <a:cs typeface="Arial"/>
              </a:rPr>
              <a:t>the total cost structure of relief</a:t>
            </a:r>
            <a:r>
              <a:rPr sz="1000" spc="14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valves.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16304" y="3704971"/>
            <a:ext cx="5095240" cy="7473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In aggregate, the factor </a:t>
            </a:r>
            <a:r>
              <a:rPr sz="1000" dirty="0">
                <a:latin typeface="Arial"/>
                <a:cs typeface="Arial"/>
              </a:rPr>
              <a:t>input </a:t>
            </a:r>
            <a:r>
              <a:rPr sz="1000" spc="-5" dirty="0">
                <a:latin typeface="Arial"/>
                <a:cs typeface="Arial"/>
              </a:rPr>
              <a:t>costs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Relief valves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spc="-5" dirty="0">
                <a:latin typeface="Arial"/>
                <a:cs typeface="Arial"/>
              </a:rPr>
              <a:t>increase </a:t>
            </a:r>
            <a:r>
              <a:rPr sz="1000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1.4% to 2.0% over the  foreseeable </a:t>
            </a:r>
            <a:r>
              <a:rPr sz="1000" dirty="0">
                <a:latin typeface="Arial"/>
                <a:cs typeface="Arial"/>
              </a:rPr>
              <a:t>time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horizon.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Times New Roman"/>
              <a:cs typeface="Times New Roman"/>
            </a:endParaRPr>
          </a:p>
          <a:p>
            <a:pPr marL="151511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24: Cost Structure of Relief</a:t>
            </a:r>
            <a:r>
              <a:rPr sz="1000" b="1" spc="4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112316" y="7823072"/>
            <a:ext cx="151765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dirty="0">
                <a:latin typeface="Arial"/>
                <a:cs typeface="Arial"/>
              </a:rPr>
              <a:t>Note: </a:t>
            </a:r>
            <a:r>
              <a:rPr sz="1000" spc="-5" dirty="0">
                <a:latin typeface="Arial"/>
                <a:cs typeface="Arial"/>
              </a:rPr>
              <a:t>Prices are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ex-works.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902004" y="8259317"/>
            <a:ext cx="30607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Arial"/>
                <a:cs typeface="Arial"/>
              </a:rPr>
              <a:t>9.2.2</a:t>
            </a:r>
            <a:endParaRPr sz="10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1359153" y="8259317"/>
            <a:ext cx="87820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Profit</a:t>
            </a:r>
            <a:r>
              <a:rPr sz="1000" b="1" spc="-6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Margins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902004" y="8784335"/>
            <a:ext cx="5557520" cy="6705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500"/>
              </a:lnSpc>
            </a:pPr>
            <a:r>
              <a:rPr sz="1000" b="1" spc="-5" dirty="0">
                <a:latin typeface="Arial"/>
                <a:cs typeface="Arial"/>
              </a:rPr>
              <a:t>Margins are low and costs are declining, putting buyers in a position to exert </a:t>
            </a:r>
            <a:r>
              <a:rPr sz="1000" b="1" dirty="0">
                <a:latin typeface="Arial"/>
                <a:cs typeface="Arial"/>
              </a:rPr>
              <a:t>downward  </a:t>
            </a:r>
            <a:r>
              <a:rPr sz="1000" b="1" spc="-5" dirty="0">
                <a:latin typeface="Arial"/>
                <a:cs typeface="Arial"/>
              </a:rPr>
              <a:t>pressure on prices and </a:t>
            </a:r>
            <a:r>
              <a:rPr sz="1000" b="1" dirty="0">
                <a:latin typeface="Arial"/>
                <a:cs typeface="Arial"/>
              </a:rPr>
              <a:t>force </a:t>
            </a:r>
            <a:r>
              <a:rPr sz="1000" b="1" spc="-5" dirty="0">
                <a:latin typeface="Arial"/>
                <a:cs typeface="Arial"/>
              </a:rPr>
              <a:t>suppliers to restructure and offshore to </a:t>
            </a:r>
            <a:r>
              <a:rPr sz="1000" b="1" dirty="0">
                <a:latin typeface="Arial"/>
                <a:cs typeface="Arial"/>
              </a:rPr>
              <a:t>lower-cost </a:t>
            </a:r>
            <a:r>
              <a:rPr sz="1000" b="1" spc="-5" dirty="0">
                <a:latin typeface="Arial"/>
                <a:cs typeface="Arial"/>
              </a:rPr>
              <a:t>production  bases.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1" name="object 101"/>
          <p:cNvSpPr/>
          <p:nvPr/>
        </p:nvSpPr>
        <p:spPr>
          <a:xfrm>
            <a:off x="1144501" y="4665350"/>
            <a:ext cx="5729605" cy="2718435"/>
          </a:xfrm>
          <a:custGeom>
            <a:avLst/>
            <a:gdLst/>
            <a:ahLst/>
            <a:cxnLst/>
            <a:rect l="l" t="t" r="r" b="b"/>
            <a:pathLst>
              <a:path w="5729605" h="2718434">
                <a:moveTo>
                  <a:pt x="0" y="2718194"/>
                </a:moveTo>
                <a:lnTo>
                  <a:pt x="5729449" y="2718194"/>
                </a:lnTo>
                <a:lnTo>
                  <a:pt x="5729449" y="0"/>
                </a:lnTo>
                <a:lnTo>
                  <a:pt x="0" y="0"/>
                </a:lnTo>
                <a:lnTo>
                  <a:pt x="0" y="2718194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1144501" y="7828095"/>
            <a:ext cx="5729605" cy="1905"/>
          </a:xfrm>
          <a:custGeom>
            <a:avLst/>
            <a:gdLst/>
            <a:ahLst/>
            <a:cxnLst/>
            <a:rect l="l" t="t" r="r" b="b"/>
            <a:pathLst>
              <a:path w="5729605" h="1904">
                <a:moveTo>
                  <a:pt x="0" y="1496"/>
                </a:moveTo>
                <a:lnTo>
                  <a:pt x="5729449" y="1496"/>
                </a:lnTo>
                <a:lnTo>
                  <a:pt x="5729449" y="0"/>
                </a:lnTo>
                <a:lnTo>
                  <a:pt x="0" y="0"/>
                </a:lnTo>
                <a:lnTo>
                  <a:pt x="0" y="1496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384681" y="6507901"/>
            <a:ext cx="0" cy="464184"/>
          </a:xfrm>
          <a:custGeom>
            <a:avLst/>
            <a:gdLst/>
            <a:ahLst/>
            <a:cxnLst/>
            <a:rect l="l" t="t" r="r" b="b"/>
            <a:pathLst>
              <a:path h="464184">
                <a:moveTo>
                  <a:pt x="0" y="0"/>
                </a:moveTo>
                <a:lnTo>
                  <a:pt x="0" y="464021"/>
                </a:lnTo>
              </a:path>
            </a:pathLst>
          </a:custGeom>
          <a:ln w="21019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448491" y="6498921"/>
            <a:ext cx="0" cy="473075"/>
          </a:xfrm>
          <a:custGeom>
            <a:avLst/>
            <a:gdLst/>
            <a:ahLst/>
            <a:cxnLst/>
            <a:rect l="l" t="t" r="r" b="b"/>
            <a:pathLst>
              <a:path h="473075">
                <a:moveTo>
                  <a:pt x="0" y="0"/>
                </a:moveTo>
                <a:lnTo>
                  <a:pt x="0" y="473002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521311" y="6486947"/>
            <a:ext cx="0" cy="485140"/>
          </a:xfrm>
          <a:custGeom>
            <a:avLst/>
            <a:gdLst/>
            <a:ahLst/>
            <a:cxnLst/>
            <a:rect l="l" t="t" r="r" b="b"/>
            <a:pathLst>
              <a:path h="485140">
                <a:moveTo>
                  <a:pt x="0" y="0"/>
                </a:moveTo>
                <a:lnTo>
                  <a:pt x="0" y="484976"/>
                </a:lnTo>
              </a:path>
            </a:pathLst>
          </a:custGeom>
          <a:ln w="42039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594130" y="6482456"/>
            <a:ext cx="0" cy="489584"/>
          </a:xfrm>
          <a:custGeom>
            <a:avLst/>
            <a:gdLst/>
            <a:ahLst/>
            <a:cxnLst/>
            <a:rect l="l" t="t" r="r" b="b"/>
            <a:pathLst>
              <a:path h="489584">
                <a:moveTo>
                  <a:pt x="0" y="0"/>
                </a:moveTo>
                <a:lnTo>
                  <a:pt x="0" y="489467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667700" y="6474972"/>
            <a:ext cx="0" cy="497205"/>
          </a:xfrm>
          <a:custGeom>
            <a:avLst/>
            <a:gdLst/>
            <a:ahLst/>
            <a:cxnLst/>
            <a:rect l="l" t="t" r="r" b="b"/>
            <a:pathLst>
              <a:path h="497204">
                <a:moveTo>
                  <a:pt x="0" y="0"/>
                </a:moveTo>
                <a:lnTo>
                  <a:pt x="0" y="496951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741270" y="6468985"/>
            <a:ext cx="0" cy="503555"/>
          </a:xfrm>
          <a:custGeom>
            <a:avLst/>
            <a:gdLst/>
            <a:ahLst/>
            <a:cxnLst/>
            <a:rect l="l" t="t" r="r" b="b"/>
            <a:pathLst>
              <a:path h="503554">
                <a:moveTo>
                  <a:pt x="0" y="0"/>
                </a:moveTo>
                <a:lnTo>
                  <a:pt x="0" y="502938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814840" y="6464494"/>
            <a:ext cx="0" cy="508000"/>
          </a:xfrm>
          <a:custGeom>
            <a:avLst/>
            <a:gdLst/>
            <a:ahLst/>
            <a:cxnLst/>
            <a:rect l="l" t="t" r="r" b="b"/>
            <a:pathLst>
              <a:path h="508000">
                <a:moveTo>
                  <a:pt x="0" y="0"/>
                </a:moveTo>
                <a:lnTo>
                  <a:pt x="0" y="507428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888410" y="6464494"/>
            <a:ext cx="0" cy="508000"/>
          </a:xfrm>
          <a:custGeom>
            <a:avLst/>
            <a:gdLst/>
            <a:ahLst/>
            <a:cxnLst/>
            <a:rect l="l" t="t" r="r" b="b"/>
            <a:pathLst>
              <a:path h="508000">
                <a:moveTo>
                  <a:pt x="0" y="0"/>
                </a:moveTo>
                <a:lnTo>
                  <a:pt x="0" y="507428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961229" y="6457010"/>
            <a:ext cx="0" cy="514984"/>
          </a:xfrm>
          <a:custGeom>
            <a:avLst/>
            <a:gdLst/>
            <a:ahLst/>
            <a:cxnLst/>
            <a:rect l="l" t="t" r="r" b="b"/>
            <a:pathLst>
              <a:path h="514984">
                <a:moveTo>
                  <a:pt x="0" y="0"/>
                </a:moveTo>
                <a:lnTo>
                  <a:pt x="0" y="514912"/>
                </a:lnTo>
              </a:path>
            </a:pathLst>
          </a:custGeom>
          <a:ln w="42039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034048" y="6437552"/>
            <a:ext cx="0" cy="534670"/>
          </a:xfrm>
          <a:custGeom>
            <a:avLst/>
            <a:gdLst/>
            <a:ahLst/>
            <a:cxnLst/>
            <a:rect l="l" t="t" r="r" b="b"/>
            <a:pathLst>
              <a:path h="534670">
                <a:moveTo>
                  <a:pt x="0" y="0"/>
                </a:moveTo>
                <a:lnTo>
                  <a:pt x="0" y="534371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107618" y="6421087"/>
            <a:ext cx="0" cy="551180"/>
          </a:xfrm>
          <a:custGeom>
            <a:avLst/>
            <a:gdLst/>
            <a:ahLst/>
            <a:cxnLst/>
            <a:rect l="l" t="t" r="r" b="b"/>
            <a:pathLst>
              <a:path h="551179">
                <a:moveTo>
                  <a:pt x="0" y="0"/>
                </a:moveTo>
                <a:lnTo>
                  <a:pt x="0" y="550836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181188" y="6427074"/>
            <a:ext cx="0" cy="545465"/>
          </a:xfrm>
          <a:custGeom>
            <a:avLst/>
            <a:gdLst/>
            <a:ahLst/>
            <a:cxnLst/>
            <a:rect l="l" t="t" r="r" b="b"/>
            <a:pathLst>
              <a:path h="545465">
                <a:moveTo>
                  <a:pt x="0" y="0"/>
                </a:moveTo>
                <a:lnTo>
                  <a:pt x="0" y="544848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254758" y="6440546"/>
            <a:ext cx="0" cy="531495"/>
          </a:xfrm>
          <a:custGeom>
            <a:avLst/>
            <a:gdLst/>
            <a:ahLst/>
            <a:cxnLst/>
            <a:rect l="l" t="t" r="r" b="b"/>
            <a:pathLst>
              <a:path h="531495">
                <a:moveTo>
                  <a:pt x="0" y="0"/>
                </a:moveTo>
                <a:lnTo>
                  <a:pt x="0" y="531377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328328" y="6448030"/>
            <a:ext cx="0" cy="524510"/>
          </a:xfrm>
          <a:custGeom>
            <a:avLst/>
            <a:gdLst/>
            <a:ahLst/>
            <a:cxnLst/>
            <a:rect l="l" t="t" r="r" b="b"/>
            <a:pathLst>
              <a:path h="524509">
                <a:moveTo>
                  <a:pt x="0" y="0"/>
                </a:moveTo>
                <a:lnTo>
                  <a:pt x="0" y="523893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401147" y="6443539"/>
            <a:ext cx="0" cy="528955"/>
          </a:xfrm>
          <a:custGeom>
            <a:avLst/>
            <a:gdLst/>
            <a:ahLst/>
            <a:cxnLst/>
            <a:rect l="l" t="t" r="r" b="b"/>
            <a:pathLst>
              <a:path h="528954">
                <a:moveTo>
                  <a:pt x="0" y="0"/>
                </a:moveTo>
                <a:lnTo>
                  <a:pt x="0" y="528383"/>
                </a:lnTo>
              </a:path>
            </a:pathLst>
          </a:custGeom>
          <a:ln w="42039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473967" y="643904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2874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547537" y="6436055"/>
            <a:ext cx="0" cy="535940"/>
          </a:xfrm>
          <a:custGeom>
            <a:avLst/>
            <a:gdLst/>
            <a:ahLst/>
            <a:cxnLst/>
            <a:rect l="l" t="t" r="r" b="b"/>
            <a:pathLst>
              <a:path h="535940">
                <a:moveTo>
                  <a:pt x="0" y="0"/>
                </a:moveTo>
                <a:lnTo>
                  <a:pt x="0" y="535867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621107" y="6425577"/>
            <a:ext cx="0" cy="546735"/>
          </a:xfrm>
          <a:custGeom>
            <a:avLst/>
            <a:gdLst/>
            <a:ahLst/>
            <a:cxnLst/>
            <a:rect l="l" t="t" r="r" b="b"/>
            <a:pathLst>
              <a:path h="546734">
                <a:moveTo>
                  <a:pt x="0" y="0"/>
                </a:moveTo>
                <a:lnTo>
                  <a:pt x="0" y="546345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694677" y="6424081"/>
            <a:ext cx="0" cy="548005"/>
          </a:xfrm>
          <a:custGeom>
            <a:avLst/>
            <a:gdLst/>
            <a:ahLst/>
            <a:cxnLst/>
            <a:rect l="l" t="t" r="r" b="b"/>
            <a:pathLst>
              <a:path h="548004">
                <a:moveTo>
                  <a:pt x="0" y="0"/>
                </a:moveTo>
                <a:lnTo>
                  <a:pt x="0" y="547842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768247" y="6418093"/>
            <a:ext cx="0" cy="554355"/>
          </a:xfrm>
          <a:custGeom>
            <a:avLst/>
            <a:gdLst/>
            <a:ahLst/>
            <a:cxnLst/>
            <a:rect l="l" t="t" r="r" b="b"/>
            <a:pathLst>
              <a:path h="554354">
                <a:moveTo>
                  <a:pt x="0" y="0"/>
                </a:moveTo>
                <a:lnTo>
                  <a:pt x="0" y="553829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841066" y="6406119"/>
            <a:ext cx="0" cy="566420"/>
          </a:xfrm>
          <a:custGeom>
            <a:avLst/>
            <a:gdLst/>
            <a:ahLst/>
            <a:cxnLst/>
            <a:rect l="l" t="t" r="r" b="b"/>
            <a:pathLst>
              <a:path h="566420">
                <a:moveTo>
                  <a:pt x="0" y="0"/>
                </a:moveTo>
                <a:lnTo>
                  <a:pt x="0" y="565804"/>
                </a:lnTo>
              </a:path>
            </a:pathLst>
          </a:custGeom>
          <a:ln w="42039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913885" y="6397138"/>
            <a:ext cx="0" cy="575310"/>
          </a:xfrm>
          <a:custGeom>
            <a:avLst/>
            <a:gdLst/>
            <a:ahLst/>
            <a:cxnLst/>
            <a:rect l="l" t="t" r="r" b="b"/>
            <a:pathLst>
              <a:path h="575309">
                <a:moveTo>
                  <a:pt x="0" y="0"/>
                </a:moveTo>
                <a:lnTo>
                  <a:pt x="0" y="574784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987455" y="6394145"/>
            <a:ext cx="0" cy="577850"/>
          </a:xfrm>
          <a:custGeom>
            <a:avLst/>
            <a:gdLst/>
            <a:ahLst/>
            <a:cxnLst/>
            <a:rect l="l" t="t" r="r" b="b"/>
            <a:pathLst>
              <a:path h="577850">
                <a:moveTo>
                  <a:pt x="0" y="0"/>
                </a:moveTo>
                <a:lnTo>
                  <a:pt x="0" y="577778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061025" y="6400132"/>
            <a:ext cx="0" cy="572135"/>
          </a:xfrm>
          <a:custGeom>
            <a:avLst/>
            <a:gdLst/>
            <a:ahLst/>
            <a:cxnLst/>
            <a:rect l="l" t="t" r="r" b="b"/>
            <a:pathLst>
              <a:path h="572134">
                <a:moveTo>
                  <a:pt x="0" y="0"/>
                </a:moveTo>
                <a:lnTo>
                  <a:pt x="0" y="571791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134595" y="6398635"/>
            <a:ext cx="0" cy="573405"/>
          </a:xfrm>
          <a:custGeom>
            <a:avLst/>
            <a:gdLst/>
            <a:ahLst/>
            <a:cxnLst/>
            <a:rect l="l" t="t" r="r" b="b"/>
            <a:pathLst>
              <a:path h="573404">
                <a:moveTo>
                  <a:pt x="0" y="0"/>
                </a:moveTo>
                <a:lnTo>
                  <a:pt x="0" y="573288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208165" y="6400132"/>
            <a:ext cx="0" cy="572135"/>
          </a:xfrm>
          <a:custGeom>
            <a:avLst/>
            <a:gdLst/>
            <a:ahLst/>
            <a:cxnLst/>
            <a:rect l="l" t="t" r="r" b="b"/>
            <a:pathLst>
              <a:path h="572134">
                <a:moveTo>
                  <a:pt x="0" y="0"/>
                </a:moveTo>
                <a:lnTo>
                  <a:pt x="0" y="571791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280984" y="6410610"/>
            <a:ext cx="0" cy="561340"/>
          </a:xfrm>
          <a:custGeom>
            <a:avLst/>
            <a:gdLst/>
            <a:ahLst/>
            <a:cxnLst/>
            <a:rect l="l" t="t" r="r" b="b"/>
            <a:pathLst>
              <a:path h="561340">
                <a:moveTo>
                  <a:pt x="0" y="0"/>
                </a:moveTo>
                <a:lnTo>
                  <a:pt x="0" y="561313"/>
                </a:lnTo>
              </a:path>
            </a:pathLst>
          </a:custGeom>
          <a:ln w="42039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353804" y="6412106"/>
            <a:ext cx="0" cy="560070"/>
          </a:xfrm>
          <a:custGeom>
            <a:avLst/>
            <a:gdLst/>
            <a:ahLst/>
            <a:cxnLst/>
            <a:rect l="l" t="t" r="r" b="b"/>
            <a:pathLst>
              <a:path h="560070">
                <a:moveTo>
                  <a:pt x="0" y="0"/>
                </a:moveTo>
                <a:lnTo>
                  <a:pt x="0" y="559816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427373" y="6410610"/>
            <a:ext cx="0" cy="561340"/>
          </a:xfrm>
          <a:custGeom>
            <a:avLst/>
            <a:gdLst/>
            <a:ahLst/>
            <a:cxnLst/>
            <a:rect l="l" t="t" r="r" b="b"/>
            <a:pathLst>
              <a:path h="561340">
                <a:moveTo>
                  <a:pt x="0" y="0"/>
                </a:moveTo>
                <a:lnTo>
                  <a:pt x="0" y="561313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500944" y="6409113"/>
            <a:ext cx="0" cy="563245"/>
          </a:xfrm>
          <a:custGeom>
            <a:avLst/>
            <a:gdLst/>
            <a:ahLst/>
            <a:cxnLst/>
            <a:rect l="l" t="t" r="r" b="b"/>
            <a:pathLst>
              <a:path h="563245">
                <a:moveTo>
                  <a:pt x="0" y="0"/>
                </a:moveTo>
                <a:lnTo>
                  <a:pt x="0" y="562810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574514" y="6407616"/>
            <a:ext cx="0" cy="564515"/>
          </a:xfrm>
          <a:custGeom>
            <a:avLst/>
            <a:gdLst/>
            <a:ahLst/>
            <a:cxnLst/>
            <a:rect l="l" t="t" r="r" b="b"/>
            <a:pathLst>
              <a:path h="564515">
                <a:moveTo>
                  <a:pt x="0" y="0"/>
                </a:moveTo>
                <a:lnTo>
                  <a:pt x="0" y="564307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648084" y="6406119"/>
            <a:ext cx="0" cy="566420"/>
          </a:xfrm>
          <a:custGeom>
            <a:avLst/>
            <a:gdLst/>
            <a:ahLst/>
            <a:cxnLst/>
            <a:rect l="l" t="t" r="r" b="b"/>
            <a:pathLst>
              <a:path h="566420">
                <a:moveTo>
                  <a:pt x="0" y="0"/>
                </a:moveTo>
                <a:lnTo>
                  <a:pt x="0" y="565804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720903" y="6403126"/>
            <a:ext cx="0" cy="568960"/>
          </a:xfrm>
          <a:custGeom>
            <a:avLst/>
            <a:gdLst/>
            <a:ahLst/>
            <a:cxnLst/>
            <a:rect l="l" t="t" r="r" b="b"/>
            <a:pathLst>
              <a:path h="568959">
                <a:moveTo>
                  <a:pt x="0" y="0"/>
                </a:moveTo>
                <a:lnTo>
                  <a:pt x="0" y="568797"/>
                </a:lnTo>
              </a:path>
            </a:pathLst>
          </a:custGeom>
          <a:ln w="42039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793722" y="6401629"/>
            <a:ext cx="0" cy="570865"/>
          </a:xfrm>
          <a:custGeom>
            <a:avLst/>
            <a:gdLst/>
            <a:ahLst/>
            <a:cxnLst/>
            <a:rect l="l" t="t" r="r" b="b"/>
            <a:pathLst>
              <a:path h="570865">
                <a:moveTo>
                  <a:pt x="0" y="0"/>
                </a:moveTo>
                <a:lnTo>
                  <a:pt x="0" y="570294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867292" y="6398635"/>
            <a:ext cx="0" cy="573405"/>
          </a:xfrm>
          <a:custGeom>
            <a:avLst/>
            <a:gdLst/>
            <a:ahLst/>
            <a:cxnLst/>
            <a:rect l="l" t="t" r="r" b="b"/>
            <a:pathLst>
              <a:path h="573404">
                <a:moveTo>
                  <a:pt x="0" y="0"/>
                </a:moveTo>
                <a:lnTo>
                  <a:pt x="0" y="573288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940862" y="6397138"/>
            <a:ext cx="0" cy="575310"/>
          </a:xfrm>
          <a:custGeom>
            <a:avLst/>
            <a:gdLst/>
            <a:ahLst/>
            <a:cxnLst/>
            <a:rect l="l" t="t" r="r" b="b"/>
            <a:pathLst>
              <a:path h="575309">
                <a:moveTo>
                  <a:pt x="0" y="0"/>
                </a:moveTo>
                <a:lnTo>
                  <a:pt x="0" y="574784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014432" y="6395642"/>
            <a:ext cx="0" cy="576580"/>
          </a:xfrm>
          <a:custGeom>
            <a:avLst/>
            <a:gdLst/>
            <a:ahLst/>
            <a:cxnLst/>
            <a:rect l="l" t="t" r="r" b="b"/>
            <a:pathLst>
              <a:path h="576579">
                <a:moveTo>
                  <a:pt x="0" y="0"/>
                </a:moveTo>
                <a:lnTo>
                  <a:pt x="0" y="576281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088002" y="6392648"/>
            <a:ext cx="0" cy="579755"/>
          </a:xfrm>
          <a:custGeom>
            <a:avLst/>
            <a:gdLst/>
            <a:ahLst/>
            <a:cxnLst/>
            <a:rect l="l" t="t" r="r" b="b"/>
            <a:pathLst>
              <a:path h="579754">
                <a:moveTo>
                  <a:pt x="0" y="0"/>
                </a:moveTo>
                <a:lnTo>
                  <a:pt x="0" y="579275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160821" y="6391151"/>
            <a:ext cx="0" cy="581025"/>
          </a:xfrm>
          <a:custGeom>
            <a:avLst/>
            <a:gdLst/>
            <a:ahLst/>
            <a:cxnLst/>
            <a:rect l="l" t="t" r="r" b="b"/>
            <a:pathLst>
              <a:path h="581025">
                <a:moveTo>
                  <a:pt x="0" y="0"/>
                </a:moveTo>
                <a:lnTo>
                  <a:pt x="0" y="580772"/>
                </a:lnTo>
              </a:path>
            </a:pathLst>
          </a:custGeom>
          <a:ln w="42039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233641" y="6389654"/>
            <a:ext cx="0" cy="582295"/>
          </a:xfrm>
          <a:custGeom>
            <a:avLst/>
            <a:gdLst/>
            <a:ahLst/>
            <a:cxnLst/>
            <a:rect l="l" t="t" r="r" b="b"/>
            <a:pathLst>
              <a:path h="582295">
                <a:moveTo>
                  <a:pt x="0" y="0"/>
                </a:moveTo>
                <a:lnTo>
                  <a:pt x="0" y="582268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307210" y="6386661"/>
            <a:ext cx="0" cy="585470"/>
          </a:xfrm>
          <a:custGeom>
            <a:avLst/>
            <a:gdLst/>
            <a:ahLst/>
            <a:cxnLst/>
            <a:rect l="l" t="t" r="r" b="b"/>
            <a:pathLst>
              <a:path h="585470">
                <a:moveTo>
                  <a:pt x="0" y="0"/>
                </a:moveTo>
                <a:lnTo>
                  <a:pt x="0" y="585262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380780" y="6385164"/>
            <a:ext cx="0" cy="587375"/>
          </a:xfrm>
          <a:custGeom>
            <a:avLst/>
            <a:gdLst/>
            <a:ahLst/>
            <a:cxnLst/>
            <a:rect l="l" t="t" r="r" b="b"/>
            <a:pathLst>
              <a:path h="587375">
                <a:moveTo>
                  <a:pt x="0" y="0"/>
                </a:moveTo>
                <a:lnTo>
                  <a:pt x="0" y="586759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454350" y="6382170"/>
            <a:ext cx="0" cy="589915"/>
          </a:xfrm>
          <a:custGeom>
            <a:avLst/>
            <a:gdLst/>
            <a:ahLst/>
            <a:cxnLst/>
            <a:rect l="l" t="t" r="r" b="b"/>
            <a:pathLst>
              <a:path h="589915">
                <a:moveTo>
                  <a:pt x="0" y="0"/>
                </a:moveTo>
                <a:lnTo>
                  <a:pt x="0" y="589752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527921" y="6380674"/>
            <a:ext cx="0" cy="591820"/>
          </a:xfrm>
          <a:custGeom>
            <a:avLst/>
            <a:gdLst/>
            <a:ahLst/>
            <a:cxnLst/>
            <a:rect l="l" t="t" r="r" b="b"/>
            <a:pathLst>
              <a:path h="591820">
                <a:moveTo>
                  <a:pt x="0" y="0"/>
                </a:moveTo>
                <a:lnTo>
                  <a:pt x="0" y="591249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600740" y="6379177"/>
            <a:ext cx="0" cy="593090"/>
          </a:xfrm>
          <a:custGeom>
            <a:avLst/>
            <a:gdLst/>
            <a:ahLst/>
            <a:cxnLst/>
            <a:rect l="l" t="t" r="r" b="b"/>
            <a:pathLst>
              <a:path h="593090">
                <a:moveTo>
                  <a:pt x="0" y="0"/>
                </a:moveTo>
                <a:lnTo>
                  <a:pt x="0" y="592746"/>
                </a:lnTo>
              </a:path>
            </a:pathLst>
          </a:custGeom>
          <a:ln w="42039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673559" y="6376183"/>
            <a:ext cx="0" cy="596265"/>
          </a:xfrm>
          <a:custGeom>
            <a:avLst/>
            <a:gdLst/>
            <a:ahLst/>
            <a:cxnLst/>
            <a:rect l="l" t="t" r="r" b="b"/>
            <a:pathLst>
              <a:path h="596265">
                <a:moveTo>
                  <a:pt x="0" y="0"/>
                </a:moveTo>
                <a:lnTo>
                  <a:pt x="0" y="595740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747129" y="6374686"/>
            <a:ext cx="0" cy="597535"/>
          </a:xfrm>
          <a:custGeom>
            <a:avLst/>
            <a:gdLst/>
            <a:ahLst/>
            <a:cxnLst/>
            <a:rect l="l" t="t" r="r" b="b"/>
            <a:pathLst>
              <a:path h="597534">
                <a:moveTo>
                  <a:pt x="0" y="0"/>
                </a:moveTo>
                <a:lnTo>
                  <a:pt x="0" y="597236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820699" y="6371693"/>
            <a:ext cx="0" cy="600710"/>
          </a:xfrm>
          <a:custGeom>
            <a:avLst/>
            <a:gdLst/>
            <a:ahLst/>
            <a:cxnLst/>
            <a:rect l="l" t="t" r="r" b="b"/>
            <a:pathLst>
              <a:path h="600709">
                <a:moveTo>
                  <a:pt x="0" y="0"/>
                </a:moveTo>
                <a:lnTo>
                  <a:pt x="0" y="600230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894269" y="6370196"/>
            <a:ext cx="0" cy="601980"/>
          </a:xfrm>
          <a:custGeom>
            <a:avLst/>
            <a:gdLst/>
            <a:ahLst/>
            <a:cxnLst/>
            <a:rect l="l" t="t" r="r" b="b"/>
            <a:pathLst>
              <a:path h="601979">
                <a:moveTo>
                  <a:pt x="0" y="0"/>
                </a:moveTo>
                <a:lnTo>
                  <a:pt x="0" y="601727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967839" y="6367202"/>
            <a:ext cx="0" cy="605155"/>
          </a:xfrm>
          <a:custGeom>
            <a:avLst/>
            <a:gdLst/>
            <a:ahLst/>
            <a:cxnLst/>
            <a:rect l="l" t="t" r="r" b="b"/>
            <a:pathLst>
              <a:path h="605154">
                <a:moveTo>
                  <a:pt x="0" y="0"/>
                </a:moveTo>
                <a:lnTo>
                  <a:pt x="0" y="604720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39908" y="6365706"/>
            <a:ext cx="0" cy="606425"/>
          </a:xfrm>
          <a:custGeom>
            <a:avLst/>
            <a:gdLst/>
            <a:ahLst/>
            <a:cxnLst/>
            <a:rect l="l" t="t" r="r" b="b"/>
            <a:pathLst>
              <a:path h="606425">
                <a:moveTo>
                  <a:pt x="0" y="0"/>
                </a:moveTo>
                <a:lnTo>
                  <a:pt x="0" y="606217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113478" y="6364209"/>
            <a:ext cx="0" cy="608330"/>
          </a:xfrm>
          <a:custGeom>
            <a:avLst/>
            <a:gdLst/>
            <a:ahLst/>
            <a:cxnLst/>
            <a:rect l="l" t="t" r="r" b="b"/>
            <a:pathLst>
              <a:path h="608329">
                <a:moveTo>
                  <a:pt x="0" y="0"/>
                </a:moveTo>
                <a:lnTo>
                  <a:pt x="0" y="607714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187047" y="6361215"/>
            <a:ext cx="0" cy="610870"/>
          </a:xfrm>
          <a:custGeom>
            <a:avLst/>
            <a:gdLst/>
            <a:ahLst/>
            <a:cxnLst/>
            <a:rect l="l" t="t" r="r" b="b"/>
            <a:pathLst>
              <a:path h="610870">
                <a:moveTo>
                  <a:pt x="0" y="0"/>
                </a:moveTo>
                <a:lnTo>
                  <a:pt x="0" y="610708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260617" y="6359718"/>
            <a:ext cx="0" cy="612775"/>
          </a:xfrm>
          <a:custGeom>
            <a:avLst/>
            <a:gdLst/>
            <a:ahLst/>
            <a:cxnLst/>
            <a:rect l="l" t="t" r="r" b="b"/>
            <a:pathLst>
              <a:path h="612775">
                <a:moveTo>
                  <a:pt x="0" y="0"/>
                </a:moveTo>
                <a:lnTo>
                  <a:pt x="0" y="612204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334187" y="6356725"/>
            <a:ext cx="0" cy="615315"/>
          </a:xfrm>
          <a:custGeom>
            <a:avLst/>
            <a:gdLst/>
            <a:ahLst/>
            <a:cxnLst/>
            <a:rect l="l" t="t" r="r" b="b"/>
            <a:pathLst>
              <a:path h="615315">
                <a:moveTo>
                  <a:pt x="0" y="0"/>
                </a:moveTo>
                <a:lnTo>
                  <a:pt x="0" y="615198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407757" y="6355228"/>
            <a:ext cx="0" cy="617220"/>
          </a:xfrm>
          <a:custGeom>
            <a:avLst/>
            <a:gdLst/>
            <a:ahLst/>
            <a:cxnLst/>
            <a:rect l="l" t="t" r="r" b="b"/>
            <a:pathLst>
              <a:path h="617220">
                <a:moveTo>
                  <a:pt x="0" y="0"/>
                </a:moveTo>
                <a:lnTo>
                  <a:pt x="0" y="616695"/>
                </a:lnTo>
              </a:path>
            </a:pathLst>
          </a:custGeom>
          <a:ln w="40538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473820" y="6352234"/>
            <a:ext cx="0" cy="619760"/>
          </a:xfrm>
          <a:custGeom>
            <a:avLst/>
            <a:gdLst/>
            <a:ahLst/>
            <a:cxnLst/>
            <a:rect l="l" t="t" r="r" b="b"/>
            <a:pathLst>
              <a:path h="619759">
                <a:moveTo>
                  <a:pt x="0" y="0"/>
                </a:moveTo>
                <a:lnTo>
                  <a:pt x="0" y="619688"/>
                </a:lnTo>
              </a:path>
            </a:pathLst>
          </a:custGeom>
          <a:ln w="2852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395191" y="6498921"/>
            <a:ext cx="33020" cy="9525"/>
          </a:xfrm>
          <a:custGeom>
            <a:avLst/>
            <a:gdLst/>
            <a:ahLst/>
            <a:cxnLst/>
            <a:rect l="l" t="t" r="r" b="b"/>
            <a:pathLst>
              <a:path w="33019" h="9525">
                <a:moveTo>
                  <a:pt x="33031" y="0"/>
                </a:moveTo>
                <a:lnTo>
                  <a:pt x="0" y="89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468761" y="6486947"/>
            <a:ext cx="31750" cy="12065"/>
          </a:xfrm>
          <a:custGeom>
            <a:avLst/>
            <a:gdLst/>
            <a:ahLst/>
            <a:cxnLst/>
            <a:rect l="l" t="t" r="r" b="b"/>
            <a:pathLst>
              <a:path w="31750" h="12064">
                <a:moveTo>
                  <a:pt x="31529" y="0"/>
                </a:moveTo>
                <a:lnTo>
                  <a:pt x="0" y="119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542331" y="6482456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614399" y="6474972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19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687969" y="6468985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19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761539" y="6464494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19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835109" y="6464494"/>
            <a:ext cx="33020" cy="0"/>
          </a:xfrm>
          <a:custGeom>
            <a:avLst/>
            <a:gdLst/>
            <a:ahLst/>
            <a:cxnLst/>
            <a:rect l="l" t="t" r="r" b="b"/>
            <a:pathLst>
              <a:path w="33019">
                <a:moveTo>
                  <a:pt x="3303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908679" y="6457010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982249" y="6437552"/>
            <a:ext cx="31750" cy="19685"/>
          </a:xfrm>
          <a:custGeom>
            <a:avLst/>
            <a:gdLst/>
            <a:ahLst/>
            <a:cxnLst/>
            <a:rect l="l" t="t" r="r" b="b"/>
            <a:pathLst>
              <a:path w="31750" h="19685">
                <a:moveTo>
                  <a:pt x="31529" y="0"/>
                </a:moveTo>
                <a:lnTo>
                  <a:pt x="0" y="194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054318" y="6421087"/>
            <a:ext cx="33020" cy="16510"/>
          </a:xfrm>
          <a:custGeom>
            <a:avLst/>
            <a:gdLst/>
            <a:ahLst/>
            <a:cxnLst/>
            <a:rect l="l" t="t" r="r" b="b"/>
            <a:pathLst>
              <a:path w="33019" h="16510">
                <a:moveTo>
                  <a:pt x="33031" y="0"/>
                </a:moveTo>
                <a:lnTo>
                  <a:pt x="0" y="164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127887" y="6421087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19" h="6350">
                <a:moveTo>
                  <a:pt x="33031" y="59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201458" y="6427074"/>
            <a:ext cx="33020" cy="13970"/>
          </a:xfrm>
          <a:custGeom>
            <a:avLst/>
            <a:gdLst/>
            <a:ahLst/>
            <a:cxnLst/>
            <a:rect l="l" t="t" r="r" b="b"/>
            <a:pathLst>
              <a:path w="33019" h="13970">
                <a:moveTo>
                  <a:pt x="33031" y="1347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275028" y="6440546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74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348597" y="6443539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422167" y="6439049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494236" y="6436055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567806" y="6425577"/>
            <a:ext cx="33020" cy="10795"/>
          </a:xfrm>
          <a:custGeom>
            <a:avLst/>
            <a:gdLst/>
            <a:ahLst/>
            <a:cxnLst/>
            <a:rect l="l" t="t" r="r" b="b"/>
            <a:pathLst>
              <a:path w="33020" h="10795">
                <a:moveTo>
                  <a:pt x="33031" y="0"/>
                </a:moveTo>
                <a:lnTo>
                  <a:pt x="0" y="1047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641376" y="6424081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714946" y="6418093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788516" y="6406119"/>
            <a:ext cx="31750" cy="12065"/>
          </a:xfrm>
          <a:custGeom>
            <a:avLst/>
            <a:gdLst/>
            <a:ahLst/>
            <a:cxnLst/>
            <a:rect l="l" t="t" r="r" b="b"/>
            <a:pathLst>
              <a:path w="31750" h="12064">
                <a:moveTo>
                  <a:pt x="31529" y="0"/>
                </a:moveTo>
                <a:lnTo>
                  <a:pt x="0" y="119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862086" y="6397138"/>
            <a:ext cx="31750" cy="9525"/>
          </a:xfrm>
          <a:custGeom>
            <a:avLst/>
            <a:gdLst/>
            <a:ahLst/>
            <a:cxnLst/>
            <a:rect l="l" t="t" r="r" b="b"/>
            <a:pathLst>
              <a:path w="31750" h="9525">
                <a:moveTo>
                  <a:pt x="31529" y="0"/>
                </a:moveTo>
                <a:lnTo>
                  <a:pt x="0" y="89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934154" y="6394145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007724" y="6394145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59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081295" y="6398635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154864" y="6398635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14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4228434" y="6400132"/>
            <a:ext cx="31750" cy="10795"/>
          </a:xfrm>
          <a:custGeom>
            <a:avLst/>
            <a:gdLst/>
            <a:ahLst/>
            <a:cxnLst/>
            <a:rect l="l" t="t" r="r" b="b"/>
            <a:pathLst>
              <a:path w="31750" h="10795">
                <a:moveTo>
                  <a:pt x="31529" y="104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4302004" y="6410610"/>
            <a:ext cx="31750" cy="1905"/>
          </a:xfrm>
          <a:custGeom>
            <a:avLst/>
            <a:gdLst/>
            <a:ahLst/>
            <a:cxnLst/>
            <a:rect l="l" t="t" r="r" b="b"/>
            <a:pathLst>
              <a:path w="31750" h="1904">
                <a:moveTo>
                  <a:pt x="31529" y="14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374073" y="6410610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447643" y="6409113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4521213" y="6407616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4594783" y="6406119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668353" y="6403126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29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4741923" y="6401629"/>
            <a:ext cx="31750" cy="1905"/>
          </a:xfrm>
          <a:custGeom>
            <a:avLst/>
            <a:gdLst/>
            <a:ahLst/>
            <a:cxnLst/>
            <a:rect l="l" t="t" r="r" b="b"/>
            <a:pathLst>
              <a:path w="31750" h="1904">
                <a:moveTo>
                  <a:pt x="31529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4813991" y="6398635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4887561" y="6397138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4961131" y="6395642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034701" y="6392648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108271" y="6391151"/>
            <a:ext cx="31750" cy="1905"/>
          </a:xfrm>
          <a:custGeom>
            <a:avLst/>
            <a:gdLst/>
            <a:ahLst/>
            <a:cxnLst/>
            <a:rect l="l" t="t" r="r" b="b"/>
            <a:pathLst>
              <a:path w="31750" h="1904">
                <a:moveTo>
                  <a:pt x="31529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181841" y="6389654"/>
            <a:ext cx="31750" cy="1905"/>
          </a:xfrm>
          <a:custGeom>
            <a:avLst/>
            <a:gdLst/>
            <a:ahLst/>
            <a:cxnLst/>
            <a:rect l="l" t="t" r="r" b="b"/>
            <a:pathLst>
              <a:path w="31750" h="1904">
                <a:moveTo>
                  <a:pt x="31529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253910" y="6386661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327480" y="6385164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401050" y="6382170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474620" y="6380674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548190" y="6379177"/>
            <a:ext cx="31750" cy="1905"/>
          </a:xfrm>
          <a:custGeom>
            <a:avLst/>
            <a:gdLst/>
            <a:ahLst/>
            <a:cxnLst/>
            <a:rect l="l" t="t" r="r" b="b"/>
            <a:pathLst>
              <a:path w="31750" h="1904">
                <a:moveTo>
                  <a:pt x="31529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621760" y="6376183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29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693828" y="6374686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767398" y="6371693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840968" y="6370196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914538" y="6367202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988108" y="6365706"/>
            <a:ext cx="31750" cy="1905"/>
          </a:xfrm>
          <a:custGeom>
            <a:avLst/>
            <a:gdLst/>
            <a:ahLst/>
            <a:cxnLst/>
            <a:rect l="l" t="t" r="r" b="b"/>
            <a:pathLst>
              <a:path w="31750" h="1904">
                <a:moveTo>
                  <a:pt x="31529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060177" y="6364209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133747" y="6361215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207317" y="6359718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280887" y="6356725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354457" y="6355228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428027" y="6352234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29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384681" y="6205547"/>
            <a:ext cx="0" cy="302895"/>
          </a:xfrm>
          <a:custGeom>
            <a:avLst/>
            <a:gdLst/>
            <a:ahLst/>
            <a:cxnLst/>
            <a:rect l="l" t="t" r="r" b="b"/>
            <a:pathLst>
              <a:path h="302895">
                <a:moveTo>
                  <a:pt x="0" y="0"/>
                </a:moveTo>
                <a:lnTo>
                  <a:pt x="0" y="302354"/>
                </a:lnTo>
              </a:path>
            </a:pathLst>
          </a:custGeom>
          <a:ln w="21019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448491" y="6195070"/>
            <a:ext cx="0" cy="304165"/>
          </a:xfrm>
          <a:custGeom>
            <a:avLst/>
            <a:gdLst/>
            <a:ahLst/>
            <a:cxnLst/>
            <a:rect l="l" t="t" r="r" b="b"/>
            <a:pathLst>
              <a:path h="304164">
                <a:moveTo>
                  <a:pt x="0" y="0"/>
                </a:moveTo>
                <a:lnTo>
                  <a:pt x="0" y="303851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521311" y="6183095"/>
            <a:ext cx="0" cy="304165"/>
          </a:xfrm>
          <a:custGeom>
            <a:avLst/>
            <a:gdLst/>
            <a:ahLst/>
            <a:cxnLst/>
            <a:rect l="l" t="t" r="r" b="b"/>
            <a:pathLst>
              <a:path h="304164">
                <a:moveTo>
                  <a:pt x="0" y="0"/>
                </a:moveTo>
                <a:lnTo>
                  <a:pt x="0" y="303851"/>
                </a:lnTo>
              </a:path>
            </a:pathLst>
          </a:custGeom>
          <a:ln w="42039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594130" y="6175611"/>
            <a:ext cx="0" cy="307340"/>
          </a:xfrm>
          <a:custGeom>
            <a:avLst/>
            <a:gdLst/>
            <a:ahLst/>
            <a:cxnLst/>
            <a:rect l="l" t="t" r="r" b="b"/>
            <a:pathLst>
              <a:path h="307339">
                <a:moveTo>
                  <a:pt x="0" y="0"/>
                </a:moveTo>
                <a:lnTo>
                  <a:pt x="0" y="306844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667700" y="6165134"/>
            <a:ext cx="0" cy="309880"/>
          </a:xfrm>
          <a:custGeom>
            <a:avLst/>
            <a:gdLst/>
            <a:ahLst/>
            <a:cxnLst/>
            <a:rect l="l" t="t" r="r" b="b"/>
            <a:pathLst>
              <a:path h="309879">
                <a:moveTo>
                  <a:pt x="0" y="0"/>
                </a:moveTo>
                <a:lnTo>
                  <a:pt x="0" y="309838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741270" y="6157650"/>
            <a:ext cx="0" cy="311785"/>
          </a:xfrm>
          <a:custGeom>
            <a:avLst/>
            <a:gdLst/>
            <a:ahLst/>
            <a:cxnLst/>
            <a:rect l="l" t="t" r="r" b="b"/>
            <a:pathLst>
              <a:path h="311785">
                <a:moveTo>
                  <a:pt x="0" y="0"/>
                </a:moveTo>
                <a:lnTo>
                  <a:pt x="0" y="311335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814840" y="6151663"/>
            <a:ext cx="0" cy="313055"/>
          </a:xfrm>
          <a:custGeom>
            <a:avLst/>
            <a:gdLst/>
            <a:ahLst/>
            <a:cxnLst/>
            <a:rect l="l" t="t" r="r" b="b"/>
            <a:pathLst>
              <a:path h="313054">
                <a:moveTo>
                  <a:pt x="0" y="0"/>
                </a:moveTo>
                <a:lnTo>
                  <a:pt x="0" y="312831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888410" y="6148669"/>
            <a:ext cx="0" cy="316230"/>
          </a:xfrm>
          <a:custGeom>
            <a:avLst/>
            <a:gdLst/>
            <a:ahLst/>
            <a:cxnLst/>
            <a:rect l="l" t="t" r="r" b="b"/>
            <a:pathLst>
              <a:path h="316229">
                <a:moveTo>
                  <a:pt x="0" y="0"/>
                </a:moveTo>
                <a:lnTo>
                  <a:pt x="0" y="315825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961229" y="6139688"/>
            <a:ext cx="0" cy="317500"/>
          </a:xfrm>
          <a:custGeom>
            <a:avLst/>
            <a:gdLst/>
            <a:ahLst/>
            <a:cxnLst/>
            <a:rect l="l" t="t" r="r" b="b"/>
            <a:pathLst>
              <a:path h="317500">
                <a:moveTo>
                  <a:pt x="0" y="0"/>
                </a:moveTo>
                <a:lnTo>
                  <a:pt x="0" y="317322"/>
                </a:lnTo>
              </a:path>
            </a:pathLst>
          </a:custGeom>
          <a:ln w="42039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034048" y="6118733"/>
            <a:ext cx="0" cy="319405"/>
          </a:xfrm>
          <a:custGeom>
            <a:avLst/>
            <a:gdLst/>
            <a:ahLst/>
            <a:cxnLst/>
            <a:rect l="l" t="t" r="r" b="b"/>
            <a:pathLst>
              <a:path h="319404">
                <a:moveTo>
                  <a:pt x="0" y="0"/>
                </a:moveTo>
                <a:lnTo>
                  <a:pt x="0" y="318819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107618" y="6099274"/>
            <a:ext cx="0" cy="321945"/>
          </a:xfrm>
          <a:custGeom>
            <a:avLst/>
            <a:gdLst/>
            <a:ahLst/>
            <a:cxnLst/>
            <a:rect l="l" t="t" r="r" b="b"/>
            <a:pathLst>
              <a:path h="321945">
                <a:moveTo>
                  <a:pt x="0" y="0"/>
                </a:moveTo>
                <a:lnTo>
                  <a:pt x="0" y="321812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181188" y="6103765"/>
            <a:ext cx="0" cy="323850"/>
          </a:xfrm>
          <a:custGeom>
            <a:avLst/>
            <a:gdLst/>
            <a:ahLst/>
            <a:cxnLst/>
            <a:rect l="l" t="t" r="r" b="b"/>
            <a:pathLst>
              <a:path h="323850">
                <a:moveTo>
                  <a:pt x="0" y="0"/>
                </a:moveTo>
                <a:lnTo>
                  <a:pt x="0" y="323309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254758" y="6117236"/>
            <a:ext cx="0" cy="323850"/>
          </a:xfrm>
          <a:custGeom>
            <a:avLst/>
            <a:gdLst/>
            <a:ahLst/>
            <a:cxnLst/>
            <a:rect l="l" t="t" r="r" b="b"/>
            <a:pathLst>
              <a:path h="323850">
                <a:moveTo>
                  <a:pt x="0" y="0"/>
                </a:moveTo>
                <a:lnTo>
                  <a:pt x="0" y="323309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328328" y="6121727"/>
            <a:ext cx="0" cy="326390"/>
          </a:xfrm>
          <a:custGeom>
            <a:avLst/>
            <a:gdLst/>
            <a:ahLst/>
            <a:cxnLst/>
            <a:rect l="l" t="t" r="r" b="b"/>
            <a:pathLst>
              <a:path h="326389">
                <a:moveTo>
                  <a:pt x="0" y="0"/>
                </a:moveTo>
                <a:lnTo>
                  <a:pt x="0" y="326303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401147" y="6115739"/>
            <a:ext cx="0" cy="328295"/>
          </a:xfrm>
          <a:custGeom>
            <a:avLst/>
            <a:gdLst/>
            <a:ahLst/>
            <a:cxnLst/>
            <a:rect l="l" t="t" r="r" b="b"/>
            <a:pathLst>
              <a:path h="328295">
                <a:moveTo>
                  <a:pt x="0" y="0"/>
                </a:moveTo>
                <a:lnTo>
                  <a:pt x="0" y="327799"/>
                </a:lnTo>
              </a:path>
            </a:pathLst>
          </a:custGeom>
          <a:ln w="42039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473967" y="6109752"/>
            <a:ext cx="0" cy="329565"/>
          </a:xfrm>
          <a:custGeom>
            <a:avLst/>
            <a:gdLst/>
            <a:ahLst/>
            <a:cxnLst/>
            <a:rect l="l" t="t" r="r" b="b"/>
            <a:pathLst>
              <a:path h="329564">
                <a:moveTo>
                  <a:pt x="0" y="0"/>
                </a:moveTo>
                <a:lnTo>
                  <a:pt x="0" y="329296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547537" y="6103765"/>
            <a:ext cx="0" cy="332740"/>
          </a:xfrm>
          <a:custGeom>
            <a:avLst/>
            <a:gdLst/>
            <a:ahLst/>
            <a:cxnLst/>
            <a:rect l="l" t="t" r="r" b="b"/>
            <a:pathLst>
              <a:path h="332739">
                <a:moveTo>
                  <a:pt x="0" y="0"/>
                </a:moveTo>
                <a:lnTo>
                  <a:pt x="0" y="332290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621107" y="6091790"/>
            <a:ext cx="0" cy="334010"/>
          </a:xfrm>
          <a:custGeom>
            <a:avLst/>
            <a:gdLst/>
            <a:ahLst/>
            <a:cxnLst/>
            <a:rect l="l" t="t" r="r" b="b"/>
            <a:pathLst>
              <a:path h="334010">
                <a:moveTo>
                  <a:pt x="0" y="0"/>
                </a:moveTo>
                <a:lnTo>
                  <a:pt x="0" y="333787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694677" y="6090294"/>
            <a:ext cx="0" cy="334010"/>
          </a:xfrm>
          <a:custGeom>
            <a:avLst/>
            <a:gdLst/>
            <a:ahLst/>
            <a:cxnLst/>
            <a:rect l="l" t="t" r="r" b="b"/>
            <a:pathLst>
              <a:path h="334010">
                <a:moveTo>
                  <a:pt x="0" y="0"/>
                </a:moveTo>
                <a:lnTo>
                  <a:pt x="0" y="333787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768247" y="6081313"/>
            <a:ext cx="0" cy="337185"/>
          </a:xfrm>
          <a:custGeom>
            <a:avLst/>
            <a:gdLst/>
            <a:ahLst/>
            <a:cxnLst/>
            <a:rect l="l" t="t" r="r" b="b"/>
            <a:pathLst>
              <a:path h="337185">
                <a:moveTo>
                  <a:pt x="0" y="0"/>
                </a:moveTo>
                <a:lnTo>
                  <a:pt x="0" y="336780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841066" y="6069338"/>
            <a:ext cx="0" cy="337185"/>
          </a:xfrm>
          <a:custGeom>
            <a:avLst/>
            <a:gdLst/>
            <a:ahLst/>
            <a:cxnLst/>
            <a:rect l="l" t="t" r="r" b="b"/>
            <a:pathLst>
              <a:path h="337185">
                <a:moveTo>
                  <a:pt x="0" y="0"/>
                </a:moveTo>
                <a:lnTo>
                  <a:pt x="0" y="336780"/>
                </a:lnTo>
              </a:path>
            </a:pathLst>
          </a:custGeom>
          <a:ln w="42039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913885" y="6058861"/>
            <a:ext cx="0" cy="338455"/>
          </a:xfrm>
          <a:custGeom>
            <a:avLst/>
            <a:gdLst/>
            <a:ahLst/>
            <a:cxnLst/>
            <a:rect l="l" t="t" r="r" b="b"/>
            <a:pathLst>
              <a:path h="338454">
                <a:moveTo>
                  <a:pt x="0" y="0"/>
                </a:moveTo>
                <a:lnTo>
                  <a:pt x="0" y="338277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987455" y="6055867"/>
            <a:ext cx="0" cy="338455"/>
          </a:xfrm>
          <a:custGeom>
            <a:avLst/>
            <a:gdLst/>
            <a:ahLst/>
            <a:cxnLst/>
            <a:rect l="l" t="t" r="r" b="b"/>
            <a:pathLst>
              <a:path h="338454">
                <a:moveTo>
                  <a:pt x="0" y="0"/>
                </a:moveTo>
                <a:lnTo>
                  <a:pt x="0" y="338277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061025" y="6060357"/>
            <a:ext cx="0" cy="340360"/>
          </a:xfrm>
          <a:custGeom>
            <a:avLst/>
            <a:gdLst/>
            <a:ahLst/>
            <a:cxnLst/>
            <a:rect l="l" t="t" r="r" b="b"/>
            <a:pathLst>
              <a:path h="340360">
                <a:moveTo>
                  <a:pt x="0" y="0"/>
                </a:moveTo>
                <a:lnTo>
                  <a:pt x="0" y="339774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134595" y="6055867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767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208165" y="6057364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767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280984" y="6066345"/>
            <a:ext cx="0" cy="344805"/>
          </a:xfrm>
          <a:custGeom>
            <a:avLst/>
            <a:gdLst/>
            <a:ahLst/>
            <a:cxnLst/>
            <a:rect l="l" t="t" r="r" b="b"/>
            <a:pathLst>
              <a:path h="344804">
                <a:moveTo>
                  <a:pt x="0" y="0"/>
                </a:moveTo>
                <a:lnTo>
                  <a:pt x="0" y="344264"/>
                </a:lnTo>
              </a:path>
            </a:pathLst>
          </a:custGeom>
          <a:ln w="42039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353804" y="6066345"/>
            <a:ext cx="0" cy="346075"/>
          </a:xfrm>
          <a:custGeom>
            <a:avLst/>
            <a:gdLst/>
            <a:ahLst/>
            <a:cxnLst/>
            <a:rect l="l" t="t" r="r" b="b"/>
            <a:pathLst>
              <a:path h="346075">
                <a:moveTo>
                  <a:pt x="0" y="0"/>
                </a:moveTo>
                <a:lnTo>
                  <a:pt x="0" y="345761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427373" y="6064848"/>
            <a:ext cx="0" cy="346075"/>
          </a:xfrm>
          <a:custGeom>
            <a:avLst/>
            <a:gdLst/>
            <a:ahLst/>
            <a:cxnLst/>
            <a:rect l="l" t="t" r="r" b="b"/>
            <a:pathLst>
              <a:path h="346075">
                <a:moveTo>
                  <a:pt x="0" y="0"/>
                </a:moveTo>
                <a:lnTo>
                  <a:pt x="0" y="345761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500944" y="6061854"/>
            <a:ext cx="0" cy="347345"/>
          </a:xfrm>
          <a:custGeom>
            <a:avLst/>
            <a:gdLst/>
            <a:ahLst/>
            <a:cxnLst/>
            <a:rect l="l" t="t" r="r" b="b"/>
            <a:pathLst>
              <a:path h="347345">
                <a:moveTo>
                  <a:pt x="0" y="0"/>
                </a:moveTo>
                <a:lnTo>
                  <a:pt x="0" y="347258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574514" y="6057364"/>
            <a:ext cx="0" cy="350520"/>
          </a:xfrm>
          <a:custGeom>
            <a:avLst/>
            <a:gdLst/>
            <a:ahLst/>
            <a:cxnLst/>
            <a:rect l="l" t="t" r="r" b="b"/>
            <a:pathLst>
              <a:path h="350520">
                <a:moveTo>
                  <a:pt x="0" y="0"/>
                </a:moveTo>
                <a:lnTo>
                  <a:pt x="0" y="350251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648084" y="6054370"/>
            <a:ext cx="0" cy="351790"/>
          </a:xfrm>
          <a:custGeom>
            <a:avLst/>
            <a:gdLst/>
            <a:ahLst/>
            <a:cxnLst/>
            <a:rect l="l" t="t" r="r" b="b"/>
            <a:pathLst>
              <a:path h="351789">
                <a:moveTo>
                  <a:pt x="0" y="0"/>
                </a:moveTo>
                <a:lnTo>
                  <a:pt x="0" y="351748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720903" y="6049880"/>
            <a:ext cx="0" cy="353695"/>
          </a:xfrm>
          <a:custGeom>
            <a:avLst/>
            <a:gdLst/>
            <a:ahLst/>
            <a:cxnLst/>
            <a:rect l="l" t="t" r="r" b="b"/>
            <a:pathLst>
              <a:path h="353695">
                <a:moveTo>
                  <a:pt x="0" y="0"/>
                </a:moveTo>
                <a:lnTo>
                  <a:pt x="0" y="353245"/>
                </a:lnTo>
              </a:path>
            </a:pathLst>
          </a:custGeom>
          <a:ln w="42039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793722" y="6046887"/>
            <a:ext cx="0" cy="354965"/>
          </a:xfrm>
          <a:custGeom>
            <a:avLst/>
            <a:gdLst/>
            <a:ahLst/>
            <a:cxnLst/>
            <a:rect l="l" t="t" r="r" b="b"/>
            <a:pathLst>
              <a:path h="354964">
                <a:moveTo>
                  <a:pt x="0" y="0"/>
                </a:moveTo>
                <a:lnTo>
                  <a:pt x="0" y="354742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867292" y="6042396"/>
            <a:ext cx="0" cy="356235"/>
          </a:xfrm>
          <a:custGeom>
            <a:avLst/>
            <a:gdLst/>
            <a:ahLst/>
            <a:cxnLst/>
            <a:rect l="l" t="t" r="r" b="b"/>
            <a:pathLst>
              <a:path h="356235">
                <a:moveTo>
                  <a:pt x="0" y="0"/>
                </a:moveTo>
                <a:lnTo>
                  <a:pt x="0" y="356239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940862" y="6039403"/>
            <a:ext cx="0" cy="358140"/>
          </a:xfrm>
          <a:custGeom>
            <a:avLst/>
            <a:gdLst/>
            <a:ahLst/>
            <a:cxnLst/>
            <a:rect l="l" t="t" r="r" b="b"/>
            <a:pathLst>
              <a:path h="358139">
                <a:moveTo>
                  <a:pt x="0" y="0"/>
                </a:moveTo>
                <a:lnTo>
                  <a:pt x="0" y="357735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014432" y="6034912"/>
            <a:ext cx="0" cy="361315"/>
          </a:xfrm>
          <a:custGeom>
            <a:avLst/>
            <a:gdLst/>
            <a:ahLst/>
            <a:cxnLst/>
            <a:rect l="l" t="t" r="r" b="b"/>
            <a:pathLst>
              <a:path h="361314">
                <a:moveTo>
                  <a:pt x="0" y="0"/>
                </a:moveTo>
                <a:lnTo>
                  <a:pt x="0" y="360729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088002" y="6030422"/>
            <a:ext cx="0" cy="362585"/>
          </a:xfrm>
          <a:custGeom>
            <a:avLst/>
            <a:gdLst/>
            <a:ahLst/>
            <a:cxnLst/>
            <a:rect l="l" t="t" r="r" b="b"/>
            <a:pathLst>
              <a:path h="362585">
                <a:moveTo>
                  <a:pt x="0" y="0"/>
                </a:moveTo>
                <a:lnTo>
                  <a:pt x="0" y="362226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160821" y="6027428"/>
            <a:ext cx="0" cy="363855"/>
          </a:xfrm>
          <a:custGeom>
            <a:avLst/>
            <a:gdLst/>
            <a:ahLst/>
            <a:cxnLst/>
            <a:rect l="l" t="t" r="r" b="b"/>
            <a:pathLst>
              <a:path h="363854">
                <a:moveTo>
                  <a:pt x="0" y="0"/>
                </a:moveTo>
                <a:lnTo>
                  <a:pt x="0" y="363723"/>
                </a:lnTo>
              </a:path>
            </a:pathLst>
          </a:custGeom>
          <a:ln w="42039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233641" y="6022938"/>
            <a:ext cx="0" cy="367030"/>
          </a:xfrm>
          <a:custGeom>
            <a:avLst/>
            <a:gdLst/>
            <a:ahLst/>
            <a:cxnLst/>
            <a:rect l="l" t="t" r="r" b="b"/>
            <a:pathLst>
              <a:path h="367029">
                <a:moveTo>
                  <a:pt x="0" y="0"/>
                </a:moveTo>
                <a:lnTo>
                  <a:pt x="0" y="366716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307210" y="6019944"/>
            <a:ext cx="0" cy="367030"/>
          </a:xfrm>
          <a:custGeom>
            <a:avLst/>
            <a:gdLst/>
            <a:ahLst/>
            <a:cxnLst/>
            <a:rect l="l" t="t" r="r" b="b"/>
            <a:pathLst>
              <a:path h="367029">
                <a:moveTo>
                  <a:pt x="0" y="0"/>
                </a:moveTo>
                <a:lnTo>
                  <a:pt x="0" y="366716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380780" y="6015454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4">
                <a:moveTo>
                  <a:pt x="0" y="0"/>
                </a:moveTo>
                <a:lnTo>
                  <a:pt x="0" y="369710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454350" y="6010963"/>
            <a:ext cx="0" cy="371475"/>
          </a:xfrm>
          <a:custGeom>
            <a:avLst/>
            <a:gdLst/>
            <a:ahLst/>
            <a:cxnLst/>
            <a:rect l="l" t="t" r="r" b="b"/>
            <a:pathLst>
              <a:path h="371475">
                <a:moveTo>
                  <a:pt x="0" y="0"/>
                </a:moveTo>
                <a:lnTo>
                  <a:pt x="0" y="371207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527921" y="6007970"/>
            <a:ext cx="0" cy="372745"/>
          </a:xfrm>
          <a:custGeom>
            <a:avLst/>
            <a:gdLst/>
            <a:ahLst/>
            <a:cxnLst/>
            <a:rect l="l" t="t" r="r" b="b"/>
            <a:pathLst>
              <a:path h="372745">
                <a:moveTo>
                  <a:pt x="0" y="0"/>
                </a:moveTo>
                <a:lnTo>
                  <a:pt x="0" y="372703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600740" y="6003479"/>
            <a:ext cx="0" cy="375920"/>
          </a:xfrm>
          <a:custGeom>
            <a:avLst/>
            <a:gdLst/>
            <a:ahLst/>
            <a:cxnLst/>
            <a:rect l="l" t="t" r="r" b="b"/>
            <a:pathLst>
              <a:path h="375920">
                <a:moveTo>
                  <a:pt x="0" y="0"/>
                </a:moveTo>
                <a:lnTo>
                  <a:pt x="0" y="375697"/>
                </a:lnTo>
              </a:path>
            </a:pathLst>
          </a:custGeom>
          <a:ln w="42039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673559" y="5998989"/>
            <a:ext cx="0" cy="377190"/>
          </a:xfrm>
          <a:custGeom>
            <a:avLst/>
            <a:gdLst/>
            <a:ahLst/>
            <a:cxnLst/>
            <a:rect l="l" t="t" r="r" b="b"/>
            <a:pathLst>
              <a:path h="377189">
                <a:moveTo>
                  <a:pt x="0" y="0"/>
                </a:moveTo>
                <a:lnTo>
                  <a:pt x="0" y="377194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747129" y="5995995"/>
            <a:ext cx="0" cy="379095"/>
          </a:xfrm>
          <a:custGeom>
            <a:avLst/>
            <a:gdLst/>
            <a:ahLst/>
            <a:cxnLst/>
            <a:rect l="l" t="t" r="r" b="b"/>
            <a:pathLst>
              <a:path h="379095">
                <a:moveTo>
                  <a:pt x="0" y="0"/>
                </a:moveTo>
                <a:lnTo>
                  <a:pt x="0" y="378691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820699" y="5991505"/>
            <a:ext cx="0" cy="380365"/>
          </a:xfrm>
          <a:custGeom>
            <a:avLst/>
            <a:gdLst/>
            <a:ahLst/>
            <a:cxnLst/>
            <a:rect l="l" t="t" r="r" b="b"/>
            <a:pathLst>
              <a:path h="380364">
                <a:moveTo>
                  <a:pt x="0" y="0"/>
                </a:moveTo>
                <a:lnTo>
                  <a:pt x="0" y="380187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894269" y="5987014"/>
            <a:ext cx="0" cy="383540"/>
          </a:xfrm>
          <a:custGeom>
            <a:avLst/>
            <a:gdLst/>
            <a:ahLst/>
            <a:cxnLst/>
            <a:rect l="l" t="t" r="r" b="b"/>
            <a:pathLst>
              <a:path h="383539">
                <a:moveTo>
                  <a:pt x="0" y="0"/>
                </a:moveTo>
                <a:lnTo>
                  <a:pt x="0" y="383181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967839" y="5982524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678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039908" y="5979530"/>
            <a:ext cx="0" cy="386715"/>
          </a:xfrm>
          <a:custGeom>
            <a:avLst/>
            <a:gdLst/>
            <a:ahLst/>
            <a:cxnLst/>
            <a:rect l="l" t="t" r="r" b="b"/>
            <a:pathLst>
              <a:path h="386714">
                <a:moveTo>
                  <a:pt x="0" y="0"/>
                </a:moveTo>
                <a:lnTo>
                  <a:pt x="0" y="386175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113478" y="5975040"/>
            <a:ext cx="0" cy="389255"/>
          </a:xfrm>
          <a:custGeom>
            <a:avLst/>
            <a:gdLst/>
            <a:ahLst/>
            <a:cxnLst/>
            <a:rect l="l" t="t" r="r" b="b"/>
            <a:pathLst>
              <a:path h="389254">
                <a:moveTo>
                  <a:pt x="0" y="0"/>
                </a:moveTo>
                <a:lnTo>
                  <a:pt x="0" y="389168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187047" y="5970549"/>
            <a:ext cx="0" cy="391160"/>
          </a:xfrm>
          <a:custGeom>
            <a:avLst/>
            <a:gdLst/>
            <a:ahLst/>
            <a:cxnLst/>
            <a:rect l="l" t="t" r="r" b="b"/>
            <a:pathLst>
              <a:path h="391160">
                <a:moveTo>
                  <a:pt x="0" y="0"/>
                </a:moveTo>
                <a:lnTo>
                  <a:pt x="0" y="390665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260617" y="596605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659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334187" y="5961569"/>
            <a:ext cx="0" cy="395605"/>
          </a:xfrm>
          <a:custGeom>
            <a:avLst/>
            <a:gdLst/>
            <a:ahLst/>
            <a:cxnLst/>
            <a:rect l="l" t="t" r="r" b="b"/>
            <a:pathLst>
              <a:path h="395604">
                <a:moveTo>
                  <a:pt x="0" y="0"/>
                </a:moveTo>
                <a:lnTo>
                  <a:pt x="0" y="395156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407757" y="5958575"/>
            <a:ext cx="0" cy="396875"/>
          </a:xfrm>
          <a:custGeom>
            <a:avLst/>
            <a:gdLst/>
            <a:ahLst/>
            <a:cxnLst/>
            <a:rect l="l" t="t" r="r" b="b"/>
            <a:pathLst>
              <a:path h="396875">
                <a:moveTo>
                  <a:pt x="0" y="0"/>
                </a:moveTo>
                <a:lnTo>
                  <a:pt x="0" y="396652"/>
                </a:lnTo>
              </a:path>
            </a:pathLst>
          </a:custGeom>
          <a:ln w="40538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473820" y="5954085"/>
            <a:ext cx="0" cy="398145"/>
          </a:xfrm>
          <a:custGeom>
            <a:avLst/>
            <a:gdLst/>
            <a:ahLst/>
            <a:cxnLst/>
            <a:rect l="l" t="t" r="r" b="b"/>
            <a:pathLst>
              <a:path h="398145">
                <a:moveTo>
                  <a:pt x="0" y="0"/>
                </a:moveTo>
                <a:lnTo>
                  <a:pt x="0" y="398149"/>
                </a:lnTo>
              </a:path>
            </a:pathLst>
          </a:custGeom>
          <a:ln w="2852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2395191" y="6195070"/>
            <a:ext cx="33020" cy="10795"/>
          </a:xfrm>
          <a:custGeom>
            <a:avLst/>
            <a:gdLst/>
            <a:ahLst/>
            <a:cxnLst/>
            <a:rect l="l" t="t" r="r" b="b"/>
            <a:pathLst>
              <a:path w="33019" h="10795">
                <a:moveTo>
                  <a:pt x="33031" y="0"/>
                </a:moveTo>
                <a:lnTo>
                  <a:pt x="0" y="1047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468761" y="6183095"/>
            <a:ext cx="31750" cy="12065"/>
          </a:xfrm>
          <a:custGeom>
            <a:avLst/>
            <a:gdLst/>
            <a:ahLst/>
            <a:cxnLst/>
            <a:rect l="l" t="t" r="r" b="b"/>
            <a:pathLst>
              <a:path w="31750" h="12064">
                <a:moveTo>
                  <a:pt x="31529" y="0"/>
                </a:moveTo>
                <a:lnTo>
                  <a:pt x="0" y="119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542331" y="6175611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614399" y="6165134"/>
            <a:ext cx="33020" cy="10795"/>
          </a:xfrm>
          <a:custGeom>
            <a:avLst/>
            <a:gdLst/>
            <a:ahLst/>
            <a:cxnLst/>
            <a:rect l="l" t="t" r="r" b="b"/>
            <a:pathLst>
              <a:path w="33019" h="10795">
                <a:moveTo>
                  <a:pt x="33031" y="0"/>
                </a:moveTo>
                <a:lnTo>
                  <a:pt x="0" y="1047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687969" y="6157650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19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761539" y="6151663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19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835109" y="6148669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19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2908679" y="6139688"/>
            <a:ext cx="31750" cy="9525"/>
          </a:xfrm>
          <a:custGeom>
            <a:avLst/>
            <a:gdLst/>
            <a:ahLst/>
            <a:cxnLst/>
            <a:rect l="l" t="t" r="r" b="b"/>
            <a:pathLst>
              <a:path w="31750" h="9525">
                <a:moveTo>
                  <a:pt x="31529" y="0"/>
                </a:moveTo>
                <a:lnTo>
                  <a:pt x="0" y="89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982249" y="6118733"/>
            <a:ext cx="31750" cy="20955"/>
          </a:xfrm>
          <a:custGeom>
            <a:avLst/>
            <a:gdLst/>
            <a:ahLst/>
            <a:cxnLst/>
            <a:rect l="l" t="t" r="r" b="b"/>
            <a:pathLst>
              <a:path w="31750" h="20954">
                <a:moveTo>
                  <a:pt x="31529" y="0"/>
                </a:moveTo>
                <a:lnTo>
                  <a:pt x="0" y="209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3054318" y="6099274"/>
            <a:ext cx="33020" cy="19685"/>
          </a:xfrm>
          <a:custGeom>
            <a:avLst/>
            <a:gdLst/>
            <a:ahLst/>
            <a:cxnLst/>
            <a:rect l="l" t="t" r="r" b="b"/>
            <a:pathLst>
              <a:path w="33019" h="19685">
                <a:moveTo>
                  <a:pt x="33031" y="0"/>
                </a:moveTo>
                <a:lnTo>
                  <a:pt x="0" y="194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3127887" y="6099274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19" h="5079">
                <a:moveTo>
                  <a:pt x="33031" y="44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3201458" y="6103765"/>
            <a:ext cx="33020" cy="13970"/>
          </a:xfrm>
          <a:custGeom>
            <a:avLst/>
            <a:gdLst/>
            <a:ahLst/>
            <a:cxnLst/>
            <a:rect l="l" t="t" r="r" b="b"/>
            <a:pathLst>
              <a:path w="33019" h="13970">
                <a:moveTo>
                  <a:pt x="33031" y="1347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3275028" y="6117236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44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348597" y="6115739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422167" y="6109752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494236" y="6103765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567806" y="6091790"/>
            <a:ext cx="33020" cy="12065"/>
          </a:xfrm>
          <a:custGeom>
            <a:avLst/>
            <a:gdLst/>
            <a:ahLst/>
            <a:cxnLst/>
            <a:rect l="l" t="t" r="r" b="b"/>
            <a:pathLst>
              <a:path w="33020" h="12064">
                <a:moveTo>
                  <a:pt x="33031" y="0"/>
                </a:moveTo>
                <a:lnTo>
                  <a:pt x="0" y="119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641376" y="6090294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714946" y="6081313"/>
            <a:ext cx="33020" cy="9525"/>
          </a:xfrm>
          <a:custGeom>
            <a:avLst/>
            <a:gdLst/>
            <a:ahLst/>
            <a:cxnLst/>
            <a:rect l="l" t="t" r="r" b="b"/>
            <a:pathLst>
              <a:path w="33020" h="9525">
                <a:moveTo>
                  <a:pt x="33031" y="0"/>
                </a:moveTo>
                <a:lnTo>
                  <a:pt x="0" y="89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788516" y="6069338"/>
            <a:ext cx="31750" cy="12065"/>
          </a:xfrm>
          <a:custGeom>
            <a:avLst/>
            <a:gdLst/>
            <a:ahLst/>
            <a:cxnLst/>
            <a:rect l="l" t="t" r="r" b="b"/>
            <a:pathLst>
              <a:path w="31750" h="12064">
                <a:moveTo>
                  <a:pt x="31529" y="0"/>
                </a:moveTo>
                <a:lnTo>
                  <a:pt x="0" y="119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862086" y="6058861"/>
            <a:ext cx="31750" cy="10795"/>
          </a:xfrm>
          <a:custGeom>
            <a:avLst/>
            <a:gdLst/>
            <a:ahLst/>
            <a:cxnLst/>
            <a:rect l="l" t="t" r="r" b="b"/>
            <a:pathLst>
              <a:path w="31750" h="10795">
                <a:moveTo>
                  <a:pt x="31529" y="0"/>
                </a:moveTo>
                <a:lnTo>
                  <a:pt x="0" y="1047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934154" y="6055867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4007724" y="6055867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44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4081295" y="6055867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4154864" y="6055867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14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4228434" y="6057364"/>
            <a:ext cx="31750" cy="9525"/>
          </a:xfrm>
          <a:custGeom>
            <a:avLst/>
            <a:gdLst/>
            <a:ahLst/>
            <a:cxnLst/>
            <a:rect l="l" t="t" r="r" b="b"/>
            <a:pathLst>
              <a:path w="31750" h="9525">
                <a:moveTo>
                  <a:pt x="31529" y="89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4302004" y="6066345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3152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4374073" y="6064848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4447643" y="6061854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4521213" y="6057364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4594783" y="6054370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4668353" y="6049880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4741923" y="6046887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29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4813991" y="6042396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4887561" y="6039403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4961131" y="6034912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034701" y="6030422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108271" y="6027428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29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181841" y="6022938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253910" y="6019944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327480" y="6015454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401050" y="6010963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474620" y="6007970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548190" y="6003479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621760" y="5998989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693828" y="5995995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767398" y="5991505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840968" y="5987014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914538" y="5982524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988108" y="5979530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29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060177" y="5975040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133747" y="5970549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207317" y="5966059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280887" y="5961569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354457" y="5958575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428027" y="5954085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384681" y="5951091"/>
            <a:ext cx="0" cy="254635"/>
          </a:xfrm>
          <a:custGeom>
            <a:avLst/>
            <a:gdLst/>
            <a:ahLst/>
            <a:cxnLst/>
            <a:rect l="l" t="t" r="r" b="b"/>
            <a:pathLst>
              <a:path h="254635">
                <a:moveTo>
                  <a:pt x="0" y="0"/>
                </a:moveTo>
                <a:lnTo>
                  <a:pt x="0" y="254456"/>
                </a:lnTo>
              </a:path>
            </a:pathLst>
          </a:custGeom>
          <a:ln w="21019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448491" y="5922652"/>
            <a:ext cx="0" cy="272415"/>
          </a:xfrm>
          <a:custGeom>
            <a:avLst/>
            <a:gdLst/>
            <a:ahLst/>
            <a:cxnLst/>
            <a:rect l="l" t="t" r="r" b="b"/>
            <a:pathLst>
              <a:path h="272414">
                <a:moveTo>
                  <a:pt x="0" y="0"/>
                </a:moveTo>
                <a:lnTo>
                  <a:pt x="0" y="272418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521311" y="5892716"/>
            <a:ext cx="0" cy="290830"/>
          </a:xfrm>
          <a:custGeom>
            <a:avLst/>
            <a:gdLst/>
            <a:ahLst/>
            <a:cxnLst/>
            <a:rect l="l" t="t" r="r" b="b"/>
            <a:pathLst>
              <a:path h="290829">
                <a:moveTo>
                  <a:pt x="0" y="0"/>
                </a:moveTo>
                <a:lnTo>
                  <a:pt x="0" y="290379"/>
                </a:lnTo>
              </a:path>
            </a:pathLst>
          </a:custGeom>
          <a:ln w="42039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594130" y="5892716"/>
            <a:ext cx="0" cy="283210"/>
          </a:xfrm>
          <a:custGeom>
            <a:avLst/>
            <a:gdLst/>
            <a:ahLst/>
            <a:cxnLst/>
            <a:rect l="l" t="t" r="r" b="b"/>
            <a:pathLst>
              <a:path h="283210">
                <a:moveTo>
                  <a:pt x="0" y="0"/>
                </a:moveTo>
                <a:lnTo>
                  <a:pt x="0" y="282895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667700" y="5888225"/>
            <a:ext cx="0" cy="277495"/>
          </a:xfrm>
          <a:custGeom>
            <a:avLst/>
            <a:gdLst/>
            <a:ahLst/>
            <a:cxnLst/>
            <a:rect l="l" t="t" r="r" b="b"/>
            <a:pathLst>
              <a:path h="277495">
                <a:moveTo>
                  <a:pt x="0" y="0"/>
                </a:moveTo>
                <a:lnTo>
                  <a:pt x="0" y="276908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741270" y="5858289"/>
            <a:ext cx="0" cy="299720"/>
          </a:xfrm>
          <a:custGeom>
            <a:avLst/>
            <a:gdLst/>
            <a:ahLst/>
            <a:cxnLst/>
            <a:rect l="l" t="t" r="r" b="b"/>
            <a:pathLst>
              <a:path h="299720">
                <a:moveTo>
                  <a:pt x="0" y="0"/>
                </a:moveTo>
                <a:lnTo>
                  <a:pt x="0" y="299360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814840" y="5855296"/>
            <a:ext cx="0" cy="296545"/>
          </a:xfrm>
          <a:custGeom>
            <a:avLst/>
            <a:gdLst/>
            <a:ahLst/>
            <a:cxnLst/>
            <a:rect l="l" t="t" r="r" b="b"/>
            <a:pathLst>
              <a:path h="296545">
                <a:moveTo>
                  <a:pt x="0" y="0"/>
                </a:moveTo>
                <a:lnTo>
                  <a:pt x="0" y="296367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888410" y="5853799"/>
            <a:ext cx="0" cy="295275"/>
          </a:xfrm>
          <a:custGeom>
            <a:avLst/>
            <a:gdLst/>
            <a:ahLst/>
            <a:cxnLst/>
            <a:rect l="l" t="t" r="r" b="b"/>
            <a:pathLst>
              <a:path h="295275">
                <a:moveTo>
                  <a:pt x="0" y="0"/>
                </a:moveTo>
                <a:lnTo>
                  <a:pt x="0" y="294870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961229" y="5823863"/>
            <a:ext cx="0" cy="316230"/>
          </a:xfrm>
          <a:custGeom>
            <a:avLst/>
            <a:gdLst/>
            <a:ahLst/>
            <a:cxnLst/>
            <a:rect l="l" t="t" r="r" b="b"/>
            <a:pathLst>
              <a:path h="316229">
                <a:moveTo>
                  <a:pt x="0" y="0"/>
                </a:moveTo>
                <a:lnTo>
                  <a:pt x="0" y="315825"/>
                </a:lnTo>
              </a:path>
            </a:pathLst>
          </a:custGeom>
          <a:ln w="42039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034048" y="5744532"/>
            <a:ext cx="0" cy="374650"/>
          </a:xfrm>
          <a:custGeom>
            <a:avLst/>
            <a:gdLst/>
            <a:ahLst/>
            <a:cxnLst/>
            <a:rect l="l" t="t" r="r" b="b"/>
            <a:pathLst>
              <a:path h="374650">
                <a:moveTo>
                  <a:pt x="0" y="0"/>
                </a:moveTo>
                <a:lnTo>
                  <a:pt x="0" y="374200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107618" y="5696634"/>
            <a:ext cx="0" cy="403225"/>
          </a:xfrm>
          <a:custGeom>
            <a:avLst/>
            <a:gdLst/>
            <a:ahLst/>
            <a:cxnLst/>
            <a:rect l="l" t="t" r="r" b="b"/>
            <a:pathLst>
              <a:path h="403225">
                <a:moveTo>
                  <a:pt x="0" y="0"/>
                </a:moveTo>
                <a:lnTo>
                  <a:pt x="0" y="402640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181188" y="5763991"/>
            <a:ext cx="0" cy="340360"/>
          </a:xfrm>
          <a:custGeom>
            <a:avLst/>
            <a:gdLst/>
            <a:ahLst/>
            <a:cxnLst/>
            <a:rect l="l" t="t" r="r" b="b"/>
            <a:pathLst>
              <a:path h="340360">
                <a:moveTo>
                  <a:pt x="0" y="0"/>
                </a:moveTo>
                <a:lnTo>
                  <a:pt x="0" y="339774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254758" y="5826856"/>
            <a:ext cx="0" cy="290830"/>
          </a:xfrm>
          <a:custGeom>
            <a:avLst/>
            <a:gdLst/>
            <a:ahLst/>
            <a:cxnLst/>
            <a:rect l="l" t="t" r="r" b="b"/>
            <a:pathLst>
              <a:path h="290829">
                <a:moveTo>
                  <a:pt x="0" y="0"/>
                </a:moveTo>
                <a:lnTo>
                  <a:pt x="0" y="290379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328328" y="5858289"/>
            <a:ext cx="0" cy="263525"/>
          </a:xfrm>
          <a:custGeom>
            <a:avLst/>
            <a:gdLst/>
            <a:ahLst/>
            <a:cxnLst/>
            <a:rect l="l" t="t" r="r" b="b"/>
            <a:pathLst>
              <a:path h="263525">
                <a:moveTo>
                  <a:pt x="0" y="0"/>
                </a:moveTo>
                <a:lnTo>
                  <a:pt x="0" y="263437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401147" y="5843321"/>
            <a:ext cx="0" cy="272415"/>
          </a:xfrm>
          <a:custGeom>
            <a:avLst/>
            <a:gdLst/>
            <a:ahLst/>
            <a:cxnLst/>
            <a:rect l="l" t="t" r="r" b="b"/>
            <a:pathLst>
              <a:path h="272414">
                <a:moveTo>
                  <a:pt x="0" y="0"/>
                </a:moveTo>
                <a:lnTo>
                  <a:pt x="0" y="272418"/>
                </a:lnTo>
              </a:path>
            </a:pathLst>
          </a:custGeom>
          <a:ln w="42039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473967" y="5826856"/>
            <a:ext cx="0" cy="283210"/>
          </a:xfrm>
          <a:custGeom>
            <a:avLst/>
            <a:gdLst/>
            <a:ahLst/>
            <a:cxnLst/>
            <a:rect l="l" t="t" r="r" b="b"/>
            <a:pathLst>
              <a:path h="283210">
                <a:moveTo>
                  <a:pt x="0" y="0"/>
                </a:moveTo>
                <a:lnTo>
                  <a:pt x="0" y="282895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547537" y="5804404"/>
            <a:ext cx="0" cy="299720"/>
          </a:xfrm>
          <a:custGeom>
            <a:avLst/>
            <a:gdLst/>
            <a:ahLst/>
            <a:cxnLst/>
            <a:rect l="l" t="t" r="r" b="b"/>
            <a:pathLst>
              <a:path h="299720">
                <a:moveTo>
                  <a:pt x="0" y="0"/>
                </a:moveTo>
                <a:lnTo>
                  <a:pt x="0" y="299360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621107" y="5774468"/>
            <a:ext cx="0" cy="317500"/>
          </a:xfrm>
          <a:custGeom>
            <a:avLst/>
            <a:gdLst/>
            <a:ahLst/>
            <a:cxnLst/>
            <a:rect l="l" t="t" r="r" b="b"/>
            <a:pathLst>
              <a:path h="317500">
                <a:moveTo>
                  <a:pt x="0" y="0"/>
                </a:moveTo>
                <a:lnTo>
                  <a:pt x="0" y="317322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694677" y="5780456"/>
            <a:ext cx="0" cy="309880"/>
          </a:xfrm>
          <a:custGeom>
            <a:avLst/>
            <a:gdLst/>
            <a:ahLst/>
            <a:cxnLst/>
            <a:rect l="l" t="t" r="r" b="b"/>
            <a:pathLst>
              <a:path h="309879">
                <a:moveTo>
                  <a:pt x="0" y="0"/>
                </a:moveTo>
                <a:lnTo>
                  <a:pt x="0" y="309838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768247" y="5768481"/>
            <a:ext cx="0" cy="313055"/>
          </a:xfrm>
          <a:custGeom>
            <a:avLst/>
            <a:gdLst/>
            <a:ahLst/>
            <a:cxnLst/>
            <a:rect l="l" t="t" r="r" b="b"/>
            <a:pathLst>
              <a:path h="313054">
                <a:moveTo>
                  <a:pt x="0" y="0"/>
                </a:moveTo>
                <a:lnTo>
                  <a:pt x="0" y="312831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841066" y="5714596"/>
            <a:ext cx="0" cy="354965"/>
          </a:xfrm>
          <a:custGeom>
            <a:avLst/>
            <a:gdLst/>
            <a:ahLst/>
            <a:cxnLst/>
            <a:rect l="l" t="t" r="r" b="b"/>
            <a:pathLst>
              <a:path h="354964">
                <a:moveTo>
                  <a:pt x="0" y="0"/>
                </a:moveTo>
                <a:lnTo>
                  <a:pt x="0" y="354742"/>
                </a:lnTo>
              </a:path>
            </a:pathLst>
          </a:custGeom>
          <a:ln w="42039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913885" y="5696634"/>
            <a:ext cx="0" cy="362585"/>
          </a:xfrm>
          <a:custGeom>
            <a:avLst/>
            <a:gdLst/>
            <a:ahLst/>
            <a:cxnLst/>
            <a:rect l="l" t="t" r="r" b="b"/>
            <a:pathLst>
              <a:path h="362585">
                <a:moveTo>
                  <a:pt x="0" y="0"/>
                </a:moveTo>
                <a:lnTo>
                  <a:pt x="0" y="362226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987455" y="5704118"/>
            <a:ext cx="0" cy="351790"/>
          </a:xfrm>
          <a:custGeom>
            <a:avLst/>
            <a:gdLst/>
            <a:ahLst/>
            <a:cxnLst/>
            <a:rect l="l" t="t" r="r" b="b"/>
            <a:pathLst>
              <a:path h="351789">
                <a:moveTo>
                  <a:pt x="0" y="0"/>
                </a:moveTo>
                <a:lnTo>
                  <a:pt x="0" y="351748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4061025" y="5717590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767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4134595" y="5711602"/>
            <a:ext cx="0" cy="344805"/>
          </a:xfrm>
          <a:custGeom>
            <a:avLst/>
            <a:gdLst/>
            <a:ahLst/>
            <a:cxnLst/>
            <a:rect l="l" t="t" r="r" b="b"/>
            <a:pathLst>
              <a:path h="344804">
                <a:moveTo>
                  <a:pt x="0" y="0"/>
                </a:moveTo>
                <a:lnTo>
                  <a:pt x="0" y="344264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4208165" y="5717590"/>
            <a:ext cx="0" cy="340360"/>
          </a:xfrm>
          <a:custGeom>
            <a:avLst/>
            <a:gdLst/>
            <a:ahLst/>
            <a:cxnLst/>
            <a:rect l="l" t="t" r="r" b="b"/>
            <a:pathLst>
              <a:path h="340360">
                <a:moveTo>
                  <a:pt x="0" y="0"/>
                </a:moveTo>
                <a:lnTo>
                  <a:pt x="0" y="339774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4280984" y="5737048"/>
            <a:ext cx="0" cy="329565"/>
          </a:xfrm>
          <a:custGeom>
            <a:avLst/>
            <a:gdLst/>
            <a:ahLst/>
            <a:cxnLst/>
            <a:rect l="l" t="t" r="r" b="b"/>
            <a:pathLst>
              <a:path h="329564">
                <a:moveTo>
                  <a:pt x="0" y="0"/>
                </a:moveTo>
                <a:lnTo>
                  <a:pt x="0" y="329296"/>
                </a:lnTo>
              </a:path>
            </a:pathLst>
          </a:custGeom>
          <a:ln w="42039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4353804" y="5740042"/>
            <a:ext cx="0" cy="326390"/>
          </a:xfrm>
          <a:custGeom>
            <a:avLst/>
            <a:gdLst/>
            <a:ahLst/>
            <a:cxnLst/>
            <a:rect l="l" t="t" r="r" b="b"/>
            <a:pathLst>
              <a:path h="326389">
                <a:moveTo>
                  <a:pt x="0" y="0"/>
                </a:moveTo>
                <a:lnTo>
                  <a:pt x="0" y="326303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4427373" y="5737048"/>
            <a:ext cx="0" cy="328295"/>
          </a:xfrm>
          <a:custGeom>
            <a:avLst/>
            <a:gdLst/>
            <a:ahLst/>
            <a:cxnLst/>
            <a:rect l="l" t="t" r="r" b="b"/>
            <a:pathLst>
              <a:path h="328295">
                <a:moveTo>
                  <a:pt x="0" y="0"/>
                </a:moveTo>
                <a:lnTo>
                  <a:pt x="0" y="327799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4500944" y="5732558"/>
            <a:ext cx="0" cy="329565"/>
          </a:xfrm>
          <a:custGeom>
            <a:avLst/>
            <a:gdLst/>
            <a:ahLst/>
            <a:cxnLst/>
            <a:rect l="l" t="t" r="r" b="b"/>
            <a:pathLst>
              <a:path h="329564">
                <a:moveTo>
                  <a:pt x="0" y="0"/>
                </a:moveTo>
                <a:lnTo>
                  <a:pt x="0" y="329296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4574514" y="5728067"/>
            <a:ext cx="0" cy="329565"/>
          </a:xfrm>
          <a:custGeom>
            <a:avLst/>
            <a:gdLst/>
            <a:ahLst/>
            <a:cxnLst/>
            <a:rect l="l" t="t" r="r" b="b"/>
            <a:pathLst>
              <a:path h="329564">
                <a:moveTo>
                  <a:pt x="0" y="0"/>
                </a:moveTo>
                <a:lnTo>
                  <a:pt x="0" y="329296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4648084" y="5723577"/>
            <a:ext cx="0" cy="330835"/>
          </a:xfrm>
          <a:custGeom>
            <a:avLst/>
            <a:gdLst/>
            <a:ahLst/>
            <a:cxnLst/>
            <a:rect l="l" t="t" r="r" b="b"/>
            <a:pathLst>
              <a:path h="330835">
                <a:moveTo>
                  <a:pt x="0" y="0"/>
                </a:moveTo>
                <a:lnTo>
                  <a:pt x="0" y="330793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4720903" y="5717590"/>
            <a:ext cx="0" cy="332740"/>
          </a:xfrm>
          <a:custGeom>
            <a:avLst/>
            <a:gdLst/>
            <a:ahLst/>
            <a:cxnLst/>
            <a:rect l="l" t="t" r="r" b="b"/>
            <a:pathLst>
              <a:path h="332739">
                <a:moveTo>
                  <a:pt x="0" y="0"/>
                </a:moveTo>
                <a:lnTo>
                  <a:pt x="0" y="332290"/>
                </a:lnTo>
              </a:path>
            </a:pathLst>
          </a:custGeom>
          <a:ln w="42039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4793722" y="5713099"/>
            <a:ext cx="0" cy="334010"/>
          </a:xfrm>
          <a:custGeom>
            <a:avLst/>
            <a:gdLst/>
            <a:ahLst/>
            <a:cxnLst/>
            <a:rect l="l" t="t" r="r" b="b"/>
            <a:pathLst>
              <a:path h="334010">
                <a:moveTo>
                  <a:pt x="0" y="0"/>
                </a:moveTo>
                <a:lnTo>
                  <a:pt x="0" y="333787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4867292" y="5708609"/>
            <a:ext cx="0" cy="334010"/>
          </a:xfrm>
          <a:custGeom>
            <a:avLst/>
            <a:gdLst/>
            <a:ahLst/>
            <a:cxnLst/>
            <a:rect l="l" t="t" r="r" b="b"/>
            <a:pathLst>
              <a:path h="334010">
                <a:moveTo>
                  <a:pt x="0" y="0"/>
                </a:moveTo>
                <a:lnTo>
                  <a:pt x="0" y="333787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4940862" y="5704118"/>
            <a:ext cx="0" cy="335280"/>
          </a:xfrm>
          <a:custGeom>
            <a:avLst/>
            <a:gdLst/>
            <a:ahLst/>
            <a:cxnLst/>
            <a:rect l="l" t="t" r="r" b="b"/>
            <a:pathLst>
              <a:path h="335279">
                <a:moveTo>
                  <a:pt x="0" y="0"/>
                </a:moveTo>
                <a:lnTo>
                  <a:pt x="0" y="335283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5014432" y="5698131"/>
            <a:ext cx="0" cy="337185"/>
          </a:xfrm>
          <a:custGeom>
            <a:avLst/>
            <a:gdLst/>
            <a:ahLst/>
            <a:cxnLst/>
            <a:rect l="l" t="t" r="r" b="b"/>
            <a:pathLst>
              <a:path h="337185">
                <a:moveTo>
                  <a:pt x="0" y="0"/>
                </a:moveTo>
                <a:lnTo>
                  <a:pt x="0" y="336780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088002" y="5693641"/>
            <a:ext cx="0" cy="337185"/>
          </a:xfrm>
          <a:custGeom>
            <a:avLst/>
            <a:gdLst/>
            <a:ahLst/>
            <a:cxnLst/>
            <a:rect l="l" t="t" r="r" b="b"/>
            <a:pathLst>
              <a:path h="337185">
                <a:moveTo>
                  <a:pt x="0" y="0"/>
                </a:moveTo>
                <a:lnTo>
                  <a:pt x="0" y="336780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160821" y="5689150"/>
            <a:ext cx="0" cy="338455"/>
          </a:xfrm>
          <a:custGeom>
            <a:avLst/>
            <a:gdLst/>
            <a:ahLst/>
            <a:cxnLst/>
            <a:rect l="l" t="t" r="r" b="b"/>
            <a:pathLst>
              <a:path h="338454">
                <a:moveTo>
                  <a:pt x="0" y="0"/>
                </a:moveTo>
                <a:lnTo>
                  <a:pt x="0" y="338277"/>
                </a:lnTo>
              </a:path>
            </a:pathLst>
          </a:custGeom>
          <a:ln w="42039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233641" y="5683163"/>
            <a:ext cx="0" cy="340360"/>
          </a:xfrm>
          <a:custGeom>
            <a:avLst/>
            <a:gdLst/>
            <a:ahLst/>
            <a:cxnLst/>
            <a:rect l="l" t="t" r="r" b="b"/>
            <a:pathLst>
              <a:path h="340360">
                <a:moveTo>
                  <a:pt x="0" y="0"/>
                </a:moveTo>
                <a:lnTo>
                  <a:pt x="0" y="339774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307210" y="5678673"/>
            <a:ext cx="0" cy="341630"/>
          </a:xfrm>
          <a:custGeom>
            <a:avLst/>
            <a:gdLst/>
            <a:ahLst/>
            <a:cxnLst/>
            <a:rect l="l" t="t" r="r" b="b"/>
            <a:pathLst>
              <a:path h="341629">
                <a:moveTo>
                  <a:pt x="0" y="0"/>
                </a:moveTo>
                <a:lnTo>
                  <a:pt x="0" y="341271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380780" y="5672686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767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454350" y="5668195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767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527921" y="5663705"/>
            <a:ext cx="0" cy="344805"/>
          </a:xfrm>
          <a:custGeom>
            <a:avLst/>
            <a:gdLst/>
            <a:ahLst/>
            <a:cxnLst/>
            <a:rect l="l" t="t" r="r" b="b"/>
            <a:pathLst>
              <a:path h="344804">
                <a:moveTo>
                  <a:pt x="0" y="0"/>
                </a:moveTo>
                <a:lnTo>
                  <a:pt x="0" y="344264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600740" y="5657718"/>
            <a:ext cx="0" cy="346075"/>
          </a:xfrm>
          <a:custGeom>
            <a:avLst/>
            <a:gdLst/>
            <a:ahLst/>
            <a:cxnLst/>
            <a:rect l="l" t="t" r="r" b="b"/>
            <a:pathLst>
              <a:path h="346075">
                <a:moveTo>
                  <a:pt x="0" y="0"/>
                </a:moveTo>
                <a:lnTo>
                  <a:pt x="0" y="345761"/>
                </a:lnTo>
              </a:path>
            </a:pathLst>
          </a:custGeom>
          <a:ln w="42039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673559" y="5653227"/>
            <a:ext cx="0" cy="346075"/>
          </a:xfrm>
          <a:custGeom>
            <a:avLst/>
            <a:gdLst/>
            <a:ahLst/>
            <a:cxnLst/>
            <a:rect l="l" t="t" r="r" b="b"/>
            <a:pathLst>
              <a:path h="346075">
                <a:moveTo>
                  <a:pt x="0" y="0"/>
                </a:moveTo>
                <a:lnTo>
                  <a:pt x="0" y="345761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747129" y="5647240"/>
            <a:ext cx="0" cy="349250"/>
          </a:xfrm>
          <a:custGeom>
            <a:avLst/>
            <a:gdLst/>
            <a:ahLst/>
            <a:cxnLst/>
            <a:rect l="l" t="t" r="r" b="b"/>
            <a:pathLst>
              <a:path h="349250">
                <a:moveTo>
                  <a:pt x="0" y="0"/>
                </a:moveTo>
                <a:lnTo>
                  <a:pt x="0" y="348755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820699" y="5642750"/>
            <a:ext cx="0" cy="349250"/>
          </a:xfrm>
          <a:custGeom>
            <a:avLst/>
            <a:gdLst/>
            <a:ahLst/>
            <a:cxnLst/>
            <a:rect l="l" t="t" r="r" b="b"/>
            <a:pathLst>
              <a:path h="349250">
                <a:moveTo>
                  <a:pt x="0" y="0"/>
                </a:moveTo>
                <a:lnTo>
                  <a:pt x="0" y="348755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894269" y="5636762"/>
            <a:ext cx="0" cy="350520"/>
          </a:xfrm>
          <a:custGeom>
            <a:avLst/>
            <a:gdLst/>
            <a:ahLst/>
            <a:cxnLst/>
            <a:rect l="l" t="t" r="r" b="b"/>
            <a:pathLst>
              <a:path h="350520">
                <a:moveTo>
                  <a:pt x="0" y="0"/>
                </a:moveTo>
                <a:lnTo>
                  <a:pt x="0" y="350251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5967839" y="5632272"/>
            <a:ext cx="0" cy="350520"/>
          </a:xfrm>
          <a:custGeom>
            <a:avLst/>
            <a:gdLst/>
            <a:ahLst/>
            <a:cxnLst/>
            <a:rect l="l" t="t" r="r" b="b"/>
            <a:pathLst>
              <a:path h="350520">
                <a:moveTo>
                  <a:pt x="0" y="0"/>
                </a:moveTo>
                <a:lnTo>
                  <a:pt x="0" y="350251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039908" y="5626285"/>
            <a:ext cx="0" cy="353695"/>
          </a:xfrm>
          <a:custGeom>
            <a:avLst/>
            <a:gdLst/>
            <a:ahLst/>
            <a:cxnLst/>
            <a:rect l="l" t="t" r="r" b="b"/>
            <a:pathLst>
              <a:path h="353695">
                <a:moveTo>
                  <a:pt x="0" y="0"/>
                </a:moveTo>
                <a:lnTo>
                  <a:pt x="0" y="353245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113478" y="5621794"/>
            <a:ext cx="0" cy="353695"/>
          </a:xfrm>
          <a:custGeom>
            <a:avLst/>
            <a:gdLst/>
            <a:ahLst/>
            <a:cxnLst/>
            <a:rect l="l" t="t" r="r" b="b"/>
            <a:pathLst>
              <a:path h="353695">
                <a:moveTo>
                  <a:pt x="0" y="0"/>
                </a:moveTo>
                <a:lnTo>
                  <a:pt x="0" y="353245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187047" y="5615807"/>
            <a:ext cx="0" cy="354965"/>
          </a:xfrm>
          <a:custGeom>
            <a:avLst/>
            <a:gdLst/>
            <a:ahLst/>
            <a:cxnLst/>
            <a:rect l="l" t="t" r="r" b="b"/>
            <a:pathLst>
              <a:path h="354964">
                <a:moveTo>
                  <a:pt x="0" y="0"/>
                </a:moveTo>
                <a:lnTo>
                  <a:pt x="0" y="354742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260617" y="5609820"/>
            <a:ext cx="0" cy="356235"/>
          </a:xfrm>
          <a:custGeom>
            <a:avLst/>
            <a:gdLst/>
            <a:ahLst/>
            <a:cxnLst/>
            <a:rect l="l" t="t" r="r" b="b"/>
            <a:pathLst>
              <a:path h="356235">
                <a:moveTo>
                  <a:pt x="0" y="0"/>
                </a:moveTo>
                <a:lnTo>
                  <a:pt x="0" y="356239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334187" y="5605329"/>
            <a:ext cx="0" cy="356235"/>
          </a:xfrm>
          <a:custGeom>
            <a:avLst/>
            <a:gdLst/>
            <a:ahLst/>
            <a:cxnLst/>
            <a:rect l="l" t="t" r="r" b="b"/>
            <a:pathLst>
              <a:path h="356235">
                <a:moveTo>
                  <a:pt x="0" y="0"/>
                </a:moveTo>
                <a:lnTo>
                  <a:pt x="0" y="356239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407757" y="5599342"/>
            <a:ext cx="0" cy="359410"/>
          </a:xfrm>
          <a:custGeom>
            <a:avLst/>
            <a:gdLst/>
            <a:ahLst/>
            <a:cxnLst/>
            <a:rect l="l" t="t" r="r" b="b"/>
            <a:pathLst>
              <a:path h="359410">
                <a:moveTo>
                  <a:pt x="0" y="0"/>
                </a:moveTo>
                <a:lnTo>
                  <a:pt x="0" y="359232"/>
                </a:lnTo>
              </a:path>
            </a:pathLst>
          </a:custGeom>
          <a:ln w="40538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473820" y="5594852"/>
            <a:ext cx="0" cy="359410"/>
          </a:xfrm>
          <a:custGeom>
            <a:avLst/>
            <a:gdLst/>
            <a:ahLst/>
            <a:cxnLst/>
            <a:rect l="l" t="t" r="r" b="b"/>
            <a:pathLst>
              <a:path h="359410">
                <a:moveTo>
                  <a:pt x="0" y="0"/>
                </a:moveTo>
                <a:lnTo>
                  <a:pt x="0" y="359232"/>
                </a:lnTo>
              </a:path>
            </a:pathLst>
          </a:custGeom>
          <a:ln w="2852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2395191" y="5922652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19" h="28575">
                <a:moveTo>
                  <a:pt x="33031" y="0"/>
                </a:moveTo>
                <a:lnTo>
                  <a:pt x="0" y="284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2468761" y="5892716"/>
            <a:ext cx="31750" cy="30480"/>
          </a:xfrm>
          <a:custGeom>
            <a:avLst/>
            <a:gdLst/>
            <a:ahLst/>
            <a:cxnLst/>
            <a:rect l="l" t="t" r="r" b="b"/>
            <a:pathLst>
              <a:path w="31750" h="30479">
                <a:moveTo>
                  <a:pt x="31529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2542331" y="5892716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3152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2614399" y="5888225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19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2687969" y="5858289"/>
            <a:ext cx="33020" cy="30480"/>
          </a:xfrm>
          <a:custGeom>
            <a:avLst/>
            <a:gdLst/>
            <a:ahLst/>
            <a:cxnLst/>
            <a:rect l="l" t="t" r="r" b="b"/>
            <a:pathLst>
              <a:path w="33019" h="30479">
                <a:moveTo>
                  <a:pt x="33031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2761539" y="5855296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19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2835109" y="5853799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19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2908679" y="5823863"/>
            <a:ext cx="31750" cy="30480"/>
          </a:xfrm>
          <a:custGeom>
            <a:avLst/>
            <a:gdLst/>
            <a:ahLst/>
            <a:cxnLst/>
            <a:rect l="l" t="t" r="r" b="b"/>
            <a:pathLst>
              <a:path w="31750" h="30479">
                <a:moveTo>
                  <a:pt x="31529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2982249" y="5744532"/>
            <a:ext cx="31750" cy="79375"/>
          </a:xfrm>
          <a:custGeom>
            <a:avLst/>
            <a:gdLst/>
            <a:ahLst/>
            <a:cxnLst/>
            <a:rect l="l" t="t" r="r" b="b"/>
            <a:pathLst>
              <a:path w="31750" h="79375">
                <a:moveTo>
                  <a:pt x="31529" y="0"/>
                </a:moveTo>
                <a:lnTo>
                  <a:pt x="0" y="793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054318" y="5696634"/>
            <a:ext cx="33020" cy="48260"/>
          </a:xfrm>
          <a:custGeom>
            <a:avLst/>
            <a:gdLst/>
            <a:ahLst/>
            <a:cxnLst/>
            <a:rect l="l" t="t" r="r" b="b"/>
            <a:pathLst>
              <a:path w="33019" h="48260">
                <a:moveTo>
                  <a:pt x="33031" y="0"/>
                </a:moveTo>
                <a:lnTo>
                  <a:pt x="0" y="478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127887" y="5696634"/>
            <a:ext cx="33020" cy="67945"/>
          </a:xfrm>
          <a:custGeom>
            <a:avLst/>
            <a:gdLst/>
            <a:ahLst/>
            <a:cxnLst/>
            <a:rect l="l" t="t" r="r" b="b"/>
            <a:pathLst>
              <a:path w="33019" h="67945">
                <a:moveTo>
                  <a:pt x="33031" y="6735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201458" y="5763991"/>
            <a:ext cx="33020" cy="62865"/>
          </a:xfrm>
          <a:custGeom>
            <a:avLst/>
            <a:gdLst/>
            <a:ahLst/>
            <a:cxnLst/>
            <a:rect l="l" t="t" r="r" b="b"/>
            <a:pathLst>
              <a:path w="33019" h="62864">
                <a:moveTo>
                  <a:pt x="33031" y="6286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275028" y="5826856"/>
            <a:ext cx="33020" cy="31750"/>
          </a:xfrm>
          <a:custGeom>
            <a:avLst/>
            <a:gdLst/>
            <a:ahLst/>
            <a:cxnLst/>
            <a:rect l="l" t="t" r="r" b="b"/>
            <a:pathLst>
              <a:path w="33020" h="31750">
                <a:moveTo>
                  <a:pt x="33031" y="3143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348597" y="5843321"/>
            <a:ext cx="31750" cy="15240"/>
          </a:xfrm>
          <a:custGeom>
            <a:avLst/>
            <a:gdLst/>
            <a:ahLst/>
            <a:cxnLst/>
            <a:rect l="l" t="t" r="r" b="b"/>
            <a:pathLst>
              <a:path w="31750" h="15239">
                <a:moveTo>
                  <a:pt x="31529" y="0"/>
                </a:moveTo>
                <a:lnTo>
                  <a:pt x="0" y="149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422167" y="5826856"/>
            <a:ext cx="31750" cy="16510"/>
          </a:xfrm>
          <a:custGeom>
            <a:avLst/>
            <a:gdLst/>
            <a:ahLst/>
            <a:cxnLst/>
            <a:rect l="l" t="t" r="r" b="b"/>
            <a:pathLst>
              <a:path w="31750" h="16510">
                <a:moveTo>
                  <a:pt x="31529" y="0"/>
                </a:moveTo>
                <a:lnTo>
                  <a:pt x="0" y="164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494236" y="5804404"/>
            <a:ext cx="33020" cy="22860"/>
          </a:xfrm>
          <a:custGeom>
            <a:avLst/>
            <a:gdLst/>
            <a:ahLst/>
            <a:cxnLst/>
            <a:rect l="l" t="t" r="r" b="b"/>
            <a:pathLst>
              <a:path w="33020" h="22860">
                <a:moveTo>
                  <a:pt x="33031" y="0"/>
                </a:moveTo>
                <a:lnTo>
                  <a:pt x="0" y="224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567806" y="5774468"/>
            <a:ext cx="33020" cy="30480"/>
          </a:xfrm>
          <a:custGeom>
            <a:avLst/>
            <a:gdLst/>
            <a:ahLst/>
            <a:cxnLst/>
            <a:rect l="l" t="t" r="r" b="b"/>
            <a:pathLst>
              <a:path w="33020" h="30479">
                <a:moveTo>
                  <a:pt x="33031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641376" y="5774468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59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714946" y="5768481"/>
            <a:ext cx="33020" cy="12065"/>
          </a:xfrm>
          <a:custGeom>
            <a:avLst/>
            <a:gdLst/>
            <a:ahLst/>
            <a:cxnLst/>
            <a:rect l="l" t="t" r="r" b="b"/>
            <a:pathLst>
              <a:path w="33020" h="12064">
                <a:moveTo>
                  <a:pt x="33031" y="0"/>
                </a:moveTo>
                <a:lnTo>
                  <a:pt x="0" y="119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788516" y="5714596"/>
            <a:ext cx="31750" cy="53975"/>
          </a:xfrm>
          <a:custGeom>
            <a:avLst/>
            <a:gdLst/>
            <a:ahLst/>
            <a:cxnLst/>
            <a:rect l="l" t="t" r="r" b="b"/>
            <a:pathLst>
              <a:path w="31750" h="53975">
                <a:moveTo>
                  <a:pt x="31529" y="0"/>
                </a:moveTo>
                <a:lnTo>
                  <a:pt x="0" y="538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862086" y="5696634"/>
            <a:ext cx="31750" cy="18415"/>
          </a:xfrm>
          <a:custGeom>
            <a:avLst/>
            <a:gdLst/>
            <a:ahLst/>
            <a:cxnLst/>
            <a:rect l="l" t="t" r="r" b="b"/>
            <a:pathLst>
              <a:path w="31750" h="18414">
                <a:moveTo>
                  <a:pt x="31529" y="0"/>
                </a:moveTo>
                <a:lnTo>
                  <a:pt x="0" y="179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934154" y="5696634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74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007724" y="5704118"/>
            <a:ext cx="33020" cy="13970"/>
          </a:xfrm>
          <a:custGeom>
            <a:avLst/>
            <a:gdLst/>
            <a:ahLst/>
            <a:cxnLst/>
            <a:rect l="l" t="t" r="r" b="b"/>
            <a:pathLst>
              <a:path w="33020" h="13970">
                <a:moveTo>
                  <a:pt x="33031" y="1347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081295" y="5711602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154864" y="5711602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59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228434" y="5717590"/>
            <a:ext cx="31750" cy="19685"/>
          </a:xfrm>
          <a:custGeom>
            <a:avLst/>
            <a:gdLst/>
            <a:ahLst/>
            <a:cxnLst/>
            <a:rect l="l" t="t" r="r" b="b"/>
            <a:pathLst>
              <a:path w="31750" h="19685">
                <a:moveTo>
                  <a:pt x="31529" y="194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302004" y="5737048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29" y="29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374073" y="5737048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447643" y="5732558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521213" y="5728067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594783" y="5723577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668353" y="5717590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741923" y="5713099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813991" y="5708609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887561" y="5704118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961131" y="5698131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034701" y="5693641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108271" y="5689150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181841" y="5683163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253910" y="5678673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327480" y="5672686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401050" y="5668195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474620" y="5663705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548190" y="5657718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621760" y="5653227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693828" y="5647240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767398" y="5642750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840968" y="5636762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914538" y="5632272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988108" y="5626285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060177" y="5621794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133747" y="5615807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207317" y="5609820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280887" y="5605329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354457" y="5599342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428027" y="5594852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384681" y="5841824"/>
            <a:ext cx="0" cy="109855"/>
          </a:xfrm>
          <a:custGeom>
            <a:avLst/>
            <a:gdLst/>
            <a:ahLst/>
            <a:cxnLst/>
            <a:rect l="l" t="t" r="r" b="b"/>
            <a:pathLst>
              <a:path h="109854">
                <a:moveTo>
                  <a:pt x="0" y="0"/>
                </a:moveTo>
                <a:lnTo>
                  <a:pt x="0" y="109266"/>
                </a:lnTo>
              </a:path>
            </a:pathLst>
          </a:custGeom>
          <a:ln w="21019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448491" y="5810391"/>
            <a:ext cx="0" cy="112395"/>
          </a:xfrm>
          <a:custGeom>
            <a:avLst/>
            <a:gdLst/>
            <a:ahLst/>
            <a:cxnLst/>
            <a:rect l="l" t="t" r="r" b="b"/>
            <a:pathLst>
              <a:path h="112395">
                <a:moveTo>
                  <a:pt x="0" y="0"/>
                </a:moveTo>
                <a:lnTo>
                  <a:pt x="0" y="112260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521311" y="5780456"/>
            <a:ext cx="0" cy="112395"/>
          </a:xfrm>
          <a:custGeom>
            <a:avLst/>
            <a:gdLst/>
            <a:ahLst/>
            <a:cxnLst/>
            <a:rect l="l" t="t" r="r" b="b"/>
            <a:pathLst>
              <a:path h="112395">
                <a:moveTo>
                  <a:pt x="0" y="0"/>
                </a:moveTo>
                <a:lnTo>
                  <a:pt x="0" y="112260"/>
                </a:lnTo>
              </a:path>
            </a:pathLst>
          </a:custGeom>
          <a:ln w="42039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594130" y="5780456"/>
            <a:ext cx="0" cy="112395"/>
          </a:xfrm>
          <a:custGeom>
            <a:avLst/>
            <a:gdLst/>
            <a:ahLst/>
            <a:cxnLst/>
            <a:rect l="l" t="t" r="r" b="b"/>
            <a:pathLst>
              <a:path h="112395">
                <a:moveTo>
                  <a:pt x="0" y="0"/>
                </a:moveTo>
                <a:lnTo>
                  <a:pt x="0" y="112260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667700" y="5772972"/>
            <a:ext cx="0" cy="115570"/>
          </a:xfrm>
          <a:custGeom>
            <a:avLst/>
            <a:gdLst/>
            <a:ahLst/>
            <a:cxnLst/>
            <a:rect l="l" t="t" r="r" b="b"/>
            <a:pathLst>
              <a:path h="115570">
                <a:moveTo>
                  <a:pt x="0" y="0"/>
                </a:moveTo>
                <a:lnTo>
                  <a:pt x="0" y="115253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741270" y="5743035"/>
            <a:ext cx="0" cy="115570"/>
          </a:xfrm>
          <a:custGeom>
            <a:avLst/>
            <a:gdLst/>
            <a:ahLst/>
            <a:cxnLst/>
            <a:rect l="l" t="t" r="r" b="b"/>
            <a:pathLst>
              <a:path h="115570">
                <a:moveTo>
                  <a:pt x="0" y="0"/>
                </a:moveTo>
                <a:lnTo>
                  <a:pt x="0" y="115253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814840" y="5740042"/>
            <a:ext cx="0" cy="115570"/>
          </a:xfrm>
          <a:custGeom>
            <a:avLst/>
            <a:gdLst/>
            <a:ahLst/>
            <a:cxnLst/>
            <a:rect l="l" t="t" r="r" b="b"/>
            <a:pathLst>
              <a:path h="115570">
                <a:moveTo>
                  <a:pt x="0" y="0"/>
                </a:moveTo>
                <a:lnTo>
                  <a:pt x="0" y="115253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888410" y="5737048"/>
            <a:ext cx="0" cy="116839"/>
          </a:xfrm>
          <a:custGeom>
            <a:avLst/>
            <a:gdLst/>
            <a:ahLst/>
            <a:cxnLst/>
            <a:rect l="l" t="t" r="r" b="b"/>
            <a:pathLst>
              <a:path h="116839">
                <a:moveTo>
                  <a:pt x="0" y="0"/>
                </a:moveTo>
                <a:lnTo>
                  <a:pt x="0" y="116750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961229" y="5705615"/>
            <a:ext cx="0" cy="118745"/>
          </a:xfrm>
          <a:custGeom>
            <a:avLst/>
            <a:gdLst/>
            <a:ahLst/>
            <a:cxnLst/>
            <a:rect l="l" t="t" r="r" b="b"/>
            <a:pathLst>
              <a:path h="118745">
                <a:moveTo>
                  <a:pt x="0" y="0"/>
                </a:moveTo>
                <a:lnTo>
                  <a:pt x="0" y="118247"/>
                </a:lnTo>
              </a:path>
            </a:pathLst>
          </a:custGeom>
          <a:ln w="42039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034048" y="5624788"/>
            <a:ext cx="0" cy="120014"/>
          </a:xfrm>
          <a:custGeom>
            <a:avLst/>
            <a:gdLst/>
            <a:ahLst/>
            <a:cxnLst/>
            <a:rect l="l" t="t" r="r" b="b"/>
            <a:pathLst>
              <a:path h="120014">
                <a:moveTo>
                  <a:pt x="0" y="0"/>
                </a:moveTo>
                <a:lnTo>
                  <a:pt x="0" y="119744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107618" y="5576890"/>
            <a:ext cx="0" cy="120014"/>
          </a:xfrm>
          <a:custGeom>
            <a:avLst/>
            <a:gdLst/>
            <a:ahLst/>
            <a:cxnLst/>
            <a:rect l="l" t="t" r="r" b="b"/>
            <a:pathLst>
              <a:path h="120014">
                <a:moveTo>
                  <a:pt x="0" y="0"/>
                </a:moveTo>
                <a:lnTo>
                  <a:pt x="0" y="119744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3181188" y="5642750"/>
            <a:ext cx="0" cy="121285"/>
          </a:xfrm>
          <a:custGeom>
            <a:avLst/>
            <a:gdLst/>
            <a:ahLst/>
            <a:cxnLst/>
            <a:rect l="l" t="t" r="r" b="b"/>
            <a:pathLst>
              <a:path h="121285">
                <a:moveTo>
                  <a:pt x="0" y="0"/>
                </a:moveTo>
                <a:lnTo>
                  <a:pt x="0" y="121241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254758" y="5707112"/>
            <a:ext cx="0" cy="120014"/>
          </a:xfrm>
          <a:custGeom>
            <a:avLst/>
            <a:gdLst/>
            <a:ahLst/>
            <a:cxnLst/>
            <a:rect l="l" t="t" r="r" b="b"/>
            <a:pathLst>
              <a:path h="120014">
                <a:moveTo>
                  <a:pt x="0" y="0"/>
                </a:moveTo>
                <a:lnTo>
                  <a:pt x="0" y="119744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328328" y="5737048"/>
            <a:ext cx="0" cy="121285"/>
          </a:xfrm>
          <a:custGeom>
            <a:avLst/>
            <a:gdLst/>
            <a:ahLst/>
            <a:cxnLst/>
            <a:rect l="l" t="t" r="r" b="b"/>
            <a:pathLst>
              <a:path h="121285">
                <a:moveTo>
                  <a:pt x="0" y="0"/>
                </a:moveTo>
                <a:lnTo>
                  <a:pt x="0" y="121241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3401147" y="5722080"/>
            <a:ext cx="0" cy="121285"/>
          </a:xfrm>
          <a:custGeom>
            <a:avLst/>
            <a:gdLst/>
            <a:ahLst/>
            <a:cxnLst/>
            <a:rect l="l" t="t" r="r" b="b"/>
            <a:pathLst>
              <a:path h="121285">
                <a:moveTo>
                  <a:pt x="0" y="0"/>
                </a:moveTo>
                <a:lnTo>
                  <a:pt x="0" y="121241"/>
                </a:lnTo>
              </a:path>
            </a:pathLst>
          </a:custGeom>
          <a:ln w="42039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473967" y="5704118"/>
            <a:ext cx="0" cy="123189"/>
          </a:xfrm>
          <a:custGeom>
            <a:avLst/>
            <a:gdLst/>
            <a:ahLst/>
            <a:cxnLst/>
            <a:rect l="l" t="t" r="r" b="b"/>
            <a:pathLst>
              <a:path h="123189">
                <a:moveTo>
                  <a:pt x="0" y="0"/>
                </a:moveTo>
                <a:lnTo>
                  <a:pt x="0" y="122737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547537" y="5683163"/>
            <a:ext cx="0" cy="121285"/>
          </a:xfrm>
          <a:custGeom>
            <a:avLst/>
            <a:gdLst/>
            <a:ahLst/>
            <a:cxnLst/>
            <a:rect l="l" t="t" r="r" b="b"/>
            <a:pathLst>
              <a:path h="121285">
                <a:moveTo>
                  <a:pt x="0" y="0"/>
                </a:moveTo>
                <a:lnTo>
                  <a:pt x="0" y="121241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3621107" y="5651730"/>
            <a:ext cx="0" cy="123189"/>
          </a:xfrm>
          <a:custGeom>
            <a:avLst/>
            <a:gdLst/>
            <a:ahLst/>
            <a:cxnLst/>
            <a:rect l="l" t="t" r="r" b="b"/>
            <a:pathLst>
              <a:path h="123189">
                <a:moveTo>
                  <a:pt x="0" y="0"/>
                </a:moveTo>
                <a:lnTo>
                  <a:pt x="0" y="122737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3694677" y="5656221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234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768247" y="5644246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234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841066" y="5588865"/>
            <a:ext cx="0" cy="125730"/>
          </a:xfrm>
          <a:custGeom>
            <a:avLst/>
            <a:gdLst/>
            <a:ahLst/>
            <a:cxnLst/>
            <a:rect l="l" t="t" r="r" b="b"/>
            <a:pathLst>
              <a:path h="125729">
                <a:moveTo>
                  <a:pt x="0" y="0"/>
                </a:moveTo>
                <a:lnTo>
                  <a:pt x="0" y="125731"/>
                </a:lnTo>
              </a:path>
            </a:pathLst>
          </a:custGeom>
          <a:ln w="42039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3913885" y="5570903"/>
            <a:ext cx="0" cy="125730"/>
          </a:xfrm>
          <a:custGeom>
            <a:avLst/>
            <a:gdLst/>
            <a:ahLst/>
            <a:cxnLst/>
            <a:rect l="l" t="t" r="r" b="b"/>
            <a:pathLst>
              <a:path h="125729">
                <a:moveTo>
                  <a:pt x="0" y="0"/>
                </a:moveTo>
                <a:lnTo>
                  <a:pt x="0" y="125731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987455" y="5578387"/>
            <a:ext cx="0" cy="125730"/>
          </a:xfrm>
          <a:custGeom>
            <a:avLst/>
            <a:gdLst/>
            <a:ahLst/>
            <a:cxnLst/>
            <a:rect l="l" t="t" r="r" b="b"/>
            <a:pathLst>
              <a:path h="125729">
                <a:moveTo>
                  <a:pt x="0" y="0"/>
                </a:moveTo>
                <a:lnTo>
                  <a:pt x="0" y="125731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061025" y="5590361"/>
            <a:ext cx="0" cy="127635"/>
          </a:xfrm>
          <a:custGeom>
            <a:avLst/>
            <a:gdLst/>
            <a:ahLst/>
            <a:cxnLst/>
            <a:rect l="l" t="t" r="r" b="b"/>
            <a:pathLst>
              <a:path h="127635">
                <a:moveTo>
                  <a:pt x="0" y="0"/>
                </a:moveTo>
                <a:lnTo>
                  <a:pt x="0" y="127228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134595" y="5584374"/>
            <a:ext cx="0" cy="127635"/>
          </a:xfrm>
          <a:custGeom>
            <a:avLst/>
            <a:gdLst/>
            <a:ahLst/>
            <a:cxnLst/>
            <a:rect l="l" t="t" r="r" b="b"/>
            <a:pathLst>
              <a:path h="127635">
                <a:moveTo>
                  <a:pt x="0" y="0"/>
                </a:moveTo>
                <a:lnTo>
                  <a:pt x="0" y="127228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208165" y="5588865"/>
            <a:ext cx="0" cy="128905"/>
          </a:xfrm>
          <a:custGeom>
            <a:avLst/>
            <a:gdLst/>
            <a:ahLst/>
            <a:cxnLst/>
            <a:rect l="l" t="t" r="r" b="b"/>
            <a:pathLst>
              <a:path h="128904">
                <a:moveTo>
                  <a:pt x="0" y="0"/>
                </a:moveTo>
                <a:lnTo>
                  <a:pt x="0" y="128725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280984" y="5608323"/>
            <a:ext cx="0" cy="128905"/>
          </a:xfrm>
          <a:custGeom>
            <a:avLst/>
            <a:gdLst/>
            <a:ahLst/>
            <a:cxnLst/>
            <a:rect l="l" t="t" r="r" b="b"/>
            <a:pathLst>
              <a:path h="128904">
                <a:moveTo>
                  <a:pt x="0" y="0"/>
                </a:moveTo>
                <a:lnTo>
                  <a:pt x="0" y="128725"/>
                </a:lnTo>
              </a:path>
            </a:pathLst>
          </a:custGeom>
          <a:ln w="42039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353804" y="5611317"/>
            <a:ext cx="0" cy="128905"/>
          </a:xfrm>
          <a:custGeom>
            <a:avLst/>
            <a:gdLst/>
            <a:ahLst/>
            <a:cxnLst/>
            <a:rect l="l" t="t" r="r" b="b"/>
            <a:pathLst>
              <a:path h="128904">
                <a:moveTo>
                  <a:pt x="0" y="0"/>
                </a:moveTo>
                <a:lnTo>
                  <a:pt x="0" y="128725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427373" y="5608323"/>
            <a:ext cx="0" cy="128905"/>
          </a:xfrm>
          <a:custGeom>
            <a:avLst/>
            <a:gdLst/>
            <a:ahLst/>
            <a:cxnLst/>
            <a:rect l="l" t="t" r="r" b="b"/>
            <a:pathLst>
              <a:path h="128904">
                <a:moveTo>
                  <a:pt x="0" y="0"/>
                </a:moveTo>
                <a:lnTo>
                  <a:pt x="0" y="128725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500944" y="5602336"/>
            <a:ext cx="0" cy="130810"/>
          </a:xfrm>
          <a:custGeom>
            <a:avLst/>
            <a:gdLst/>
            <a:ahLst/>
            <a:cxnLst/>
            <a:rect l="l" t="t" r="r" b="b"/>
            <a:pathLst>
              <a:path h="130810">
                <a:moveTo>
                  <a:pt x="0" y="0"/>
                </a:moveTo>
                <a:lnTo>
                  <a:pt x="0" y="130221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574514" y="5597845"/>
            <a:ext cx="0" cy="130810"/>
          </a:xfrm>
          <a:custGeom>
            <a:avLst/>
            <a:gdLst/>
            <a:ahLst/>
            <a:cxnLst/>
            <a:rect l="l" t="t" r="r" b="b"/>
            <a:pathLst>
              <a:path h="130810">
                <a:moveTo>
                  <a:pt x="0" y="0"/>
                </a:moveTo>
                <a:lnTo>
                  <a:pt x="0" y="130221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648084" y="5591858"/>
            <a:ext cx="0" cy="132080"/>
          </a:xfrm>
          <a:custGeom>
            <a:avLst/>
            <a:gdLst/>
            <a:ahLst/>
            <a:cxnLst/>
            <a:rect l="l" t="t" r="r" b="b"/>
            <a:pathLst>
              <a:path h="132079">
                <a:moveTo>
                  <a:pt x="0" y="0"/>
                </a:moveTo>
                <a:lnTo>
                  <a:pt x="0" y="131718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720903" y="5585871"/>
            <a:ext cx="0" cy="132080"/>
          </a:xfrm>
          <a:custGeom>
            <a:avLst/>
            <a:gdLst/>
            <a:ahLst/>
            <a:cxnLst/>
            <a:rect l="l" t="t" r="r" b="b"/>
            <a:pathLst>
              <a:path h="132079">
                <a:moveTo>
                  <a:pt x="0" y="0"/>
                </a:moveTo>
                <a:lnTo>
                  <a:pt x="0" y="131718"/>
                </a:lnTo>
              </a:path>
            </a:pathLst>
          </a:custGeom>
          <a:ln w="42039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793722" y="5581381"/>
            <a:ext cx="0" cy="132080"/>
          </a:xfrm>
          <a:custGeom>
            <a:avLst/>
            <a:gdLst/>
            <a:ahLst/>
            <a:cxnLst/>
            <a:rect l="l" t="t" r="r" b="b"/>
            <a:pathLst>
              <a:path h="132079">
                <a:moveTo>
                  <a:pt x="0" y="0"/>
                </a:moveTo>
                <a:lnTo>
                  <a:pt x="0" y="131718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867292" y="5575393"/>
            <a:ext cx="0" cy="133350"/>
          </a:xfrm>
          <a:custGeom>
            <a:avLst/>
            <a:gdLst/>
            <a:ahLst/>
            <a:cxnLst/>
            <a:rect l="l" t="t" r="r" b="b"/>
            <a:pathLst>
              <a:path h="133350">
                <a:moveTo>
                  <a:pt x="0" y="0"/>
                </a:moveTo>
                <a:lnTo>
                  <a:pt x="0" y="133215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940862" y="5569406"/>
            <a:ext cx="0" cy="135255"/>
          </a:xfrm>
          <a:custGeom>
            <a:avLst/>
            <a:gdLst/>
            <a:ahLst/>
            <a:cxnLst/>
            <a:rect l="l" t="t" r="r" b="b"/>
            <a:pathLst>
              <a:path h="135254">
                <a:moveTo>
                  <a:pt x="0" y="0"/>
                </a:moveTo>
                <a:lnTo>
                  <a:pt x="0" y="134712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014432" y="5564916"/>
            <a:ext cx="0" cy="133350"/>
          </a:xfrm>
          <a:custGeom>
            <a:avLst/>
            <a:gdLst/>
            <a:ahLst/>
            <a:cxnLst/>
            <a:rect l="l" t="t" r="r" b="b"/>
            <a:pathLst>
              <a:path h="133350">
                <a:moveTo>
                  <a:pt x="0" y="0"/>
                </a:moveTo>
                <a:lnTo>
                  <a:pt x="0" y="133215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088002" y="5558929"/>
            <a:ext cx="0" cy="135255"/>
          </a:xfrm>
          <a:custGeom>
            <a:avLst/>
            <a:gdLst/>
            <a:ahLst/>
            <a:cxnLst/>
            <a:rect l="l" t="t" r="r" b="b"/>
            <a:pathLst>
              <a:path h="135254">
                <a:moveTo>
                  <a:pt x="0" y="0"/>
                </a:moveTo>
                <a:lnTo>
                  <a:pt x="0" y="134712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5160821" y="5552942"/>
            <a:ext cx="0" cy="136525"/>
          </a:xfrm>
          <a:custGeom>
            <a:avLst/>
            <a:gdLst/>
            <a:ahLst/>
            <a:cxnLst/>
            <a:rect l="l" t="t" r="r" b="b"/>
            <a:pathLst>
              <a:path h="136525">
                <a:moveTo>
                  <a:pt x="0" y="0"/>
                </a:moveTo>
                <a:lnTo>
                  <a:pt x="0" y="136209"/>
                </a:lnTo>
              </a:path>
            </a:pathLst>
          </a:custGeom>
          <a:ln w="42039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5233641" y="5546954"/>
            <a:ext cx="0" cy="136525"/>
          </a:xfrm>
          <a:custGeom>
            <a:avLst/>
            <a:gdLst/>
            <a:ahLst/>
            <a:cxnLst/>
            <a:rect l="l" t="t" r="r" b="b"/>
            <a:pathLst>
              <a:path h="136525">
                <a:moveTo>
                  <a:pt x="0" y="0"/>
                </a:moveTo>
                <a:lnTo>
                  <a:pt x="0" y="136209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5307210" y="5540967"/>
            <a:ext cx="0" cy="137795"/>
          </a:xfrm>
          <a:custGeom>
            <a:avLst/>
            <a:gdLst/>
            <a:ahLst/>
            <a:cxnLst/>
            <a:rect l="l" t="t" r="r" b="b"/>
            <a:pathLst>
              <a:path h="137795">
                <a:moveTo>
                  <a:pt x="0" y="0"/>
                </a:moveTo>
                <a:lnTo>
                  <a:pt x="0" y="137705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5380780" y="5534980"/>
            <a:ext cx="0" cy="137795"/>
          </a:xfrm>
          <a:custGeom>
            <a:avLst/>
            <a:gdLst/>
            <a:ahLst/>
            <a:cxnLst/>
            <a:rect l="l" t="t" r="r" b="b"/>
            <a:pathLst>
              <a:path h="137795">
                <a:moveTo>
                  <a:pt x="0" y="0"/>
                </a:moveTo>
                <a:lnTo>
                  <a:pt x="0" y="137705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454350" y="5530489"/>
            <a:ext cx="0" cy="137795"/>
          </a:xfrm>
          <a:custGeom>
            <a:avLst/>
            <a:gdLst/>
            <a:ahLst/>
            <a:cxnLst/>
            <a:rect l="l" t="t" r="r" b="b"/>
            <a:pathLst>
              <a:path h="137795">
                <a:moveTo>
                  <a:pt x="0" y="0"/>
                </a:moveTo>
                <a:lnTo>
                  <a:pt x="0" y="137705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5527921" y="5524502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202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600740" y="5518515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202"/>
                </a:lnTo>
              </a:path>
            </a:pathLst>
          </a:custGeom>
          <a:ln w="42039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673559" y="5512528"/>
            <a:ext cx="0" cy="140970"/>
          </a:xfrm>
          <a:custGeom>
            <a:avLst/>
            <a:gdLst/>
            <a:ahLst/>
            <a:cxnLst/>
            <a:rect l="l" t="t" r="r" b="b"/>
            <a:pathLst>
              <a:path h="140970">
                <a:moveTo>
                  <a:pt x="0" y="0"/>
                </a:moveTo>
                <a:lnTo>
                  <a:pt x="0" y="140699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747129" y="5506541"/>
            <a:ext cx="0" cy="140970"/>
          </a:xfrm>
          <a:custGeom>
            <a:avLst/>
            <a:gdLst/>
            <a:ahLst/>
            <a:cxnLst/>
            <a:rect l="l" t="t" r="r" b="b"/>
            <a:pathLst>
              <a:path h="140970">
                <a:moveTo>
                  <a:pt x="0" y="0"/>
                </a:moveTo>
                <a:lnTo>
                  <a:pt x="0" y="140699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820699" y="5500553"/>
            <a:ext cx="0" cy="142240"/>
          </a:xfrm>
          <a:custGeom>
            <a:avLst/>
            <a:gdLst/>
            <a:ahLst/>
            <a:cxnLst/>
            <a:rect l="l" t="t" r="r" b="b"/>
            <a:pathLst>
              <a:path h="142239">
                <a:moveTo>
                  <a:pt x="0" y="0"/>
                </a:moveTo>
                <a:lnTo>
                  <a:pt x="0" y="142196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894269" y="5494566"/>
            <a:ext cx="0" cy="142240"/>
          </a:xfrm>
          <a:custGeom>
            <a:avLst/>
            <a:gdLst/>
            <a:ahLst/>
            <a:cxnLst/>
            <a:rect l="l" t="t" r="r" b="b"/>
            <a:pathLst>
              <a:path h="142239">
                <a:moveTo>
                  <a:pt x="0" y="0"/>
                </a:moveTo>
                <a:lnTo>
                  <a:pt x="0" y="142196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967839" y="5488579"/>
            <a:ext cx="0" cy="144145"/>
          </a:xfrm>
          <a:custGeom>
            <a:avLst/>
            <a:gdLst/>
            <a:ahLst/>
            <a:cxnLst/>
            <a:rect l="l" t="t" r="r" b="b"/>
            <a:pathLst>
              <a:path h="144145">
                <a:moveTo>
                  <a:pt x="0" y="0"/>
                </a:moveTo>
                <a:lnTo>
                  <a:pt x="0" y="143693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039908" y="5482592"/>
            <a:ext cx="0" cy="144145"/>
          </a:xfrm>
          <a:custGeom>
            <a:avLst/>
            <a:gdLst/>
            <a:ahLst/>
            <a:cxnLst/>
            <a:rect l="l" t="t" r="r" b="b"/>
            <a:pathLst>
              <a:path h="144145">
                <a:moveTo>
                  <a:pt x="0" y="0"/>
                </a:moveTo>
                <a:lnTo>
                  <a:pt x="0" y="143693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113478" y="5476604"/>
            <a:ext cx="0" cy="145415"/>
          </a:xfrm>
          <a:custGeom>
            <a:avLst/>
            <a:gdLst/>
            <a:ahLst/>
            <a:cxnLst/>
            <a:rect l="l" t="t" r="r" b="b"/>
            <a:pathLst>
              <a:path h="145414">
                <a:moveTo>
                  <a:pt x="0" y="0"/>
                </a:moveTo>
                <a:lnTo>
                  <a:pt x="0" y="145189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187047" y="5470617"/>
            <a:ext cx="0" cy="145415"/>
          </a:xfrm>
          <a:custGeom>
            <a:avLst/>
            <a:gdLst/>
            <a:ahLst/>
            <a:cxnLst/>
            <a:rect l="l" t="t" r="r" b="b"/>
            <a:pathLst>
              <a:path h="145414">
                <a:moveTo>
                  <a:pt x="0" y="0"/>
                </a:moveTo>
                <a:lnTo>
                  <a:pt x="0" y="145189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6260617" y="5464630"/>
            <a:ext cx="0" cy="145415"/>
          </a:xfrm>
          <a:custGeom>
            <a:avLst/>
            <a:gdLst/>
            <a:ahLst/>
            <a:cxnLst/>
            <a:rect l="l" t="t" r="r" b="b"/>
            <a:pathLst>
              <a:path h="145414">
                <a:moveTo>
                  <a:pt x="0" y="0"/>
                </a:moveTo>
                <a:lnTo>
                  <a:pt x="0" y="145189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6334187" y="5458643"/>
            <a:ext cx="0" cy="146685"/>
          </a:xfrm>
          <a:custGeom>
            <a:avLst/>
            <a:gdLst/>
            <a:ahLst/>
            <a:cxnLst/>
            <a:rect l="l" t="t" r="r" b="b"/>
            <a:pathLst>
              <a:path h="146685">
                <a:moveTo>
                  <a:pt x="0" y="0"/>
                </a:moveTo>
                <a:lnTo>
                  <a:pt x="0" y="146686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6407757" y="5452655"/>
            <a:ext cx="0" cy="146685"/>
          </a:xfrm>
          <a:custGeom>
            <a:avLst/>
            <a:gdLst/>
            <a:ahLst/>
            <a:cxnLst/>
            <a:rect l="l" t="t" r="r" b="b"/>
            <a:pathLst>
              <a:path h="146685">
                <a:moveTo>
                  <a:pt x="0" y="0"/>
                </a:moveTo>
                <a:lnTo>
                  <a:pt x="0" y="146686"/>
                </a:lnTo>
              </a:path>
            </a:pathLst>
          </a:custGeom>
          <a:ln w="40538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6473820" y="5446668"/>
            <a:ext cx="0" cy="148590"/>
          </a:xfrm>
          <a:custGeom>
            <a:avLst/>
            <a:gdLst/>
            <a:ahLst/>
            <a:cxnLst/>
            <a:rect l="l" t="t" r="r" b="b"/>
            <a:pathLst>
              <a:path h="148589">
                <a:moveTo>
                  <a:pt x="0" y="0"/>
                </a:moveTo>
                <a:lnTo>
                  <a:pt x="0" y="148183"/>
                </a:lnTo>
              </a:path>
            </a:pathLst>
          </a:custGeom>
          <a:ln w="28527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2395191" y="5810391"/>
            <a:ext cx="33020" cy="31750"/>
          </a:xfrm>
          <a:custGeom>
            <a:avLst/>
            <a:gdLst/>
            <a:ahLst/>
            <a:cxnLst/>
            <a:rect l="l" t="t" r="r" b="b"/>
            <a:pathLst>
              <a:path w="33019" h="31750">
                <a:moveTo>
                  <a:pt x="33031" y="0"/>
                </a:moveTo>
                <a:lnTo>
                  <a:pt x="0" y="314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2468761" y="5780456"/>
            <a:ext cx="31750" cy="30480"/>
          </a:xfrm>
          <a:custGeom>
            <a:avLst/>
            <a:gdLst/>
            <a:ahLst/>
            <a:cxnLst/>
            <a:rect l="l" t="t" r="r" b="b"/>
            <a:pathLst>
              <a:path w="31750" h="30479">
                <a:moveTo>
                  <a:pt x="31529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2542331" y="5780456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3152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2614399" y="5772972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19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2687969" y="5743035"/>
            <a:ext cx="33020" cy="30480"/>
          </a:xfrm>
          <a:custGeom>
            <a:avLst/>
            <a:gdLst/>
            <a:ahLst/>
            <a:cxnLst/>
            <a:rect l="l" t="t" r="r" b="b"/>
            <a:pathLst>
              <a:path w="33019" h="30479">
                <a:moveTo>
                  <a:pt x="33031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2761539" y="5740042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19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2835109" y="5737048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19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2908679" y="5705615"/>
            <a:ext cx="31750" cy="31750"/>
          </a:xfrm>
          <a:custGeom>
            <a:avLst/>
            <a:gdLst/>
            <a:ahLst/>
            <a:cxnLst/>
            <a:rect l="l" t="t" r="r" b="b"/>
            <a:pathLst>
              <a:path w="31750" h="31750">
                <a:moveTo>
                  <a:pt x="31529" y="0"/>
                </a:moveTo>
                <a:lnTo>
                  <a:pt x="0" y="314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2982249" y="5624788"/>
            <a:ext cx="31750" cy="81280"/>
          </a:xfrm>
          <a:custGeom>
            <a:avLst/>
            <a:gdLst/>
            <a:ahLst/>
            <a:cxnLst/>
            <a:rect l="l" t="t" r="r" b="b"/>
            <a:pathLst>
              <a:path w="31750" h="81279">
                <a:moveTo>
                  <a:pt x="31529" y="0"/>
                </a:moveTo>
                <a:lnTo>
                  <a:pt x="0" y="808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054318" y="5576890"/>
            <a:ext cx="33020" cy="48260"/>
          </a:xfrm>
          <a:custGeom>
            <a:avLst/>
            <a:gdLst/>
            <a:ahLst/>
            <a:cxnLst/>
            <a:rect l="l" t="t" r="r" b="b"/>
            <a:pathLst>
              <a:path w="33019" h="48260">
                <a:moveTo>
                  <a:pt x="33031" y="0"/>
                </a:moveTo>
                <a:lnTo>
                  <a:pt x="0" y="478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127887" y="5576890"/>
            <a:ext cx="33020" cy="66040"/>
          </a:xfrm>
          <a:custGeom>
            <a:avLst/>
            <a:gdLst/>
            <a:ahLst/>
            <a:cxnLst/>
            <a:rect l="l" t="t" r="r" b="b"/>
            <a:pathLst>
              <a:path w="33019" h="66039">
                <a:moveTo>
                  <a:pt x="33031" y="6585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201458" y="5642750"/>
            <a:ext cx="33020" cy="64769"/>
          </a:xfrm>
          <a:custGeom>
            <a:avLst/>
            <a:gdLst/>
            <a:ahLst/>
            <a:cxnLst/>
            <a:rect l="l" t="t" r="r" b="b"/>
            <a:pathLst>
              <a:path w="33019" h="64770">
                <a:moveTo>
                  <a:pt x="33031" y="6436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275028" y="5707112"/>
            <a:ext cx="33020" cy="30480"/>
          </a:xfrm>
          <a:custGeom>
            <a:avLst/>
            <a:gdLst/>
            <a:ahLst/>
            <a:cxnLst/>
            <a:rect l="l" t="t" r="r" b="b"/>
            <a:pathLst>
              <a:path w="33020" h="30479">
                <a:moveTo>
                  <a:pt x="33031" y="299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348597" y="5722080"/>
            <a:ext cx="31750" cy="15240"/>
          </a:xfrm>
          <a:custGeom>
            <a:avLst/>
            <a:gdLst/>
            <a:ahLst/>
            <a:cxnLst/>
            <a:rect l="l" t="t" r="r" b="b"/>
            <a:pathLst>
              <a:path w="31750" h="15239">
                <a:moveTo>
                  <a:pt x="31529" y="0"/>
                </a:moveTo>
                <a:lnTo>
                  <a:pt x="0" y="149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422167" y="5704118"/>
            <a:ext cx="31750" cy="18415"/>
          </a:xfrm>
          <a:custGeom>
            <a:avLst/>
            <a:gdLst/>
            <a:ahLst/>
            <a:cxnLst/>
            <a:rect l="l" t="t" r="r" b="b"/>
            <a:pathLst>
              <a:path w="31750" h="18414">
                <a:moveTo>
                  <a:pt x="31529" y="0"/>
                </a:moveTo>
                <a:lnTo>
                  <a:pt x="0" y="179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494236" y="5683163"/>
            <a:ext cx="33020" cy="20955"/>
          </a:xfrm>
          <a:custGeom>
            <a:avLst/>
            <a:gdLst/>
            <a:ahLst/>
            <a:cxnLst/>
            <a:rect l="l" t="t" r="r" b="b"/>
            <a:pathLst>
              <a:path w="33020" h="20954">
                <a:moveTo>
                  <a:pt x="33031" y="0"/>
                </a:moveTo>
                <a:lnTo>
                  <a:pt x="0" y="209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567806" y="5651730"/>
            <a:ext cx="33020" cy="31750"/>
          </a:xfrm>
          <a:custGeom>
            <a:avLst/>
            <a:gdLst/>
            <a:ahLst/>
            <a:cxnLst/>
            <a:rect l="l" t="t" r="r" b="b"/>
            <a:pathLst>
              <a:path w="33020" h="31750">
                <a:moveTo>
                  <a:pt x="33031" y="0"/>
                </a:moveTo>
                <a:lnTo>
                  <a:pt x="0" y="314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641376" y="5651730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44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714946" y="5644246"/>
            <a:ext cx="33020" cy="12065"/>
          </a:xfrm>
          <a:custGeom>
            <a:avLst/>
            <a:gdLst/>
            <a:ahLst/>
            <a:cxnLst/>
            <a:rect l="l" t="t" r="r" b="b"/>
            <a:pathLst>
              <a:path w="33020" h="12064">
                <a:moveTo>
                  <a:pt x="33031" y="0"/>
                </a:moveTo>
                <a:lnTo>
                  <a:pt x="0" y="119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788516" y="5588865"/>
            <a:ext cx="31750" cy="55880"/>
          </a:xfrm>
          <a:custGeom>
            <a:avLst/>
            <a:gdLst/>
            <a:ahLst/>
            <a:cxnLst/>
            <a:rect l="l" t="t" r="r" b="b"/>
            <a:pathLst>
              <a:path w="31750" h="55879">
                <a:moveTo>
                  <a:pt x="31529" y="0"/>
                </a:moveTo>
                <a:lnTo>
                  <a:pt x="0" y="5538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862086" y="5570903"/>
            <a:ext cx="31750" cy="18415"/>
          </a:xfrm>
          <a:custGeom>
            <a:avLst/>
            <a:gdLst/>
            <a:ahLst/>
            <a:cxnLst/>
            <a:rect l="l" t="t" r="r" b="b"/>
            <a:pathLst>
              <a:path w="31750" h="18414">
                <a:moveTo>
                  <a:pt x="31529" y="0"/>
                </a:moveTo>
                <a:lnTo>
                  <a:pt x="0" y="179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934154" y="5570903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74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4007724" y="5578387"/>
            <a:ext cx="33020" cy="12065"/>
          </a:xfrm>
          <a:custGeom>
            <a:avLst/>
            <a:gdLst/>
            <a:ahLst/>
            <a:cxnLst/>
            <a:rect l="l" t="t" r="r" b="b"/>
            <a:pathLst>
              <a:path w="33020" h="12064">
                <a:moveTo>
                  <a:pt x="33031" y="1197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081295" y="5584374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154864" y="5584374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44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228434" y="5588865"/>
            <a:ext cx="31750" cy="19685"/>
          </a:xfrm>
          <a:custGeom>
            <a:avLst/>
            <a:gdLst/>
            <a:ahLst/>
            <a:cxnLst/>
            <a:rect l="l" t="t" r="r" b="b"/>
            <a:pathLst>
              <a:path w="31750" h="19685">
                <a:moveTo>
                  <a:pt x="31529" y="194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302004" y="5608323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29" y="29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374073" y="5608323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447643" y="5602336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521213" y="5597845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594783" y="5591858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668353" y="5585871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741923" y="5581381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813991" y="5575393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887561" y="5569406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961131" y="5564916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034701" y="5558929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108271" y="5552942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181841" y="5546954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253910" y="5540967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327480" y="5534980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401050" y="5530489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474620" y="5524502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548190" y="5518515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621760" y="5512528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693828" y="5506541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767398" y="5500553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840968" y="5494566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914538" y="5488579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988108" y="5482592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6060177" y="5476604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6133747" y="5470617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6207317" y="5464630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6280887" y="5458643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6354457" y="5452655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6428027" y="5446668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2384681" y="5768481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0"/>
                </a:moveTo>
                <a:lnTo>
                  <a:pt x="0" y="73343"/>
                </a:lnTo>
              </a:path>
            </a:pathLst>
          </a:custGeom>
          <a:ln w="21019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2448491" y="5729564"/>
            <a:ext cx="0" cy="81280"/>
          </a:xfrm>
          <a:custGeom>
            <a:avLst/>
            <a:gdLst/>
            <a:ahLst/>
            <a:cxnLst/>
            <a:rect l="l" t="t" r="r" b="b"/>
            <a:pathLst>
              <a:path h="81279">
                <a:moveTo>
                  <a:pt x="0" y="0"/>
                </a:moveTo>
                <a:lnTo>
                  <a:pt x="0" y="80827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2521311" y="5699628"/>
            <a:ext cx="0" cy="81280"/>
          </a:xfrm>
          <a:custGeom>
            <a:avLst/>
            <a:gdLst/>
            <a:ahLst/>
            <a:cxnLst/>
            <a:rect l="l" t="t" r="r" b="b"/>
            <a:pathLst>
              <a:path h="81279">
                <a:moveTo>
                  <a:pt x="0" y="0"/>
                </a:moveTo>
                <a:lnTo>
                  <a:pt x="0" y="80827"/>
                </a:lnTo>
              </a:path>
            </a:pathLst>
          </a:custGeom>
          <a:ln w="42039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2594130" y="5707112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0"/>
                </a:moveTo>
                <a:lnTo>
                  <a:pt x="0" y="73343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2667700" y="5699628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0"/>
                </a:moveTo>
                <a:lnTo>
                  <a:pt x="0" y="73343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2741270" y="5660711"/>
            <a:ext cx="0" cy="82550"/>
          </a:xfrm>
          <a:custGeom>
            <a:avLst/>
            <a:gdLst/>
            <a:ahLst/>
            <a:cxnLst/>
            <a:rect l="l" t="t" r="r" b="b"/>
            <a:pathLst>
              <a:path h="82550">
                <a:moveTo>
                  <a:pt x="0" y="0"/>
                </a:moveTo>
                <a:lnTo>
                  <a:pt x="0" y="82324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2814840" y="5656221"/>
            <a:ext cx="0" cy="83820"/>
          </a:xfrm>
          <a:custGeom>
            <a:avLst/>
            <a:gdLst/>
            <a:ahLst/>
            <a:cxnLst/>
            <a:rect l="l" t="t" r="r" b="b"/>
            <a:pathLst>
              <a:path h="83820">
                <a:moveTo>
                  <a:pt x="0" y="0"/>
                </a:moveTo>
                <a:lnTo>
                  <a:pt x="0" y="83820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2888410" y="5648737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311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2961229" y="5612813"/>
            <a:ext cx="0" cy="93345"/>
          </a:xfrm>
          <a:custGeom>
            <a:avLst/>
            <a:gdLst/>
            <a:ahLst/>
            <a:cxnLst/>
            <a:rect l="l" t="t" r="r" b="b"/>
            <a:pathLst>
              <a:path h="93345">
                <a:moveTo>
                  <a:pt x="0" y="0"/>
                </a:moveTo>
                <a:lnTo>
                  <a:pt x="0" y="92801"/>
                </a:lnTo>
              </a:path>
            </a:pathLst>
          </a:custGeom>
          <a:ln w="42039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3034048" y="5520012"/>
            <a:ext cx="0" cy="104775"/>
          </a:xfrm>
          <a:custGeom>
            <a:avLst/>
            <a:gdLst/>
            <a:ahLst/>
            <a:cxnLst/>
            <a:rect l="l" t="t" r="r" b="b"/>
            <a:pathLst>
              <a:path h="104775">
                <a:moveTo>
                  <a:pt x="0" y="0"/>
                </a:moveTo>
                <a:lnTo>
                  <a:pt x="0" y="104776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3107618" y="5467624"/>
            <a:ext cx="0" cy="109855"/>
          </a:xfrm>
          <a:custGeom>
            <a:avLst/>
            <a:gdLst/>
            <a:ahLst/>
            <a:cxnLst/>
            <a:rect l="l" t="t" r="r" b="b"/>
            <a:pathLst>
              <a:path h="109854">
                <a:moveTo>
                  <a:pt x="0" y="0"/>
                </a:moveTo>
                <a:lnTo>
                  <a:pt x="0" y="109266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3181188" y="5564916"/>
            <a:ext cx="0" cy="78105"/>
          </a:xfrm>
          <a:custGeom>
            <a:avLst/>
            <a:gdLst/>
            <a:ahLst/>
            <a:cxnLst/>
            <a:rect l="l" t="t" r="r" b="b"/>
            <a:pathLst>
              <a:path h="78104">
                <a:moveTo>
                  <a:pt x="0" y="0"/>
                </a:moveTo>
                <a:lnTo>
                  <a:pt x="0" y="77833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3254758" y="5638259"/>
            <a:ext cx="0" cy="69215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852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3328328" y="5663705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0"/>
                </a:moveTo>
                <a:lnTo>
                  <a:pt x="0" y="73343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3401147" y="5642750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330"/>
                </a:lnTo>
              </a:path>
            </a:pathLst>
          </a:custGeom>
          <a:ln w="42039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3473967" y="5623291"/>
            <a:ext cx="0" cy="81280"/>
          </a:xfrm>
          <a:custGeom>
            <a:avLst/>
            <a:gdLst/>
            <a:ahLst/>
            <a:cxnLst/>
            <a:rect l="l" t="t" r="r" b="b"/>
            <a:pathLst>
              <a:path h="81279">
                <a:moveTo>
                  <a:pt x="0" y="0"/>
                </a:moveTo>
                <a:lnTo>
                  <a:pt x="0" y="80827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3547537" y="5596349"/>
            <a:ext cx="0" cy="86995"/>
          </a:xfrm>
          <a:custGeom>
            <a:avLst/>
            <a:gdLst/>
            <a:ahLst/>
            <a:cxnLst/>
            <a:rect l="l" t="t" r="r" b="b"/>
            <a:pathLst>
              <a:path h="86995">
                <a:moveTo>
                  <a:pt x="0" y="0"/>
                </a:moveTo>
                <a:lnTo>
                  <a:pt x="0" y="86814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3621107" y="5561922"/>
            <a:ext cx="0" cy="90170"/>
          </a:xfrm>
          <a:custGeom>
            <a:avLst/>
            <a:gdLst/>
            <a:ahLst/>
            <a:cxnLst/>
            <a:rect l="l" t="t" r="r" b="b"/>
            <a:pathLst>
              <a:path h="90170">
                <a:moveTo>
                  <a:pt x="0" y="0"/>
                </a:moveTo>
                <a:lnTo>
                  <a:pt x="0" y="89808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3694677" y="5569406"/>
            <a:ext cx="0" cy="86995"/>
          </a:xfrm>
          <a:custGeom>
            <a:avLst/>
            <a:gdLst/>
            <a:ahLst/>
            <a:cxnLst/>
            <a:rect l="l" t="t" r="r" b="b"/>
            <a:pathLst>
              <a:path h="86995">
                <a:moveTo>
                  <a:pt x="0" y="0"/>
                </a:moveTo>
                <a:lnTo>
                  <a:pt x="0" y="86814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3768247" y="5552942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304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3841066" y="5490076"/>
            <a:ext cx="0" cy="99060"/>
          </a:xfrm>
          <a:custGeom>
            <a:avLst/>
            <a:gdLst/>
            <a:ahLst/>
            <a:cxnLst/>
            <a:rect l="l" t="t" r="r" b="b"/>
            <a:pathLst>
              <a:path h="99060">
                <a:moveTo>
                  <a:pt x="0" y="0"/>
                </a:moveTo>
                <a:lnTo>
                  <a:pt x="0" y="98789"/>
                </a:lnTo>
              </a:path>
            </a:pathLst>
          </a:custGeom>
          <a:ln w="42039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3913885" y="5460139"/>
            <a:ext cx="0" cy="111125"/>
          </a:xfrm>
          <a:custGeom>
            <a:avLst/>
            <a:gdLst/>
            <a:ahLst/>
            <a:cxnLst/>
            <a:rect l="l" t="t" r="r" b="b"/>
            <a:pathLst>
              <a:path h="111125">
                <a:moveTo>
                  <a:pt x="0" y="0"/>
                </a:moveTo>
                <a:lnTo>
                  <a:pt x="0" y="110763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3987455" y="5469120"/>
            <a:ext cx="0" cy="109855"/>
          </a:xfrm>
          <a:custGeom>
            <a:avLst/>
            <a:gdLst/>
            <a:ahLst/>
            <a:cxnLst/>
            <a:rect l="l" t="t" r="r" b="b"/>
            <a:pathLst>
              <a:path h="109854">
                <a:moveTo>
                  <a:pt x="0" y="0"/>
                </a:moveTo>
                <a:lnTo>
                  <a:pt x="0" y="109266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061025" y="5485585"/>
            <a:ext cx="0" cy="104775"/>
          </a:xfrm>
          <a:custGeom>
            <a:avLst/>
            <a:gdLst/>
            <a:ahLst/>
            <a:cxnLst/>
            <a:rect l="l" t="t" r="r" b="b"/>
            <a:pathLst>
              <a:path h="104775">
                <a:moveTo>
                  <a:pt x="0" y="0"/>
                </a:moveTo>
                <a:lnTo>
                  <a:pt x="0" y="104776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4134595" y="5476604"/>
            <a:ext cx="0" cy="107950"/>
          </a:xfrm>
          <a:custGeom>
            <a:avLst/>
            <a:gdLst/>
            <a:ahLst/>
            <a:cxnLst/>
            <a:rect l="l" t="t" r="r" b="b"/>
            <a:pathLst>
              <a:path h="107950">
                <a:moveTo>
                  <a:pt x="0" y="0"/>
                </a:moveTo>
                <a:lnTo>
                  <a:pt x="0" y="107769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208165" y="5479598"/>
            <a:ext cx="0" cy="109855"/>
          </a:xfrm>
          <a:custGeom>
            <a:avLst/>
            <a:gdLst/>
            <a:ahLst/>
            <a:cxnLst/>
            <a:rect l="l" t="t" r="r" b="b"/>
            <a:pathLst>
              <a:path h="109854">
                <a:moveTo>
                  <a:pt x="0" y="0"/>
                </a:moveTo>
                <a:lnTo>
                  <a:pt x="0" y="109266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280984" y="5500553"/>
            <a:ext cx="0" cy="107950"/>
          </a:xfrm>
          <a:custGeom>
            <a:avLst/>
            <a:gdLst/>
            <a:ahLst/>
            <a:cxnLst/>
            <a:rect l="l" t="t" r="r" b="b"/>
            <a:pathLst>
              <a:path h="107950">
                <a:moveTo>
                  <a:pt x="0" y="0"/>
                </a:moveTo>
                <a:lnTo>
                  <a:pt x="0" y="107769"/>
                </a:lnTo>
              </a:path>
            </a:pathLst>
          </a:custGeom>
          <a:ln w="42039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353804" y="5505044"/>
            <a:ext cx="0" cy="106680"/>
          </a:xfrm>
          <a:custGeom>
            <a:avLst/>
            <a:gdLst/>
            <a:ahLst/>
            <a:cxnLst/>
            <a:rect l="l" t="t" r="r" b="b"/>
            <a:pathLst>
              <a:path h="106679">
                <a:moveTo>
                  <a:pt x="0" y="0"/>
                </a:moveTo>
                <a:lnTo>
                  <a:pt x="0" y="106273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427373" y="5503547"/>
            <a:ext cx="0" cy="104775"/>
          </a:xfrm>
          <a:custGeom>
            <a:avLst/>
            <a:gdLst/>
            <a:ahLst/>
            <a:cxnLst/>
            <a:rect l="l" t="t" r="r" b="b"/>
            <a:pathLst>
              <a:path h="104775">
                <a:moveTo>
                  <a:pt x="0" y="0"/>
                </a:moveTo>
                <a:lnTo>
                  <a:pt x="0" y="104776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500944" y="5499056"/>
            <a:ext cx="0" cy="103505"/>
          </a:xfrm>
          <a:custGeom>
            <a:avLst/>
            <a:gdLst/>
            <a:ahLst/>
            <a:cxnLst/>
            <a:rect l="l" t="t" r="r" b="b"/>
            <a:pathLst>
              <a:path h="103504">
                <a:moveTo>
                  <a:pt x="0" y="0"/>
                </a:moveTo>
                <a:lnTo>
                  <a:pt x="0" y="103279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4574514" y="5493069"/>
            <a:ext cx="0" cy="104775"/>
          </a:xfrm>
          <a:custGeom>
            <a:avLst/>
            <a:gdLst/>
            <a:ahLst/>
            <a:cxnLst/>
            <a:rect l="l" t="t" r="r" b="b"/>
            <a:pathLst>
              <a:path h="104775">
                <a:moveTo>
                  <a:pt x="0" y="0"/>
                </a:moveTo>
                <a:lnTo>
                  <a:pt x="0" y="104776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648084" y="5487082"/>
            <a:ext cx="0" cy="104775"/>
          </a:xfrm>
          <a:custGeom>
            <a:avLst/>
            <a:gdLst/>
            <a:ahLst/>
            <a:cxnLst/>
            <a:rect l="l" t="t" r="r" b="b"/>
            <a:pathLst>
              <a:path h="104775">
                <a:moveTo>
                  <a:pt x="0" y="0"/>
                </a:moveTo>
                <a:lnTo>
                  <a:pt x="0" y="104776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4720903" y="5481095"/>
            <a:ext cx="0" cy="104775"/>
          </a:xfrm>
          <a:custGeom>
            <a:avLst/>
            <a:gdLst/>
            <a:ahLst/>
            <a:cxnLst/>
            <a:rect l="l" t="t" r="r" b="b"/>
            <a:pathLst>
              <a:path h="104775">
                <a:moveTo>
                  <a:pt x="0" y="0"/>
                </a:moveTo>
                <a:lnTo>
                  <a:pt x="0" y="104776"/>
                </a:lnTo>
              </a:path>
            </a:pathLst>
          </a:custGeom>
          <a:ln w="42039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4793722" y="5475108"/>
            <a:ext cx="0" cy="106680"/>
          </a:xfrm>
          <a:custGeom>
            <a:avLst/>
            <a:gdLst/>
            <a:ahLst/>
            <a:cxnLst/>
            <a:rect l="l" t="t" r="r" b="b"/>
            <a:pathLst>
              <a:path h="106679">
                <a:moveTo>
                  <a:pt x="0" y="0"/>
                </a:moveTo>
                <a:lnTo>
                  <a:pt x="0" y="106273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4867292" y="5467624"/>
            <a:ext cx="0" cy="107950"/>
          </a:xfrm>
          <a:custGeom>
            <a:avLst/>
            <a:gdLst/>
            <a:ahLst/>
            <a:cxnLst/>
            <a:rect l="l" t="t" r="r" b="b"/>
            <a:pathLst>
              <a:path h="107950">
                <a:moveTo>
                  <a:pt x="0" y="0"/>
                </a:moveTo>
                <a:lnTo>
                  <a:pt x="0" y="107769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4940862" y="5461636"/>
            <a:ext cx="0" cy="107950"/>
          </a:xfrm>
          <a:custGeom>
            <a:avLst/>
            <a:gdLst/>
            <a:ahLst/>
            <a:cxnLst/>
            <a:rect l="l" t="t" r="r" b="b"/>
            <a:pathLst>
              <a:path h="107950">
                <a:moveTo>
                  <a:pt x="0" y="0"/>
                </a:moveTo>
                <a:lnTo>
                  <a:pt x="0" y="107769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014432" y="5455649"/>
            <a:ext cx="0" cy="109855"/>
          </a:xfrm>
          <a:custGeom>
            <a:avLst/>
            <a:gdLst/>
            <a:ahLst/>
            <a:cxnLst/>
            <a:rect l="l" t="t" r="r" b="b"/>
            <a:pathLst>
              <a:path h="109854">
                <a:moveTo>
                  <a:pt x="0" y="0"/>
                </a:moveTo>
                <a:lnTo>
                  <a:pt x="0" y="109266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088002" y="5448165"/>
            <a:ext cx="0" cy="111125"/>
          </a:xfrm>
          <a:custGeom>
            <a:avLst/>
            <a:gdLst/>
            <a:ahLst/>
            <a:cxnLst/>
            <a:rect l="l" t="t" r="r" b="b"/>
            <a:pathLst>
              <a:path h="111125">
                <a:moveTo>
                  <a:pt x="0" y="0"/>
                </a:moveTo>
                <a:lnTo>
                  <a:pt x="0" y="110763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160821" y="5442178"/>
            <a:ext cx="0" cy="111125"/>
          </a:xfrm>
          <a:custGeom>
            <a:avLst/>
            <a:gdLst/>
            <a:ahLst/>
            <a:cxnLst/>
            <a:rect l="l" t="t" r="r" b="b"/>
            <a:pathLst>
              <a:path h="111125">
                <a:moveTo>
                  <a:pt x="0" y="0"/>
                </a:moveTo>
                <a:lnTo>
                  <a:pt x="0" y="110763"/>
                </a:lnTo>
              </a:path>
            </a:pathLst>
          </a:custGeom>
          <a:ln w="42039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233641" y="5436191"/>
            <a:ext cx="0" cy="111125"/>
          </a:xfrm>
          <a:custGeom>
            <a:avLst/>
            <a:gdLst/>
            <a:ahLst/>
            <a:cxnLst/>
            <a:rect l="l" t="t" r="r" b="b"/>
            <a:pathLst>
              <a:path h="111125">
                <a:moveTo>
                  <a:pt x="0" y="0"/>
                </a:moveTo>
                <a:lnTo>
                  <a:pt x="0" y="110763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307210" y="5428707"/>
            <a:ext cx="0" cy="112395"/>
          </a:xfrm>
          <a:custGeom>
            <a:avLst/>
            <a:gdLst/>
            <a:ahLst/>
            <a:cxnLst/>
            <a:rect l="l" t="t" r="r" b="b"/>
            <a:pathLst>
              <a:path h="112395">
                <a:moveTo>
                  <a:pt x="0" y="0"/>
                </a:moveTo>
                <a:lnTo>
                  <a:pt x="0" y="112260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380780" y="5422720"/>
            <a:ext cx="0" cy="112395"/>
          </a:xfrm>
          <a:custGeom>
            <a:avLst/>
            <a:gdLst/>
            <a:ahLst/>
            <a:cxnLst/>
            <a:rect l="l" t="t" r="r" b="b"/>
            <a:pathLst>
              <a:path h="112395">
                <a:moveTo>
                  <a:pt x="0" y="0"/>
                </a:moveTo>
                <a:lnTo>
                  <a:pt x="0" y="112260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454350" y="5415236"/>
            <a:ext cx="0" cy="115570"/>
          </a:xfrm>
          <a:custGeom>
            <a:avLst/>
            <a:gdLst/>
            <a:ahLst/>
            <a:cxnLst/>
            <a:rect l="l" t="t" r="r" b="b"/>
            <a:pathLst>
              <a:path h="115570">
                <a:moveTo>
                  <a:pt x="0" y="0"/>
                </a:moveTo>
                <a:lnTo>
                  <a:pt x="0" y="115253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527921" y="5409248"/>
            <a:ext cx="0" cy="115570"/>
          </a:xfrm>
          <a:custGeom>
            <a:avLst/>
            <a:gdLst/>
            <a:ahLst/>
            <a:cxnLst/>
            <a:rect l="l" t="t" r="r" b="b"/>
            <a:pathLst>
              <a:path h="115570">
                <a:moveTo>
                  <a:pt x="0" y="0"/>
                </a:moveTo>
                <a:lnTo>
                  <a:pt x="0" y="115253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600740" y="5403261"/>
            <a:ext cx="0" cy="115570"/>
          </a:xfrm>
          <a:custGeom>
            <a:avLst/>
            <a:gdLst/>
            <a:ahLst/>
            <a:cxnLst/>
            <a:rect l="l" t="t" r="r" b="b"/>
            <a:pathLst>
              <a:path h="115570">
                <a:moveTo>
                  <a:pt x="0" y="0"/>
                </a:moveTo>
                <a:lnTo>
                  <a:pt x="0" y="115253"/>
                </a:lnTo>
              </a:path>
            </a:pathLst>
          </a:custGeom>
          <a:ln w="42039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673559" y="5395777"/>
            <a:ext cx="0" cy="116839"/>
          </a:xfrm>
          <a:custGeom>
            <a:avLst/>
            <a:gdLst/>
            <a:ahLst/>
            <a:cxnLst/>
            <a:rect l="l" t="t" r="r" b="b"/>
            <a:pathLst>
              <a:path h="116839">
                <a:moveTo>
                  <a:pt x="0" y="0"/>
                </a:moveTo>
                <a:lnTo>
                  <a:pt x="0" y="116750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747129" y="5389790"/>
            <a:ext cx="0" cy="116839"/>
          </a:xfrm>
          <a:custGeom>
            <a:avLst/>
            <a:gdLst/>
            <a:ahLst/>
            <a:cxnLst/>
            <a:rect l="l" t="t" r="r" b="b"/>
            <a:pathLst>
              <a:path h="116839">
                <a:moveTo>
                  <a:pt x="0" y="0"/>
                </a:moveTo>
                <a:lnTo>
                  <a:pt x="0" y="116750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820699" y="5382306"/>
            <a:ext cx="0" cy="118745"/>
          </a:xfrm>
          <a:custGeom>
            <a:avLst/>
            <a:gdLst/>
            <a:ahLst/>
            <a:cxnLst/>
            <a:rect l="l" t="t" r="r" b="b"/>
            <a:pathLst>
              <a:path h="118745">
                <a:moveTo>
                  <a:pt x="0" y="0"/>
                </a:moveTo>
                <a:lnTo>
                  <a:pt x="0" y="118247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894269" y="5374822"/>
            <a:ext cx="0" cy="120014"/>
          </a:xfrm>
          <a:custGeom>
            <a:avLst/>
            <a:gdLst/>
            <a:ahLst/>
            <a:cxnLst/>
            <a:rect l="l" t="t" r="r" b="b"/>
            <a:pathLst>
              <a:path h="120014">
                <a:moveTo>
                  <a:pt x="0" y="0"/>
                </a:moveTo>
                <a:lnTo>
                  <a:pt x="0" y="119744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967839" y="5368835"/>
            <a:ext cx="0" cy="120014"/>
          </a:xfrm>
          <a:custGeom>
            <a:avLst/>
            <a:gdLst/>
            <a:ahLst/>
            <a:cxnLst/>
            <a:rect l="l" t="t" r="r" b="b"/>
            <a:pathLst>
              <a:path h="120014">
                <a:moveTo>
                  <a:pt x="0" y="0"/>
                </a:moveTo>
                <a:lnTo>
                  <a:pt x="0" y="119744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039908" y="5361351"/>
            <a:ext cx="0" cy="121285"/>
          </a:xfrm>
          <a:custGeom>
            <a:avLst/>
            <a:gdLst/>
            <a:ahLst/>
            <a:cxnLst/>
            <a:rect l="l" t="t" r="r" b="b"/>
            <a:pathLst>
              <a:path h="121285">
                <a:moveTo>
                  <a:pt x="0" y="0"/>
                </a:moveTo>
                <a:lnTo>
                  <a:pt x="0" y="121241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113478" y="5355363"/>
            <a:ext cx="0" cy="121285"/>
          </a:xfrm>
          <a:custGeom>
            <a:avLst/>
            <a:gdLst/>
            <a:ahLst/>
            <a:cxnLst/>
            <a:rect l="l" t="t" r="r" b="b"/>
            <a:pathLst>
              <a:path h="121285">
                <a:moveTo>
                  <a:pt x="0" y="0"/>
                </a:moveTo>
                <a:lnTo>
                  <a:pt x="0" y="121241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187047" y="5347879"/>
            <a:ext cx="0" cy="123189"/>
          </a:xfrm>
          <a:custGeom>
            <a:avLst/>
            <a:gdLst/>
            <a:ahLst/>
            <a:cxnLst/>
            <a:rect l="l" t="t" r="r" b="b"/>
            <a:pathLst>
              <a:path h="123189">
                <a:moveTo>
                  <a:pt x="0" y="0"/>
                </a:moveTo>
                <a:lnTo>
                  <a:pt x="0" y="122737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260617" y="5340395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234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334187" y="5334408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234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407757" y="5326924"/>
            <a:ext cx="0" cy="125730"/>
          </a:xfrm>
          <a:custGeom>
            <a:avLst/>
            <a:gdLst/>
            <a:ahLst/>
            <a:cxnLst/>
            <a:rect l="l" t="t" r="r" b="b"/>
            <a:pathLst>
              <a:path h="125729">
                <a:moveTo>
                  <a:pt x="0" y="0"/>
                </a:moveTo>
                <a:lnTo>
                  <a:pt x="0" y="125731"/>
                </a:lnTo>
              </a:path>
            </a:pathLst>
          </a:custGeom>
          <a:ln w="40538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473820" y="5319440"/>
            <a:ext cx="0" cy="127635"/>
          </a:xfrm>
          <a:custGeom>
            <a:avLst/>
            <a:gdLst/>
            <a:ahLst/>
            <a:cxnLst/>
            <a:rect l="l" t="t" r="r" b="b"/>
            <a:pathLst>
              <a:path h="127635">
                <a:moveTo>
                  <a:pt x="0" y="0"/>
                </a:moveTo>
                <a:lnTo>
                  <a:pt x="0" y="127228"/>
                </a:lnTo>
              </a:path>
            </a:pathLst>
          </a:custGeom>
          <a:ln w="28527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2395191" y="5729564"/>
            <a:ext cx="33020" cy="39370"/>
          </a:xfrm>
          <a:custGeom>
            <a:avLst/>
            <a:gdLst/>
            <a:ahLst/>
            <a:cxnLst/>
            <a:rect l="l" t="t" r="r" b="b"/>
            <a:pathLst>
              <a:path w="33019" h="39370">
                <a:moveTo>
                  <a:pt x="33031" y="0"/>
                </a:moveTo>
                <a:lnTo>
                  <a:pt x="0" y="389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2468761" y="5699628"/>
            <a:ext cx="31750" cy="30480"/>
          </a:xfrm>
          <a:custGeom>
            <a:avLst/>
            <a:gdLst/>
            <a:ahLst/>
            <a:cxnLst/>
            <a:rect l="l" t="t" r="r" b="b"/>
            <a:pathLst>
              <a:path w="31750" h="30479">
                <a:moveTo>
                  <a:pt x="31529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2542331" y="5699628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74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2614399" y="5699628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19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2687969" y="5660711"/>
            <a:ext cx="33020" cy="39370"/>
          </a:xfrm>
          <a:custGeom>
            <a:avLst/>
            <a:gdLst/>
            <a:ahLst/>
            <a:cxnLst/>
            <a:rect l="l" t="t" r="r" b="b"/>
            <a:pathLst>
              <a:path w="33019" h="39370">
                <a:moveTo>
                  <a:pt x="33031" y="0"/>
                </a:moveTo>
                <a:lnTo>
                  <a:pt x="0" y="389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2761539" y="5656221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19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2835109" y="5648737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19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2908679" y="5612813"/>
            <a:ext cx="31750" cy="36195"/>
          </a:xfrm>
          <a:custGeom>
            <a:avLst/>
            <a:gdLst/>
            <a:ahLst/>
            <a:cxnLst/>
            <a:rect l="l" t="t" r="r" b="b"/>
            <a:pathLst>
              <a:path w="31750" h="36195">
                <a:moveTo>
                  <a:pt x="31529" y="0"/>
                </a:moveTo>
                <a:lnTo>
                  <a:pt x="0" y="3592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2982249" y="5520012"/>
            <a:ext cx="31750" cy="93345"/>
          </a:xfrm>
          <a:custGeom>
            <a:avLst/>
            <a:gdLst/>
            <a:ahLst/>
            <a:cxnLst/>
            <a:rect l="l" t="t" r="r" b="b"/>
            <a:pathLst>
              <a:path w="31750" h="93345">
                <a:moveTo>
                  <a:pt x="31529" y="0"/>
                </a:moveTo>
                <a:lnTo>
                  <a:pt x="0" y="9280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3054318" y="5467624"/>
            <a:ext cx="33020" cy="52705"/>
          </a:xfrm>
          <a:custGeom>
            <a:avLst/>
            <a:gdLst/>
            <a:ahLst/>
            <a:cxnLst/>
            <a:rect l="l" t="t" r="r" b="b"/>
            <a:pathLst>
              <a:path w="33019" h="52704">
                <a:moveTo>
                  <a:pt x="33031" y="0"/>
                </a:moveTo>
                <a:lnTo>
                  <a:pt x="0" y="5238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3127887" y="5467624"/>
            <a:ext cx="33020" cy="97790"/>
          </a:xfrm>
          <a:custGeom>
            <a:avLst/>
            <a:gdLst/>
            <a:ahLst/>
            <a:cxnLst/>
            <a:rect l="l" t="t" r="r" b="b"/>
            <a:pathLst>
              <a:path w="33019" h="97789">
                <a:moveTo>
                  <a:pt x="33031" y="9729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3201458" y="5564916"/>
            <a:ext cx="33020" cy="73660"/>
          </a:xfrm>
          <a:custGeom>
            <a:avLst/>
            <a:gdLst/>
            <a:ahLst/>
            <a:cxnLst/>
            <a:rect l="l" t="t" r="r" b="b"/>
            <a:pathLst>
              <a:path w="33019" h="73660">
                <a:moveTo>
                  <a:pt x="33031" y="7334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3275028" y="5638259"/>
            <a:ext cx="33020" cy="26034"/>
          </a:xfrm>
          <a:custGeom>
            <a:avLst/>
            <a:gdLst/>
            <a:ahLst/>
            <a:cxnLst/>
            <a:rect l="l" t="t" r="r" b="b"/>
            <a:pathLst>
              <a:path w="33020" h="26035">
                <a:moveTo>
                  <a:pt x="33031" y="254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3348597" y="5642750"/>
            <a:ext cx="31750" cy="20955"/>
          </a:xfrm>
          <a:custGeom>
            <a:avLst/>
            <a:gdLst/>
            <a:ahLst/>
            <a:cxnLst/>
            <a:rect l="l" t="t" r="r" b="b"/>
            <a:pathLst>
              <a:path w="31750" h="20954">
                <a:moveTo>
                  <a:pt x="31529" y="0"/>
                </a:moveTo>
                <a:lnTo>
                  <a:pt x="0" y="209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3422167" y="5623291"/>
            <a:ext cx="31750" cy="19685"/>
          </a:xfrm>
          <a:custGeom>
            <a:avLst/>
            <a:gdLst/>
            <a:ahLst/>
            <a:cxnLst/>
            <a:rect l="l" t="t" r="r" b="b"/>
            <a:pathLst>
              <a:path w="31750" h="19685">
                <a:moveTo>
                  <a:pt x="31529" y="0"/>
                </a:moveTo>
                <a:lnTo>
                  <a:pt x="0" y="194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3494236" y="5596349"/>
            <a:ext cx="33020" cy="27305"/>
          </a:xfrm>
          <a:custGeom>
            <a:avLst/>
            <a:gdLst/>
            <a:ahLst/>
            <a:cxnLst/>
            <a:rect l="l" t="t" r="r" b="b"/>
            <a:pathLst>
              <a:path w="33020" h="27304">
                <a:moveTo>
                  <a:pt x="33031" y="0"/>
                </a:moveTo>
                <a:lnTo>
                  <a:pt x="0" y="2694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3567806" y="5561922"/>
            <a:ext cx="33020" cy="34925"/>
          </a:xfrm>
          <a:custGeom>
            <a:avLst/>
            <a:gdLst/>
            <a:ahLst/>
            <a:cxnLst/>
            <a:rect l="l" t="t" r="r" b="b"/>
            <a:pathLst>
              <a:path w="33020" h="34925">
                <a:moveTo>
                  <a:pt x="33031" y="0"/>
                </a:moveTo>
                <a:lnTo>
                  <a:pt x="0" y="344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3641376" y="5561922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74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3714946" y="5552942"/>
            <a:ext cx="33020" cy="16510"/>
          </a:xfrm>
          <a:custGeom>
            <a:avLst/>
            <a:gdLst/>
            <a:ahLst/>
            <a:cxnLst/>
            <a:rect l="l" t="t" r="r" b="b"/>
            <a:pathLst>
              <a:path w="33020" h="16510">
                <a:moveTo>
                  <a:pt x="33031" y="0"/>
                </a:moveTo>
                <a:lnTo>
                  <a:pt x="0" y="164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3788516" y="5490076"/>
            <a:ext cx="31750" cy="62865"/>
          </a:xfrm>
          <a:custGeom>
            <a:avLst/>
            <a:gdLst/>
            <a:ahLst/>
            <a:cxnLst/>
            <a:rect l="l" t="t" r="r" b="b"/>
            <a:pathLst>
              <a:path w="31750" h="62864">
                <a:moveTo>
                  <a:pt x="31529" y="0"/>
                </a:moveTo>
                <a:lnTo>
                  <a:pt x="0" y="6286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3862086" y="5460139"/>
            <a:ext cx="31750" cy="30480"/>
          </a:xfrm>
          <a:custGeom>
            <a:avLst/>
            <a:gdLst/>
            <a:ahLst/>
            <a:cxnLst/>
            <a:rect l="l" t="t" r="r" b="b"/>
            <a:pathLst>
              <a:path w="31750" h="30479">
                <a:moveTo>
                  <a:pt x="31529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3934154" y="5460139"/>
            <a:ext cx="33020" cy="9525"/>
          </a:xfrm>
          <a:custGeom>
            <a:avLst/>
            <a:gdLst/>
            <a:ahLst/>
            <a:cxnLst/>
            <a:rect l="l" t="t" r="r" b="b"/>
            <a:pathLst>
              <a:path w="33020" h="9525">
                <a:moveTo>
                  <a:pt x="33031" y="89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4007724" y="5469120"/>
            <a:ext cx="33020" cy="16510"/>
          </a:xfrm>
          <a:custGeom>
            <a:avLst/>
            <a:gdLst/>
            <a:ahLst/>
            <a:cxnLst/>
            <a:rect l="l" t="t" r="r" b="b"/>
            <a:pathLst>
              <a:path w="33020" h="16510">
                <a:moveTo>
                  <a:pt x="33031" y="164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4081295" y="5476604"/>
            <a:ext cx="33020" cy="9525"/>
          </a:xfrm>
          <a:custGeom>
            <a:avLst/>
            <a:gdLst/>
            <a:ahLst/>
            <a:cxnLst/>
            <a:rect l="l" t="t" r="r" b="b"/>
            <a:pathLst>
              <a:path w="33020" h="9525">
                <a:moveTo>
                  <a:pt x="33031" y="0"/>
                </a:moveTo>
                <a:lnTo>
                  <a:pt x="0" y="89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4154864" y="5476604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29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4228434" y="5479598"/>
            <a:ext cx="31750" cy="20955"/>
          </a:xfrm>
          <a:custGeom>
            <a:avLst/>
            <a:gdLst/>
            <a:ahLst/>
            <a:cxnLst/>
            <a:rect l="l" t="t" r="r" b="b"/>
            <a:pathLst>
              <a:path w="31750" h="20954">
                <a:moveTo>
                  <a:pt x="31529" y="2095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4302004" y="5500553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44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4374073" y="5503547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4447643" y="5499056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4521213" y="5493069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4594783" y="5487082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4668353" y="5481095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4741923" y="5475108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4813991" y="5467624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4887561" y="5461636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4961131" y="5455649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5034701" y="5448165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5108271" y="5442178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5181841" y="5436191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5253910" y="5428707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5327480" y="5422720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5401050" y="5415236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5474620" y="5409248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548190" y="5403261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5621760" y="5395777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5693828" y="5389790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767398" y="5382306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840968" y="5374822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5914538" y="5368835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5988108" y="5361351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6060177" y="5355363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6133747" y="5347879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6207317" y="5340395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6280887" y="5334408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6354457" y="5326924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6428027" y="5319440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2384681" y="5710106"/>
            <a:ext cx="0" cy="58419"/>
          </a:xfrm>
          <a:custGeom>
            <a:avLst/>
            <a:gdLst/>
            <a:ahLst/>
            <a:cxnLst/>
            <a:rect l="l" t="t" r="r" b="b"/>
            <a:pathLst>
              <a:path h="58420">
                <a:moveTo>
                  <a:pt x="0" y="0"/>
                </a:moveTo>
                <a:lnTo>
                  <a:pt x="0" y="58375"/>
                </a:lnTo>
              </a:path>
            </a:pathLst>
          </a:custGeom>
          <a:ln w="21019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2448491" y="5669692"/>
            <a:ext cx="0" cy="60325"/>
          </a:xfrm>
          <a:custGeom>
            <a:avLst/>
            <a:gdLst/>
            <a:ahLst/>
            <a:cxnLst/>
            <a:rect l="l" t="t" r="r" b="b"/>
            <a:pathLst>
              <a:path h="60325">
                <a:moveTo>
                  <a:pt x="0" y="0"/>
                </a:moveTo>
                <a:lnTo>
                  <a:pt x="0" y="59872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2521311" y="5639756"/>
            <a:ext cx="0" cy="60325"/>
          </a:xfrm>
          <a:custGeom>
            <a:avLst/>
            <a:gdLst/>
            <a:ahLst/>
            <a:cxnLst/>
            <a:rect l="l" t="t" r="r" b="b"/>
            <a:pathLst>
              <a:path h="60325">
                <a:moveTo>
                  <a:pt x="0" y="0"/>
                </a:moveTo>
                <a:lnTo>
                  <a:pt x="0" y="59872"/>
                </a:lnTo>
              </a:path>
            </a:pathLst>
          </a:custGeom>
          <a:ln w="42039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2594130" y="5645743"/>
            <a:ext cx="0" cy="61594"/>
          </a:xfrm>
          <a:custGeom>
            <a:avLst/>
            <a:gdLst/>
            <a:ahLst/>
            <a:cxnLst/>
            <a:rect l="l" t="t" r="r" b="b"/>
            <a:pathLst>
              <a:path h="61595">
                <a:moveTo>
                  <a:pt x="0" y="0"/>
                </a:moveTo>
                <a:lnTo>
                  <a:pt x="0" y="61368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2667700" y="5639756"/>
            <a:ext cx="0" cy="60325"/>
          </a:xfrm>
          <a:custGeom>
            <a:avLst/>
            <a:gdLst/>
            <a:ahLst/>
            <a:cxnLst/>
            <a:rect l="l" t="t" r="r" b="b"/>
            <a:pathLst>
              <a:path h="60325">
                <a:moveTo>
                  <a:pt x="0" y="0"/>
                </a:moveTo>
                <a:lnTo>
                  <a:pt x="0" y="59872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2741270" y="5599342"/>
            <a:ext cx="0" cy="61594"/>
          </a:xfrm>
          <a:custGeom>
            <a:avLst/>
            <a:gdLst/>
            <a:ahLst/>
            <a:cxnLst/>
            <a:rect l="l" t="t" r="r" b="b"/>
            <a:pathLst>
              <a:path h="61595">
                <a:moveTo>
                  <a:pt x="0" y="0"/>
                </a:moveTo>
                <a:lnTo>
                  <a:pt x="0" y="61368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2814840" y="5594852"/>
            <a:ext cx="0" cy="61594"/>
          </a:xfrm>
          <a:custGeom>
            <a:avLst/>
            <a:gdLst/>
            <a:ahLst/>
            <a:cxnLst/>
            <a:rect l="l" t="t" r="r" b="b"/>
            <a:pathLst>
              <a:path h="61595">
                <a:moveTo>
                  <a:pt x="0" y="0"/>
                </a:moveTo>
                <a:lnTo>
                  <a:pt x="0" y="61368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2888410" y="5587368"/>
            <a:ext cx="0" cy="61594"/>
          </a:xfrm>
          <a:custGeom>
            <a:avLst/>
            <a:gdLst/>
            <a:ahLst/>
            <a:cxnLst/>
            <a:rect l="l" t="t" r="r" b="b"/>
            <a:pathLst>
              <a:path h="61595">
                <a:moveTo>
                  <a:pt x="0" y="0"/>
                </a:moveTo>
                <a:lnTo>
                  <a:pt x="0" y="61368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2961229" y="5549948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42039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3034048" y="5457146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3107618" y="5404758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3181188" y="5502050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3254758" y="5575393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3328328" y="5600839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3401147" y="5579884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42039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3473967" y="5558929"/>
            <a:ext cx="0" cy="64769"/>
          </a:xfrm>
          <a:custGeom>
            <a:avLst/>
            <a:gdLst/>
            <a:ahLst/>
            <a:cxnLst/>
            <a:rect l="l" t="t" r="r" b="b"/>
            <a:pathLst>
              <a:path h="64770">
                <a:moveTo>
                  <a:pt x="0" y="0"/>
                </a:moveTo>
                <a:lnTo>
                  <a:pt x="0" y="64362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3547537" y="5531986"/>
            <a:ext cx="0" cy="64769"/>
          </a:xfrm>
          <a:custGeom>
            <a:avLst/>
            <a:gdLst/>
            <a:ahLst/>
            <a:cxnLst/>
            <a:rect l="l" t="t" r="r" b="b"/>
            <a:pathLst>
              <a:path h="64770">
                <a:moveTo>
                  <a:pt x="0" y="0"/>
                </a:moveTo>
                <a:lnTo>
                  <a:pt x="0" y="64362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3621107" y="5497560"/>
            <a:ext cx="0" cy="64769"/>
          </a:xfrm>
          <a:custGeom>
            <a:avLst/>
            <a:gdLst/>
            <a:ahLst/>
            <a:cxnLst/>
            <a:rect l="l" t="t" r="r" b="b"/>
            <a:pathLst>
              <a:path h="64770">
                <a:moveTo>
                  <a:pt x="0" y="0"/>
                </a:moveTo>
                <a:lnTo>
                  <a:pt x="0" y="64362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3694677" y="5503547"/>
            <a:ext cx="0" cy="66040"/>
          </a:xfrm>
          <a:custGeom>
            <a:avLst/>
            <a:gdLst/>
            <a:ahLst/>
            <a:cxnLst/>
            <a:rect l="l" t="t" r="r" b="b"/>
            <a:pathLst>
              <a:path h="66039">
                <a:moveTo>
                  <a:pt x="0" y="0"/>
                </a:moveTo>
                <a:lnTo>
                  <a:pt x="0" y="65859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3768247" y="5487082"/>
            <a:ext cx="0" cy="66040"/>
          </a:xfrm>
          <a:custGeom>
            <a:avLst/>
            <a:gdLst/>
            <a:ahLst/>
            <a:cxnLst/>
            <a:rect l="l" t="t" r="r" b="b"/>
            <a:pathLst>
              <a:path h="66039">
                <a:moveTo>
                  <a:pt x="0" y="0"/>
                </a:moveTo>
                <a:lnTo>
                  <a:pt x="0" y="65859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3841066" y="5422720"/>
            <a:ext cx="0" cy="67945"/>
          </a:xfrm>
          <a:custGeom>
            <a:avLst/>
            <a:gdLst/>
            <a:ahLst/>
            <a:cxnLst/>
            <a:rect l="l" t="t" r="r" b="b"/>
            <a:pathLst>
              <a:path h="67945">
                <a:moveTo>
                  <a:pt x="0" y="0"/>
                </a:moveTo>
                <a:lnTo>
                  <a:pt x="0" y="67356"/>
                </a:lnTo>
              </a:path>
            </a:pathLst>
          </a:custGeom>
          <a:ln w="42039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3913885" y="5392784"/>
            <a:ext cx="0" cy="67945"/>
          </a:xfrm>
          <a:custGeom>
            <a:avLst/>
            <a:gdLst/>
            <a:ahLst/>
            <a:cxnLst/>
            <a:rect l="l" t="t" r="r" b="b"/>
            <a:pathLst>
              <a:path h="67945">
                <a:moveTo>
                  <a:pt x="0" y="0"/>
                </a:moveTo>
                <a:lnTo>
                  <a:pt x="0" y="67356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3987455" y="5401764"/>
            <a:ext cx="0" cy="67945"/>
          </a:xfrm>
          <a:custGeom>
            <a:avLst/>
            <a:gdLst/>
            <a:ahLst/>
            <a:cxnLst/>
            <a:rect l="l" t="t" r="r" b="b"/>
            <a:pathLst>
              <a:path h="67945">
                <a:moveTo>
                  <a:pt x="0" y="0"/>
                </a:moveTo>
                <a:lnTo>
                  <a:pt x="0" y="67356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4061025" y="5416732"/>
            <a:ext cx="0" cy="69215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852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4134595" y="5407752"/>
            <a:ext cx="0" cy="69215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852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4208165" y="5410745"/>
            <a:ext cx="0" cy="69215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852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4280984" y="5431701"/>
            <a:ext cx="0" cy="69215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852"/>
                </a:lnTo>
              </a:path>
            </a:pathLst>
          </a:custGeom>
          <a:ln w="42039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4353804" y="5436191"/>
            <a:ext cx="0" cy="69215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852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4427373" y="5434694"/>
            <a:ext cx="0" cy="69215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852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4500944" y="5428707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0"/>
                </a:moveTo>
                <a:lnTo>
                  <a:pt x="0" y="70349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4574514" y="5422720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0"/>
                </a:moveTo>
                <a:lnTo>
                  <a:pt x="0" y="70349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4648084" y="5416732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0"/>
                </a:moveTo>
                <a:lnTo>
                  <a:pt x="0" y="70349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4720903" y="5410745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0"/>
                </a:moveTo>
                <a:lnTo>
                  <a:pt x="0" y="70349"/>
                </a:lnTo>
              </a:path>
            </a:pathLst>
          </a:custGeom>
          <a:ln w="42039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4793722" y="5403261"/>
            <a:ext cx="0" cy="72390"/>
          </a:xfrm>
          <a:custGeom>
            <a:avLst/>
            <a:gdLst/>
            <a:ahLst/>
            <a:cxnLst/>
            <a:rect l="l" t="t" r="r" b="b"/>
            <a:pathLst>
              <a:path h="72389">
                <a:moveTo>
                  <a:pt x="0" y="0"/>
                </a:moveTo>
                <a:lnTo>
                  <a:pt x="0" y="71846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4867292" y="5395777"/>
            <a:ext cx="0" cy="72390"/>
          </a:xfrm>
          <a:custGeom>
            <a:avLst/>
            <a:gdLst/>
            <a:ahLst/>
            <a:cxnLst/>
            <a:rect l="l" t="t" r="r" b="b"/>
            <a:pathLst>
              <a:path h="72389">
                <a:moveTo>
                  <a:pt x="0" y="0"/>
                </a:moveTo>
                <a:lnTo>
                  <a:pt x="0" y="71846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4940862" y="5389790"/>
            <a:ext cx="0" cy="72390"/>
          </a:xfrm>
          <a:custGeom>
            <a:avLst/>
            <a:gdLst/>
            <a:ahLst/>
            <a:cxnLst/>
            <a:rect l="l" t="t" r="r" b="b"/>
            <a:pathLst>
              <a:path h="72389">
                <a:moveTo>
                  <a:pt x="0" y="0"/>
                </a:moveTo>
                <a:lnTo>
                  <a:pt x="0" y="71846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5014432" y="5382306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0"/>
                </a:moveTo>
                <a:lnTo>
                  <a:pt x="0" y="73343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5088002" y="5374822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0"/>
                </a:moveTo>
                <a:lnTo>
                  <a:pt x="0" y="73343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5160821" y="5368835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0"/>
                </a:moveTo>
                <a:lnTo>
                  <a:pt x="0" y="73343"/>
                </a:lnTo>
              </a:path>
            </a:pathLst>
          </a:custGeom>
          <a:ln w="42039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5233641" y="5361351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0"/>
                </a:moveTo>
                <a:lnTo>
                  <a:pt x="0" y="74840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5307210" y="5355363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0"/>
                </a:moveTo>
                <a:lnTo>
                  <a:pt x="0" y="73343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5380780" y="5347879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0"/>
                </a:moveTo>
                <a:lnTo>
                  <a:pt x="0" y="74840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5454350" y="5340395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0"/>
                </a:moveTo>
                <a:lnTo>
                  <a:pt x="0" y="74840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5527921" y="5334408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0"/>
                </a:moveTo>
                <a:lnTo>
                  <a:pt x="0" y="74840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5600740" y="5326924"/>
            <a:ext cx="0" cy="76835"/>
          </a:xfrm>
          <a:custGeom>
            <a:avLst/>
            <a:gdLst/>
            <a:ahLst/>
            <a:cxnLst/>
            <a:rect l="l" t="t" r="r" b="b"/>
            <a:pathLst>
              <a:path h="76835">
                <a:moveTo>
                  <a:pt x="0" y="0"/>
                </a:moveTo>
                <a:lnTo>
                  <a:pt x="0" y="76336"/>
                </a:lnTo>
              </a:path>
            </a:pathLst>
          </a:custGeom>
          <a:ln w="42039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5673559" y="5319440"/>
            <a:ext cx="0" cy="76835"/>
          </a:xfrm>
          <a:custGeom>
            <a:avLst/>
            <a:gdLst/>
            <a:ahLst/>
            <a:cxnLst/>
            <a:rect l="l" t="t" r="r" b="b"/>
            <a:pathLst>
              <a:path h="76835">
                <a:moveTo>
                  <a:pt x="0" y="0"/>
                </a:moveTo>
                <a:lnTo>
                  <a:pt x="0" y="76336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5747129" y="5311956"/>
            <a:ext cx="0" cy="78105"/>
          </a:xfrm>
          <a:custGeom>
            <a:avLst/>
            <a:gdLst/>
            <a:ahLst/>
            <a:cxnLst/>
            <a:rect l="l" t="t" r="r" b="b"/>
            <a:pathLst>
              <a:path h="78104">
                <a:moveTo>
                  <a:pt x="0" y="0"/>
                </a:moveTo>
                <a:lnTo>
                  <a:pt x="0" y="77833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5820699" y="5305969"/>
            <a:ext cx="0" cy="76835"/>
          </a:xfrm>
          <a:custGeom>
            <a:avLst/>
            <a:gdLst/>
            <a:ahLst/>
            <a:cxnLst/>
            <a:rect l="l" t="t" r="r" b="b"/>
            <a:pathLst>
              <a:path h="76835">
                <a:moveTo>
                  <a:pt x="0" y="0"/>
                </a:moveTo>
                <a:lnTo>
                  <a:pt x="0" y="76336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5894269" y="5298485"/>
            <a:ext cx="0" cy="76835"/>
          </a:xfrm>
          <a:custGeom>
            <a:avLst/>
            <a:gdLst/>
            <a:ahLst/>
            <a:cxnLst/>
            <a:rect l="l" t="t" r="r" b="b"/>
            <a:pathLst>
              <a:path h="76835">
                <a:moveTo>
                  <a:pt x="0" y="0"/>
                </a:moveTo>
                <a:lnTo>
                  <a:pt x="0" y="76336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5967839" y="5291001"/>
            <a:ext cx="0" cy="78105"/>
          </a:xfrm>
          <a:custGeom>
            <a:avLst/>
            <a:gdLst/>
            <a:ahLst/>
            <a:cxnLst/>
            <a:rect l="l" t="t" r="r" b="b"/>
            <a:pathLst>
              <a:path h="78104">
                <a:moveTo>
                  <a:pt x="0" y="0"/>
                </a:moveTo>
                <a:lnTo>
                  <a:pt x="0" y="77833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6039908" y="5283517"/>
            <a:ext cx="0" cy="78105"/>
          </a:xfrm>
          <a:custGeom>
            <a:avLst/>
            <a:gdLst/>
            <a:ahLst/>
            <a:cxnLst/>
            <a:rect l="l" t="t" r="r" b="b"/>
            <a:pathLst>
              <a:path h="78104">
                <a:moveTo>
                  <a:pt x="0" y="0"/>
                </a:moveTo>
                <a:lnTo>
                  <a:pt x="0" y="77833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6113478" y="5276033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330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6187047" y="5268549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330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6260617" y="5261065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330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6334187" y="5253581"/>
            <a:ext cx="0" cy="81280"/>
          </a:xfrm>
          <a:custGeom>
            <a:avLst/>
            <a:gdLst/>
            <a:ahLst/>
            <a:cxnLst/>
            <a:rect l="l" t="t" r="r" b="b"/>
            <a:pathLst>
              <a:path h="81279">
                <a:moveTo>
                  <a:pt x="0" y="0"/>
                </a:moveTo>
                <a:lnTo>
                  <a:pt x="0" y="80827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6407757" y="5246097"/>
            <a:ext cx="0" cy="81280"/>
          </a:xfrm>
          <a:custGeom>
            <a:avLst/>
            <a:gdLst/>
            <a:ahLst/>
            <a:cxnLst/>
            <a:rect l="l" t="t" r="r" b="b"/>
            <a:pathLst>
              <a:path h="81279">
                <a:moveTo>
                  <a:pt x="0" y="0"/>
                </a:moveTo>
                <a:lnTo>
                  <a:pt x="0" y="80827"/>
                </a:lnTo>
              </a:path>
            </a:pathLst>
          </a:custGeom>
          <a:ln w="40538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6473820" y="5238613"/>
            <a:ext cx="0" cy="81280"/>
          </a:xfrm>
          <a:custGeom>
            <a:avLst/>
            <a:gdLst/>
            <a:ahLst/>
            <a:cxnLst/>
            <a:rect l="l" t="t" r="r" b="b"/>
            <a:pathLst>
              <a:path h="81279">
                <a:moveTo>
                  <a:pt x="0" y="0"/>
                </a:moveTo>
                <a:lnTo>
                  <a:pt x="0" y="80827"/>
                </a:lnTo>
              </a:path>
            </a:pathLst>
          </a:custGeom>
          <a:ln w="28527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2395191" y="5669692"/>
            <a:ext cx="33020" cy="40640"/>
          </a:xfrm>
          <a:custGeom>
            <a:avLst/>
            <a:gdLst/>
            <a:ahLst/>
            <a:cxnLst/>
            <a:rect l="l" t="t" r="r" b="b"/>
            <a:pathLst>
              <a:path w="33019" h="40639">
                <a:moveTo>
                  <a:pt x="33031" y="0"/>
                </a:moveTo>
                <a:lnTo>
                  <a:pt x="0" y="404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2468761" y="5639756"/>
            <a:ext cx="31750" cy="30480"/>
          </a:xfrm>
          <a:custGeom>
            <a:avLst/>
            <a:gdLst/>
            <a:ahLst/>
            <a:cxnLst/>
            <a:rect l="l" t="t" r="r" b="b"/>
            <a:pathLst>
              <a:path w="31750" h="30479">
                <a:moveTo>
                  <a:pt x="31529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2542331" y="5639756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59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2614399" y="5639756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19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2687969" y="5599342"/>
            <a:ext cx="33020" cy="40640"/>
          </a:xfrm>
          <a:custGeom>
            <a:avLst/>
            <a:gdLst/>
            <a:ahLst/>
            <a:cxnLst/>
            <a:rect l="l" t="t" r="r" b="b"/>
            <a:pathLst>
              <a:path w="33019" h="40639">
                <a:moveTo>
                  <a:pt x="33031" y="0"/>
                </a:moveTo>
                <a:lnTo>
                  <a:pt x="0" y="404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2761539" y="5594852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19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2835109" y="5587368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19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2908679" y="5549948"/>
            <a:ext cx="31750" cy="37465"/>
          </a:xfrm>
          <a:custGeom>
            <a:avLst/>
            <a:gdLst/>
            <a:ahLst/>
            <a:cxnLst/>
            <a:rect l="l" t="t" r="r" b="b"/>
            <a:pathLst>
              <a:path w="31750" h="37464">
                <a:moveTo>
                  <a:pt x="31529" y="0"/>
                </a:moveTo>
                <a:lnTo>
                  <a:pt x="0" y="374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2982249" y="5457146"/>
            <a:ext cx="31750" cy="93345"/>
          </a:xfrm>
          <a:custGeom>
            <a:avLst/>
            <a:gdLst/>
            <a:ahLst/>
            <a:cxnLst/>
            <a:rect l="l" t="t" r="r" b="b"/>
            <a:pathLst>
              <a:path w="31750" h="93345">
                <a:moveTo>
                  <a:pt x="31529" y="0"/>
                </a:moveTo>
                <a:lnTo>
                  <a:pt x="0" y="9280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3054318" y="5404758"/>
            <a:ext cx="33020" cy="52705"/>
          </a:xfrm>
          <a:custGeom>
            <a:avLst/>
            <a:gdLst/>
            <a:ahLst/>
            <a:cxnLst/>
            <a:rect l="l" t="t" r="r" b="b"/>
            <a:pathLst>
              <a:path w="33019" h="52704">
                <a:moveTo>
                  <a:pt x="33031" y="0"/>
                </a:moveTo>
                <a:lnTo>
                  <a:pt x="0" y="5238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3127887" y="5404758"/>
            <a:ext cx="33020" cy="97790"/>
          </a:xfrm>
          <a:custGeom>
            <a:avLst/>
            <a:gdLst/>
            <a:ahLst/>
            <a:cxnLst/>
            <a:rect l="l" t="t" r="r" b="b"/>
            <a:pathLst>
              <a:path w="33019" h="97789">
                <a:moveTo>
                  <a:pt x="33031" y="9729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3201458" y="5502050"/>
            <a:ext cx="33020" cy="73660"/>
          </a:xfrm>
          <a:custGeom>
            <a:avLst/>
            <a:gdLst/>
            <a:ahLst/>
            <a:cxnLst/>
            <a:rect l="l" t="t" r="r" b="b"/>
            <a:pathLst>
              <a:path w="33019" h="73660">
                <a:moveTo>
                  <a:pt x="33031" y="7334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3275028" y="5575393"/>
            <a:ext cx="33020" cy="26034"/>
          </a:xfrm>
          <a:custGeom>
            <a:avLst/>
            <a:gdLst/>
            <a:ahLst/>
            <a:cxnLst/>
            <a:rect l="l" t="t" r="r" b="b"/>
            <a:pathLst>
              <a:path w="33020" h="26035">
                <a:moveTo>
                  <a:pt x="33031" y="254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3348597" y="5579884"/>
            <a:ext cx="31750" cy="20955"/>
          </a:xfrm>
          <a:custGeom>
            <a:avLst/>
            <a:gdLst/>
            <a:ahLst/>
            <a:cxnLst/>
            <a:rect l="l" t="t" r="r" b="b"/>
            <a:pathLst>
              <a:path w="31750" h="20954">
                <a:moveTo>
                  <a:pt x="31529" y="0"/>
                </a:moveTo>
                <a:lnTo>
                  <a:pt x="0" y="209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3422167" y="5558929"/>
            <a:ext cx="31750" cy="20955"/>
          </a:xfrm>
          <a:custGeom>
            <a:avLst/>
            <a:gdLst/>
            <a:ahLst/>
            <a:cxnLst/>
            <a:rect l="l" t="t" r="r" b="b"/>
            <a:pathLst>
              <a:path w="31750" h="20954">
                <a:moveTo>
                  <a:pt x="31529" y="0"/>
                </a:moveTo>
                <a:lnTo>
                  <a:pt x="0" y="209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3494236" y="5531986"/>
            <a:ext cx="33020" cy="27305"/>
          </a:xfrm>
          <a:custGeom>
            <a:avLst/>
            <a:gdLst/>
            <a:ahLst/>
            <a:cxnLst/>
            <a:rect l="l" t="t" r="r" b="b"/>
            <a:pathLst>
              <a:path w="33020" h="27304">
                <a:moveTo>
                  <a:pt x="33031" y="0"/>
                </a:moveTo>
                <a:lnTo>
                  <a:pt x="0" y="2694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3567806" y="5497560"/>
            <a:ext cx="33020" cy="34925"/>
          </a:xfrm>
          <a:custGeom>
            <a:avLst/>
            <a:gdLst/>
            <a:ahLst/>
            <a:cxnLst/>
            <a:rect l="l" t="t" r="r" b="b"/>
            <a:pathLst>
              <a:path w="33020" h="34925">
                <a:moveTo>
                  <a:pt x="33031" y="0"/>
                </a:moveTo>
                <a:lnTo>
                  <a:pt x="0" y="344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3641376" y="5497560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59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3714946" y="5487082"/>
            <a:ext cx="33020" cy="16510"/>
          </a:xfrm>
          <a:custGeom>
            <a:avLst/>
            <a:gdLst/>
            <a:ahLst/>
            <a:cxnLst/>
            <a:rect l="l" t="t" r="r" b="b"/>
            <a:pathLst>
              <a:path w="33020" h="16510">
                <a:moveTo>
                  <a:pt x="33031" y="0"/>
                </a:moveTo>
                <a:lnTo>
                  <a:pt x="0" y="164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3788516" y="5422720"/>
            <a:ext cx="31750" cy="64769"/>
          </a:xfrm>
          <a:custGeom>
            <a:avLst/>
            <a:gdLst/>
            <a:ahLst/>
            <a:cxnLst/>
            <a:rect l="l" t="t" r="r" b="b"/>
            <a:pathLst>
              <a:path w="31750" h="64770">
                <a:moveTo>
                  <a:pt x="31529" y="0"/>
                </a:moveTo>
                <a:lnTo>
                  <a:pt x="0" y="643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3862086" y="5392784"/>
            <a:ext cx="31750" cy="30480"/>
          </a:xfrm>
          <a:custGeom>
            <a:avLst/>
            <a:gdLst/>
            <a:ahLst/>
            <a:cxnLst/>
            <a:rect l="l" t="t" r="r" b="b"/>
            <a:pathLst>
              <a:path w="31750" h="30479">
                <a:moveTo>
                  <a:pt x="31529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3934154" y="5392784"/>
            <a:ext cx="33020" cy="9525"/>
          </a:xfrm>
          <a:custGeom>
            <a:avLst/>
            <a:gdLst/>
            <a:ahLst/>
            <a:cxnLst/>
            <a:rect l="l" t="t" r="r" b="b"/>
            <a:pathLst>
              <a:path w="33020" h="9525">
                <a:moveTo>
                  <a:pt x="33031" y="89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4007724" y="5401764"/>
            <a:ext cx="33020" cy="15240"/>
          </a:xfrm>
          <a:custGeom>
            <a:avLst/>
            <a:gdLst/>
            <a:ahLst/>
            <a:cxnLst/>
            <a:rect l="l" t="t" r="r" b="b"/>
            <a:pathLst>
              <a:path w="33020" h="15239">
                <a:moveTo>
                  <a:pt x="33031" y="149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4081295" y="5407752"/>
            <a:ext cx="33020" cy="9525"/>
          </a:xfrm>
          <a:custGeom>
            <a:avLst/>
            <a:gdLst/>
            <a:ahLst/>
            <a:cxnLst/>
            <a:rect l="l" t="t" r="r" b="b"/>
            <a:pathLst>
              <a:path w="33020" h="9525">
                <a:moveTo>
                  <a:pt x="33031" y="0"/>
                </a:moveTo>
                <a:lnTo>
                  <a:pt x="0" y="89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4154864" y="5407752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29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4228434" y="5410745"/>
            <a:ext cx="31750" cy="20955"/>
          </a:xfrm>
          <a:custGeom>
            <a:avLst/>
            <a:gdLst/>
            <a:ahLst/>
            <a:cxnLst/>
            <a:rect l="l" t="t" r="r" b="b"/>
            <a:pathLst>
              <a:path w="31750" h="20954">
                <a:moveTo>
                  <a:pt x="31529" y="2095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4302004" y="5431701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44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4374073" y="5434694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4447643" y="5428707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4521213" y="5422720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4594783" y="5416732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4668353" y="5410745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4741923" y="5403261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4813991" y="5395777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4887561" y="5389790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4961131" y="5382306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5034701" y="5374822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5108271" y="5368835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5181841" y="5361351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5253910" y="5355363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5327480" y="5347879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5401050" y="5340395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5474620" y="5334408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5548190" y="5326924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5621760" y="5319440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5693828" y="5311956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5767398" y="5305969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5840968" y="5298485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5914538" y="5291001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5988108" y="5283517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060177" y="5276033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6133747" y="5268549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6207317" y="5261065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6280887" y="5253581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6354457" y="5246097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6428027" y="5238613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2374171" y="5690647"/>
            <a:ext cx="21590" cy="19685"/>
          </a:xfrm>
          <a:custGeom>
            <a:avLst/>
            <a:gdLst/>
            <a:ahLst/>
            <a:cxnLst/>
            <a:rect l="l" t="t" r="r" b="b"/>
            <a:pathLst>
              <a:path w="21589" h="19685">
                <a:moveTo>
                  <a:pt x="0" y="19458"/>
                </a:moveTo>
                <a:lnTo>
                  <a:pt x="21019" y="19458"/>
                </a:lnTo>
                <a:lnTo>
                  <a:pt x="21019" y="0"/>
                </a:lnTo>
                <a:lnTo>
                  <a:pt x="0" y="0"/>
                </a:lnTo>
                <a:lnTo>
                  <a:pt x="0" y="19458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2428222" y="5651730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2500290" y="5621794"/>
            <a:ext cx="42545" cy="18415"/>
          </a:xfrm>
          <a:custGeom>
            <a:avLst/>
            <a:gdLst/>
            <a:ahLst/>
            <a:cxnLst/>
            <a:rect l="l" t="t" r="r" b="b"/>
            <a:pathLst>
              <a:path w="42544" h="18414">
                <a:moveTo>
                  <a:pt x="0" y="17961"/>
                </a:moveTo>
                <a:lnTo>
                  <a:pt x="42039" y="17961"/>
                </a:lnTo>
                <a:lnTo>
                  <a:pt x="42039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2573861" y="5627782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2647431" y="5621794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2721000" y="5581381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2794570" y="5576890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2868141" y="5569406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2940209" y="5531986"/>
            <a:ext cx="42545" cy="18415"/>
          </a:xfrm>
          <a:custGeom>
            <a:avLst/>
            <a:gdLst/>
            <a:ahLst/>
            <a:cxnLst/>
            <a:rect l="l" t="t" r="r" b="b"/>
            <a:pathLst>
              <a:path w="42544" h="18414">
                <a:moveTo>
                  <a:pt x="0" y="17961"/>
                </a:moveTo>
                <a:lnTo>
                  <a:pt x="42039" y="17961"/>
                </a:lnTo>
                <a:lnTo>
                  <a:pt x="42039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3013779" y="5439185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3087349" y="5386796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3160919" y="5484088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3234489" y="5557432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3308059" y="5582877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3380127" y="5561922"/>
            <a:ext cx="42545" cy="18415"/>
          </a:xfrm>
          <a:custGeom>
            <a:avLst/>
            <a:gdLst/>
            <a:ahLst/>
            <a:cxnLst/>
            <a:rect l="l" t="t" r="r" b="b"/>
            <a:pathLst>
              <a:path w="42545" h="18414">
                <a:moveTo>
                  <a:pt x="0" y="17961"/>
                </a:moveTo>
                <a:lnTo>
                  <a:pt x="42039" y="17961"/>
                </a:lnTo>
                <a:lnTo>
                  <a:pt x="42039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3453698" y="5540967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3527268" y="5514025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3600837" y="5479598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3674407" y="5485585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3747977" y="5470617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3820046" y="5406255"/>
            <a:ext cx="42545" cy="16510"/>
          </a:xfrm>
          <a:custGeom>
            <a:avLst/>
            <a:gdLst/>
            <a:ahLst/>
            <a:cxnLst/>
            <a:rect l="l" t="t" r="r" b="b"/>
            <a:pathLst>
              <a:path w="42545" h="16510">
                <a:moveTo>
                  <a:pt x="0" y="16464"/>
                </a:moveTo>
                <a:lnTo>
                  <a:pt x="42039" y="16464"/>
                </a:lnTo>
                <a:lnTo>
                  <a:pt x="42039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3893616" y="5374822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3967186" y="5383803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4040756" y="5400268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4114326" y="5389790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4187896" y="5394280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4259964" y="5413739"/>
            <a:ext cx="42545" cy="18415"/>
          </a:xfrm>
          <a:custGeom>
            <a:avLst/>
            <a:gdLst/>
            <a:ahLst/>
            <a:cxnLst/>
            <a:rect l="l" t="t" r="r" b="b"/>
            <a:pathLst>
              <a:path w="42545" h="18414">
                <a:moveTo>
                  <a:pt x="0" y="17961"/>
                </a:moveTo>
                <a:lnTo>
                  <a:pt x="42039" y="17961"/>
                </a:lnTo>
                <a:lnTo>
                  <a:pt x="42039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4333534" y="5419726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4407104" y="5416732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4480674" y="5412242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4554244" y="5406255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4627814" y="5400268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4699883" y="5392784"/>
            <a:ext cx="42545" cy="18415"/>
          </a:xfrm>
          <a:custGeom>
            <a:avLst/>
            <a:gdLst/>
            <a:ahLst/>
            <a:cxnLst/>
            <a:rect l="l" t="t" r="r" b="b"/>
            <a:pathLst>
              <a:path w="42545" h="18414">
                <a:moveTo>
                  <a:pt x="0" y="17961"/>
                </a:moveTo>
                <a:lnTo>
                  <a:pt x="42039" y="17961"/>
                </a:lnTo>
                <a:lnTo>
                  <a:pt x="42039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4773453" y="5386796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4847023" y="5379312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4920593" y="5373325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4994163" y="5365841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5067733" y="5358357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5139801" y="5352370"/>
            <a:ext cx="42545" cy="16510"/>
          </a:xfrm>
          <a:custGeom>
            <a:avLst/>
            <a:gdLst/>
            <a:ahLst/>
            <a:cxnLst/>
            <a:rect l="l" t="t" r="r" b="b"/>
            <a:pathLst>
              <a:path w="42545" h="16510">
                <a:moveTo>
                  <a:pt x="0" y="16464"/>
                </a:moveTo>
                <a:lnTo>
                  <a:pt x="42039" y="16464"/>
                </a:lnTo>
                <a:lnTo>
                  <a:pt x="42039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5213371" y="5344886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5286941" y="5337402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5360511" y="5331414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5434081" y="5323930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5507651" y="5317944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5579720" y="5310459"/>
            <a:ext cx="42545" cy="16510"/>
          </a:xfrm>
          <a:custGeom>
            <a:avLst/>
            <a:gdLst/>
            <a:ahLst/>
            <a:cxnLst/>
            <a:rect l="l" t="t" r="r" b="b"/>
            <a:pathLst>
              <a:path w="42545" h="16510">
                <a:moveTo>
                  <a:pt x="0" y="16464"/>
                </a:moveTo>
                <a:lnTo>
                  <a:pt x="42039" y="16464"/>
                </a:lnTo>
                <a:lnTo>
                  <a:pt x="42039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5653290" y="5302975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5726860" y="5295491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5800430" y="5288007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5873999" y="5282020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5947569" y="5274536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6019638" y="5267052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6093208" y="5259568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6166778" y="5252084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6240348" y="5244600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6313918" y="5237116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6387488" y="5229632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6459557" y="5222148"/>
            <a:ext cx="28575" cy="16510"/>
          </a:xfrm>
          <a:custGeom>
            <a:avLst/>
            <a:gdLst/>
            <a:ahLst/>
            <a:cxnLst/>
            <a:rect l="l" t="t" r="r" b="b"/>
            <a:pathLst>
              <a:path w="28575" h="16510">
                <a:moveTo>
                  <a:pt x="0" y="16464"/>
                </a:moveTo>
                <a:lnTo>
                  <a:pt x="28527" y="16464"/>
                </a:lnTo>
                <a:lnTo>
                  <a:pt x="28527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2395191" y="5651730"/>
            <a:ext cx="33020" cy="39370"/>
          </a:xfrm>
          <a:custGeom>
            <a:avLst/>
            <a:gdLst/>
            <a:ahLst/>
            <a:cxnLst/>
            <a:rect l="l" t="t" r="r" b="b"/>
            <a:pathLst>
              <a:path w="33019" h="39370">
                <a:moveTo>
                  <a:pt x="33031" y="0"/>
                </a:moveTo>
                <a:lnTo>
                  <a:pt x="0" y="389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2468761" y="5621794"/>
            <a:ext cx="31750" cy="30480"/>
          </a:xfrm>
          <a:custGeom>
            <a:avLst/>
            <a:gdLst/>
            <a:ahLst/>
            <a:cxnLst/>
            <a:rect l="l" t="t" r="r" b="b"/>
            <a:pathLst>
              <a:path w="31750" h="30479">
                <a:moveTo>
                  <a:pt x="31529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2542331" y="5621794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59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2614399" y="5621794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19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2687969" y="5581381"/>
            <a:ext cx="33020" cy="40640"/>
          </a:xfrm>
          <a:custGeom>
            <a:avLst/>
            <a:gdLst/>
            <a:ahLst/>
            <a:cxnLst/>
            <a:rect l="l" t="t" r="r" b="b"/>
            <a:pathLst>
              <a:path w="33019" h="40639">
                <a:moveTo>
                  <a:pt x="33031" y="0"/>
                </a:moveTo>
                <a:lnTo>
                  <a:pt x="0" y="404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2761539" y="5576890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19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2835109" y="5569406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19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2908679" y="5531986"/>
            <a:ext cx="31750" cy="37465"/>
          </a:xfrm>
          <a:custGeom>
            <a:avLst/>
            <a:gdLst/>
            <a:ahLst/>
            <a:cxnLst/>
            <a:rect l="l" t="t" r="r" b="b"/>
            <a:pathLst>
              <a:path w="31750" h="37464">
                <a:moveTo>
                  <a:pt x="31529" y="0"/>
                </a:moveTo>
                <a:lnTo>
                  <a:pt x="0" y="374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2982249" y="5439185"/>
            <a:ext cx="31750" cy="93345"/>
          </a:xfrm>
          <a:custGeom>
            <a:avLst/>
            <a:gdLst/>
            <a:ahLst/>
            <a:cxnLst/>
            <a:rect l="l" t="t" r="r" b="b"/>
            <a:pathLst>
              <a:path w="31750" h="93345">
                <a:moveTo>
                  <a:pt x="31529" y="0"/>
                </a:moveTo>
                <a:lnTo>
                  <a:pt x="0" y="9280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3054318" y="5386796"/>
            <a:ext cx="33020" cy="52705"/>
          </a:xfrm>
          <a:custGeom>
            <a:avLst/>
            <a:gdLst/>
            <a:ahLst/>
            <a:cxnLst/>
            <a:rect l="l" t="t" r="r" b="b"/>
            <a:pathLst>
              <a:path w="33019" h="52704">
                <a:moveTo>
                  <a:pt x="33031" y="0"/>
                </a:moveTo>
                <a:lnTo>
                  <a:pt x="0" y="5238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3127887" y="5386796"/>
            <a:ext cx="33020" cy="97790"/>
          </a:xfrm>
          <a:custGeom>
            <a:avLst/>
            <a:gdLst/>
            <a:ahLst/>
            <a:cxnLst/>
            <a:rect l="l" t="t" r="r" b="b"/>
            <a:pathLst>
              <a:path w="33019" h="97789">
                <a:moveTo>
                  <a:pt x="33031" y="9729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3201458" y="5484088"/>
            <a:ext cx="33020" cy="73660"/>
          </a:xfrm>
          <a:custGeom>
            <a:avLst/>
            <a:gdLst/>
            <a:ahLst/>
            <a:cxnLst/>
            <a:rect l="l" t="t" r="r" b="b"/>
            <a:pathLst>
              <a:path w="33019" h="73660">
                <a:moveTo>
                  <a:pt x="33031" y="7334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3275028" y="5557432"/>
            <a:ext cx="33020" cy="26034"/>
          </a:xfrm>
          <a:custGeom>
            <a:avLst/>
            <a:gdLst/>
            <a:ahLst/>
            <a:cxnLst/>
            <a:rect l="l" t="t" r="r" b="b"/>
            <a:pathLst>
              <a:path w="33020" h="26035">
                <a:moveTo>
                  <a:pt x="33031" y="254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3348597" y="5561922"/>
            <a:ext cx="31750" cy="20955"/>
          </a:xfrm>
          <a:custGeom>
            <a:avLst/>
            <a:gdLst/>
            <a:ahLst/>
            <a:cxnLst/>
            <a:rect l="l" t="t" r="r" b="b"/>
            <a:pathLst>
              <a:path w="31750" h="20954">
                <a:moveTo>
                  <a:pt x="31529" y="0"/>
                </a:moveTo>
                <a:lnTo>
                  <a:pt x="0" y="209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3422167" y="5540967"/>
            <a:ext cx="31750" cy="20955"/>
          </a:xfrm>
          <a:custGeom>
            <a:avLst/>
            <a:gdLst/>
            <a:ahLst/>
            <a:cxnLst/>
            <a:rect l="l" t="t" r="r" b="b"/>
            <a:pathLst>
              <a:path w="31750" h="20954">
                <a:moveTo>
                  <a:pt x="31529" y="0"/>
                </a:moveTo>
                <a:lnTo>
                  <a:pt x="0" y="209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3494236" y="5514025"/>
            <a:ext cx="33020" cy="27305"/>
          </a:xfrm>
          <a:custGeom>
            <a:avLst/>
            <a:gdLst/>
            <a:ahLst/>
            <a:cxnLst/>
            <a:rect l="l" t="t" r="r" b="b"/>
            <a:pathLst>
              <a:path w="33020" h="27304">
                <a:moveTo>
                  <a:pt x="33031" y="0"/>
                </a:moveTo>
                <a:lnTo>
                  <a:pt x="0" y="2694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3567806" y="5479598"/>
            <a:ext cx="33020" cy="34925"/>
          </a:xfrm>
          <a:custGeom>
            <a:avLst/>
            <a:gdLst/>
            <a:ahLst/>
            <a:cxnLst/>
            <a:rect l="l" t="t" r="r" b="b"/>
            <a:pathLst>
              <a:path w="33020" h="34925">
                <a:moveTo>
                  <a:pt x="33031" y="0"/>
                </a:moveTo>
                <a:lnTo>
                  <a:pt x="0" y="344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3641376" y="5479598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59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3714946" y="5470617"/>
            <a:ext cx="33020" cy="15240"/>
          </a:xfrm>
          <a:custGeom>
            <a:avLst/>
            <a:gdLst/>
            <a:ahLst/>
            <a:cxnLst/>
            <a:rect l="l" t="t" r="r" b="b"/>
            <a:pathLst>
              <a:path w="33020" h="15239">
                <a:moveTo>
                  <a:pt x="33031" y="0"/>
                </a:moveTo>
                <a:lnTo>
                  <a:pt x="0" y="149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3788516" y="5406255"/>
            <a:ext cx="31750" cy="64769"/>
          </a:xfrm>
          <a:custGeom>
            <a:avLst/>
            <a:gdLst/>
            <a:ahLst/>
            <a:cxnLst/>
            <a:rect l="l" t="t" r="r" b="b"/>
            <a:pathLst>
              <a:path w="31750" h="64770">
                <a:moveTo>
                  <a:pt x="31529" y="0"/>
                </a:moveTo>
                <a:lnTo>
                  <a:pt x="0" y="643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3862086" y="5374822"/>
            <a:ext cx="31750" cy="31750"/>
          </a:xfrm>
          <a:custGeom>
            <a:avLst/>
            <a:gdLst/>
            <a:ahLst/>
            <a:cxnLst/>
            <a:rect l="l" t="t" r="r" b="b"/>
            <a:pathLst>
              <a:path w="31750" h="31750">
                <a:moveTo>
                  <a:pt x="31529" y="0"/>
                </a:moveTo>
                <a:lnTo>
                  <a:pt x="0" y="314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3934154" y="5374822"/>
            <a:ext cx="33020" cy="9525"/>
          </a:xfrm>
          <a:custGeom>
            <a:avLst/>
            <a:gdLst/>
            <a:ahLst/>
            <a:cxnLst/>
            <a:rect l="l" t="t" r="r" b="b"/>
            <a:pathLst>
              <a:path w="33020" h="9525">
                <a:moveTo>
                  <a:pt x="33031" y="89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4007724" y="5383803"/>
            <a:ext cx="33020" cy="16510"/>
          </a:xfrm>
          <a:custGeom>
            <a:avLst/>
            <a:gdLst/>
            <a:ahLst/>
            <a:cxnLst/>
            <a:rect l="l" t="t" r="r" b="b"/>
            <a:pathLst>
              <a:path w="33020" h="16510">
                <a:moveTo>
                  <a:pt x="33031" y="164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4081295" y="5389790"/>
            <a:ext cx="33020" cy="10795"/>
          </a:xfrm>
          <a:custGeom>
            <a:avLst/>
            <a:gdLst/>
            <a:ahLst/>
            <a:cxnLst/>
            <a:rect l="l" t="t" r="r" b="b"/>
            <a:pathLst>
              <a:path w="33020" h="10795">
                <a:moveTo>
                  <a:pt x="33031" y="0"/>
                </a:moveTo>
                <a:lnTo>
                  <a:pt x="0" y="1047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4154864" y="5389790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44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4228434" y="5394280"/>
            <a:ext cx="31750" cy="19685"/>
          </a:xfrm>
          <a:custGeom>
            <a:avLst/>
            <a:gdLst/>
            <a:ahLst/>
            <a:cxnLst/>
            <a:rect l="l" t="t" r="r" b="b"/>
            <a:pathLst>
              <a:path w="31750" h="19685">
                <a:moveTo>
                  <a:pt x="31529" y="194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4302004" y="5413739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59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4374073" y="5416732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0"/>
                </a:moveTo>
                <a:lnTo>
                  <a:pt x="0" y="2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4447643" y="5412242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4521213" y="5406255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4594783" y="5400268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4668353" y="5392784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4741923" y="5386796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4813991" y="5379312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4887561" y="5373325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4961131" y="5365841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5034701" y="5358357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5108271" y="5352370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5181841" y="5344886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5253910" y="5337402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5327480" y="5331414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5401050" y="5323930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5474620" y="5317944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5548190" y="5310459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5621760" y="5302975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5693828" y="5295491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5767398" y="5288007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5840968" y="5282020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5914538" y="5274536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5988108" y="5267052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6060177" y="5259568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6133747" y="5252084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6207317" y="5244600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6280887" y="5237116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6354457" y="5229632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6428027" y="5222148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2374171" y="5678673"/>
            <a:ext cx="21590" cy="12065"/>
          </a:xfrm>
          <a:custGeom>
            <a:avLst/>
            <a:gdLst/>
            <a:ahLst/>
            <a:cxnLst/>
            <a:rect l="l" t="t" r="r" b="b"/>
            <a:pathLst>
              <a:path w="21589" h="12064">
                <a:moveTo>
                  <a:pt x="0" y="11974"/>
                </a:moveTo>
                <a:lnTo>
                  <a:pt x="21019" y="11974"/>
                </a:lnTo>
                <a:lnTo>
                  <a:pt x="21019" y="0"/>
                </a:lnTo>
                <a:lnTo>
                  <a:pt x="0" y="0"/>
                </a:lnTo>
                <a:lnTo>
                  <a:pt x="0" y="1197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2428222" y="5638259"/>
            <a:ext cx="40640" cy="13970"/>
          </a:xfrm>
          <a:custGeom>
            <a:avLst/>
            <a:gdLst/>
            <a:ahLst/>
            <a:cxnLst/>
            <a:rect l="l" t="t" r="r" b="b"/>
            <a:pathLst>
              <a:path w="40639" h="13970">
                <a:moveTo>
                  <a:pt x="0" y="13471"/>
                </a:moveTo>
                <a:lnTo>
                  <a:pt x="40538" y="13471"/>
                </a:lnTo>
                <a:lnTo>
                  <a:pt x="40538" y="0"/>
                </a:lnTo>
                <a:lnTo>
                  <a:pt x="0" y="0"/>
                </a:lnTo>
                <a:lnTo>
                  <a:pt x="0" y="13471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2500290" y="5608323"/>
            <a:ext cx="42545" cy="13970"/>
          </a:xfrm>
          <a:custGeom>
            <a:avLst/>
            <a:gdLst/>
            <a:ahLst/>
            <a:cxnLst/>
            <a:rect l="l" t="t" r="r" b="b"/>
            <a:pathLst>
              <a:path w="42544" h="13970">
                <a:moveTo>
                  <a:pt x="0" y="13471"/>
                </a:moveTo>
                <a:lnTo>
                  <a:pt x="42039" y="13471"/>
                </a:lnTo>
                <a:lnTo>
                  <a:pt x="42039" y="0"/>
                </a:lnTo>
                <a:lnTo>
                  <a:pt x="0" y="0"/>
                </a:lnTo>
                <a:lnTo>
                  <a:pt x="0" y="13471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2573861" y="5615807"/>
            <a:ext cx="40640" cy="12065"/>
          </a:xfrm>
          <a:custGeom>
            <a:avLst/>
            <a:gdLst/>
            <a:ahLst/>
            <a:cxnLst/>
            <a:rect l="l" t="t" r="r" b="b"/>
            <a:pathLst>
              <a:path w="40639" h="12064">
                <a:moveTo>
                  <a:pt x="0" y="11974"/>
                </a:moveTo>
                <a:lnTo>
                  <a:pt x="40538" y="11974"/>
                </a:lnTo>
                <a:lnTo>
                  <a:pt x="40538" y="0"/>
                </a:lnTo>
                <a:lnTo>
                  <a:pt x="0" y="0"/>
                </a:lnTo>
                <a:lnTo>
                  <a:pt x="0" y="1197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2647431" y="5608323"/>
            <a:ext cx="40640" cy="13970"/>
          </a:xfrm>
          <a:custGeom>
            <a:avLst/>
            <a:gdLst/>
            <a:ahLst/>
            <a:cxnLst/>
            <a:rect l="l" t="t" r="r" b="b"/>
            <a:pathLst>
              <a:path w="40639" h="13970">
                <a:moveTo>
                  <a:pt x="0" y="13471"/>
                </a:moveTo>
                <a:lnTo>
                  <a:pt x="40538" y="13471"/>
                </a:lnTo>
                <a:lnTo>
                  <a:pt x="40538" y="0"/>
                </a:lnTo>
                <a:lnTo>
                  <a:pt x="0" y="0"/>
                </a:lnTo>
                <a:lnTo>
                  <a:pt x="0" y="13471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2721000" y="5566412"/>
            <a:ext cx="40640" cy="15240"/>
          </a:xfrm>
          <a:custGeom>
            <a:avLst/>
            <a:gdLst/>
            <a:ahLst/>
            <a:cxnLst/>
            <a:rect l="l" t="t" r="r" b="b"/>
            <a:pathLst>
              <a:path w="40639" h="15239">
                <a:moveTo>
                  <a:pt x="0" y="14968"/>
                </a:moveTo>
                <a:lnTo>
                  <a:pt x="40538" y="14968"/>
                </a:lnTo>
                <a:lnTo>
                  <a:pt x="40538" y="0"/>
                </a:lnTo>
                <a:lnTo>
                  <a:pt x="0" y="0"/>
                </a:lnTo>
                <a:lnTo>
                  <a:pt x="0" y="1496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2794570" y="5561922"/>
            <a:ext cx="40640" cy="15240"/>
          </a:xfrm>
          <a:custGeom>
            <a:avLst/>
            <a:gdLst/>
            <a:ahLst/>
            <a:cxnLst/>
            <a:rect l="l" t="t" r="r" b="b"/>
            <a:pathLst>
              <a:path w="40639" h="15239">
                <a:moveTo>
                  <a:pt x="0" y="14968"/>
                </a:moveTo>
                <a:lnTo>
                  <a:pt x="40538" y="14968"/>
                </a:lnTo>
                <a:lnTo>
                  <a:pt x="40538" y="0"/>
                </a:lnTo>
                <a:lnTo>
                  <a:pt x="0" y="0"/>
                </a:lnTo>
                <a:lnTo>
                  <a:pt x="0" y="1496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2868141" y="5555935"/>
            <a:ext cx="40640" cy="13970"/>
          </a:xfrm>
          <a:custGeom>
            <a:avLst/>
            <a:gdLst/>
            <a:ahLst/>
            <a:cxnLst/>
            <a:rect l="l" t="t" r="r" b="b"/>
            <a:pathLst>
              <a:path w="40639" h="13970">
                <a:moveTo>
                  <a:pt x="0" y="13471"/>
                </a:moveTo>
                <a:lnTo>
                  <a:pt x="40538" y="13471"/>
                </a:lnTo>
                <a:lnTo>
                  <a:pt x="40538" y="0"/>
                </a:lnTo>
                <a:lnTo>
                  <a:pt x="0" y="0"/>
                </a:lnTo>
                <a:lnTo>
                  <a:pt x="0" y="13471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2940209" y="5518515"/>
            <a:ext cx="42545" cy="13970"/>
          </a:xfrm>
          <a:custGeom>
            <a:avLst/>
            <a:gdLst/>
            <a:ahLst/>
            <a:cxnLst/>
            <a:rect l="l" t="t" r="r" b="b"/>
            <a:pathLst>
              <a:path w="42544" h="13970">
                <a:moveTo>
                  <a:pt x="0" y="13471"/>
                </a:moveTo>
                <a:lnTo>
                  <a:pt x="42039" y="13471"/>
                </a:lnTo>
                <a:lnTo>
                  <a:pt x="42039" y="0"/>
                </a:lnTo>
                <a:lnTo>
                  <a:pt x="0" y="0"/>
                </a:lnTo>
                <a:lnTo>
                  <a:pt x="0" y="13471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3013779" y="5424216"/>
            <a:ext cx="40640" cy="15240"/>
          </a:xfrm>
          <a:custGeom>
            <a:avLst/>
            <a:gdLst/>
            <a:ahLst/>
            <a:cxnLst/>
            <a:rect l="l" t="t" r="r" b="b"/>
            <a:pathLst>
              <a:path w="40639" h="15239">
                <a:moveTo>
                  <a:pt x="0" y="14968"/>
                </a:moveTo>
                <a:lnTo>
                  <a:pt x="40538" y="14968"/>
                </a:lnTo>
                <a:lnTo>
                  <a:pt x="40538" y="0"/>
                </a:lnTo>
                <a:lnTo>
                  <a:pt x="0" y="0"/>
                </a:lnTo>
                <a:lnTo>
                  <a:pt x="0" y="1496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3087349" y="5370331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3160919" y="5469120"/>
            <a:ext cx="40640" cy="15240"/>
          </a:xfrm>
          <a:custGeom>
            <a:avLst/>
            <a:gdLst/>
            <a:ahLst/>
            <a:cxnLst/>
            <a:rect l="l" t="t" r="r" b="b"/>
            <a:pathLst>
              <a:path w="40639" h="15239">
                <a:moveTo>
                  <a:pt x="0" y="14968"/>
                </a:moveTo>
                <a:lnTo>
                  <a:pt x="40538" y="14968"/>
                </a:lnTo>
                <a:lnTo>
                  <a:pt x="40538" y="0"/>
                </a:lnTo>
                <a:lnTo>
                  <a:pt x="0" y="0"/>
                </a:lnTo>
                <a:lnTo>
                  <a:pt x="0" y="1496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3234489" y="5543961"/>
            <a:ext cx="40640" cy="13970"/>
          </a:xfrm>
          <a:custGeom>
            <a:avLst/>
            <a:gdLst/>
            <a:ahLst/>
            <a:cxnLst/>
            <a:rect l="l" t="t" r="r" b="b"/>
            <a:pathLst>
              <a:path w="40639" h="13970">
                <a:moveTo>
                  <a:pt x="0" y="13471"/>
                </a:moveTo>
                <a:lnTo>
                  <a:pt x="40538" y="13471"/>
                </a:lnTo>
                <a:lnTo>
                  <a:pt x="40538" y="0"/>
                </a:lnTo>
                <a:lnTo>
                  <a:pt x="0" y="0"/>
                </a:lnTo>
                <a:lnTo>
                  <a:pt x="0" y="13471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3308059" y="5569406"/>
            <a:ext cx="40640" cy="13970"/>
          </a:xfrm>
          <a:custGeom>
            <a:avLst/>
            <a:gdLst/>
            <a:ahLst/>
            <a:cxnLst/>
            <a:rect l="l" t="t" r="r" b="b"/>
            <a:pathLst>
              <a:path w="40639" h="13970">
                <a:moveTo>
                  <a:pt x="0" y="13471"/>
                </a:moveTo>
                <a:lnTo>
                  <a:pt x="40538" y="13471"/>
                </a:lnTo>
                <a:lnTo>
                  <a:pt x="40538" y="0"/>
                </a:lnTo>
                <a:lnTo>
                  <a:pt x="0" y="0"/>
                </a:lnTo>
                <a:lnTo>
                  <a:pt x="0" y="13471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3380127" y="5546954"/>
            <a:ext cx="42545" cy="15240"/>
          </a:xfrm>
          <a:custGeom>
            <a:avLst/>
            <a:gdLst/>
            <a:ahLst/>
            <a:cxnLst/>
            <a:rect l="l" t="t" r="r" b="b"/>
            <a:pathLst>
              <a:path w="42545" h="15239">
                <a:moveTo>
                  <a:pt x="0" y="14968"/>
                </a:moveTo>
                <a:lnTo>
                  <a:pt x="42039" y="14968"/>
                </a:lnTo>
                <a:lnTo>
                  <a:pt x="42039" y="0"/>
                </a:lnTo>
                <a:lnTo>
                  <a:pt x="0" y="0"/>
                </a:lnTo>
                <a:lnTo>
                  <a:pt x="0" y="1496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3453698" y="5527496"/>
            <a:ext cx="40640" cy="13970"/>
          </a:xfrm>
          <a:custGeom>
            <a:avLst/>
            <a:gdLst/>
            <a:ahLst/>
            <a:cxnLst/>
            <a:rect l="l" t="t" r="r" b="b"/>
            <a:pathLst>
              <a:path w="40639" h="13970">
                <a:moveTo>
                  <a:pt x="0" y="13471"/>
                </a:moveTo>
                <a:lnTo>
                  <a:pt x="40538" y="13471"/>
                </a:lnTo>
                <a:lnTo>
                  <a:pt x="40538" y="0"/>
                </a:lnTo>
                <a:lnTo>
                  <a:pt x="0" y="0"/>
                </a:lnTo>
                <a:lnTo>
                  <a:pt x="0" y="13471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3527268" y="5500553"/>
            <a:ext cx="40640" cy="13970"/>
          </a:xfrm>
          <a:custGeom>
            <a:avLst/>
            <a:gdLst/>
            <a:ahLst/>
            <a:cxnLst/>
            <a:rect l="l" t="t" r="r" b="b"/>
            <a:pathLst>
              <a:path w="40639" h="13970">
                <a:moveTo>
                  <a:pt x="0" y="13471"/>
                </a:moveTo>
                <a:lnTo>
                  <a:pt x="40538" y="13471"/>
                </a:lnTo>
                <a:lnTo>
                  <a:pt x="40538" y="0"/>
                </a:lnTo>
                <a:lnTo>
                  <a:pt x="0" y="0"/>
                </a:lnTo>
                <a:lnTo>
                  <a:pt x="0" y="13471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3600837" y="5464630"/>
            <a:ext cx="40640" cy="15240"/>
          </a:xfrm>
          <a:custGeom>
            <a:avLst/>
            <a:gdLst/>
            <a:ahLst/>
            <a:cxnLst/>
            <a:rect l="l" t="t" r="r" b="b"/>
            <a:pathLst>
              <a:path w="40639" h="15239">
                <a:moveTo>
                  <a:pt x="0" y="14968"/>
                </a:moveTo>
                <a:lnTo>
                  <a:pt x="40538" y="14968"/>
                </a:lnTo>
                <a:lnTo>
                  <a:pt x="40538" y="0"/>
                </a:lnTo>
                <a:lnTo>
                  <a:pt x="0" y="0"/>
                </a:lnTo>
                <a:lnTo>
                  <a:pt x="0" y="1496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3674407" y="5470617"/>
            <a:ext cx="40640" cy="15240"/>
          </a:xfrm>
          <a:custGeom>
            <a:avLst/>
            <a:gdLst/>
            <a:ahLst/>
            <a:cxnLst/>
            <a:rect l="l" t="t" r="r" b="b"/>
            <a:pathLst>
              <a:path w="40639" h="15239">
                <a:moveTo>
                  <a:pt x="0" y="14968"/>
                </a:moveTo>
                <a:lnTo>
                  <a:pt x="40538" y="14968"/>
                </a:lnTo>
                <a:lnTo>
                  <a:pt x="40538" y="0"/>
                </a:lnTo>
                <a:lnTo>
                  <a:pt x="0" y="0"/>
                </a:lnTo>
                <a:lnTo>
                  <a:pt x="0" y="1496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3747977" y="5455649"/>
            <a:ext cx="40640" cy="15240"/>
          </a:xfrm>
          <a:custGeom>
            <a:avLst/>
            <a:gdLst/>
            <a:ahLst/>
            <a:cxnLst/>
            <a:rect l="l" t="t" r="r" b="b"/>
            <a:pathLst>
              <a:path w="40639" h="15239">
                <a:moveTo>
                  <a:pt x="0" y="14968"/>
                </a:moveTo>
                <a:lnTo>
                  <a:pt x="40538" y="14968"/>
                </a:lnTo>
                <a:lnTo>
                  <a:pt x="40538" y="0"/>
                </a:lnTo>
                <a:lnTo>
                  <a:pt x="0" y="0"/>
                </a:lnTo>
                <a:lnTo>
                  <a:pt x="0" y="1496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3820046" y="5389790"/>
            <a:ext cx="42545" cy="16510"/>
          </a:xfrm>
          <a:custGeom>
            <a:avLst/>
            <a:gdLst/>
            <a:ahLst/>
            <a:cxnLst/>
            <a:rect l="l" t="t" r="r" b="b"/>
            <a:pathLst>
              <a:path w="42545" h="16510">
                <a:moveTo>
                  <a:pt x="0" y="16464"/>
                </a:moveTo>
                <a:lnTo>
                  <a:pt x="42039" y="16464"/>
                </a:lnTo>
                <a:lnTo>
                  <a:pt x="42039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3893616" y="5358357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3967186" y="5365841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4040756" y="5383803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4114326" y="5374822"/>
            <a:ext cx="40640" cy="15240"/>
          </a:xfrm>
          <a:custGeom>
            <a:avLst/>
            <a:gdLst/>
            <a:ahLst/>
            <a:cxnLst/>
            <a:rect l="l" t="t" r="r" b="b"/>
            <a:pathLst>
              <a:path w="40639" h="15239">
                <a:moveTo>
                  <a:pt x="0" y="14968"/>
                </a:moveTo>
                <a:lnTo>
                  <a:pt x="40538" y="14968"/>
                </a:lnTo>
                <a:lnTo>
                  <a:pt x="40538" y="0"/>
                </a:lnTo>
                <a:lnTo>
                  <a:pt x="0" y="0"/>
                </a:lnTo>
                <a:lnTo>
                  <a:pt x="0" y="1496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4187896" y="5377815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4259964" y="5397274"/>
            <a:ext cx="42545" cy="16510"/>
          </a:xfrm>
          <a:custGeom>
            <a:avLst/>
            <a:gdLst/>
            <a:ahLst/>
            <a:cxnLst/>
            <a:rect l="l" t="t" r="r" b="b"/>
            <a:pathLst>
              <a:path w="42545" h="16510">
                <a:moveTo>
                  <a:pt x="0" y="16464"/>
                </a:moveTo>
                <a:lnTo>
                  <a:pt x="42039" y="16464"/>
                </a:lnTo>
                <a:lnTo>
                  <a:pt x="42039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4333534" y="5403261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4407104" y="5401764"/>
            <a:ext cx="40640" cy="15240"/>
          </a:xfrm>
          <a:custGeom>
            <a:avLst/>
            <a:gdLst/>
            <a:ahLst/>
            <a:cxnLst/>
            <a:rect l="l" t="t" r="r" b="b"/>
            <a:pathLst>
              <a:path w="40639" h="15239">
                <a:moveTo>
                  <a:pt x="0" y="14968"/>
                </a:moveTo>
                <a:lnTo>
                  <a:pt x="40538" y="14968"/>
                </a:lnTo>
                <a:lnTo>
                  <a:pt x="40538" y="0"/>
                </a:lnTo>
                <a:lnTo>
                  <a:pt x="0" y="0"/>
                </a:lnTo>
                <a:lnTo>
                  <a:pt x="0" y="1496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4480674" y="5395777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4554244" y="5389790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4627814" y="5383803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4699883" y="5377815"/>
            <a:ext cx="42545" cy="15240"/>
          </a:xfrm>
          <a:custGeom>
            <a:avLst/>
            <a:gdLst/>
            <a:ahLst/>
            <a:cxnLst/>
            <a:rect l="l" t="t" r="r" b="b"/>
            <a:pathLst>
              <a:path w="42545" h="15239">
                <a:moveTo>
                  <a:pt x="0" y="14968"/>
                </a:moveTo>
                <a:lnTo>
                  <a:pt x="42039" y="14968"/>
                </a:lnTo>
                <a:lnTo>
                  <a:pt x="42039" y="0"/>
                </a:lnTo>
                <a:lnTo>
                  <a:pt x="0" y="0"/>
                </a:lnTo>
                <a:lnTo>
                  <a:pt x="0" y="1496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4773453" y="5370331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4847023" y="5362847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4920593" y="5356860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4994163" y="5349376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5067733" y="5341892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5139801" y="5335905"/>
            <a:ext cx="42545" cy="16510"/>
          </a:xfrm>
          <a:custGeom>
            <a:avLst/>
            <a:gdLst/>
            <a:ahLst/>
            <a:cxnLst/>
            <a:rect l="l" t="t" r="r" b="b"/>
            <a:pathLst>
              <a:path w="42545" h="16510">
                <a:moveTo>
                  <a:pt x="0" y="16464"/>
                </a:moveTo>
                <a:lnTo>
                  <a:pt x="42039" y="16464"/>
                </a:lnTo>
                <a:lnTo>
                  <a:pt x="42039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5213371" y="5328421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5286941" y="5320937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5360511" y="5313453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5434081" y="5307466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5507651" y="5299982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5579720" y="5292498"/>
            <a:ext cx="42545" cy="18415"/>
          </a:xfrm>
          <a:custGeom>
            <a:avLst/>
            <a:gdLst/>
            <a:ahLst/>
            <a:cxnLst/>
            <a:rect l="l" t="t" r="r" b="b"/>
            <a:pathLst>
              <a:path w="42545" h="18414">
                <a:moveTo>
                  <a:pt x="0" y="17961"/>
                </a:moveTo>
                <a:lnTo>
                  <a:pt x="42039" y="17961"/>
                </a:lnTo>
                <a:lnTo>
                  <a:pt x="42039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5653290" y="5285014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5726860" y="5279026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5800430" y="5271542"/>
            <a:ext cx="40640" cy="16510"/>
          </a:xfrm>
          <a:custGeom>
            <a:avLst/>
            <a:gdLst/>
            <a:ahLst/>
            <a:cxnLst/>
            <a:rect l="l" t="t" r="r" b="b"/>
            <a:pathLst>
              <a:path w="40639" h="16510">
                <a:moveTo>
                  <a:pt x="0" y="16464"/>
                </a:moveTo>
                <a:lnTo>
                  <a:pt x="40538" y="16464"/>
                </a:lnTo>
                <a:lnTo>
                  <a:pt x="40538" y="0"/>
                </a:lnTo>
                <a:lnTo>
                  <a:pt x="0" y="0"/>
                </a:lnTo>
                <a:lnTo>
                  <a:pt x="0" y="16464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5873999" y="5264058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5947569" y="5256574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6019638" y="5249090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6093208" y="5241606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6166778" y="5234122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6240348" y="5226638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6313918" y="5219154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6387488" y="5211670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39" h="18414">
                <a:moveTo>
                  <a:pt x="0" y="17961"/>
                </a:moveTo>
                <a:lnTo>
                  <a:pt x="40538" y="17961"/>
                </a:lnTo>
                <a:lnTo>
                  <a:pt x="40538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6459557" y="5204186"/>
            <a:ext cx="28575" cy="18415"/>
          </a:xfrm>
          <a:custGeom>
            <a:avLst/>
            <a:gdLst/>
            <a:ahLst/>
            <a:cxnLst/>
            <a:rect l="l" t="t" r="r" b="b"/>
            <a:pathLst>
              <a:path w="28575" h="18414">
                <a:moveTo>
                  <a:pt x="0" y="17961"/>
                </a:moveTo>
                <a:lnTo>
                  <a:pt x="28527" y="17961"/>
                </a:lnTo>
                <a:lnTo>
                  <a:pt x="28527" y="0"/>
                </a:lnTo>
                <a:lnTo>
                  <a:pt x="0" y="0"/>
                </a:lnTo>
                <a:lnTo>
                  <a:pt x="0" y="17961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2395191" y="5638259"/>
            <a:ext cx="33020" cy="40640"/>
          </a:xfrm>
          <a:custGeom>
            <a:avLst/>
            <a:gdLst/>
            <a:ahLst/>
            <a:cxnLst/>
            <a:rect l="l" t="t" r="r" b="b"/>
            <a:pathLst>
              <a:path w="33019" h="40639">
                <a:moveTo>
                  <a:pt x="33031" y="0"/>
                </a:moveTo>
                <a:lnTo>
                  <a:pt x="0" y="404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2468761" y="5608323"/>
            <a:ext cx="31750" cy="30480"/>
          </a:xfrm>
          <a:custGeom>
            <a:avLst/>
            <a:gdLst/>
            <a:ahLst/>
            <a:cxnLst/>
            <a:rect l="l" t="t" r="r" b="b"/>
            <a:pathLst>
              <a:path w="31750" h="30479">
                <a:moveTo>
                  <a:pt x="31529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2542331" y="5608323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74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2614399" y="5608323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19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2687969" y="5566412"/>
            <a:ext cx="33020" cy="41910"/>
          </a:xfrm>
          <a:custGeom>
            <a:avLst/>
            <a:gdLst/>
            <a:ahLst/>
            <a:cxnLst/>
            <a:rect l="l" t="t" r="r" b="b"/>
            <a:pathLst>
              <a:path w="33019" h="41910">
                <a:moveTo>
                  <a:pt x="33031" y="0"/>
                </a:moveTo>
                <a:lnTo>
                  <a:pt x="0" y="4191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2761539" y="5561922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19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2835109" y="5555935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19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2908679" y="5518515"/>
            <a:ext cx="31750" cy="37465"/>
          </a:xfrm>
          <a:custGeom>
            <a:avLst/>
            <a:gdLst/>
            <a:ahLst/>
            <a:cxnLst/>
            <a:rect l="l" t="t" r="r" b="b"/>
            <a:pathLst>
              <a:path w="31750" h="37464">
                <a:moveTo>
                  <a:pt x="31529" y="0"/>
                </a:moveTo>
                <a:lnTo>
                  <a:pt x="0" y="374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2982249" y="5424216"/>
            <a:ext cx="31750" cy="94615"/>
          </a:xfrm>
          <a:custGeom>
            <a:avLst/>
            <a:gdLst/>
            <a:ahLst/>
            <a:cxnLst/>
            <a:rect l="l" t="t" r="r" b="b"/>
            <a:pathLst>
              <a:path w="31750" h="94614">
                <a:moveTo>
                  <a:pt x="31529" y="0"/>
                </a:moveTo>
                <a:lnTo>
                  <a:pt x="0" y="942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3054318" y="5370331"/>
            <a:ext cx="33020" cy="53975"/>
          </a:xfrm>
          <a:custGeom>
            <a:avLst/>
            <a:gdLst/>
            <a:ahLst/>
            <a:cxnLst/>
            <a:rect l="l" t="t" r="r" b="b"/>
            <a:pathLst>
              <a:path w="33019" h="53975">
                <a:moveTo>
                  <a:pt x="33031" y="0"/>
                </a:moveTo>
                <a:lnTo>
                  <a:pt x="0" y="538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3127887" y="5370331"/>
            <a:ext cx="33020" cy="99060"/>
          </a:xfrm>
          <a:custGeom>
            <a:avLst/>
            <a:gdLst/>
            <a:ahLst/>
            <a:cxnLst/>
            <a:rect l="l" t="t" r="r" b="b"/>
            <a:pathLst>
              <a:path w="33019" h="99060">
                <a:moveTo>
                  <a:pt x="33031" y="9878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3201458" y="5469120"/>
            <a:ext cx="33020" cy="74930"/>
          </a:xfrm>
          <a:custGeom>
            <a:avLst/>
            <a:gdLst/>
            <a:ahLst/>
            <a:cxnLst/>
            <a:rect l="l" t="t" r="r" b="b"/>
            <a:pathLst>
              <a:path w="33019" h="74929">
                <a:moveTo>
                  <a:pt x="33031" y="748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3275028" y="5543961"/>
            <a:ext cx="33020" cy="26034"/>
          </a:xfrm>
          <a:custGeom>
            <a:avLst/>
            <a:gdLst/>
            <a:ahLst/>
            <a:cxnLst/>
            <a:rect l="l" t="t" r="r" b="b"/>
            <a:pathLst>
              <a:path w="33020" h="26035">
                <a:moveTo>
                  <a:pt x="33031" y="254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3348597" y="5546954"/>
            <a:ext cx="31750" cy="22860"/>
          </a:xfrm>
          <a:custGeom>
            <a:avLst/>
            <a:gdLst/>
            <a:ahLst/>
            <a:cxnLst/>
            <a:rect l="l" t="t" r="r" b="b"/>
            <a:pathLst>
              <a:path w="31750" h="22860">
                <a:moveTo>
                  <a:pt x="31529" y="0"/>
                </a:moveTo>
                <a:lnTo>
                  <a:pt x="0" y="224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3422167" y="5527496"/>
            <a:ext cx="31750" cy="19685"/>
          </a:xfrm>
          <a:custGeom>
            <a:avLst/>
            <a:gdLst/>
            <a:ahLst/>
            <a:cxnLst/>
            <a:rect l="l" t="t" r="r" b="b"/>
            <a:pathLst>
              <a:path w="31750" h="19685">
                <a:moveTo>
                  <a:pt x="31529" y="0"/>
                </a:moveTo>
                <a:lnTo>
                  <a:pt x="0" y="194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3494236" y="5500553"/>
            <a:ext cx="33020" cy="27305"/>
          </a:xfrm>
          <a:custGeom>
            <a:avLst/>
            <a:gdLst/>
            <a:ahLst/>
            <a:cxnLst/>
            <a:rect l="l" t="t" r="r" b="b"/>
            <a:pathLst>
              <a:path w="33020" h="27304">
                <a:moveTo>
                  <a:pt x="33031" y="0"/>
                </a:moveTo>
                <a:lnTo>
                  <a:pt x="0" y="2694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3567806" y="5464630"/>
            <a:ext cx="33020" cy="36195"/>
          </a:xfrm>
          <a:custGeom>
            <a:avLst/>
            <a:gdLst/>
            <a:ahLst/>
            <a:cxnLst/>
            <a:rect l="l" t="t" r="r" b="b"/>
            <a:pathLst>
              <a:path w="33020" h="36195">
                <a:moveTo>
                  <a:pt x="33031" y="0"/>
                </a:moveTo>
                <a:lnTo>
                  <a:pt x="0" y="3592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3641376" y="5464630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59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3714946" y="5455649"/>
            <a:ext cx="33020" cy="15240"/>
          </a:xfrm>
          <a:custGeom>
            <a:avLst/>
            <a:gdLst/>
            <a:ahLst/>
            <a:cxnLst/>
            <a:rect l="l" t="t" r="r" b="b"/>
            <a:pathLst>
              <a:path w="33020" h="15239">
                <a:moveTo>
                  <a:pt x="33031" y="0"/>
                </a:moveTo>
                <a:lnTo>
                  <a:pt x="0" y="149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3788516" y="5389790"/>
            <a:ext cx="31750" cy="66040"/>
          </a:xfrm>
          <a:custGeom>
            <a:avLst/>
            <a:gdLst/>
            <a:ahLst/>
            <a:cxnLst/>
            <a:rect l="l" t="t" r="r" b="b"/>
            <a:pathLst>
              <a:path w="31750" h="66039">
                <a:moveTo>
                  <a:pt x="31529" y="0"/>
                </a:moveTo>
                <a:lnTo>
                  <a:pt x="0" y="6585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3862086" y="5358357"/>
            <a:ext cx="31750" cy="31750"/>
          </a:xfrm>
          <a:custGeom>
            <a:avLst/>
            <a:gdLst/>
            <a:ahLst/>
            <a:cxnLst/>
            <a:rect l="l" t="t" r="r" b="b"/>
            <a:pathLst>
              <a:path w="31750" h="31750">
                <a:moveTo>
                  <a:pt x="31529" y="0"/>
                </a:moveTo>
                <a:lnTo>
                  <a:pt x="0" y="314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3934154" y="5358357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74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4007724" y="5365841"/>
            <a:ext cx="33020" cy="18415"/>
          </a:xfrm>
          <a:custGeom>
            <a:avLst/>
            <a:gdLst/>
            <a:ahLst/>
            <a:cxnLst/>
            <a:rect l="l" t="t" r="r" b="b"/>
            <a:pathLst>
              <a:path w="33020" h="18414">
                <a:moveTo>
                  <a:pt x="33031" y="17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4081295" y="5374822"/>
            <a:ext cx="33020" cy="9525"/>
          </a:xfrm>
          <a:custGeom>
            <a:avLst/>
            <a:gdLst/>
            <a:ahLst/>
            <a:cxnLst/>
            <a:rect l="l" t="t" r="r" b="b"/>
            <a:pathLst>
              <a:path w="33020" h="9525">
                <a:moveTo>
                  <a:pt x="33031" y="0"/>
                </a:moveTo>
                <a:lnTo>
                  <a:pt x="0" y="89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4154864" y="5374822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29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4228434" y="5377815"/>
            <a:ext cx="31750" cy="19685"/>
          </a:xfrm>
          <a:custGeom>
            <a:avLst/>
            <a:gdLst/>
            <a:ahLst/>
            <a:cxnLst/>
            <a:rect l="l" t="t" r="r" b="b"/>
            <a:pathLst>
              <a:path w="31750" h="19685">
                <a:moveTo>
                  <a:pt x="31529" y="194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4302004" y="5397274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59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4374073" y="5401764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4447643" y="5395777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4521213" y="5389790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4594783" y="5383803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4668353" y="5377815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4741923" y="5370331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4813991" y="5362847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4887561" y="5356860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4961131" y="5349376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5034701" y="5341892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5108271" y="5335905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5181841" y="5328421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5253910" y="5320937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5327480" y="5313453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5401050" y="5307466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5474620" y="5299982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5548190" y="5292498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5621760" y="5285014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5693828" y="5279026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5767398" y="5271542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5840968" y="5264058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5914538" y="5256574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5988108" y="5249090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6060177" y="5241606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6133747" y="5234122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6207317" y="5226638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6280887" y="5219154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6354457" y="5211670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6428027" y="5204186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2721000" y="5561922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8980">
            <a:solidFill>
              <a:srgbClr val="00AF5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2374171" y="5674183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019" y="0"/>
                </a:lnTo>
              </a:path>
            </a:pathLst>
          </a:custGeom>
          <a:ln w="898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2428222" y="5633769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898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2500290" y="5603833"/>
            <a:ext cx="42545" cy="0"/>
          </a:xfrm>
          <a:custGeom>
            <a:avLst/>
            <a:gdLst/>
            <a:ahLst/>
            <a:cxnLst/>
            <a:rect l="l" t="t" r="r" b="b"/>
            <a:pathLst>
              <a:path w="42544">
                <a:moveTo>
                  <a:pt x="0" y="0"/>
                </a:moveTo>
                <a:lnTo>
                  <a:pt x="42039" y="0"/>
                </a:lnTo>
              </a:path>
            </a:pathLst>
          </a:custGeom>
          <a:ln w="898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2573861" y="5611317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898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2647431" y="5603833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898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2794570" y="5557432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898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2868141" y="5551445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898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2940209" y="5513276"/>
            <a:ext cx="42545" cy="0"/>
          </a:xfrm>
          <a:custGeom>
            <a:avLst/>
            <a:gdLst/>
            <a:ahLst/>
            <a:cxnLst/>
            <a:rect l="l" t="t" r="r" b="b"/>
            <a:pathLst>
              <a:path w="42544">
                <a:moveTo>
                  <a:pt x="0" y="0"/>
                </a:moveTo>
                <a:lnTo>
                  <a:pt x="42039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3013779" y="5418978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3087349" y="5365093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3160919" y="5464630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898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3234489" y="5539470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898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3308059" y="5564167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3380127" y="5542464"/>
            <a:ext cx="42545" cy="0"/>
          </a:xfrm>
          <a:custGeom>
            <a:avLst/>
            <a:gdLst/>
            <a:ahLst/>
            <a:cxnLst/>
            <a:rect l="l" t="t" r="r" b="b"/>
            <a:pathLst>
              <a:path w="42545">
                <a:moveTo>
                  <a:pt x="0" y="0"/>
                </a:moveTo>
                <a:lnTo>
                  <a:pt x="42039" y="0"/>
                </a:lnTo>
              </a:path>
            </a:pathLst>
          </a:custGeom>
          <a:ln w="898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3453698" y="5523005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898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3527268" y="5495314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3600837" y="5460139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898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3674407" y="5466127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898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3747977" y="5450410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3820046" y="5385299"/>
            <a:ext cx="42545" cy="0"/>
          </a:xfrm>
          <a:custGeom>
            <a:avLst/>
            <a:gdLst/>
            <a:ahLst/>
            <a:cxnLst/>
            <a:rect l="l" t="t" r="r" b="b"/>
            <a:pathLst>
              <a:path w="42545">
                <a:moveTo>
                  <a:pt x="0" y="0"/>
                </a:moveTo>
                <a:lnTo>
                  <a:pt x="42039" y="0"/>
                </a:lnTo>
              </a:path>
            </a:pathLst>
          </a:custGeom>
          <a:ln w="898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3893616" y="5353118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3967186" y="5361351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898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4040756" y="5378564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4114326" y="5369583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4187896" y="5372577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4259964" y="5392784"/>
            <a:ext cx="42545" cy="0"/>
          </a:xfrm>
          <a:custGeom>
            <a:avLst/>
            <a:gdLst/>
            <a:ahLst/>
            <a:cxnLst/>
            <a:rect l="l" t="t" r="r" b="b"/>
            <a:pathLst>
              <a:path w="42545">
                <a:moveTo>
                  <a:pt x="0" y="0"/>
                </a:moveTo>
                <a:lnTo>
                  <a:pt x="42039" y="0"/>
                </a:lnTo>
              </a:path>
            </a:pathLst>
          </a:custGeom>
          <a:ln w="898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4333534" y="5398022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4407104" y="5396526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4480674" y="5391287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8980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4554244" y="5384551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4627814" y="5378564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4699883" y="5372577"/>
            <a:ext cx="42545" cy="0"/>
          </a:xfrm>
          <a:custGeom>
            <a:avLst/>
            <a:gdLst/>
            <a:ahLst/>
            <a:cxnLst/>
            <a:rect l="l" t="t" r="r" b="b"/>
            <a:pathLst>
              <a:path w="42545">
                <a:moveTo>
                  <a:pt x="0" y="0"/>
                </a:moveTo>
                <a:lnTo>
                  <a:pt x="42039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4773453" y="5365093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4847023" y="5357609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4920593" y="5351621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4994163" y="5344137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5067733" y="5336653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5139801" y="5330666"/>
            <a:ext cx="42545" cy="0"/>
          </a:xfrm>
          <a:custGeom>
            <a:avLst/>
            <a:gdLst/>
            <a:ahLst/>
            <a:cxnLst/>
            <a:rect l="l" t="t" r="r" b="b"/>
            <a:pathLst>
              <a:path w="42545">
                <a:moveTo>
                  <a:pt x="0" y="0"/>
                </a:moveTo>
                <a:lnTo>
                  <a:pt x="42039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5213371" y="5323182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5286941" y="5315698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5360511" y="5308214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5434081" y="5302227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5507651" y="5294743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5579720" y="5287259"/>
            <a:ext cx="42545" cy="0"/>
          </a:xfrm>
          <a:custGeom>
            <a:avLst/>
            <a:gdLst/>
            <a:ahLst/>
            <a:cxnLst/>
            <a:rect l="l" t="t" r="r" b="b"/>
            <a:pathLst>
              <a:path w="42545">
                <a:moveTo>
                  <a:pt x="0" y="0"/>
                </a:moveTo>
                <a:lnTo>
                  <a:pt x="42039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5653290" y="5279775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5726860" y="5267052"/>
            <a:ext cx="40640" cy="12065"/>
          </a:xfrm>
          <a:custGeom>
            <a:avLst/>
            <a:gdLst/>
            <a:ahLst/>
            <a:cxnLst/>
            <a:rect l="l" t="t" r="r" b="b"/>
            <a:pathLst>
              <a:path w="40639" h="12064">
                <a:moveTo>
                  <a:pt x="0" y="11974"/>
                </a:moveTo>
                <a:lnTo>
                  <a:pt x="40538" y="11974"/>
                </a:lnTo>
                <a:lnTo>
                  <a:pt x="40538" y="0"/>
                </a:lnTo>
                <a:lnTo>
                  <a:pt x="0" y="0"/>
                </a:lnTo>
                <a:lnTo>
                  <a:pt x="0" y="11974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5800430" y="5266304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5873999" y="5258820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5947569" y="5251336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6019638" y="5243852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6093208" y="5236367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6166778" y="5228883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6240348" y="5221399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6313918" y="5213915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6387488" y="5206431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538" y="0"/>
                </a:lnTo>
              </a:path>
            </a:pathLst>
          </a:custGeom>
          <a:ln w="10477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6459557" y="5192212"/>
            <a:ext cx="28575" cy="12065"/>
          </a:xfrm>
          <a:custGeom>
            <a:avLst/>
            <a:gdLst/>
            <a:ahLst/>
            <a:cxnLst/>
            <a:rect l="l" t="t" r="r" b="b"/>
            <a:pathLst>
              <a:path w="28575" h="12064">
                <a:moveTo>
                  <a:pt x="0" y="11974"/>
                </a:moveTo>
                <a:lnTo>
                  <a:pt x="28527" y="11974"/>
                </a:lnTo>
                <a:lnTo>
                  <a:pt x="28527" y="0"/>
                </a:lnTo>
                <a:lnTo>
                  <a:pt x="0" y="0"/>
                </a:lnTo>
                <a:lnTo>
                  <a:pt x="0" y="11974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2395191" y="5629278"/>
            <a:ext cx="33020" cy="40640"/>
          </a:xfrm>
          <a:custGeom>
            <a:avLst/>
            <a:gdLst/>
            <a:ahLst/>
            <a:cxnLst/>
            <a:rect l="l" t="t" r="r" b="b"/>
            <a:pathLst>
              <a:path w="33019" h="40639">
                <a:moveTo>
                  <a:pt x="33031" y="0"/>
                </a:moveTo>
                <a:lnTo>
                  <a:pt x="0" y="404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2468761" y="5599342"/>
            <a:ext cx="31750" cy="30480"/>
          </a:xfrm>
          <a:custGeom>
            <a:avLst/>
            <a:gdLst/>
            <a:ahLst/>
            <a:cxnLst/>
            <a:rect l="l" t="t" r="r" b="b"/>
            <a:pathLst>
              <a:path w="31750" h="30479">
                <a:moveTo>
                  <a:pt x="31529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2542331" y="5599342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74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2614399" y="5599342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19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2687969" y="5557432"/>
            <a:ext cx="33020" cy="41910"/>
          </a:xfrm>
          <a:custGeom>
            <a:avLst/>
            <a:gdLst/>
            <a:ahLst/>
            <a:cxnLst/>
            <a:rect l="l" t="t" r="r" b="b"/>
            <a:pathLst>
              <a:path w="33019" h="41910">
                <a:moveTo>
                  <a:pt x="33031" y="0"/>
                </a:moveTo>
                <a:lnTo>
                  <a:pt x="0" y="4191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2761539" y="5552942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19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2835109" y="5546954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19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2908679" y="5508037"/>
            <a:ext cx="31750" cy="39370"/>
          </a:xfrm>
          <a:custGeom>
            <a:avLst/>
            <a:gdLst/>
            <a:ahLst/>
            <a:cxnLst/>
            <a:rect l="l" t="t" r="r" b="b"/>
            <a:pathLst>
              <a:path w="31750" h="39370">
                <a:moveTo>
                  <a:pt x="31529" y="0"/>
                </a:moveTo>
                <a:lnTo>
                  <a:pt x="0" y="389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2982249" y="5413739"/>
            <a:ext cx="31750" cy="94615"/>
          </a:xfrm>
          <a:custGeom>
            <a:avLst/>
            <a:gdLst/>
            <a:ahLst/>
            <a:cxnLst/>
            <a:rect l="l" t="t" r="r" b="b"/>
            <a:pathLst>
              <a:path w="31750" h="94614">
                <a:moveTo>
                  <a:pt x="31529" y="0"/>
                </a:moveTo>
                <a:lnTo>
                  <a:pt x="0" y="942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3054318" y="5359854"/>
            <a:ext cx="33020" cy="53975"/>
          </a:xfrm>
          <a:custGeom>
            <a:avLst/>
            <a:gdLst/>
            <a:ahLst/>
            <a:cxnLst/>
            <a:rect l="l" t="t" r="r" b="b"/>
            <a:pathLst>
              <a:path w="33019" h="53975">
                <a:moveTo>
                  <a:pt x="33031" y="0"/>
                </a:moveTo>
                <a:lnTo>
                  <a:pt x="0" y="538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3127887" y="5359854"/>
            <a:ext cx="33020" cy="100330"/>
          </a:xfrm>
          <a:custGeom>
            <a:avLst/>
            <a:gdLst/>
            <a:ahLst/>
            <a:cxnLst/>
            <a:rect l="l" t="t" r="r" b="b"/>
            <a:pathLst>
              <a:path w="33019" h="100329">
                <a:moveTo>
                  <a:pt x="33031" y="10028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3201458" y="5460139"/>
            <a:ext cx="33020" cy="74930"/>
          </a:xfrm>
          <a:custGeom>
            <a:avLst/>
            <a:gdLst/>
            <a:ahLst/>
            <a:cxnLst/>
            <a:rect l="l" t="t" r="r" b="b"/>
            <a:pathLst>
              <a:path w="33019" h="74929">
                <a:moveTo>
                  <a:pt x="33031" y="748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3275028" y="5534980"/>
            <a:ext cx="33020" cy="24130"/>
          </a:xfrm>
          <a:custGeom>
            <a:avLst/>
            <a:gdLst/>
            <a:ahLst/>
            <a:cxnLst/>
            <a:rect l="l" t="t" r="r" b="b"/>
            <a:pathLst>
              <a:path w="33020" h="24129">
                <a:moveTo>
                  <a:pt x="33031" y="2394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3348597" y="5537973"/>
            <a:ext cx="31750" cy="20955"/>
          </a:xfrm>
          <a:custGeom>
            <a:avLst/>
            <a:gdLst/>
            <a:ahLst/>
            <a:cxnLst/>
            <a:rect l="l" t="t" r="r" b="b"/>
            <a:pathLst>
              <a:path w="31750" h="20954">
                <a:moveTo>
                  <a:pt x="31529" y="0"/>
                </a:moveTo>
                <a:lnTo>
                  <a:pt x="0" y="209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3422167" y="5518515"/>
            <a:ext cx="31750" cy="19685"/>
          </a:xfrm>
          <a:custGeom>
            <a:avLst/>
            <a:gdLst/>
            <a:ahLst/>
            <a:cxnLst/>
            <a:rect l="l" t="t" r="r" b="b"/>
            <a:pathLst>
              <a:path w="31750" h="19685">
                <a:moveTo>
                  <a:pt x="31529" y="0"/>
                </a:moveTo>
                <a:lnTo>
                  <a:pt x="0" y="194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3494236" y="5490076"/>
            <a:ext cx="33020" cy="28575"/>
          </a:xfrm>
          <a:custGeom>
            <a:avLst/>
            <a:gdLst/>
            <a:ahLst/>
            <a:cxnLst/>
            <a:rect l="l" t="t" r="r" b="b"/>
            <a:pathLst>
              <a:path w="33020" h="28575">
                <a:moveTo>
                  <a:pt x="33031" y="0"/>
                </a:moveTo>
                <a:lnTo>
                  <a:pt x="0" y="284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3567806" y="5455649"/>
            <a:ext cx="33020" cy="34925"/>
          </a:xfrm>
          <a:custGeom>
            <a:avLst/>
            <a:gdLst/>
            <a:ahLst/>
            <a:cxnLst/>
            <a:rect l="l" t="t" r="r" b="b"/>
            <a:pathLst>
              <a:path w="33020" h="34925">
                <a:moveTo>
                  <a:pt x="33031" y="0"/>
                </a:moveTo>
                <a:lnTo>
                  <a:pt x="0" y="344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3641376" y="5455649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59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3714946" y="5445171"/>
            <a:ext cx="33020" cy="16510"/>
          </a:xfrm>
          <a:custGeom>
            <a:avLst/>
            <a:gdLst/>
            <a:ahLst/>
            <a:cxnLst/>
            <a:rect l="l" t="t" r="r" b="b"/>
            <a:pathLst>
              <a:path w="33020" h="16510">
                <a:moveTo>
                  <a:pt x="33031" y="0"/>
                </a:moveTo>
                <a:lnTo>
                  <a:pt x="0" y="164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3788516" y="5380809"/>
            <a:ext cx="31750" cy="64769"/>
          </a:xfrm>
          <a:custGeom>
            <a:avLst/>
            <a:gdLst/>
            <a:ahLst/>
            <a:cxnLst/>
            <a:rect l="l" t="t" r="r" b="b"/>
            <a:pathLst>
              <a:path w="31750" h="64770">
                <a:moveTo>
                  <a:pt x="31529" y="0"/>
                </a:moveTo>
                <a:lnTo>
                  <a:pt x="0" y="643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3862086" y="5347879"/>
            <a:ext cx="31750" cy="33020"/>
          </a:xfrm>
          <a:custGeom>
            <a:avLst/>
            <a:gdLst/>
            <a:ahLst/>
            <a:cxnLst/>
            <a:rect l="l" t="t" r="r" b="b"/>
            <a:pathLst>
              <a:path w="31750" h="33020">
                <a:moveTo>
                  <a:pt x="31529" y="0"/>
                </a:moveTo>
                <a:lnTo>
                  <a:pt x="0" y="3292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3934154" y="5347879"/>
            <a:ext cx="33020" cy="9525"/>
          </a:xfrm>
          <a:custGeom>
            <a:avLst/>
            <a:gdLst/>
            <a:ahLst/>
            <a:cxnLst/>
            <a:rect l="l" t="t" r="r" b="b"/>
            <a:pathLst>
              <a:path w="33020" h="9525">
                <a:moveTo>
                  <a:pt x="33031" y="89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4007724" y="5356860"/>
            <a:ext cx="33020" cy="16510"/>
          </a:xfrm>
          <a:custGeom>
            <a:avLst/>
            <a:gdLst/>
            <a:ahLst/>
            <a:cxnLst/>
            <a:rect l="l" t="t" r="r" b="b"/>
            <a:pathLst>
              <a:path w="33020" h="16510">
                <a:moveTo>
                  <a:pt x="33031" y="164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4081295" y="5364344"/>
            <a:ext cx="33020" cy="9525"/>
          </a:xfrm>
          <a:custGeom>
            <a:avLst/>
            <a:gdLst/>
            <a:ahLst/>
            <a:cxnLst/>
            <a:rect l="l" t="t" r="r" b="b"/>
            <a:pathLst>
              <a:path w="33020" h="9525">
                <a:moveTo>
                  <a:pt x="33031" y="0"/>
                </a:moveTo>
                <a:lnTo>
                  <a:pt x="0" y="89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4154864" y="5364344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33031" y="29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4228434" y="5367338"/>
            <a:ext cx="31750" cy="20955"/>
          </a:xfrm>
          <a:custGeom>
            <a:avLst/>
            <a:gdLst/>
            <a:ahLst/>
            <a:cxnLst/>
            <a:rect l="l" t="t" r="r" b="b"/>
            <a:pathLst>
              <a:path w="31750" h="20954">
                <a:moveTo>
                  <a:pt x="31529" y="2095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4302004" y="5388293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29" y="44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4374073" y="5391287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4">
                <a:moveTo>
                  <a:pt x="33031" y="0"/>
                </a:moveTo>
                <a:lnTo>
                  <a:pt x="0" y="1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4447643" y="5386796"/>
            <a:ext cx="33020" cy="5080"/>
          </a:xfrm>
          <a:custGeom>
            <a:avLst/>
            <a:gdLst/>
            <a:ahLst/>
            <a:cxnLst/>
            <a:rect l="l" t="t" r="r" b="b"/>
            <a:pathLst>
              <a:path w="33020" h="5079">
                <a:moveTo>
                  <a:pt x="33031" y="0"/>
                </a:moveTo>
                <a:lnTo>
                  <a:pt x="0" y="4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4521213" y="5379312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4594783" y="5373325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4668353" y="5367338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4741923" y="5359854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4813991" y="5352370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4887561" y="5346382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4961131" y="5338898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5034701" y="5331414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5108271" y="5325427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29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5181841" y="5317944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5253910" y="5310459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5327480" y="5302975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5401050" y="5296988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5474620" y="5289504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5548190" y="5282020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5621760" y="5274536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5693828" y="5267052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5767398" y="5261065"/>
            <a:ext cx="33020" cy="6350"/>
          </a:xfrm>
          <a:custGeom>
            <a:avLst/>
            <a:gdLst/>
            <a:ahLst/>
            <a:cxnLst/>
            <a:rect l="l" t="t" r="r" b="b"/>
            <a:pathLst>
              <a:path w="33020" h="6350">
                <a:moveTo>
                  <a:pt x="33031" y="0"/>
                </a:moveTo>
                <a:lnTo>
                  <a:pt x="0" y="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5840968" y="5253581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5914538" y="5246097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5988108" y="5238613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29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6060177" y="5231129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6133747" y="5223645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6207317" y="5216161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6280887" y="5208677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6354457" y="5201192"/>
            <a:ext cx="33020" cy="7620"/>
          </a:xfrm>
          <a:custGeom>
            <a:avLst/>
            <a:gdLst/>
            <a:ahLst/>
            <a:cxnLst/>
            <a:rect l="l" t="t" r="r" b="b"/>
            <a:pathLst>
              <a:path w="33020" h="7620">
                <a:moveTo>
                  <a:pt x="33031" y="0"/>
                </a:moveTo>
                <a:lnTo>
                  <a:pt x="0" y="7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6428027" y="5192212"/>
            <a:ext cx="31750" cy="9525"/>
          </a:xfrm>
          <a:custGeom>
            <a:avLst/>
            <a:gdLst/>
            <a:ahLst/>
            <a:cxnLst/>
            <a:rect l="l" t="t" r="r" b="b"/>
            <a:pathLst>
              <a:path w="31750" h="9525">
                <a:moveTo>
                  <a:pt x="31529" y="0"/>
                </a:moveTo>
                <a:lnTo>
                  <a:pt x="0" y="89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2374171" y="4888361"/>
            <a:ext cx="0" cy="2084070"/>
          </a:xfrm>
          <a:custGeom>
            <a:avLst/>
            <a:gdLst/>
            <a:ahLst/>
            <a:cxnLst/>
            <a:rect l="l" t="t" r="r" b="b"/>
            <a:pathLst>
              <a:path h="2084070">
                <a:moveTo>
                  <a:pt x="0" y="2083562"/>
                </a:moveTo>
                <a:lnTo>
                  <a:pt x="0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2344142" y="6971924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028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2344142" y="6711480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028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2344142" y="6451023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028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2344142" y="6190579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028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2344142" y="5930136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028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2344142" y="5669692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028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2344142" y="5409248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028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2344142" y="5148805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028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2344142" y="4888361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028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2374171" y="6971924"/>
            <a:ext cx="4106545" cy="0"/>
          </a:xfrm>
          <a:custGeom>
            <a:avLst/>
            <a:gdLst/>
            <a:ahLst/>
            <a:cxnLst/>
            <a:rect l="l" t="t" r="r" b="b"/>
            <a:pathLst>
              <a:path w="4106545">
                <a:moveTo>
                  <a:pt x="0" y="0"/>
                </a:moveTo>
                <a:lnTo>
                  <a:pt x="4106406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2374171" y="6971924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2668451" y="6971924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2961229" y="6971924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3254007" y="6971924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3548288" y="6971924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3841066" y="6971924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4133844" y="6971924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4428124" y="6971924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4720903" y="6971924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5013681" y="6971924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5307961" y="6971924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5600740" y="6971924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5893518" y="6971924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6187798" y="6971924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6480576" y="6971924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3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6" name="object 1146"/>
          <p:cNvSpPr txBox="1"/>
          <p:nvPr/>
        </p:nvSpPr>
        <p:spPr>
          <a:xfrm>
            <a:off x="2164483" y="6388453"/>
            <a:ext cx="137160" cy="6508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40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20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 marL="67945">
              <a:lnSpc>
                <a:spcPct val="100000"/>
              </a:lnSpc>
            </a:pP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750">
              <a:latin typeface="Arial"/>
              <a:cs typeface="Arial"/>
            </a:endParaRPr>
          </a:p>
        </p:txBody>
      </p:sp>
      <p:sp>
        <p:nvSpPr>
          <p:cNvPr id="1147" name="object 1147"/>
          <p:cNvSpPr txBox="1"/>
          <p:nvPr/>
        </p:nvSpPr>
        <p:spPr>
          <a:xfrm>
            <a:off x="2164483" y="6127636"/>
            <a:ext cx="13652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60</a:t>
            </a:r>
            <a:endParaRPr sz="750">
              <a:latin typeface="Arial"/>
              <a:cs typeface="Arial"/>
            </a:endParaRPr>
          </a:p>
        </p:txBody>
      </p:sp>
      <p:sp>
        <p:nvSpPr>
          <p:cNvPr id="1148" name="object 1148"/>
          <p:cNvSpPr txBox="1"/>
          <p:nvPr/>
        </p:nvSpPr>
        <p:spPr>
          <a:xfrm>
            <a:off x="2164483" y="5860842"/>
            <a:ext cx="136525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80</a:t>
            </a:r>
            <a:endParaRPr sz="800">
              <a:latin typeface="Arial"/>
              <a:cs typeface="Arial"/>
            </a:endParaRPr>
          </a:p>
        </p:txBody>
      </p:sp>
      <p:sp>
        <p:nvSpPr>
          <p:cNvPr id="1149" name="object 1149"/>
          <p:cNvSpPr txBox="1"/>
          <p:nvPr/>
        </p:nvSpPr>
        <p:spPr>
          <a:xfrm>
            <a:off x="2108630" y="4824544"/>
            <a:ext cx="192405" cy="9112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160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140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120</a:t>
            </a:r>
            <a:endParaRPr sz="7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100</a:t>
            </a:r>
            <a:endParaRPr sz="750">
              <a:latin typeface="Arial"/>
              <a:cs typeface="Arial"/>
            </a:endParaRPr>
          </a:p>
        </p:txBody>
      </p:sp>
      <p:sp>
        <p:nvSpPr>
          <p:cNvPr id="1150" name="object 1150"/>
          <p:cNvSpPr txBox="1"/>
          <p:nvPr/>
        </p:nvSpPr>
        <p:spPr>
          <a:xfrm>
            <a:off x="2239555" y="7028450"/>
            <a:ext cx="27114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06</a:t>
            </a:r>
            <a:r>
              <a:rPr sz="750" b="1" spc="25" dirty="0">
                <a:solidFill>
                  <a:srgbClr val="404040"/>
                </a:solidFill>
                <a:latin typeface="Arial"/>
                <a:cs typeface="Arial"/>
              </a:rPr>
              <a:t>Q1</a:t>
            </a:r>
            <a:endParaRPr sz="750">
              <a:latin typeface="Arial"/>
              <a:cs typeface="Arial"/>
            </a:endParaRPr>
          </a:p>
        </p:txBody>
      </p:sp>
      <p:sp>
        <p:nvSpPr>
          <p:cNvPr id="1151" name="object 1151"/>
          <p:cNvSpPr txBox="1"/>
          <p:nvPr/>
        </p:nvSpPr>
        <p:spPr>
          <a:xfrm>
            <a:off x="2599572" y="7028450"/>
            <a:ext cx="189674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305435" algn="l"/>
                <a:tab pos="599440" algn="l"/>
                <a:tab pos="892810" algn="l"/>
                <a:tab pos="1185545" algn="l"/>
                <a:tab pos="1478915" algn="l"/>
                <a:tab pos="1772285" algn="l"/>
              </a:tabLst>
            </a:pP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7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8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9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2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13</a:t>
            </a:r>
            <a:endParaRPr sz="750">
              <a:latin typeface="Arial"/>
              <a:cs typeface="Arial"/>
            </a:endParaRPr>
          </a:p>
        </p:txBody>
      </p:sp>
      <p:sp>
        <p:nvSpPr>
          <p:cNvPr id="1152" name="object 1152"/>
          <p:cNvSpPr txBox="1"/>
          <p:nvPr/>
        </p:nvSpPr>
        <p:spPr>
          <a:xfrm>
            <a:off x="4652900" y="7028450"/>
            <a:ext cx="189674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305435" algn="l"/>
                <a:tab pos="599440" algn="l"/>
                <a:tab pos="892810" algn="l"/>
                <a:tab pos="1186180" algn="l"/>
                <a:tab pos="1478915" algn="l"/>
                <a:tab pos="1772285" algn="l"/>
              </a:tabLst>
            </a:pP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4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5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6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7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8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9</a:t>
            </a:r>
            <a:r>
              <a:rPr sz="75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20</a:t>
            </a:r>
            <a:endParaRPr sz="750">
              <a:latin typeface="Arial"/>
              <a:cs typeface="Arial"/>
            </a:endParaRPr>
          </a:p>
        </p:txBody>
      </p:sp>
      <p:sp>
        <p:nvSpPr>
          <p:cNvPr id="1153" name="object 1153"/>
          <p:cNvSpPr txBox="1"/>
          <p:nvPr/>
        </p:nvSpPr>
        <p:spPr>
          <a:xfrm>
            <a:off x="1333293" y="5709778"/>
            <a:ext cx="718820" cy="472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ctr">
              <a:lnSpc>
                <a:spcPct val="100000"/>
              </a:lnSpc>
            </a:pPr>
            <a:r>
              <a:rPr sz="750" b="1" spc="45" dirty="0">
                <a:solidFill>
                  <a:srgbClr val="404040"/>
                </a:solidFill>
                <a:latin typeface="Arial"/>
                <a:cs typeface="Arial"/>
              </a:rPr>
              <a:t>M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a</a:t>
            </a: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nuf</a:t>
            </a:r>
            <a:r>
              <a:rPr sz="750" b="1" spc="10" dirty="0">
                <a:solidFill>
                  <a:srgbClr val="404040"/>
                </a:solidFill>
                <a:latin typeface="Arial"/>
                <a:cs typeface="Arial"/>
              </a:rPr>
              <a:t>a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c</a:t>
            </a:r>
            <a:r>
              <a:rPr sz="750" b="1" spc="5" dirty="0">
                <a:solidFill>
                  <a:srgbClr val="404040"/>
                </a:solidFill>
                <a:latin typeface="Arial"/>
                <a:cs typeface="Arial"/>
              </a:rPr>
              <a:t>t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uring  </a:t>
            </a: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Cost  Breakdown  </a:t>
            </a:r>
            <a:r>
              <a:rPr sz="750" b="1" spc="15" dirty="0">
                <a:solidFill>
                  <a:srgbClr val="404040"/>
                </a:solidFill>
                <a:latin typeface="Arial"/>
                <a:cs typeface="Arial"/>
              </a:rPr>
              <a:t>(2006</a:t>
            </a:r>
            <a:r>
              <a:rPr sz="750" b="1" spc="-7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750" b="1" spc="20" dirty="0">
                <a:solidFill>
                  <a:srgbClr val="404040"/>
                </a:solidFill>
                <a:latin typeface="Arial"/>
                <a:cs typeface="Arial"/>
              </a:rPr>
              <a:t>Q1=100)</a:t>
            </a:r>
            <a:endParaRPr sz="750">
              <a:latin typeface="Arial"/>
              <a:cs typeface="Arial"/>
            </a:endParaRPr>
          </a:p>
        </p:txBody>
      </p:sp>
      <p:sp>
        <p:nvSpPr>
          <p:cNvPr id="1154" name="object 1154"/>
          <p:cNvSpPr/>
          <p:nvPr/>
        </p:nvSpPr>
        <p:spPr>
          <a:xfrm>
            <a:off x="1144501" y="7383544"/>
            <a:ext cx="5729605" cy="446405"/>
          </a:xfrm>
          <a:custGeom>
            <a:avLst/>
            <a:gdLst/>
            <a:ahLst/>
            <a:cxnLst/>
            <a:rect l="l" t="t" r="r" b="b"/>
            <a:pathLst>
              <a:path w="5729605" h="446404">
                <a:moveTo>
                  <a:pt x="0" y="446047"/>
                </a:moveTo>
                <a:lnTo>
                  <a:pt x="5729449" y="446047"/>
                </a:lnTo>
                <a:lnTo>
                  <a:pt x="5729449" y="0"/>
                </a:lnTo>
                <a:lnTo>
                  <a:pt x="0" y="0"/>
                </a:lnTo>
                <a:lnTo>
                  <a:pt x="0" y="44604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1506345" y="7425455"/>
            <a:ext cx="0" cy="62865"/>
          </a:xfrm>
          <a:custGeom>
            <a:avLst/>
            <a:gdLst/>
            <a:ahLst/>
            <a:cxnLst/>
            <a:rect l="l" t="t" r="r" b="b"/>
            <a:pathLst>
              <a:path h="62865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63059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3416162" y="7425455"/>
            <a:ext cx="0" cy="62865"/>
          </a:xfrm>
          <a:custGeom>
            <a:avLst/>
            <a:gdLst/>
            <a:ahLst/>
            <a:cxnLst/>
            <a:rect l="l" t="t" r="r" b="b"/>
            <a:pathLst>
              <a:path h="62865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63059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5325978" y="7425455"/>
            <a:ext cx="0" cy="62865"/>
          </a:xfrm>
          <a:custGeom>
            <a:avLst/>
            <a:gdLst/>
            <a:ahLst/>
            <a:cxnLst/>
            <a:rect l="l" t="t" r="r" b="b"/>
            <a:pathLst>
              <a:path h="62865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63059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1506345" y="7575135"/>
            <a:ext cx="0" cy="62865"/>
          </a:xfrm>
          <a:custGeom>
            <a:avLst/>
            <a:gdLst/>
            <a:ahLst/>
            <a:cxnLst/>
            <a:rect l="l" t="t" r="r" b="b"/>
            <a:pathLst>
              <a:path h="62865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63059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3416162" y="7575135"/>
            <a:ext cx="0" cy="62865"/>
          </a:xfrm>
          <a:custGeom>
            <a:avLst/>
            <a:gdLst/>
            <a:ahLst/>
            <a:cxnLst/>
            <a:rect l="l" t="t" r="r" b="b"/>
            <a:pathLst>
              <a:path h="62865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63059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5325978" y="7575135"/>
            <a:ext cx="0" cy="62865"/>
          </a:xfrm>
          <a:custGeom>
            <a:avLst/>
            <a:gdLst/>
            <a:ahLst/>
            <a:cxnLst/>
            <a:rect l="l" t="t" r="r" b="b"/>
            <a:pathLst>
              <a:path h="62865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63059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1506345" y="7723318"/>
            <a:ext cx="0" cy="62865"/>
          </a:xfrm>
          <a:custGeom>
            <a:avLst/>
            <a:gdLst/>
            <a:ahLst/>
            <a:cxnLst/>
            <a:rect l="l" t="t" r="r" b="b"/>
            <a:pathLst>
              <a:path h="62865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63059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2" name="object 1162"/>
          <p:cNvSpPr txBox="1"/>
          <p:nvPr/>
        </p:nvSpPr>
        <p:spPr>
          <a:xfrm>
            <a:off x="1551300" y="7373196"/>
            <a:ext cx="880110" cy="4616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2800"/>
              </a:lnSpc>
            </a:pPr>
            <a:r>
              <a:rPr sz="950" spc="15" dirty="0">
                <a:solidFill>
                  <a:srgbClr val="404040"/>
                </a:solidFill>
                <a:latin typeface="Arial"/>
                <a:cs typeface="Arial"/>
              </a:rPr>
              <a:t>Other</a:t>
            </a:r>
            <a:r>
              <a:rPr sz="950" spc="-4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950" spc="10" dirty="0">
                <a:solidFill>
                  <a:srgbClr val="404040"/>
                </a:solidFill>
                <a:latin typeface="Arial"/>
                <a:cs typeface="Arial"/>
              </a:rPr>
              <a:t>Materials  Benefits</a:t>
            </a:r>
            <a:endParaRPr sz="9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0"/>
              </a:spcBef>
            </a:pPr>
            <a:r>
              <a:rPr sz="950" spc="15" dirty="0">
                <a:solidFill>
                  <a:srgbClr val="404040"/>
                </a:solidFill>
                <a:latin typeface="Arial"/>
                <a:cs typeface="Arial"/>
              </a:rPr>
              <a:t>Metals</a:t>
            </a:r>
            <a:endParaRPr sz="950">
              <a:latin typeface="Arial"/>
              <a:cs typeface="Arial"/>
            </a:endParaRPr>
          </a:p>
        </p:txBody>
      </p:sp>
      <p:sp>
        <p:nvSpPr>
          <p:cNvPr id="1163" name="object 1163"/>
          <p:cNvSpPr/>
          <p:nvPr/>
        </p:nvSpPr>
        <p:spPr>
          <a:xfrm>
            <a:off x="3416162" y="7723318"/>
            <a:ext cx="0" cy="62865"/>
          </a:xfrm>
          <a:custGeom>
            <a:avLst/>
            <a:gdLst/>
            <a:ahLst/>
            <a:cxnLst/>
            <a:rect l="l" t="t" r="r" b="b"/>
            <a:pathLst>
              <a:path h="62865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63059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4" name="object 1164"/>
          <p:cNvSpPr txBox="1"/>
          <p:nvPr/>
        </p:nvSpPr>
        <p:spPr>
          <a:xfrm>
            <a:off x="3461392" y="7377250"/>
            <a:ext cx="1191895" cy="45783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50" spc="15" dirty="0">
                <a:solidFill>
                  <a:srgbClr val="404040"/>
                </a:solidFill>
                <a:latin typeface="Arial"/>
                <a:cs typeface="Arial"/>
              </a:rPr>
              <a:t>Energy</a:t>
            </a:r>
            <a:endParaRPr sz="950">
              <a:latin typeface="Arial"/>
              <a:cs typeface="Arial"/>
            </a:endParaRPr>
          </a:p>
          <a:p>
            <a:pPr marL="12700" marR="5080">
              <a:lnSpc>
                <a:spcPct val="102800"/>
              </a:lnSpc>
            </a:pPr>
            <a:r>
              <a:rPr sz="950" spc="15" dirty="0">
                <a:solidFill>
                  <a:srgbClr val="404040"/>
                </a:solidFill>
                <a:latin typeface="Arial"/>
                <a:cs typeface="Arial"/>
              </a:rPr>
              <a:t>Chemicals </a:t>
            </a:r>
            <a:r>
              <a:rPr sz="950" spc="20" dirty="0">
                <a:solidFill>
                  <a:srgbClr val="404040"/>
                </a:solidFill>
                <a:latin typeface="Arial"/>
                <a:cs typeface="Arial"/>
              </a:rPr>
              <a:t>&amp;</a:t>
            </a:r>
            <a:r>
              <a:rPr sz="950" spc="-6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950" spc="10" dirty="0">
                <a:solidFill>
                  <a:srgbClr val="404040"/>
                </a:solidFill>
                <a:latin typeface="Arial"/>
                <a:cs typeface="Arial"/>
              </a:rPr>
              <a:t>Plastics  </a:t>
            </a:r>
            <a:r>
              <a:rPr sz="950" spc="15" dirty="0">
                <a:solidFill>
                  <a:srgbClr val="404040"/>
                </a:solidFill>
                <a:latin typeface="Arial"/>
                <a:cs typeface="Arial"/>
              </a:rPr>
              <a:t>Production</a:t>
            </a:r>
            <a:r>
              <a:rPr sz="950" spc="-8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950" spc="15" dirty="0">
                <a:solidFill>
                  <a:srgbClr val="404040"/>
                </a:solidFill>
                <a:latin typeface="Arial"/>
                <a:cs typeface="Arial"/>
              </a:rPr>
              <a:t>Labor</a:t>
            </a:r>
            <a:endParaRPr sz="950">
              <a:latin typeface="Arial"/>
              <a:cs typeface="Arial"/>
            </a:endParaRPr>
          </a:p>
        </p:txBody>
      </p:sp>
      <p:sp>
        <p:nvSpPr>
          <p:cNvPr id="1165" name="object 1165"/>
          <p:cNvSpPr/>
          <p:nvPr/>
        </p:nvSpPr>
        <p:spPr>
          <a:xfrm>
            <a:off x="5325978" y="7723318"/>
            <a:ext cx="0" cy="62865"/>
          </a:xfrm>
          <a:custGeom>
            <a:avLst/>
            <a:gdLst/>
            <a:ahLst/>
            <a:cxnLst/>
            <a:rect l="l" t="t" r="r" b="b"/>
            <a:pathLst>
              <a:path h="62865">
                <a:moveTo>
                  <a:pt x="0" y="0"/>
                </a:moveTo>
                <a:lnTo>
                  <a:pt x="0" y="62865"/>
                </a:lnTo>
              </a:path>
            </a:pathLst>
          </a:custGeom>
          <a:ln w="63059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6" name="object 1166"/>
          <p:cNvSpPr txBox="1"/>
          <p:nvPr/>
        </p:nvSpPr>
        <p:spPr>
          <a:xfrm>
            <a:off x="5371834" y="7373196"/>
            <a:ext cx="1172845" cy="4616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2800"/>
              </a:lnSpc>
            </a:pPr>
            <a:r>
              <a:rPr sz="950" spc="10" dirty="0">
                <a:solidFill>
                  <a:srgbClr val="404040"/>
                </a:solidFill>
                <a:latin typeface="Arial"/>
                <a:cs typeface="Arial"/>
              </a:rPr>
              <a:t>Electronics  Professional </a:t>
            </a:r>
            <a:r>
              <a:rPr sz="950" spc="15" dirty="0">
                <a:solidFill>
                  <a:srgbClr val="404040"/>
                </a:solidFill>
                <a:latin typeface="Arial"/>
                <a:cs typeface="Arial"/>
              </a:rPr>
              <a:t>Labor  Machinery and</a:t>
            </a:r>
            <a:r>
              <a:rPr sz="950" spc="-6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950" spc="10" dirty="0">
                <a:solidFill>
                  <a:srgbClr val="404040"/>
                </a:solidFill>
                <a:latin typeface="Arial"/>
                <a:cs typeface="Arial"/>
              </a:rPr>
              <a:t>Parts</a:t>
            </a:r>
            <a:endParaRPr sz="950">
              <a:latin typeface="Arial"/>
              <a:cs typeface="Arial"/>
            </a:endParaRPr>
          </a:p>
        </p:txBody>
      </p:sp>
      <p:sp>
        <p:nvSpPr>
          <p:cNvPr id="1167" name="object 1167"/>
          <p:cNvSpPr/>
          <p:nvPr/>
        </p:nvSpPr>
        <p:spPr>
          <a:xfrm>
            <a:off x="1144501" y="4665350"/>
            <a:ext cx="5729605" cy="3164840"/>
          </a:xfrm>
          <a:custGeom>
            <a:avLst/>
            <a:gdLst/>
            <a:ahLst/>
            <a:cxnLst/>
            <a:rect l="l" t="t" r="r" b="b"/>
            <a:pathLst>
              <a:path w="5729605" h="3164840">
                <a:moveTo>
                  <a:pt x="0" y="3164241"/>
                </a:moveTo>
                <a:lnTo>
                  <a:pt x="5729449" y="3164241"/>
                </a:lnTo>
                <a:lnTo>
                  <a:pt x="5729449" y="0"/>
                </a:lnTo>
                <a:lnTo>
                  <a:pt x="0" y="0"/>
                </a:lnTo>
                <a:lnTo>
                  <a:pt x="0" y="316424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8" name="object 116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169" name="object 116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52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016304" y="837387"/>
            <a:ext cx="5582920" cy="12141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200"/>
              </a:lnSpc>
            </a:pPr>
            <a:r>
              <a:rPr sz="1000" spc="20" dirty="0">
                <a:latin typeface="Arial"/>
                <a:cs typeface="Arial"/>
              </a:rPr>
              <a:t>Manufacturers that make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spc="20" dirty="0">
                <a:latin typeface="Arial"/>
                <a:cs typeface="Arial"/>
              </a:rPr>
              <a:t>large proportion </a:t>
            </a:r>
            <a:r>
              <a:rPr sz="1000" spc="5" dirty="0">
                <a:latin typeface="Arial"/>
                <a:cs typeface="Arial"/>
              </a:rPr>
              <a:t>of </a:t>
            </a:r>
            <a:r>
              <a:rPr sz="1000" spc="20" dirty="0">
                <a:latin typeface="Arial"/>
                <a:cs typeface="Arial"/>
              </a:rPr>
              <a:t>relief valves </a:t>
            </a:r>
            <a:r>
              <a:rPr sz="1000" spc="10" dirty="0">
                <a:latin typeface="Arial"/>
                <a:cs typeface="Arial"/>
              </a:rPr>
              <a:t>as </a:t>
            </a:r>
            <a:r>
              <a:rPr sz="1000" spc="25" dirty="0">
                <a:latin typeface="Arial"/>
                <a:cs typeface="Arial"/>
              </a:rPr>
              <a:t>compared </a:t>
            </a:r>
            <a:r>
              <a:rPr sz="1000" spc="10" dirty="0">
                <a:latin typeface="Arial"/>
                <a:cs typeface="Arial"/>
              </a:rPr>
              <a:t>to </a:t>
            </a:r>
            <a:r>
              <a:rPr sz="1000" spc="20" dirty="0">
                <a:latin typeface="Arial"/>
                <a:cs typeface="Arial"/>
              </a:rPr>
              <a:t>other </a:t>
            </a:r>
            <a:r>
              <a:rPr sz="1000" spc="15" dirty="0">
                <a:latin typeface="Arial"/>
                <a:cs typeface="Arial"/>
              </a:rPr>
              <a:t>valves have  </a:t>
            </a:r>
            <a:r>
              <a:rPr sz="1000" spc="10" dirty="0">
                <a:latin typeface="Arial"/>
                <a:cs typeface="Arial"/>
              </a:rPr>
              <a:t>an </a:t>
            </a:r>
            <a:r>
              <a:rPr sz="1000" spc="20" dirty="0">
                <a:latin typeface="Arial"/>
                <a:cs typeface="Arial"/>
              </a:rPr>
              <a:t>average </a:t>
            </a:r>
            <a:r>
              <a:rPr sz="1000" spc="5" dirty="0">
                <a:latin typeface="Arial"/>
                <a:cs typeface="Arial"/>
              </a:rPr>
              <a:t>of </a:t>
            </a:r>
            <a:r>
              <a:rPr sz="1000" spc="15" dirty="0">
                <a:latin typeface="Arial"/>
                <a:cs typeface="Arial"/>
              </a:rPr>
              <a:t>4.0% net </a:t>
            </a:r>
            <a:r>
              <a:rPr sz="1000" spc="20" dirty="0">
                <a:latin typeface="Arial"/>
                <a:cs typeface="Arial"/>
              </a:rPr>
              <a:t>profit margin </a:t>
            </a:r>
            <a:r>
              <a:rPr sz="1000" spc="15" dirty="0">
                <a:latin typeface="Arial"/>
                <a:cs typeface="Arial"/>
              </a:rPr>
              <a:t>and 10% </a:t>
            </a:r>
            <a:r>
              <a:rPr sz="1000" spc="20" dirty="0">
                <a:latin typeface="Arial"/>
                <a:cs typeface="Arial"/>
              </a:rPr>
              <a:t>operating profit </a:t>
            </a:r>
            <a:r>
              <a:rPr sz="1000" spc="210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margin.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Times New Roman"/>
              <a:cs typeface="Times New Roman"/>
            </a:endParaRPr>
          </a:p>
          <a:p>
            <a:pPr marL="469265" indent="-227965">
              <a:lnSpc>
                <a:spcPct val="100000"/>
              </a:lnSpc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20" dirty="0">
                <a:latin typeface="Arial"/>
                <a:cs typeface="Arial"/>
              </a:rPr>
              <a:t>Pentair (Tyco’s Flow Control </a:t>
            </a:r>
            <a:r>
              <a:rPr sz="1000" spc="15" dirty="0">
                <a:latin typeface="Arial"/>
                <a:cs typeface="Arial"/>
              </a:rPr>
              <a:t>unit) </a:t>
            </a:r>
            <a:r>
              <a:rPr sz="1000" spc="20" dirty="0">
                <a:latin typeface="Arial"/>
                <a:cs typeface="Arial"/>
              </a:rPr>
              <a:t>earned </a:t>
            </a:r>
            <a:r>
              <a:rPr sz="1000" spc="15" dirty="0">
                <a:latin typeface="Arial"/>
                <a:cs typeface="Arial"/>
              </a:rPr>
              <a:t>only </a:t>
            </a:r>
            <a:r>
              <a:rPr sz="1000" spc="10" dirty="0">
                <a:latin typeface="Arial"/>
                <a:cs typeface="Arial"/>
              </a:rPr>
              <a:t>4% </a:t>
            </a:r>
            <a:r>
              <a:rPr sz="1000" spc="20" dirty="0">
                <a:latin typeface="Arial"/>
                <a:cs typeface="Arial"/>
              </a:rPr>
              <a:t>operating profit </a:t>
            </a:r>
            <a:r>
              <a:rPr sz="1000" spc="30" dirty="0">
                <a:latin typeface="Arial"/>
                <a:cs typeface="Arial"/>
              </a:rPr>
              <a:t>and </a:t>
            </a:r>
            <a:r>
              <a:rPr sz="1000" spc="5" dirty="0">
                <a:latin typeface="Arial"/>
                <a:cs typeface="Arial"/>
              </a:rPr>
              <a:t>1% </a:t>
            </a:r>
            <a:r>
              <a:rPr sz="1000" spc="10" dirty="0">
                <a:latin typeface="Arial"/>
                <a:cs typeface="Arial"/>
              </a:rPr>
              <a:t>net  </a:t>
            </a:r>
            <a:r>
              <a:rPr sz="1000" spc="9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profit.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9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20" dirty="0">
                <a:latin typeface="Arial"/>
                <a:cs typeface="Arial"/>
              </a:rPr>
              <a:t>Circor’s energy business segment earned </a:t>
            </a:r>
            <a:r>
              <a:rPr sz="1000" spc="15" dirty="0">
                <a:latin typeface="Arial"/>
                <a:cs typeface="Arial"/>
              </a:rPr>
              <a:t>6.9% </a:t>
            </a:r>
            <a:r>
              <a:rPr sz="1000" spc="20" dirty="0">
                <a:latin typeface="Arial"/>
                <a:cs typeface="Arial"/>
              </a:rPr>
              <a:t>operating profit </a:t>
            </a:r>
            <a:r>
              <a:rPr sz="1000" spc="10" dirty="0">
                <a:latin typeface="Arial"/>
                <a:cs typeface="Arial"/>
              </a:rPr>
              <a:t>and </a:t>
            </a:r>
            <a:r>
              <a:rPr sz="1000" spc="15" dirty="0">
                <a:latin typeface="Arial"/>
                <a:cs typeface="Arial"/>
              </a:rPr>
              <a:t>4.5% </a:t>
            </a:r>
            <a:r>
              <a:rPr sz="1000" spc="10" dirty="0">
                <a:latin typeface="Arial"/>
                <a:cs typeface="Arial"/>
              </a:rPr>
              <a:t>net </a:t>
            </a:r>
            <a:r>
              <a:rPr sz="1000" spc="27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profit.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20" dirty="0">
                <a:latin typeface="Arial"/>
                <a:cs typeface="Arial"/>
              </a:rPr>
              <a:t>GE’s </a:t>
            </a:r>
            <a:r>
              <a:rPr sz="1000" spc="15" dirty="0">
                <a:latin typeface="Arial"/>
                <a:cs typeface="Arial"/>
              </a:rPr>
              <a:t>Oil </a:t>
            </a:r>
            <a:r>
              <a:rPr sz="1000" spc="-5" dirty="0">
                <a:latin typeface="Arial"/>
                <a:cs typeface="Arial"/>
              </a:rPr>
              <a:t>&amp; </a:t>
            </a:r>
            <a:r>
              <a:rPr sz="1000" spc="15" dirty="0">
                <a:latin typeface="Arial"/>
                <a:cs typeface="Arial"/>
              </a:rPr>
              <a:t>Gas </a:t>
            </a:r>
            <a:r>
              <a:rPr sz="1000" spc="20" dirty="0">
                <a:latin typeface="Arial"/>
                <a:cs typeface="Arial"/>
              </a:rPr>
              <a:t>segment earned </a:t>
            </a:r>
            <a:r>
              <a:rPr sz="1000" spc="10" dirty="0">
                <a:latin typeface="Arial"/>
                <a:cs typeface="Arial"/>
              </a:rPr>
              <a:t>25% </a:t>
            </a:r>
            <a:r>
              <a:rPr sz="1000" spc="20" dirty="0">
                <a:latin typeface="Arial"/>
                <a:cs typeface="Arial"/>
              </a:rPr>
              <a:t>operating profit </a:t>
            </a:r>
            <a:r>
              <a:rPr sz="1000" spc="10" dirty="0">
                <a:latin typeface="Arial"/>
                <a:cs typeface="Arial"/>
              </a:rPr>
              <a:t>and </a:t>
            </a:r>
            <a:r>
              <a:rPr sz="1000" spc="15" dirty="0">
                <a:latin typeface="Arial"/>
                <a:cs typeface="Arial"/>
              </a:rPr>
              <a:t>9.6% </a:t>
            </a:r>
            <a:r>
              <a:rPr sz="1000" spc="10" dirty="0">
                <a:latin typeface="Arial"/>
                <a:cs typeface="Arial"/>
              </a:rPr>
              <a:t>net  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profit.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6" name="object 10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07" name="object 10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53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94" name="object 94"/>
          <p:cNvSpPr txBox="1"/>
          <p:nvPr/>
        </p:nvSpPr>
        <p:spPr>
          <a:xfrm>
            <a:off x="1016304" y="2406446"/>
            <a:ext cx="5536565" cy="11099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800"/>
              </a:lnSpc>
            </a:pPr>
            <a:r>
              <a:rPr sz="1000" spc="20" dirty="0">
                <a:latin typeface="Arial"/>
                <a:cs typeface="Arial"/>
              </a:rPr>
              <a:t>These </a:t>
            </a:r>
            <a:r>
              <a:rPr sz="1000" spc="15" dirty="0">
                <a:latin typeface="Arial"/>
                <a:cs typeface="Arial"/>
              </a:rPr>
              <a:t>are lower </a:t>
            </a:r>
            <a:r>
              <a:rPr sz="1000" spc="25" dirty="0">
                <a:latin typeface="Arial"/>
                <a:cs typeface="Arial"/>
              </a:rPr>
              <a:t>percentages </a:t>
            </a:r>
            <a:r>
              <a:rPr sz="1000" spc="20" dirty="0">
                <a:latin typeface="Arial"/>
                <a:cs typeface="Arial"/>
              </a:rPr>
              <a:t>than for </a:t>
            </a:r>
            <a:r>
              <a:rPr sz="1000" spc="15" dirty="0">
                <a:latin typeface="Arial"/>
                <a:cs typeface="Arial"/>
              </a:rPr>
              <a:t>any </a:t>
            </a:r>
            <a:r>
              <a:rPr sz="1000" spc="20" dirty="0">
                <a:latin typeface="Arial"/>
                <a:cs typeface="Arial"/>
              </a:rPr>
              <a:t>other </a:t>
            </a:r>
            <a:r>
              <a:rPr sz="1000" spc="15" dirty="0">
                <a:latin typeface="Arial"/>
                <a:cs typeface="Arial"/>
              </a:rPr>
              <a:t>valve type </a:t>
            </a:r>
            <a:r>
              <a:rPr sz="1000" spc="10" dirty="0">
                <a:latin typeface="Arial"/>
                <a:cs typeface="Arial"/>
              </a:rPr>
              <a:t>in </a:t>
            </a:r>
            <a:r>
              <a:rPr sz="1000" spc="15" dirty="0">
                <a:latin typeface="Arial"/>
                <a:cs typeface="Arial"/>
              </a:rPr>
              <a:t>this study, </a:t>
            </a:r>
            <a:r>
              <a:rPr sz="1000" spc="20" dirty="0">
                <a:latin typeface="Arial"/>
                <a:cs typeface="Arial"/>
              </a:rPr>
              <a:t>reflective </a:t>
            </a:r>
            <a:r>
              <a:rPr sz="1000" spc="5" dirty="0">
                <a:latin typeface="Arial"/>
                <a:cs typeface="Arial"/>
              </a:rPr>
              <a:t>of </a:t>
            </a:r>
            <a:r>
              <a:rPr sz="1000" spc="15" dirty="0">
                <a:latin typeface="Arial"/>
                <a:cs typeface="Arial"/>
              </a:rPr>
              <a:t>the  </a:t>
            </a:r>
            <a:r>
              <a:rPr sz="1000" spc="20" dirty="0">
                <a:latin typeface="Arial"/>
                <a:cs typeface="Arial"/>
              </a:rPr>
              <a:t>competitive intensity caused </a:t>
            </a:r>
            <a:r>
              <a:rPr sz="1000" spc="10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spc="20" dirty="0">
                <a:latin typeface="Arial"/>
                <a:cs typeface="Arial"/>
              </a:rPr>
              <a:t>shift </a:t>
            </a:r>
            <a:r>
              <a:rPr sz="1000" spc="5" dirty="0">
                <a:latin typeface="Arial"/>
                <a:cs typeface="Arial"/>
              </a:rPr>
              <a:t>of </a:t>
            </a:r>
            <a:r>
              <a:rPr sz="1000" spc="25" dirty="0">
                <a:latin typeface="Arial"/>
                <a:cs typeface="Arial"/>
              </a:rPr>
              <a:t>manufacturing </a:t>
            </a:r>
            <a:r>
              <a:rPr sz="1000" spc="10" dirty="0">
                <a:latin typeface="Arial"/>
                <a:cs typeface="Arial"/>
              </a:rPr>
              <a:t>to </a:t>
            </a:r>
            <a:r>
              <a:rPr sz="1000" spc="20" dirty="0">
                <a:latin typeface="Arial"/>
                <a:cs typeface="Arial"/>
              </a:rPr>
              <a:t>Asia. Although </a:t>
            </a:r>
            <a:r>
              <a:rPr sz="1000" spc="15" dirty="0">
                <a:latin typeface="Arial"/>
                <a:cs typeface="Arial"/>
              </a:rPr>
              <a:t>there are </a:t>
            </a:r>
            <a:r>
              <a:rPr sz="1000" spc="20" dirty="0">
                <a:latin typeface="Arial"/>
                <a:cs typeface="Arial"/>
              </a:rPr>
              <a:t>many  applications </a:t>
            </a:r>
            <a:r>
              <a:rPr sz="1000" spc="5" dirty="0">
                <a:latin typeface="Arial"/>
                <a:cs typeface="Arial"/>
              </a:rPr>
              <a:t>of </a:t>
            </a:r>
            <a:r>
              <a:rPr sz="1000" spc="20" dirty="0">
                <a:latin typeface="Arial"/>
                <a:cs typeface="Arial"/>
              </a:rPr>
              <a:t>relief </a:t>
            </a:r>
            <a:r>
              <a:rPr sz="1000" spc="15" dirty="0">
                <a:latin typeface="Arial"/>
                <a:cs typeface="Arial"/>
              </a:rPr>
              <a:t>valves </a:t>
            </a:r>
            <a:r>
              <a:rPr sz="1000" spc="5" dirty="0">
                <a:latin typeface="Arial"/>
                <a:cs typeface="Arial"/>
              </a:rPr>
              <a:t>at </a:t>
            </a:r>
            <a:r>
              <a:rPr sz="1000" spc="15" dirty="0">
                <a:latin typeface="Arial"/>
                <a:cs typeface="Arial"/>
              </a:rPr>
              <a:t>the </a:t>
            </a:r>
            <a:r>
              <a:rPr sz="1000" spc="20" dirty="0">
                <a:latin typeface="Arial"/>
                <a:cs typeface="Arial"/>
              </a:rPr>
              <a:t>premium </a:t>
            </a:r>
            <a:r>
              <a:rPr sz="1000" spc="15" dirty="0">
                <a:latin typeface="Arial"/>
                <a:cs typeface="Arial"/>
              </a:rPr>
              <a:t>end </a:t>
            </a:r>
            <a:r>
              <a:rPr sz="1000" spc="5" dirty="0">
                <a:latin typeface="Arial"/>
                <a:cs typeface="Arial"/>
              </a:rPr>
              <a:t>of </a:t>
            </a:r>
            <a:r>
              <a:rPr sz="1000" spc="15" dirty="0">
                <a:latin typeface="Arial"/>
                <a:cs typeface="Arial"/>
              </a:rPr>
              <a:t>the </a:t>
            </a:r>
            <a:r>
              <a:rPr sz="1000" spc="25" dirty="0">
                <a:latin typeface="Arial"/>
                <a:cs typeface="Arial"/>
              </a:rPr>
              <a:t>spectrum, </a:t>
            </a:r>
            <a:r>
              <a:rPr sz="1000" spc="20" dirty="0">
                <a:latin typeface="Arial"/>
                <a:cs typeface="Arial"/>
              </a:rPr>
              <a:t>there </a:t>
            </a:r>
            <a:r>
              <a:rPr sz="1000" spc="15" dirty="0">
                <a:latin typeface="Arial"/>
                <a:cs typeface="Arial"/>
              </a:rPr>
              <a:t>are </a:t>
            </a:r>
            <a:r>
              <a:rPr sz="1000" spc="20" dirty="0">
                <a:latin typeface="Arial"/>
                <a:cs typeface="Arial"/>
              </a:rPr>
              <a:t>enough simple  carbon steel, mechanically </a:t>
            </a:r>
            <a:r>
              <a:rPr sz="1000" spc="25" dirty="0">
                <a:latin typeface="Arial"/>
                <a:cs typeface="Arial"/>
              </a:rPr>
              <a:t>actuated safety </a:t>
            </a:r>
            <a:r>
              <a:rPr sz="1000" spc="20" dirty="0">
                <a:latin typeface="Arial"/>
                <a:cs typeface="Arial"/>
              </a:rPr>
              <a:t>relief </a:t>
            </a:r>
            <a:r>
              <a:rPr sz="1000" spc="15" dirty="0">
                <a:latin typeface="Arial"/>
                <a:cs typeface="Arial"/>
              </a:rPr>
              <a:t>valves </a:t>
            </a:r>
            <a:r>
              <a:rPr sz="1000" spc="5" dirty="0">
                <a:latin typeface="Arial"/>
                <a:cs typeface="Arial"/>
              </a:rPr>
              <a:t>to </a:t>
            </a:r>
            <a:r>
              <a:rPr sz="1000" spc="20" dirty="0">
                <a:latin typeface="Arial"/>
                <a:cs typeface="Arial"/>
              </a:rPr>
              <a:t>create </a:t>
            </a:r>
            <a:r>
              <a:rPr sz="1000" spc="-5" dirty="0">
                <a:latin typeface="Arial"/>
                <a:cs typeface="Arial"/>
              </a:rPr>
              <a:t>‘ </a:t>
            </a:r>
            <a:r>
              <a:rPr sz="1000" spc="15" dirty="0">
                <a:latin typeface="Arial"/>
                <a:cs typeface="Arial"/>
              </a:rPr>
              <a:t>price </a:t>
            </a:r>
            <a:r>
              <a:rPr sz="1000" spc="20" dirty="0">
                <a:latin typeface="Arial"/>
                <a:cs typeface="Arial"/>
              </a:rPr>
              <a:t>drag’ </a:t>
            </a:r>
            <a:r>
              <a:rPr sz="1000" spc="10" dirty="0">
                <a:latin typeface="Arial"/>
                <a:cs typeface="Arial"/>
              </a:rPr>
              <a:t>on </a:t>
            </a:r>
            <a:r>
              <a:rPr sz="1000" spc="15" dirty="0">
                <a:latin typeface="Arial"/>
                <a:cs typeface="Arial"/>
              </a:rPr>
              <a:t>the </a:t>
            </a:r>
            <a:r>
              <a:rPr sz="1000" spc="20" dirty="0">
                <a:latin typeface="Arial"/>
                <a:cs typeface="Arial"/>
              </a:rPr>
              <a:t>industry  </a:t>
            </a:r>
            <a:r>
              <a:rPr sz="1000" spc="10" dirty="0">
                <a:latin typeface="Arial"/>
                <a:cs typeface="Arial"/>
              </a:rPr>
              <a:t>as </a:t>
            </a:r>
            <a:r>
              <a:rPr sz="1000" spc="-5" dirty="0">
                <a:latin typeface="Arial"/>
                <a:cs typeface="Arial"/>
              </a:rPr>
              <a:t>a</a:t>
            </a:r>
            <a:r>
              <a:rPr sz="1000" spc="20" dirty="0">
                <a:latin typeface="Arial"/>
                <a:cs typeface="Arial"/>
              </a:rPr>
              <a:t> whole.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029004" y="3950842"/>
            <a:ext cx="5548630" cy="144780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1000" spc="25" dirty="0">
                <a:latin typeface="Arial"/>
                <a:cs typeface="Arial"/>
              </a:rPr>
              <a:t>We </a:t>
            </a:r>
            <a:r>
              <a:rPr sz="1000" spc="20" dirty="0">
                <a:latin typeface="Arial"/>
                <a:cs typeface="Arial"/>
              </a:rPr>
              <a:t>expect margins </a:t>
            </a:r>
            <a:r>
              <a:rPr sz="1000" spc="10" dirty="0">
                <a:latin typeface="Arial"/>
                <a:cs typeface="Arial"/>
              </a:rPr>
              <a:t>to </a:t>
            </a:r>
            <a:r>
              <a:rPr sz="1000" spc="20" dirty="0">
                <a:latin typeface="Arial"/>
                <a:cs typeface="Arial"/>
              </a:rPr>
              <a:t>remain </a:t>
            </a:r>
            <a:r>
              <a:rPr sz="1000" spc="15" dirty="0">
                <a:latin typeface="Arial"/>
                <a:cs typeface="Arial"/>
              </a:rPr>
              <a:t>low, </a:t>
            </a:r>
            <a:r>
              <a:rPr sz="1000" spc="20" dirty="0">
                <a:latin typeface="Arial"/>
                <a:cs typeface="Arial"/>
              </a:rPr>
              <a:t>given industry dynamics. </a:t>
            </a:r>
            <a:r>
              <a:rPr sz="1000" spc="25" dirty="0">
                <a:latin typeface="Arial"/>
                <a:cs typeface="Arial"/>
              </a:rPr>
              <a:t>While </a:t>
            </a:r>
            <a:r>
              <a:rPr sz="1000" spc="15" dirty="0">
                <a:latin typeface="Arial"/>
                <a:cs typeface="Arial"/>
              </a:rPr>
              <a:t>prices </a:t>
            </a:r>
            <a:r>
              <a:rPr sz="1000" spc="10" dirty="0">
                <a:latin typeface="Arial"/>
                <a:cs typeface="Arial"/>
              </a:rPr>
              <a:t>are </a:t>
            </a:r>
            <a:r>
              <a:rPr sz="1000" spc="20" dirty="0">
                <a:latin typeface="Arial"/>
                <a:cs typeface="Arial"/>
              </a:rPr>
              <a:t>relatively  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stable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29004" y="4168775"/>
            <a:ext cx="5431790" cy="146685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1000" spc="20" dirty="0">
                <a:latin typeface="Arial"/>
                <a:cs typeface="Arial"/>
              </a:rPr>
              <a:t>(they bounce around </a:t>
            </a:r>
            <a:r>
              <a:rPr sz="1000" spc="15" dirty="0">
                <a:latin typeface="Arial"/>
                <a:cs typeface="Arial"/>
              </a:rPr>
              <a:t>within </a:t>
            </a:r>
            <a:r>
              <a:rPr sz="1000" spc="20" dirty="0">
                <a:latin typeface="Arial"/>
                <a:cs typeface="Arial"/>
              </a:rPr>
              <a:t>about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spc="5" dirty="0">
                <a:latin typeface="Arial"/>
                <a:cs typeface="Arial"/>
              </a:rPr>
              <a:t>1% </a:t>
            </a:r>
            <a:r>
              <a:rPr sz="1000" spc="20" dirty="0">
                <a:latin typeface="Arial"/>
                <a:cs typeface="Arial"/>
              </a:rPr>
              <a:t>band), </a:t>
            </a:r>
            <a:r>
              <a:rPr sz="1000" spc="15" dirty="0">
                <a:latin typeface="Arial"/>
                <a:cs typeface="Arial"/>
              </a:rPr>
              <a:t>lead </a:t>
            </a:r>
            <a:r>
              <a:rPr sz="1000" spc="20" dirty="0">
                <a:latin typeface="Arial"/>
                <a:cs typeface="Arial"/>
              </a:rPr>
              <a:t>time </a:t>
            </a:r>
            <a:r>
              <a:rPr sz="1000" spc="5" dirty="0">
                <a:latin typeface="Arial"/>
                <a:cs typeface="Arial"/>
              </a:rPr>
              <a:t>is </a:t>
            </a:r>
            <a:r>
              <a:rPr sz="1000" spc="20" dirty="0">
                <a:latin typeface="Arial"/>
                <a:cs typeface="Arial"/>
              </a:rPr>
              <a:t>projected </a:t>
            </a:r>
            <a:r>
              <a:rPr sz="1000" spc="5" dirty="0">
                <a:latin typeface="Arial"/>
                <a:cs typeface="Arial"/>
              </a:rPr>
              <a:t>to </a:t>
            </a:r>
            <a:r>
              <a:rPr sz="1000" spc="20" dirty="0">
                <a:latin typeface="Arial"/>
                <a:cs typeface="Arial"/>
              </a:rPr>
              <a:t>decline slightly  </a:t>
            </a:r>
            <a:r>
              <a:rPr sz="1000" spc="270" dirty="0">
                <a:latin typeface="Arial"/>
                <a:cs typeface="Arial"/>
              </a:rPr>
              <a:t> </a:t>
            </a:r>
            <a:r>
              <a:rPr sz="1000" spc="15" dirty="0">
                <a:latin typeface="Arial"/>
                <a:cs typeface="Arial"/>
              </a:rPr>
              <a:t>and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029004" y="4388230"/>
            <a:ext cx="5619115" cy="146685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1000" spc="25" dirty="0">
                <a:latin typeface="Arial"/>
                <a:cs typeface="Arial"/>
              </a:rPr>
              <a:t>capacity </a:t>
            </a:r>
            <a:r>
              <a:rPr sz="1000" spc="20" dirty="0">
                <a:latin typeface="Arial"/>
                <a:cs typeface="Arial"/>
              </a:rPr>
              <a:t>utilization </a:t>
            </a:r>
            <a:r>
              <a:rPr sz="1000" spc="15" dirty="0">
                <a:latin typeface="Arial"/>
                <a:cs typeface="Arial"/>
              </a:rPr>
              <a:t>will </a:t>
            </a:r>
            <a:r>
              <a:rPr sz="1000" spc="20" dirty="0">
                <a:latin typeface="Arial"/>
                <a:cs typeface="Arial"/>
              </a:rPr>
              <a:t>remain </a:t>
            </a:r>
            <a:r>
              <a:rPr sz="1000" spc="30" dirty="0">
                <a:latin typeface="Arial"/>
                <a:cs typeface="Arial"/>
              </a:rPr>
              <a:t>flat. </a:t>
            </a:r>
            <a:r>
              <a:rPr sz="1000" spc="25" dirty="0">
                <a:latin typeface="Arial"/>
                <a:cs typeface="Arial"/>
              </a:rPr>
              <a:t>With </a:t>
            </a:r>
            <a:r>
              <a:rPr sz="1000" spc="15" dirty="0">
                <a:latin typeface="Arial"/>
                <a:cs typeface="Arial"/>
              </a:rPr>
              <a:t>these </a:t>
            </a:r>
            <a:r>
              <a:rPr sz="1000" spc="25" dirty="0">
                <a:latin typeface="Arial"/>
                <a:cs typeface="Arial"/>
              </a:rPr>
              <a:t>fundamentals, </a:t>
            </a:r>
            <a:r>
              <a:rPr sz="1000" spc="5" dirty="0">
                <a:latin typeface="Arial"/>
                <a:cs typeface="Arial"/>
              </a:rPr>
              <a:t>we </a:t>
            </a:r>
            <a:r>
              <a:rPr sz="1000" spc="20" dirty="0">
                <a:latin typeface="Arial"/>
                <a:cs typeface="Arial"/>
              </a:rPr>
              <a:t>see </a:t>
            </a:r>
            <a:r>
              <a:rPr sz="1000" spc="10" dirty="0">
                <a:latin typeface="Arial"/>
                <a:cs typeface="Arial"/>
              </a:rPr>
              <a:t>an </a:t>
            </a:r>
            <a:r>
              <a:rPr sz="1000" spc="20" dirty="0">
                <a:latin typeface="Arial"/>
                <a:cs typeface="Arial"/>
              </a:rPr>
              <a:t>opportunity for </a:t>
            </a:r>
            <a:r>
              <a:rPr sz="1000" spc="200" dirty="0">
                <a:latin typeface="Arial"/>
                <a:cs typeface="Arial"/>
              </a:rPr>
              <a:t> </a:t>
            </a:r>
            <a:r>
              <a:rPr sz="1000" spc="15" dirty="0">
                <a:latin typeface="Arial"/>
                <a:cs typeface="Arial"/>
              </a:rPr>
              <a:t>buyers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029004" y="4607686"/>
            <a:ext cx="3025775" cy="146685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1000" spc="10" dirty="0">
                <a:latin typeface="Arial"/>
                <a:cs typeface="Arial"/>
              </a:rPr>
              <a:t>to </a:t>
            </a:r>
            <a:r>
              <a:rPr sz="1000" spc="20" dirty="0">
                <a:latin typeface="Arial"/>
                <a:cs typeface="Arial"/>
              </a:rPr>
              <a:t>exert competitive pressure </a:t>
            </a:r>
            <a:r>
              <a:rPr sz="1000" spc="10" dirty="0">
                <a:latin typeface="Arial"/>
                <a:cs typeface="Arial"/>
              </a:rPr>
              <a:t>to </a:t>
            </a:r>
            <a:r>
              <a:rPr sz="1000" spc="15" dirty="0">
                <a:latin typeface="Arial"/>
                <a:cs typeface="Arial"/>
              </a:rPr>
              <a:t>drive </a:t>
            </a:r>
            <a:r>
              <a:rPr sz="1000" spc="20" dirty="0">
                <a:latin typeface="Arial"/>
                <a:cs typeface="Arial"/>
              </a:rPr>
              <a:t>prices 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5" dirty="0">
                <a:latin typeface="Arial"/>
                <a:cs typeface="Arial"/>
              </a:rPr>
              <a:t>down.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902004" y="5332602"/>
            <a:ext cx="30607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Arial"/>
                <a:cs typeface="Arial"/>
              </a:rPr>
              <a:t>9.2.3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1359153" y="5332602"/>
            <a:ext cx="40513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Arial"/>
                <a:cs typeface="Arial"/>
              </a:rPr>
              <a:t>Pr</a:t>
            </a:r>
            <a:r>
              <a:rPr sz="1000" b="1" spc="0" dirty="0">
                <a:latin typeface="Arial"/>
                <a:cs typeface="Arial"/>
              </a:rPr>
              <a:t>i</a:t>
            </a:r>
            <a:r>
              <a:rPr sz="1000" b="1" spc="-5" dirty="0">
                <a:latin typeface="Arial"/>
                <a:cs typeface="Arial"/>
              </a:rPr>
              <a:t>c</a:t>
            </a:r>
            <a:r>
              <a:rPr sz="1000" b="1" spc="-10" dirty="0">
                <a:latin typeface="Arial"/>
                <a:cs typeface="Arial"/>
              </a:rPr>
              <a:t>e</a:t>
            </a:r>
            <a:r>
              <a:rPr sz="1000" b="1" spc="-5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902004" y="5858636"/>
            <a:ext cx="5631815" cy="4502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000"/>
              </a:lnSpc>
            </a:pPr>
            <a:r>
              <a:rPr sz="1000" b="1" spc="-5" dirty="0">
                <a:latin typeface="Arial"/>
                <a:cs typeface="Arial"/>
              </a:rPr>
              <a:t>After some bumpiness, Relief </a:t>
            </a:r>
            <a:r>
              <a:rPr sz="1000" b="1" dirty="0">
                <a:latin typeface="Arial"/>
                <a:cs typeface="Arial"/>
              </a:rPr>
              <a:t>valve </a:t>
            </a:r>
            <a:r>
              <a:rPr sz="1000" b="1" spc="-5" dirty="0">
                <a:latin typeface="Arial"/>
                <a:cs typeface="Arial"/>
              </a:rPr>
              <a:t>prices </a:t>
            </a:r>
            <a:r>
              <a:rPr sz="1000" b="1" dirty="0">
                <a:latin typeface="Arial"/>
                <a:cs typeface="Arial"/>
              </a:rPr>
              <a:t>have </a:t>
            </a:r>
            <a:r>
              <a:rPr sz="1000" b="1" spc="-5" dirty="0">
                <a:latin typeface="Arial"/>
                <a:cs typeface="Arial"/>
              </a:rPr>
              <a:t>stabilized and are poised to grow at </a:t>
            </a:r>
            <a:r>
              <a:rPr sz="1000" b="1" dirty="0">
                <a:latin typeface="Arial"/>
                <a:cs typeface="Arial"/>
              </a:rPr>
              <a:t>1.4-1.7%  </a:t>
            </a:r>
            <a:r>
              <a:rPr sz="1000" b="1" spc="-5" dirty="0">
                <a:latin typeface="Arial"/>
                <a:cs typeface="Arial"/>
              </a:rPr>
              <a:t>per year through</a:t>
            </a:r>
            <a:r>
              <a:rPr sz="1000" b="1" spc="-4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2020.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902004" y="6667880"/>
            <a:ext cx="5573395" cy="453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Historically, Relief valve </a:t>
            </a:r>
            <a:r>
              <a:rPr sz="1000" dirty="0">
                <a:latin typeface="Arial"/>
                <a:cs typeface="Arial"/>
              </a:rPr>
              <a:t>prices </a:t>
            </a:r>
            <a:r>
              <a:rPr sz="1000" spc="-5" dirty="0">
                <a:latin typeface="Arial"/>
                <a:cs typeface="Arial"/>
              </a:rPr>
              <a:t>have swung between 1 and 5% inflation per </a:t>
            </a:r>
            <a:r>
              <a:rPr sz="1000" spc="-10" dirty="0">
                <a:latin typeface="Arial"/>
                <a:cs typeface="Arial"/>
              </a:rPr>
              <a:t>year, </a:t>
            </a:r>
            <a:r>
              <a:rPr sz="1000" spc="-5" dirty="0">
                <a:latin typeface="Arial"/>
                <a:cs typeface="Arial"/>
              </a:rPr>
              <a:t>with </a:t>
            </a:r>
            <a:r>
              <a:rPr sz="1000" spc="5" dirty="0">
                <a:latin typeface="Arial"/>
                <a:cs typeface="Arial"/>
              </a:rPr>
              <a:t>one </a:t>
            </a:r>
            <a:r>
              <a:rPr sz="1000" spc="-5" dirty="0">
                <a:latin typeface="Arial"/>
                <a:cs typeface="Arial"/>
              </a:rPr>
              <a:t>negative  </a:t>
            </a:r>
            <a:r>
              <a:rPr sz="1000" spc="-10" dirty="0">
                <a:latin typeface="Arial"/>
                <a:cs typeface="Arial"/>
              </a:rPr>
              <a:t>year </a:t>
            </a:r>
            <a:r>
              <a:rPr sz="1000" spc="-5" dirty="0">
                <a:latin typeface="Arial"/>
                <a:cs typeface="Arial"/>
              </a:rPr>
              <a:t>in 2009 </a:t>
            </a:r>
            <a:r>
              <a:rPr sz="1000" dirty="0">
                <a:latin typeface="Arial"/>
                <a:cs typeface="Arial"/>
              </a:rPr>
              <a:t>on </a:t>
            </a:r>
            <a:r>
              <a:rPr sz="1000" spc="-5" dirty="0">
                <a:latin typeface="Arial"/>
                <a:cs typeface="Arial"/>
              </a:rPr>
              <a:t>the heels </a:t>
            </a:r>
            <a:r>
              <a:rPr sz="1000" dirty="0">
                <a:latin typeface="Arial"/>
                <a:cs typeface="Arial"/>
              </a:rPr>
              <a:t>of </a:t>
            </a:r>
            <a:r>
              <a:rPr sz="1000" spc="-5" dirty="0">
                <a:latin typeface="Arial"/>
                <a:cs typeface="Arial"/>
              </a:rPr>
              <a:t>the global</a:t>
            </a:r>
            <a:r>
              <a:rPr sz="1000" spc="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recession.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902004" y="7477125"/>
            <a:ext cx="5734685" cy="453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After rising 5.3% and 3.8% in 2010 and 2011, respectively, Relief valve prices </a:t>
            </a:r>
            <a:r>
              <a:rPr sz="1000" dirty="0">
                <a:latin typeface="Arial"/>
                <a:cs typeface="Arial"/>
              </a:rPr>
              <a:t>rose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less than 1% in  2012 on a pause in </a:t>
            </a:r>
            <a:r>
              <a:rPr sz="1000" dirty="0">
                <a:latin typeface="Arial"/>
                <a:cs typeface="Arial"/>
              </a:rPr>
              <a:t>refinery</a:t>
            </a:r>
            <a:r>
              <a:rPr sz="1000" spc="-1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demand.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902004" y="8286750"/>
            <a:ext cx="5715635" cy="453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Prices should </a:t>
            </a:r>
            <a:r>
              <a:rPr sz="1000" dirty="0">
                <a:latin typeface="Arial"/>
                <a:cs typeface="Arial"/>
              </a:rPr>
              <a:t>rise </a:t>
            </a:r>
            <a:r>
              <a:rPr sz="1000" spc="-10" dirty="0">
                <a:latin typeface="Arial"/>
                <a:cs typeface="Arial"/>
              </a:rPr>
              <a:t>3%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2015 Q4 – less than general inflation, due to excess manufacturing </a:t>
            </a:r>
            <a:r>
              <a:rPr sz="1000" dirty="0">
                <a:latin typeface="Arial"/>
                <a:cs typeface="Arial"/>
              </a:rPr>
              <a:t>capacity  </a:t>
            </a:r>
            <a:r>
              <a:rPr sz="1000" spc="-10" dirty="0">
                <a:latin typeface="Arial"/>
                <a:cs typeface="Arial"/>
              </a:rPr>
              <a:t>that </a:t>
            </a:r>
            <a:r>
              <a:rPr sz="1000" spc="-5" dirty="0">
                <a:latin typeface="Arial"/>
                <a:cs typeface="Arial"/>
              </a:rPr>
              <a:t>has created a highly competitive </a:t>
            </a:r>
            <a:r>
              <a:rPr sz="1000" dirty="0">
                <a:latin typeface="Arial"/>
                <a:cs typeface="Arial"/>
              </a:rPr>
              <a:t>market </a:t>
            </a:r>
            <a:r>
              <a:rPr sz="1000" spc="-5" dirty="0">
                <a:latin typeface="Arial"/>
                <a:cs typeface="Arial"/>
              </a:rPr>
              <a:t>that buyers can</a:t>
            </a:r>
            <a:r>
              <a:rPr sz="1000" spc="8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‘play.’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902004" y="9099042"/>
            <a:ext cx="5365115" cy="4502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000"/>
              </a:lnSpc>
            </a:pPr>
            <a:r>
              <a:rPr sz="1000" spc="-5" dirty="0">
                <a:latin typeface="Arial"/>
                <a:cs typeface="Arial"/>
              </a:rPr>
              <a:t>Longer </a:t>
            </a:r>
            <a:r>
              <a:rPr sz="1000" dirty="0">
                <a:latin typeface="Arial"/>
                <a:cs typeface="Arial"/>
              </a:rPr>
              <a:t>term, </a:t>
            </a:r>
            <a:r>
              <a:rPr sz="1000" spc="-5" dirty="0">
                <a:latin typeface="Arial"/>
                <a:cs typeface="Arial"/>
              </a:rPr>
              <a:t>prices will rise 13%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2020, reflecting a compound annual growth </a:t>
            </a:r>
            <a:r>
              <a:rPr sz="1000" dirty="0">
                <a:latin typeface="Arial"/>
                <a:cs typeface="Arial"/>
              </a:rPr>
              <a:t>of </a:t>
            </a:r>
            <a:r>
              <a:rPr sz="1000" spc="-5" dirty="0">
                <a:latin typeface="Arial"/>
                <a:cs typeface="Arial"/>
              </a:rPr>
              <a:t>1.7%, with a  progressive increase from a 1.4% annual </a:t>
            </a:r>
            <a:r>
              <a:rPr sz="1000" dirty="0">
                <a:latin typeface="Arial"/>
                <a:cs typeface="Arial"/>
              </a:rPr>
              <a:t>rate </a:t>
            </a:r>
            <a:r>
              <a:rPr sz="1000" spc="-5" dirty="0">
                <a:latin typeface="Arial"/>
                <a:cs typeface="Arial"/>
              </a:rPr>
              <a:t>upwards to 1.7% over </a:t>
            </a:r>
            <a:r>
              <a:rPr sz="1000" dirty="0">
                <a:latin typeface="Arial"/>
                <a:cs typeface="Arial"/>
              </a:rPr>
              <a:t>the</a:t>
            </a:r>
            <a:r>
              <a:rPr sz="1000" spc="13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period.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1135125"/>
            <a:ext cx="5664200" cy="4502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000"/>
              </a:lnSpc>
            </a:pPr>
            <a:r>
              <a:rPr sz="1000" spc="-5" dirty="0">
                <a:latin typeface="Arial"/>
                <a:cs typeface="Arial"/>
              </a:rPr>
              <a:t>Overall, the outlook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dirty="0">
                <a:latin typeface="Arial"/>
                <a:cs typeface="Arial"/>
              </a:rPr>
              <a:t>currently for </a:t>
            </a:r>
            <a:r>
              <a:rPr sz="1000" spc="-5" dirty="0">
                <a:latin typeface="Arial"/>
                <a:cs typeface="Arial"/>
              </a:rPr>
              <a:t>long-term stability, which augurs well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partnering and long-term  relationships with </a:t>
            </a:r>
            <a:r>
              <a:rPr sz="1000" dirty="0">
                <a:latin typeface="Arial"/>
                <a:cs typeface="Arial"/>
              </a:rPr>
              <a:t>core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suppliers.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902004" y="5425566"/>
            <a:ext cx="425196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Regionally, prices vary </a:t>
            </a:r>
            <a:r>
              <a:rPr sz="1000" dirty="0">
                <a:latin typeface="Arial"/>
                <a:cs typeface="Arial"/>
              </a:rPr>
              <a:t>widely </a:t>
            </a:r>
            <a:r>
              <a:rPr sz="1000" spc="-5" dirty="0">
                <a:latin typeface="Arial"/>
                <a:cs typeface="Arial"/>
              </a:rPr>
              <a:t>– </a:t>
            </a:r>
            <a:r>
              <a:rPr sz="1000" dirty="0">
                <a:latin typeface="Arial"/>
                <a:cs typeface="Arial"/>
              </a:rPr>
              <a:t>from </a:t>
            </a:r>
            <a:r>
              <a:rPr sz="1000" spc="-5" dirty="0">
                <a:latin typeface="Arial"/>
                <a:cs typeface="Arial"/>
              </a:rPr>
              <a:t>64% below the </a:t>
            </a:r>
            <a:r>
              <a:rPr sz="1000" dirty="0">
                <a:latin typeface="Arial"/>
                <a:cs typeface="Arial"/>
              </a:rPr>
              <a:t>mean </a:t>
            </a:r>
            <a:r>
              <a:rPr sz="1000" spc="-5" dirty="0">
                <a:latin typeface="Arial"/>
                <a:cs typeface="Arial"/>
              </a:rPr>
              <a:t>to 17% above</a:t>
            </a:r>
            <a:r>
              <a:rPr sz="1000" spc="7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it.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902004" y="5948552"/>
            <a:ext cx="5688965" cy="453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US benchmark price for the reference </a:t>
            </a:r>
            <a:r>
              <a:rPr sz="1000" dirty="0">
                <a:latin typeface="Arial"/>
                <a:cs typeface="Arial"/>
              </a:rPr>
              <a:t>relief </a:t>
            </a:r>
            <a:r>
              <a:rPr sz="1000" spc="-10" dirty="0">
                <a:latin typeface="Arial"/>
                <a:cs typeface="Arial"/>
              </a:rPr>
              <a:t>valve </a:t>
            </a:r>
            <a:r>
              <a:rPr sz="100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$15,132, based on the a reference valve of  6” diameter carbon steel, API 520 and </a:t>
            </a:r>
            <a:r>
              <a:rPr sz="1000" dirty="0">
                <a:latin typeface="Arial"/>
                <a:cs typeface="Arial"/>
              </a:rPr>
              <a:t>521, </a:t>
            </a:r>
            <a:r>
              <a:rPr sz="1000" spc="-5" dirty="0">
                <a:latin typeface="Arial"/>
                <a:cs typeface="Arial"/>
              </a:rPr>
              <a:t>pressure </a:t>
            </a:r>
            <a:r>
              <a:rPr sz="1000" dirty="0">
                <a:latin typeface="Arial"/>
                <a:cs typeface="Arial"/>
              </a:rPr>
              <a:t>class </a:t>
            </a:r>
            <a:r>
              <a:rPr sz="1000" spc="-10" dirty="0">
                <a:latin typeface="Arial"/>
                <a:cs typeface="Arial"/>
              </a:rPr>
              <a:t>300, </a:t>
            </a:r>
            <a:r>
              <a:rPr sz="1000" spc="-5" dirty="0">
                <a:latin typeface="Arial"/>
                <a:cs typeface="Arial"/>
              </a:rPr>
              <a:t>and </a:t>
            </a:r>
            <a:r>
              <a:rPr sz="1000" dirty="0">
                <a:latin typeface="Arial"/>
                <a:cs typeface="Arial"/>
              </a:rPr>
              <a:t>maximum </a:t>
            </a:r>
            <a:r>
              <a:rPr sz="1000" spc="-5" dirty="0">
                <a:latin typeface="Arial"/>
                <a:cs typeface="Arial"/>
              </a:rPr>
              <a:t>working </a:t>
            </a:r>
            <a:r>
              <a:rPr sz="1000" dirty="0">
                <a:latin typeface="Arial"/>
                <a:cs typeface="Arial"/>
              </a:rPr>
              <a:t>temp: </a:t>
            </a:r>
            <a:r>
              <a:rPr sz="1000" spc="-5" dirty="0">
                <a:latin typeface="Arial"/>
                <a:cs typeface="Arial"/>
              </a:rPr>
              <a:t>800°</a:t>
            </a:r>
            <a:r>
              <a:rPr sz="1000" spc="16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F.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902004" y="6758254"/>
            <a:ext cx="5734050" cy="89026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700"/>
              </a:lnSpc>
            </a:pPr>
            <a:r>
              <a:rPr sz="1000" spc="-5" dirty="0">
                <a:latin typeface="Arial"/>
                <a:cs typeface="Arial"/>
              </a:rPr>
              <a:t>European, Middle Eastern, Russian, and Latin </a:t>
            </a:r>
            <a:r>
              <a:rPr sz="1000" dirty="0">
                <a:latin typeface="Arial"/>
                <a:cs typeface="Arial"/>
              </a:rPr>
              <a:t>American </a:t>
            </a:r>
            <a:r>
              <a:rPr sz="1000" spc="-5" dirty="0">
                <a:latin typeface="Arial"/>
                <a:cs typeface="Arial"/>
              </a:rPr>
              <a:t>prices are either on par with, or </a:t>
            </a:r>
            <a:r>
              <a:rPr sz="1000" dirty="0">
                <a:latin typeface="Arial"/>
                <a:cs typeface="Arial"/>
              </a:rPr>
              <a:t>slightly </a:t>
            </a:r>
            <a:r>
              <a:rPr sz="1000" spc="-5" dirty="0">
                <a:latin typeface="Arial"/>
                <a:cs typeface="Arial"/>
              </a:rPr>
              <a:t>lower  than, US prices. </a:t>
            </a:r>
            <a:r>
              <a:rPr sz="1000" spc="15" dirty="0">
                <a:latin typeface="Arial"/>
                <a:cs typeface="Arial"/>
              </a:rPr>
              <a:t>We </a:t>
            </a:r>
            <a:r>
              <a:rPr sz="1000" spc="-5" dirty="0">
                <a:latin typeface="Arial"/>
                <a:cs typeface="Arial"/>
              </a:rPr>
              <a:t>estimate that Brazilian Conpar paid GE/Dresser about </a:t>
            </a:r>
            <a:r>
              <a:rPr sz="1000" dirty="0">
                <a:latin typeface="Arial"/>
                <a:cs typeface="Arial"/>
              </a:rPr>
              <a:t>$14,000 </a:t>
            </a:r>
            <a:r>
              <a:rPr sz="1000" spc="-5" dirty="0">
                <a:latin typeface="Arial"/>
                <a:cs typeface="Arial"/>
              </a:rPr>
              <a:t>per </a:t>
            </a:r>
            <a:r>
              <a:rPr sz="1000" dirty="0">
                <a:latin typeface="Arial"/>
                <a:cs typeface="Arial"/>
              </a:rPr>
              <a:t>relief </a:t>
            </a:r>
            <a:r>
              <a:rPr sz="1000" spc="-10" dirty="0">
                <a:latin typeface="Arial"/>
                <a:cs typeface="Arial"/>
              </a:rPr>
              <a:t>valve in  </a:t>
            </a:r>
            <a:r>
              <a:rPr sz="1000" spc="-5" dirty="0">
                <a:latin typeface="Arial"/>
                <a:cs typeface="Arial"/>
              </a:rPr>
              <a:t>the aforementioned </a:t>
            </a:r>
            <a:r>
              <a:rPr sz="1000" dirty="0">
                <a:latin typeface="Arial"/>
                <a:cs typeface="Arial"/>
              </a:rPr>
              <a:t>contract. </a:t>
            </a:r>
            <a:r>
              <a:rPr sz="1000" spc="-5" dirty="0">
                <a:latin typeface="Arial"/>
                <a:cs typeface="Arial"/>
              </a:rPr>
              <a:t>Our calculated </a:t>
            </a:r>
            <a:r>
              <a:rPr sz="1000" dirty="0">
                <a:latin typeface="Arial"/>
                <a:cs typeface="Arial"/>
              </a:rPr>
              <a:t>price for Africa </a:t>
            </a:r>
            <a:r>
              <a:rPr sz="1000" spc="-5" dirty="0">
                <a:latin typeface="Arial"/>
                <a:cs typeface="Arial"/>
              </a:rPr>
              <a:t>(typically imported product) is $14,417,  </a:t>
            </a:r>
            <a:r>
              <a:rPr sz="1000" dirty="0">
                <a:latin typeface="Arial"/>
                <a:cs typeface="Arial"/>
              </a:rPr>
              <a:t>approximately </a:t>
            </a:r>
            <a:r>
              <a:rPr sz="1000" spc="-5" dirty="0">
                <a:latin typeface="Arial"/>
                <a:cs typeface="Arial"/>
              </a:rPr>
              <a:t>the </a:t>
            </a:r>
            <a:r>
              <a:rPr sz="1000" dirty="0">
                <a:latin typeface="Arial"/>
                <a:cs typeface="Arial"/>
              </a:rPr>
              <a:t>same </a:t>
            </a:r>
            <a:r>
              <a:rPr sz="1000" spc="-5" dirty="0">
                <a:latin typeface="Arial"/>
                <a:cs typeface="Arial"/>
              </a:rPr>
              <a:t>as the </a:t>
            </a:r>
            <a:r>
              <a:rPr sz="1000" dirty="0">
                <a:latin typeface="Arial"/>
                <a:cs typeface="Arial"/>
              </a:rPr>
              <a:t>price </a:t>
            </a:r>
            <a:r>
              <a:rPr sz="1000" spc="-5" dirty="0">
                <a:latin typeface="Arial"/>
                <a:cs typeface="Arial"/>
              </a:rPr>
              <a:t>in</a:t>
            </a:r>
            <a:r>
              <a:rPr sz="1000" spc="-6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Russia.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902004" y="8073390"/>
            <a:ext cx="441134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Chinese prices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relief valves are 37% lower than the comparable US</a:t>
            </a:r>
            <a:r>
              <a:rPr sz="1000" spc="13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prices.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902004" y="8596121"/>
            <a:ext cx="5727065" cy="453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least expensive sourcing location is India, </a:t>
            </a:r>
            <a:r>
              <a:rPr sz="1000" dirty="0">
                <a:latin typeface="Arial"/>
                <a:cs typeface="Arial"/>
              </a:rPr>
              <a:t>followed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China,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which we have a bid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$11,524  and we believe that the </a:t>
            </a:r>
            <a:r>
              <a:rPr sz="1000" dirty="0">
                <a:latin typeface="Arial"/>
                <a:cs typeface="Arial"/>
              </a:rPr>
              <a:t>price </a:t>
            </a:r>
            <a:r>
              <a:rPr sz="1000" spc="-10" dirty="0">
                <a:latin typeface="Arial"/>
                <a:cs typeface="Arial"/>
              </a:rPr>
              <a:t>would </a:t>
            </a:r>
            <a:r>
              <a:rPr sz="1000" spc="-5" dirty="0">
                <a:latin typeface="Arial"/>
                <a:cs typeface="Arial"/>
              </a:rPr>
              <a:t>be negotiable </a:t>
            </a:r>
            <a:r>
              <a:rPr sz="1000" dirty="0">
                <a:latin typeface="Arial"/>
                <a:cs typeface="Arial"/>
              </a:rPr>
              <a:t>to $9,000 </a:t>
            </a:r>
            <a:r>
              <a:rPr sz="1000" spc="-5" dirty="0">
                <a:latin typeface="Arial"/>
                <a:cs typeface="Arial"/>
              </a:rPr>
              <a:t>to</a:t>
            </a:r>
            <a:r>
              <a:rPr sz="1000" spc="10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$9,500.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902004" y="9473895"/>
            <a:ext cx="492061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Japanese prices </a:t>
            </a:r>
            <a:r>
              <a:rPr sz="1000" dirty="0">
                <a:latin typeface="Arial"/>
                <a:cs typeface="Arial"/>
              </a:rPr>
              <a:t>are </a:t>
            </a:r>
            <a:r>
              <a:rPr sz="1000" spc="-5" dirty="0">
                <a:latin typeface="Arial"/>
                <a:cs typeface="Arial"/>
              </a:rPr>
              <a:t>on the high end of the scale due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high labor and electricity</a:t>
            </a:r>
            <a:r>
              <a:rPr sz="1000" spc="17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costs.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0" name="object 100"/>
          <p:cNvSpPr/>
          <p:nvPr/>
        </p:nvSpPr>
        <p:spPr>
          <a:xfrm>
            <a:off x="2399009" y="2455847"/>
            <a:ext cx="0" cy="2136775"/>
          </a:xfrm>
          <a:custGeom>
            <a:avLst/>
            <a:gdLst/>
            <a:ahLst/>
            <a:cxnLst/>
            <a:rect l="l" t="t" r="r" b="b"/>
            <a:pathLst>
              <a:path h="2136775">
                <a:moveTo>
                  <a:pt x="0" y="2136239"/>
                </a:moveTo>
                <a:lnTo>
                  <a:pt x="0" y="0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359396" y="4592087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359396" y="4377399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359396" y="4164235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359396" y="3951070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359396" y="3737880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359396" y="3523193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359396" y="3310028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359396" y="3096864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359396" y="2883699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359396" y="2670534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359396" y="2455847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399009" y="4592087"/>
            <a:ext cx="3267075" cy="0"/>
          </a:xfrm>
          <a:custGeom>
            <a:avLst/>
            <a:gdLst/>
            <a:ahLst/>
            <a:cxnLst/>
            <a:rect l="l" t="t" r="r" b="b"/>
            <a:pathLst>
              <a:path w="3267075">
                <a:moveTo>
                  <a:pt x="0" y="0"/>
                </a:moveTo>
                <a:lnTo>
                  <a:pt x="326654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2399009" y="4592087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2581838" y="4592087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2763143" y="4592087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2944449" y="4592087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125754" y="4592087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307059" y="4592087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488364" y="4592087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669670" y="4592087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850975" y="4592087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032281" y="4592087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213586" y="4592087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394891" y="4592087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576196" y="4592087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759025" y="4592087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940331" y="4592087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121636" y="4592087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302941" y="4592087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484246" y="4592087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665552" y="4592087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2853034" y="3897779"/>
            <a:ext cx="2721610" cy="231775"/>
          </a:xfrm>
          <a:custGeom>
            <a:avLst/>
            <a:gdLst/>
            <a:ahLst/>
            <a:cxnLst/>
            <a:rect l="l" t="t" r="r" b="b"/>
            <a:pathLst>
              <a:path w="2721610" h="231775">
                <a:moveTo>
                  <a:pt x="0" y="231435"/>
                </a:moveTo>
                <a:lnTo>
                  <a:pt x="181305" y="194893"/>
                </a:lnTo>
                <a:lnTo>
                  <a:pt x="362610" y="170531"/>
                </a:lnTo>
                <a:lnTo>
                  <a:pt x="543915" y="143124"/>
                </a:lnTo>
                <a:lnTo>
                  <a:pt x="725221" y="185757"/>
                </a:lnTo>
                <a:lnTo>
                  <a:pt x="908050" y="155305"/>
                </a:lnTo>
                <a:lnTo>
                  <a:pt x="1089355" y="121808"/>
                </a:lnTo>
                <a:lnTo>
                  <a:pt x="1270660" y="124853"/>
                </a:lnTo>
                <a:lnTo>
                  <a:pt x="1451965" y="108104"/>
                </a:lnTo>
                <a:lnTo>
                  <a:pt x="1633271" y="95924"/>
                </a:lnTo>
                <a:lnTo>
                  <a:pt x="1814576" y="92878"/>
                </a:lnTo>
                <a:lnTo>
                  <a:pt x="1995881" y="88311"/>
                </a:lnTo>
                <a:lnTo>
                  <a:pt x="2177187" y="66994"/>
                </a:lnTo>
                <a:lnTo>
                  <a:pt x="2358492" y="45678"/>
                </a:lnTo>
                <a:lnTo>
                  <a:pt x="2539797" y="22839"/>
                </a:lnTo>
                <a:lnTo>
                  <a:pt x="2721102" y="0"/>
                </a:lnTo>
              </a:path>
            </a:pathLst>
          </a:custGeom>
          <a:ln w="27407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2853796" y="3024540"/>
            <a:ext cx="2721610" cy="488950"/>
          </a:xfrm>
          <a:custGeom>
            <a:avLst/>
            <a:gdLst/>
            <a:ahLst/>
            <a:cxnLst/>
            <a:rect l="l" t="t" r="r" b="b"/>
            <a:pathLst>
              <a:path w="2721610" h="488950">
                <a:moveTo>
                  <a:pt x="0" y="488756"/>
                </a:moveTo>
                <a:lnTo>
                  <a:pt x="181305" y="438510"/>
                </a:lnTo>
                <a:lnTo>
                  <a:pt x="362610" y="341063"/>
                </a:lnTo>
                <a:lnTo>
                  <a:pt x="543915" y="290817"/>
                </a:lnTo>
                <a:lnTo>
                  <a:pt x="725221" y="319746"/>
                </a:lnTo>
                <a:lnTo>
                  <a:pt x="906526" y="281681"/>
                </a:lnTo>
                <a:lnTo>
                  <a:pt x="1087831" y="196415"/>
                </a:lnTo>
                <a:lnTo>
                  <a:pt x="1269137" y="187280"/>
                </a:lnTo>
                <a:lnTo>
                  <a:pt x="1450442" y="178144"/>
                </a:lnTo>
                <a:lnTo>
                  <a:pt x="1631747" y="153783"/>
                </a:lnTo>
                <a:lnTo>
                  <a:pt x="1814576" y="130943"/>
                </a:lnTo>
                <a:lnTo>
                  <a:pt x="1995881" y="111150"/>
                </a:lnTo>
                <a:lnTo>
                  <a:pt x="2177187" y="89833"/>
                </a:lnTo>
                <a:lnTo>
                  <a:pt x="2358492" y="62426"/>
                </a:lnTo>
                <a:lnTo>
                  <a:pt x="2539797" y="35019"/>
                </a:lnTo>
                <a:lnTo>
                  <a:pt x="2721102" y="0"/>
                </a:lnTo>
              </a:path>
            </a:pathLst>
          </a:custGeom>
          <a:ln w="38065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853034" y="2653786"/>
            <a:ext cx="2721610" cy="591185"/>
          </a:xfrm>
          <a:custGeom>
            <a:avLst/>
            <a:gdLst/>
            <a:ahLst/>
            <a:cxnLst/>
            <a:rect l="l" t="t" r="r" b="b"/>
            <a:pathLst>
              <a:path w="2721610" h="591185">
                <a:moveTo>
                  <a:pt x="0" y="590770"/>
                </a:moveTo>
                <a:lnTo>
                  <a:pt x="181305" y="534434"/>
                </a:lnTo>
                <a:lnTo>
                  <a:pt x="362610" y="456781"/>
                </a:lnTo>
                <a:lnTo>
                  <a:pt x="543915" y="325837"/>
                </a:lnTo>
                <a:lnTo>
                  <a:pt x="725221" y="482665"/>
                </a:lnTo>
                <a:lnTo>
                  <a:pt x="908050" y="394354"/>
                </a:lnTo>
                <a:lnTo>
                  <a:pt x="1089355" y="246661"/>
                </a:lnTo>
                <a:lnTo>
                  <a:pt x="1270660" y="118763"/>
                </a:lnTo>
                <a:lnTo>
                  <a:pt x="1451965" y="50245"/>
                </a:lnTo>
                <a:lnTo>
                  <a:pt x="1633271" y="31974"/>
                </a:lnTo>
                <a:lnTo>
                  <a:pt x="1814576" y="54813"/>
                </a:lnTo>
                <a:lnTo>
                  <a:pt x="1995881" y="98969"/>
                </a:lnTo>
                <a:lnTo>
                  <a:pt x="2177187" y="77652"/>
                </a:lnTo>
                <a:lnTo>
                  <a:pt x="2358492" y="57858"/>
                </a:lnTo>
                <a:lnTo>
                  <a:pt x="2539797" y="33497"/>
                </a:lnTo>
                <a:lnTo>
                  <a:pt x="2721102" y="0"/>
                </a:lnTo>
              </a:path>
            </a:pathLst>
          </a:custGeom>
          <a:ln w="27407">
            <a:solidFill>
              <a:srgbClr val="5F5FFC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2575744" y="5026033"/>
            <a:ext cx="320040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19950" y="0"/>
                </a:lnTo>
              </a:path>
            </a:pathLst>
          </a:custGeom>
          <a:ln w="27406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3300203" y="5025271"/>
            <a:ext cx="320040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19950" y="0"/>
                </a:lnTo>
              </a:path>
            </a:pathLst>
          </a:custGeom>
          <a:ln w="38065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605144" y="5026033"/>
            <a:ext cx="320040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19950" y="0"/>
                </a:lnTo>
              </a:path>
            </a:pathLst>
          </a:custGeom>
          <a:ln w="27406">
            <a:solidFill>
              <a:srgbClr val="5F5FFC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 txBox="1"/>
          <p:nvPr/>
        </p:nvSpPr>
        <p:spPr>
          <a:xfrm>
            <a:off x="1381871" y="2008378"/>
            <a:ext cx="4154170" cy="3086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89535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25: Overall Price Forecast for Relief</a:t>
            </a:r>
            <a:r>
              <a:rPr sz="1000" b="1" spc="7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350">
              <a:latin typeface="Times New Roman"/>
              <a:cs typeface="Times New Roman"/>
            </a:endParaRPr>
          </a:p>
          <a:p>
            <a:pPr marR="2756535" algn="ctr">
              <a:lnSpc>
                <a:spcPct val="100000"/>
              </a:lnSpc>
            </a:pPr>
            <a:r>
              <a:rPr sz="1000" dirty="0">
                <a:latin typeface="Calibri"/>
                <a:cs typeface="Calibri"/>
              </a:rPr>
              <a:t>20,000</a:t>
            </a:r>
            <a:endParaRPr sz="1000">
              <a:latin typeface="Calibri"/>
              <a:cs typeface="Calibri"/>
            </a:endParaRPr>
          </a:p>
          <a:p>
            <a:pPr marR="2757170" algn="ctr">
              <a:lnSpc>
                <a:spcPct val="100000"/>
              </a:lnSpc>
              <a:spcBef>
                <a:spcPts val="475"/>
              </a:spcBef>
            </a:pPr>
            <a:r>
              <a:rPr sz="1000" spc="-5" dirty="0">
                <a:latin typeface="Calibri"/>
                <a:cs typeface="Calibri"/>
              </a:rPr>
              <a:t>18,000</a:t>
            </a:r>
            <a:endParaRPr sz="1000">
              <a:latin typeface="Calibri"/>
              <a:cs typeface="Calibri"/>
            </a:endParaRPr>
          </a:p>
          <a:p>
            <a:pPr marR="2756535" algn="ctr">
              <a:lnSpc>
                <a:spcPct val="100000"/>
              </a:lnSpc>
              <a:spcBef>
                <a:spcPts val="480"/>
              </a:spcBef>
            </a:pPr>
            <a:r>
              <a:rPr sz="1000" dirty="0">
                <a:latin typeface="Calibri"/>
                <a:cs typeface="Calibri"/>
              </a:rPr>
              <a:t>16,000</a:t>
            </a:r>
            <a:endParaRPr sz="1000">
              <a:latin typeface="Calibri"/>
              <a:cs typeface="Calibri"/>
            </a:endParaRPr>
          </a:p>
          <a:p>
            <a:pPr marR="2757170" algn="ctr">
              <a:lnSpc>
                <a:spcPct val="100000"/>
              </a:lnSpc>
              <a:spcBef>
                <a:spcPts val="480"/>
              </a:spcBef>
            </a:pPr>
            <a:r>
              <a:rPr sz="1000" spc="-5" dirty="0">
                <a:latin typeface="Calibri"/>
                <a:cs typeface="Calibri"/>
              </a:rPr>
              <a:t>14,000</a:t>
            </a:r>
            <a:endParaRPr sz="1000">
              <a:latin typeface="Calibri"/>
              <a:cs typeface="Calibri"/>
            </a:endParaRPr>
          </a:p>
          <a:p>
            <a:pPr marR="2756535" algn="ctr">
              <a:lnSpc>
                <a:spcPts val="1165"/>
              </a:lnSpc>
              <a:spcBef>
                <a:spcPts val="480"/>
              </a:spcBef>
            </a:pPr>
            <a:r>
              <a:rPr sz="1000" dirty="0">
                <a:latin typeface="Calibri"/>
                <a:cs typeface="Calibri"/>
              </a:rPr>
              <a:t>12,000</a:t>
            </a:r>
            <a:endParaRPr sz="1000">
              <a:latin typeface="Calibri"/>
              <a:cs typeface="Calibri"/>
            </a:endParaRPr>
          </a:p>
          <a:p>
            <a:pPr marL="31750">
              <a:lnSpc>
                <a:spcPts val="1165"/>
              </a:lnSpc>
            </a:pPr>
            <a:r>
              <a:rPr sz="1000" b="1" spc="-5" dirty="0">
                <a:latin typeface="Calibri"/>
                <a:cs typeface="Calibri"/>
              </a:rPr>
              <a:t>Dollars  </a:t>
            </a:r>
            <a:r>
              <a:rPr sz="1000" b="1" spc="190" dirty="0">
                <a:latin typeface="Calibri"/>
                <a:cs typeface="Calibri"/>
              </a:rPr>
              <a:t> </a:t>
            </a:r>
            <a:r>
              <a:rPr sz="1500" spc="-7" baseline="-30555" dirty="0">
                <a:latin typeface="Calibri"/>
                <a:cs typeface="Calibri"/>
              </a:rPr>
              <a:t>10,000</a:t>
            </a:r>
            <a:endParaRPr sz="1500" baseline="-30555">
              <a:latin typeface="Calibri"/>
              <a:cs typeface="Calibri"/>
            </a:endParaRPr>
          </a:p>
          <a:p>
            <a:pPr>
              <a:lnSpc>
                <a:spcPts val="1105"/>
              </a:lnSpc>
              <a:spcBef>
                <a:spcPts val="25"/>
              </a:spcBef>
            </a:pPr>
            <a:r>
              <a:rPr sz="1000" b="1" spc="-5" dirty="0">
                <a:latin typeface="Calibri"/>
                <a:cs typeface="Calibri"/>
              </a:rPr>
              <a:t>per</a:t>
            </a:r>
            <a:r>
              <a:rPr sz="1000" b="1" spc="-90" dirty="0">
                <a:latin typeface="Calibri"/>
                <a:cs typeface="Calibri"/>
              </a:rPr>
              <a:t> </a:t>
            </a:r>
            <a:r>
              <a:rPr sz="1000" b="1" spc="-5" dirty="0">
                <a:latin typeface="Calibri"/>
                <a:cs typeface="Calibri"/>
              </a:rPr>
              <a:t>Unit</a:t>
            </a:r>
            <a:endParaRPr sz="1000">
              <a:latin typeface="Calibri"/>
              <a:cs typeface="Calibri"/>
            </a:endParaRPr>
          </a:p>
          <a:p>
            <a:pPr marR="2693670" algn="ctr">
              <a:lnSpc>
                <a:spcPts val="1105"/>
              </a:lnSpc>
            </a:pPr>
            <a:r>
              <a:rPr sz="1000" spc="-5" dirty="0">
                <a:latin typeface="Calibri"/>
                <a:cs typeface="Calibri"/>
              </a:rPr>
              <a:t>8,000</a:t>
            </a:r>
            <a:endParaRPr sz="1000">
              <a:latin typeface="Calibri"/>
              <a:cs typeface="Calibri"/>
            </a:endParaRPr>
          </a:p>
          <a:p>
            <a:pPr marR="2693670" algn="ctr">
              <a:lnSpc>
                <a:spcPct val="100000"/>
              </a:lnSpc>
              <a:spcBef>
                <a:spcPts val="480"/>
              </a:spcBef>
            </a:pPr>
            <a:r>
              <a:rPr sz="1000" spc="-5" dirty="0">
                <a:latin typeface="Calibri"/>
                <a:cs typeface="Calibri"/>
              </a:rPr>
              <a:t>6,000</a:t>
            </a:r>
            <a:endParaRPr sz="1000">
              <a:latin typeface="Calibri"/>
              <a:cs typeface="Calibri"/>
            </a:endParaRPr>
          </a:p>
          <a:p>
            <a:pPr marR="2693670" algn="ctr">
              <a:lnSpc>
                <a:spcPct val="100000"/>
              </a:lnSpc>
              <a:spcBef>
                <a:spcPts val="480"/>
              </a:spcBef>
            </a:pPr>
            <a:r>
              <a:rPr sz="1000" spc="-5" dirty="0">
                <a:latin typeface="Calibri"/>
                <a:cs typeface="Calibri"/>
              </a:rPr>
              <a:t>4,000</a:t>
            </a:r>
            <a:endParaRPr sz="1000">
              <a:latin typeface="Calibri"/>
              <a:cs typeface="Calibri"/>
            </a:endParaRPr>
          </a:p>
          <a:p>
            <a:pPr marR="2693670" algn="ctr">
              <a:lnSpc>
                <a:spcPct val="100000"/>
              </a:lnSpc>
              <a:spcBef>
                <a:spcPts val="480"/>
              </a:spcBef>
            </a:pPr>
            <a:r>
              <a:rPr sz="1000" spc="-5" dirty="0">
                <a:latin typeface="Calibri"/>
                <a:cs typeface="Calibri"/>
              </a:rPr>
              <a:t>2,000</a:t>
            </a:r>
            <a:endParaRPr sz="1000">
              <a:latin typeface="Calibri"/>
              <a:cs typeface="Calibri"/>
            </a:endParaRPr>
          </a:p>
          <a:p>
            <a:pPr marL="775335">
              <a:lnSpc>
                <a:spcPct val="100000"/>
              </a:lnSpc>
              <a:spcBef>
                <a:spcPts val="480"/>
              </a:spcBef>
            </a:pPr>
            <a:r>
              <a:rPr sz="1000" spc="-5" dirty="0">
                <a:latin typeface="Calibri"/>
                <a:cs typeface="Calibri"/>
              </a:rPr>
              <a:t>-</a:t>
            </a:r>
            <a:endParaRPr sz="1000">
              <a:latin typeface="Calibri"/>
              <a:cs typeface="Calibri"/>
            </a:endParaRPr>
          </a:p>
          <a:p>
            <a:pPr marL="979805">
              <a:lnSpc>
                <a:spcPct val="100000"/>
              </a:lnSpc>
              <a:spcBef>
                <a:spcPts val="95"/>
              </a:spcBef>
            </a:pPr>
            <a:r>
              <a:rPr sz="1000" spc="-5" dirty="0">
                <a:latin typeface="Calibri"/>
                <a:cs typeface="Calibri"/>
              </a:rPr>
              <a:t>2003    2005    2007    2009    2011    2013    2015    2017 </a:t>
            </a:r>
            <a:r>
              <a:rPr sz="1000" spc="2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2019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50">
              <a:latin typeface="Times New Roman"/>
              <a:cs typeface="Times New Roman"/>
            </a:endParaRPr>
          </a:p>
          <a:p>
            <a:pPr marL="1548765">
              <a:lnSpc>
                <a:spcPct val="100000"/>
              </a:lnSpc>
              <a:tabLst>
                <a:tab pos="2273935" algn="l"/>
                <a:tab pos="3578225" algn="l"/>
              </a:tabLst>
            </a:pPr>
            <a:r>
              <a:rPr sz="1000" spc="-5" dirty="0">
                <a:latin typeface="Calibri"/>
                <a:cs typeface="Calibri"/>
              </a:rPr>
              <a:t>Min	Global</a:t>
            </a:r>
            <a:r>
              <a:rPr sz="1000" spc="1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Average	Max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39" name="object 139"/>
          <p:cNvSpPr/>
          <p:nvPr/>
        </p:nvSpPr>
        <p:spPr>
          <a:xfrm>
            <a:off x="1241093" y="2245757"/>
            <a:ext cx="5114925" cy="2891790"/>
          </a:xfrm>
          <a:custGeom>
            <a:avLst/>
            <a:gdLst/>
            <a:ahLst/>
            <a:cxnLst/>
            <a:rect l="l" t="t" r="r" b="b"/>
            <a:pathLst>
              <a:path w="5114925" h="2891790">
                <a:moveTo>
                  <a:pt x="0" y="2891426"/>
                </a:moveTo>
                <a:lnTo>
                  <a:pt x="5114637" y="2891426"/>
                </a:lnTo>
                <a:lnTo>
                  <a:pt x="5114637" y="0"/>
                </a:lnTo>
                <a:lnTo>
                  <a:pt x="0" y="0"/>
                </a:lnTo>
                <a:lnTo>
                  <a:pt x="0" y="2891426"/>
                </a:lnTo>
                <a:close/>
              </a:path>
            </a:pathLst>
          </a:custGeom>
          <a:ln w="913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41" name="object 14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54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880361" y="1125981"/>
            <a:ext cx="380111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dirty="0">
                <a:latin typeface="Arial"/>
                <a:cs typeface="Arial"/>
              </a:rPr>
              <a:t>Table </a:t>
            </a:r>
            <a:r>
              <a:rPr sz="1000" b="1" spc="-10" dirty="0">
                <a:latin typeface="Arial"/>
                <a:cs typeface="Arial"/>
              </a:rPr>
              <a:t>15: </a:t>
            </a:r>
            <a:r>
              <a:rPr sz="1000" b="1" spc="-5" dirty="0">
                <a:latin typeface="Arial"/>
                <a:cs typeface="Arial"/>
              </a:rPr>
              <a:t>Regional Price Variations </a:t>
            </a:r>
            <a:r>
              <a:rPr sz="1000" b="1" dirty="0">
                <a:latin typeface="Arial"/>
                <a:cs typeface="Arial"/>
              </a:rPr>
              <a:t>over Time </a:t>
            </a:r>
            <a:r>
              <a:rPr sz="1000" b="1" spc="-5" dirty="0">
                <a:latin typeface="Arial"/>
                <a:cs typeface="Arial"/>
              </a:rPr>
              <a:t>for Relief</a:t>
            </a:r>
            <a:r>
              <a:rPr sz="1000" b="1" spc="8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1" name="object 10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02" name="object 10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55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graphicFrame>
        <p:nvGraphicFramePr>
          <p:cNvPr id="94" name="object 94"/>
          <p:cNvGraphicFramePr>
            <a:graphicFrameLocks noGrp="1"/>
          </p:cNvGraphicFramePr>
          <p:nvPr/>
        </p:nvGraphicFramePr>
        <p:xfrm>
          <a:off x="1086916" y="1359661"/>
          <a:ext cx="5393690" cy="18211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834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710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144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583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5674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81355">
                <a:tc>
                  <a:txBody>
                    <a:bodyPr/>
                    <a:lstStyle/>
                    <a:p>
                      <a:pPr marL="316865">
                        <a:lnSpc>
                          <a:spcPts val="1345"/>
                        </a:lnSpc>
                      </a:pPr>
                      <a:r>
                        <a:rPr sz="1200" b="1" spc="-5" dirty="0">
                          <a:latin typeface="Arial"/>
                          <a:cs typeface="Arial"/>
                        </a:rPr>
                        <a:t>Region/Country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ts val="1345"/>
                        </a:lnSpc>
                      </a:pPr>
                      <a:r>
                        <a:rPr sz="1200" b="1" dirty="0">
                          <a:latin typeface="Arial"/>
                          <a:cs typeface="Arial"/>
                        </a:rPr>
                        <a:t>Today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4480">
                        <a:lnSpc>
                          <a:spcPts val="1345"/>
                        </a:lnSpc>
                      </a:pPr>
                      <a:r>
                        <a:rPr sz="1200" b="1" spc="-5" dirty="0">
                          <a:latin typeface="Arial"/>
                          <a:cs typeface="Arial"/>
                        </a:rPr>
                        <a:t>2014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5904">
                        <a:lnSpc>
                          <a:spcPts val="1345"/>
                        </a:lnSpc>
                      </a:pPr>
                      <a:r>
                        <a:rPr sz="1200" b="1" spc="-5" dirty="0">
                          <a:latin typeface="Arial"/>
                          <a:cs typeface="Arial"/>
                        </a:rPr>
                        <a:t>2015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5904">
                        <a:lnSpc>
                          <a:spcPts val="1345"/>
                        </a:lnSpc>
                      </a:pPr>
                      <a:r>
                        <a:rPr sz="1200" b="1" spc="-5" dirty="0">
                          <a:latin typeface="Arial"/>
                          <a:cs typeface="Arial"/>
                        </a:rPr>
                        <a:t>2020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1355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North</a:t>
                      </a:r>
                      <a:r>
                        <a:rPr sz="1200" spc="-8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America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1135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2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6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1356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Latin</a:t>
                      </a:r>
                      <a:r>
                        <a:rPr sz="1200" spc="-7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America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1135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6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7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1355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Europe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2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00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2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9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1355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Africa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1135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marL="65405">
                        <a:lnSpc>
                          <a:spcPts val="135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India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5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6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1135" algn="r">
                        <a:lnSpc>
                          <a:spcPts val="135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7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5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7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5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1356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Russia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8435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1135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9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5415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10" dirty="0">
                          <a:latin typeface="Arial"/>
                          <a:cs typeface="Arial"/>
                        </a:rPr>
                        <a:t>01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1355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China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6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1135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6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6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10" dirty="0">
                          <a:latin typeface="Arial"/>
                          <a:cs typeface="Arial"/>
                        </a:rPr>
                        <a:t>6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1355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Japan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7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1135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7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9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1355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Other</a:t>
                      </a:r>
                      <a:r>
                        <a:rPr sz="1200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Asia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7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1135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7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9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7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9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8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95" name="object 95"/>
          <p:cNvSpPr txBox="1"/>
          <p:nvPr/>
        </p:nvSpPr>
        <p:spPr>
          <a:xfrm>
            <a:off x="902004" y="3608958"/>
            <a:ext cx="30607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Arial"/>
                <a:cs typeface="Arial"/>
              </a:rPr>
              <a:t>9.2.4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359153" y="3608958"/>
            <a:ext cx="321945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Price Differences </a:t>
            </a:r>
            <a:r>
              <a:rPr sz="1000" b="1" dirty="0">
                <a:latin typeface="Arial"/>
                <a:cs typeface="Arial"/>
              </a:rPr>
              <a:t>by </a:t>
            </a:r>
            <a:r>
              <a:rPr sz="1000" b="1" spc="-5" dirty="0">
                <a:latin typeface="Arial"/>
                <a:cs typeface="Arial"/>
              </a:rPr>
              <a:t>Technology, </a:t>
            </a:r>
            <a:r>
              <a:rPr sz="1000" b="1" dirty="0">
                <a:latin typeface="Arial"/>
                <a:cs typeface="Arial"/>
              </a:rPr>
              <a:t>Model, </a:t>
            </a:r>
            <a:r>
              <a:rPr sz="1000" b="1" spc="-5" dirty="0">
                <a:latin typeface="Arial"/>
                <a:cs typeface="Arial"/>
              </a:rPr>
              <a:t>and</a:t>
            </a:r>
            <a:r>
              <a:rPr sz="1000" b="1" spc="2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Feature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902004" y="3983862"/>
            <a:ext cx="5756275" cy="453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Once the basic specification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determined, size, material, and pressure </a:t>
            </a:r>
            <a:r>
              <a:rPr sz="1000" spc="5" dirty="0">
                <a:latin typeface="Arial"/>
                <a:cs typeface="Arial"/>
              </a:rPr>
              <a:t>class </a:t>
            </a:r>
            <a:r>
              <a:rPr sz="1000" spc="-5" dirty="0">
                <a:latin typeface="Arial"/>
                <a:cs typeface="Arial"/>
              </a:rPr>
              <a:t>are significant variations  that can dramatically </a:t>
            </a:r>
            <a:r>
              <a:rPr sz="1000" dirty="0">
                <a:latin typeface="Arial"/>
                <a:cs typeface="Arial"/>
              </a:rPr>
              <a:t>change </a:t>
            </a:r>
            <a:r>
              <a:rPr sz="1000" spc="-5" dirty="0">
                <a:latin typeface="Arial"/>
                <a:cs typeface="Arial"/>
              </a:rPr>
              <a:t>the base price of simple, carbon </a:t>
            </a:r>
            <a:r>
              <a:rPr sz="1000" dirty="0">
                <a:latin typeface="Arial"/>
                <a:cs typeface="Arial"/>
              </a:rPr>
              <a:t>steel </a:t>
            </a:r>
            <a:r>
              <a:rPr sz="1000" spc="-5" dirty="0">
                <a:latin typeface="Arial"/>
                <a:cs typeface="Arial"/>
              </a:rPr>
              <a:t>relief</a:t>
            </a:r>
            <a:r>
              <a:rPr sz="1000" spc="114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valves.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902004" y="4861686"/>
            <a:ext cx="5510530" cy="20294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25" dirty="0">
                <a:latin typeface="Arial"/>
                <a:cs typeface="Arial"/>
              </a:rPr>
              <a:t>Starting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with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simple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carbon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steel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relief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valve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of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150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pressure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class: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Times New Roman"/>
              <a:cs typeface="Times New Roman"/>
            </a:endParaRPr>
          </a:p>
          <a:p>
            <a:pPr marL="469265" indent="-227965">
              <a:lnSpc>
                <a:spcPct val="100000"/>
              </a:lnSpc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25" dirty="0">
                <a:latin typeface="Arial"/>
                <a:cs typeface="Arial"/>
              </a:rPr>
              <a:t>Each extra inch </a:t>
            </a:r>
            <a:r>
              <a:rPr sz="1000" spc="-20" dirty="0">
                <a:latin typeface="Arial"/>
                <a:cs typeface="Arial"/>
              </a:rPr>
              <a:t>of </a:t>
            </a:r>
            <a:r>
              <a:rPr sz="1000" spc="-25" dirty="0">
                <a:latin typeface="Arial"/>
                <a:cs typeface="Arial"/>
              </a:rPr>
              <a:t>diameter costs </a:t>
            </a:r>
            <a:r>
              <a:rPr sz="1000" spc="-30" dirty="0">
                <a:latin typeface="Arial"/>
                <a:cs typeface="Arial"/>
              </a:rPr>
              <a:t>$3819</a:t>
            </a:r>
            <a:r>
              <a:rPr sz="1000" spc="-19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more.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9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25" dirty="0">
                <a:latin typeface="Arial"/>
                <a:cs typeface="Arial"/>
              </a:rPr>
              <a:t>316</a:t>
            </a:r>
            <a:r>
              <a:rPr sz="1000" spc="-6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Stainless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steel</a:t>
            </a:r>
            <a:r>
              <a:rPr sz="1000" spc="-6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costs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1.64</a:t>
            </a:r>
            <a:r>
              <a:rPr sz="1000" spc="-6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times</a:t>
            </a:r>
            <a:r>
              <a:rPr sz="1000" spc="-6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more.</a:t>
            </a:r>
            <a:endParaRPr sz="1000">
              <a:latin typeface="Arial"/>
              <a:cs typeface="Arial"/>
            </a:endParaRPr>
          </a:p>
          <a:p>
            <a:pPr marL="469265" marR="134620" indent="-227965">
              <a:lnSpc>
                <a:spcPct val="143000"/>
              </a:lnSpc>
              <a:spcBef>
                <a:spcPts val="7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25" dirty="0">
                <a:latin typeface="Arial"/>
                <a:cs typeface="Arial"/>
              </a:rPr>
              <a:t>Each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incremental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digit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of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pressure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class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rating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adds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$17.4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to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the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cost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of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the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valve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(assuming  theoretically</a:t>
            </a:r>
            <a:r>
              <a:rPr sz="1000" spc="-7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that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one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could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specify</a:t>
            </a:r>
            <a:r>
              <a:rPr sz="1000" spc="-7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pressure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classes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to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the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single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digit).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00">
              <a:latin typeface="Times New Roman"/>
              <a:cs typeface="Times New Roman"/>
            </a:endParaRPr>
          </a:p>
          <a:p>
            <a:pPr marL="906780" marR="5080" indent="-650875">
              <a:lnSpc>
                <a:spcPct val="146000"/>
              </a:lnSpc>
              <a:spcBef>
                <a:spcPts val="5"/>
              </a:spcBef>
            </a:pPr>
            <a:r>
              <a:rPr sz="1000" b="1" dirty="0">
                <a:latin typeface="Arial"/>
                <a:cs typeface="Arial"/>
              </a:rPr>
              <a:t>Table </a:t>
            </a:r>
            <a:r>
              <a:rPr sz="1000" b="1" spc="-10" dirty="0">
                <a:latin typeface="Arial"/>
                <a:cs typeface="Arial"/>
              </a:rPr>
              <a:t>16: </a:t>
            </a:r>
            <a:r>
              <a:rPr sz="1000" b="1" spc="-5" dirty="0">
                <a:latin typeface="Arial"/>
                <a:cs typeface="Arial"/>
              </a:rPr>
              <a:t>Incremental Cost per Extra Parameter or Feature (Indicative) for Relief Valves  (based on a carbon steel unit of </a:t>
            </a:r>
            <a:r>
              <a:rPr sz="1000" b="1" spc="5" dirty="0">
                <a:latin typeface="Arial"/>
                <a:cs typeface="Arial"/>
              </a:rPr>
              <a:t>6” </a:t>
            </a:r>
            <a:r>
              <a:rPr sz="1000" b="1" spc="-5" dirty="0">
                <a:latin typeface="Arial"/>
                <a:cs typeface="Arial"/>
              </a:rPr>
              <a:t>diameter, Pressure class:</a:t>
            </a:r>
            <a:r>
              <a:rPr sz="1000" b="1" spc="10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300;</a:t>
            </a:r>
            <a:endParaRPr sz="1000">
              <a:latin typeface="Arial"/>
              <a:cs typeface="Arial"/>
            </a:endParaRPr>
          </a:p>
          <a:p>
            <a:pPr marL="245110" algn="ctr">
              <a:lnSpc>
                <a:spcPts val="1150"/>
              </a:lnSpc>
            </a:pPr>
            <a:r>
              <a:rPr sz="1000" b="1" dirty="0">
                <a:latin typeface="Arial"/>
                <a:cs typeface="Arial"/>
              </a:rPr>
              <a:t>Max </a:t>
            </a:r>
            <a:r>
              <a:rPr sz="1000" b="1" spc="-5" dirty="0">
                <a:latin typeface="Arial"/>
                <a:cs typeface="Arial"/>
              </a:rPr>
              <a:t>working temp: 800° F; </a:t>
            </a:r>
            <a:r>
              <a:rPr sz="1000" b="1" spc="-10" dirty="0">
                <a:latin typeface="Arial"/>
                <a:cs typeface="Arial"/>
              </a:rPr>
              <a:t>API </a:t>
            </a:r>
            <a:r>
              <a:rPr sz="1000" b="1" spc="-5" dirty="0">
                <a:latin typeface="Arial"/>
                <a:cs typeface="Arial"/>
              </a:rPr>
              <a:t>520 and</a:t>
            </a:r>
            <a:r>
              <a:rPr sz="1000" b="1" spc="4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521)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9" name="object 99"/>
          <p:cNvGraphicFramePr>
            <a:graphicFrameLocks noGrp="1"/>
          </p:cNvGraphicFramePr>
          <p:nvPr/>
        </p:nvGraphicFramePr>
        <p:xfrm>
          <a:off x="836980" y="7056246"/>
          <a:ext cx="6099175" cy="18681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504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8142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507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81439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0425">
                <a:tc>
                  <a:txBody>
                    <a:bodyPr/>
                    <a:lstStyle/>
                    <a:p>
                      <a:pPr marL="59055" marR="284480">
                        <a:lnSpc>
                          <a:spcPts val="1380"/>
                        </a:lnSpc>
                        <a:spcBef>
                          <a:spcPts val="5"/>
                        </a:spcBef>
                      </a:pPr>
                      <a:r>
                        <a:rPr sz="120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Parameter</a:t>
                      </a:r>
                      <a:r>
                        <a:rPr sz="1200" spc="-10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or  </a:t>
                      </a:r>
                      <a:r>
                        <a:rPr sz="120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Feature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18287">
                      <a:solidFill>
                        <a:srgbClr val="000000"/>
                      </a:solidFill>
                      <a:prstDash val="solid"/>
                    </a:lnL>
                    <a:lnT w="18288">
                      <a:solidFill>
                        <a:srgbClr val="000000"/>
                      </a:solidFill>
                      <a:prstDash val="solid"/>
                    </a:lnT>
                    <a:solidFill>
                      <a:srgbClr val="001F5F"/>
                    </a:solidFill>
                  </a:tcPr>
                </a:tc>
                <a:tc>
                  <a:txBody>
                    <a:bodyPr/>
                    <a:lstStyle/>
                    <a:p>
                      <a:pPr marL="313055">
                        <a:lnSpc>
                          <a:spcPts val="1350"/>
                        </a:lnSpc>
                      </a:pPr>
                      <a:r>
                        <a:rPr sz="120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Unit </a:t>
                      </a:r>
                      <a:r>
                        <a:rPr sz="12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of</a:t>
                      </a:r>
                      <a:r>
                        <a:rPr sz="1200" spc="-7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Measure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18288">
                      <a:solidFill>
                        <a:srgbClr val="000000"/>
                      </a:solidFill>
                      <a:prstDash val="solid"/>
                    </a:lnT>
                    <a:solidFill>
                      <a:srgbClr val="001F5F"/>
                    </a:solidFill>
                  </a:tcPr>
                </a:tc>
                <a:tc>
                  <a:txBody>
                    <a:bodyPr/>
                    <a:lstStyle/>
                    <a:p>
                      <a:pPr marL="556895" marR="230504" indent="-271780">
                        <a:lnSpc>
                          <a:spcPts val="1380"/>
                        </a:lnSpc>
                        <a:spcBef>
                          <a:spcPts val="5"/>
                        </a:spcBef>
                      </a:pPr>
                      <a:r>
                        <a:rPr sz="12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Indicative</a:t>
                      </a:r>
                      <a:r>
                        <a:rPr sz="1200" spc="-5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20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Cost  </a:t>
                      </a:r>
                      <a:r>
                        <a:rPr sz="12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Impact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T w="18288">
                      <a:solidFill>
                        <a:srgbClr val="000000"/>
                      </a:solidFill>
                      <a:prstDash val="solid"/>
                    </a:lnT>
                    <a:solidFill>
                      <a:srgbClr val="001F5F"/>
                    </a:solidFill>
                  </a:tcPr>
                </a:tc>
                <a:tc>
                  <a:txBody>
                    <a:bodyPr/>
                    <a:lstStyle/>
                    <a:p>
                      <a:pPr marL="288290">
                        <a:lnSpc>
                          <a:spcPts val="1350"/>
                        </a:lnSpc>
                      </a:pPr>
                      <a:r>
                        <a:rPr sz="120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Notes /</a:t>
                      </a:r>
                      <a:r>
                        <a:rPr sz="1200" spc="-9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Comments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18288">
                      <a:solidFill>
                        <a:srgbClr val="000000"/>
                      </a:solidFill>
                      <a:prstDash val="solid"/>
                    </a:lnR>
                    <a:lnT w="18288">
                      <a:solidFill>
                        <a:srgbClr val="000000"/>
                      </a:solidFill>
                      <a:prstDash val="solid"/>
                    </a:lnT>
                    <a:solidFill>
                      <a:srgbClr val="001F5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4554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Arial"/>
                          <a:cs typeface="Arial"/>
                        </a:rPr>
                        <a:t>Size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0" marB="0">
                    <a:lnL w="18287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26606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Diameter</a:t>
                      </a:r>
                      <a:r>
                        <a:rPr sz="10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(inches)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" marB="0"/>
                </a:tc>
                <a:tc>
                  <a:txBody>
                    <a:bodyPr/>
                    <a:lstStyle/>
                    <a:p>
                      <a:pPr marL="90805" marR="205740">
                        <a:lnSpc>
                          <a:spcPts val="1150"/>
                        </a:lnSpc>
                        <a:spcBef>
                          <a:spcPts val="60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$3819/inch (based</a:t>
                      </a:r>
                      <a:r>
                        <a:rPr sz="10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on 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carbon</a:t>
                      </a:r>
                      <a:r>
                        <a:rPr sz="1000" spc="-6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steel)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76835" marB="0"/>
                </a:tc>
                <a:tc>
                  <a:txBody>
                    <a:bodyPr/>
                    <a:lstStyle/>
                    <a:p>
                      <a:pPr marL="96520" marR="193040">
                        <a:lnSpc>
                          <a:spcPts val="1150"/>
                        </a:lnSpc>
                        <a:spcBef>
                          <a:spcPts val="60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Cost 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grows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faster with size  after 6”</a:t>
                      </a:r>
                      <a:r>
                        <a:rPr sz="1000" spc="-4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diameter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76835" marB="0">
                    <a:lnR w="18288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4367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Arial"/>
                          <a:cs typeface="Arial"/>
                        </a:rPr>
                        <a:t>Material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0" marB="0">
                    <a:lnL w="18287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266065" marR="320040">
                        <a:lnSpc>
                          <a:spcPts val="1140"/>
                        </a:lnSpc>
                        <a:spcBef>
                          <a:spcPts val="61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Carbon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steel</a:t>
                      </a:r>
                      <a:r>
                        <a:rPr sz="1000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as  reference</a:t>
                      </a:r>
                      <a:r>
                        <a:rPr sz="1000" spc="-6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point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77470" marB="0"/>
                </a:tc>
                <a:tc>
                  <a:txBody>
                    <a:bodyPr/>
                    <a:lstStyle/>
                    <a:p>
                      <a:pPr marL="90805" marR="100330">
                        <a:lnSpc>
                          <a:spcPts val="1140"/>
                        </a:lnSpc>
                        <a:spcBef>
                          <a:spcPts val="610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1.64x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for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stainless steel  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316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7747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9652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317L not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ordinarily</a:t>
                      </a:r>
                      <a:r>
                        <a:rPr sz="1000" spc="-6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ordered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R w="18288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0011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Arial"/>
                          <a:cs typeface="Arial"/>
                        </a:rPr>
                        <a:t>Pressure</a:t>
                      </a:r>
                      <a:r>
                        <a:rPr sz="1000" b="1" spc="-7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b="1" spc="-5" dirty="0">
                          <a:latin typeface="Arial"/>
                          <a:cs typeface="Arial"/>
                        </a:rPr>
                        <a:t>Class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0" marB="0">
                    <a:lnL w="18287">
                      <a:solidFill>
                        <a:srgbClr val="000000"/>
                      </a:solidFill>
                      <a:prstDash val="solid"/>
                    </a:lnL>
                    <a:lnB w="1828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450">
                        <a:latin typeface="Times New Roman"/>
                        <a:cs typeface="Times New Roman"/>
                      </a:endParaRPr>
                    </a:p>
                    <a:p>
                      <a:pPr marL="26606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150, 300,</a:t>
                      </a:r>
                      <a:r>
                        <a:rPr sz="1000" spc="-7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600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B w="1828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0805" marR="88900">
                        <a:lnSpc>
                          <a:spcPts val="1150"/>
                        </a:lnSpc>
                        <a:spcBef>
                          <a:spcPts val="60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+ $17.4 per incremental  digit of pressure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class 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rating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76200" marB="0">
                    <a:lnB w="1828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96520" marR="290195">
                        <a:lnSpc>
                          <a:spcPts val="115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Cost 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grows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exponentially  with pressure</a:t>
                      </a:r>
                      <a:r>
                        <a:rPr sz="1000" spc="-4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class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175" marB="0">
                    <a:lnR w="18288">
                      <a:solidFill>
                        <a:srgbClr val="000000"/>
                      </a:solidFill>
                      <a:prstDash val="solid"/>
                    </a:lnR>
                    <a:lnB w="18287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00" name="object 100"/>
          <p:cNvSpPr txBox="1"/>
          <p:nvPr/>
        </p:nvSpPr>
        <p:spPr>
          <a:xfrm>
            <a:off x="902004" y="8924797"/>
            <a:ext cx="5462270" cy="3028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1150"/>
              </a:lnSpc>
            </a:pPr>
            <a:r>
              <a:rPr sz="1000" spc="-5" dirty="0">
                <a:latin typeface="Arial"/>
                <a:cs typeface="Arial"/>
              </a:rPr>
              <a:t>Note: Changing one parameter </a:t>
            </a:r>
            <a:r>
              <a:rPr sz="1000" dirty="0">
                <a:latin typeface="Arial"/>
                <a:cs typeface="Arial"/>
              </a:rPr>
              <a:t>usually </a:t>
            </a:r>
            <a:r>
              <a:rPr sz="1000" spc="-5" dirty="0">
                <a:latin typeface="Arial"/>
                <a:cs typeface="Arial"/>
              </a:rPr>
              <a:t>involves changing others, and the cost impact </a:t>
            </a:r>
            <a:r>
              <a:rPr sz="1000" spc="5" dirty="0">
                <a:latin typeface="Arial"/>
                <a:cs typeface="Arial"/>
              </a:rPr>
              <a:t>may </a:t>
            </a:r>
            <a:r>
              <a:rPr sz="1000" spc="-5" dirty="0">
                <a:latin typeface="Arial"/>
                <a:cs typeface="Arial"/>
              </a:rPr>
              <a:t>not </a:t>
            </a:r>
            <a:r>
              <a:rPr sz="1000" dirty="0">
                <a:latin typeface="Arial"/>
                <a:cs typeface="Arial"/>
              </a:rPr>
              <a:t>be  </a:t>
            </a:r>
            <a:r>
              <a:rPr sz="1000" spc="-5" dirty="0">
                <a:latin typeface="Arial"/>
                <a:cs typeface="Arial"/>
              </a:rPr>
              <a:t>additive or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linear.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837387"/>
            <a:ext cx="5172075" cy="4540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200"/>
              </a:lnSpc>
            </a:pPr>
            <a:r>
              <a:rPr sz="1000" spc="-20" dirty="0">
                <a:latin typeface="Arial"/>
                <a:cs typeface="Arial"/>
              </a:rPr>
              <a:t>The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30" dirty="0">
                <a:latin typeface="Arial"/>
                <a:cs typeface="Arial"/>
              </a:rPr>
              <a:t>relationship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30" dirty="0">
                <a:latin typeface="Arial"/>
                <a:cs typeface="Arial"/>
              </a:rPr>
              <a:t>between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size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and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cost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changes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after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6”</a:t>
            </a:r>
            <a:r>
              <a:rPr sz="1000" spc="-3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diameter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–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each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extra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inch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after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6”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costs  </a:t>
            </a:r>
            <a:r>
              <a:rPr sz="1000" spc="-30" dirty="0">
                <a:latin typeface="Arial"/>
                <a:cs typeface="Arial"/>
              </a:rPr>
              <a:t>disproportionately </a:t>
            </a:r>
            <a:r>
              <a:rPr sz="1000" spc="-15" dirty="0">
                <a:latin typeface="Arial"/>
                <a:cs typeface="Arial"/>
              </a:rPr>
              <a:t>more </a:t>
            </a:r>
            <a:r>
              <a:rPr sz="1000" spc="-25" dirty="0">
                <a:latin typeface="Arial"/>
                <a:cs typeface="Arial"/>
              </a:rPr>
              <a:t>than with smaller relief</a:t>
            </a:r>
            <a:r>
              <a:rPr sz="1000" spc="-17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valves.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2060194" y="1712721"/>
            <a:ext cx="344106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26: Relief Valve </a:t>
            </a:r>
            <a:r>
              <a:rPr sz="1000" b="1" dirty="0">
                <a:latin typeface="Arial"/>
                <a:cs typeface="Arial"/>
              </a:rPr>
              <a:t>Size </a:t>
            </a:r>
            <a:r>
              <a:rPr sz="1000" b="1" spc="-5" dirty="0">
                <a:latin typeface="Arial"/>
                <a:cs typeface="Arial"/>
              </a:rPr>
              <a:t>vs. Cost – </a:t>
            </a:r>
            <a:r>
              <a:rPr sz="1000" b="1" spc="5" dirty="0">
                <a:latin typeface="Arial"/>
                <a:cs typeface="Arial"/>
              </a:rPr>
              <a:t>by </a:t>
            </a:r>
            <a:r>
              <a:rPr sz="1000" b="1" spc="-5" dirty="0">
                <a:latin typeface="Arial"/>
                <a:cs typeface="Arial"/>
              </a:rPr>
              <a:t>Pressure</a:t>
            </a:r>
            <a:r>
              <a:rPr sz="1000" b="1" spc="6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Class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926082" y="4692522"/>
            <a:ext cx="370840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27: Relief Valve </a:t>
            </a:r>
            <a:r>
              <a:rPr sz="1000" b="1" dirty="0">
                <a:latin typeface="Arial"/>
                <a:cs typeface="Arial"/>
              </a:rPr>
              <a:t>Size </a:t>
            </a:r>
            <a:r>
              <a:rPr sz="1000" b="1" spc="-5" dirty="0">
                <a:latin typeface="Arial"/>
                <a:cs typeface="Arial"/>
              </a:rPr>
              <a:t>vs. Cost – </a:t>
            </a:r>
            <a:r>
              <a:rPr sz="1000" b="1" spc="5" dirty="0">
                <a:latin typeface="Arial"/>
                <a:cs typeface="Arial"/>
              </a:rPr>
              <a:t>by </a:t>
            </a:r>
            <a:r>
              <a:rPr sz="1000" b="1" spc="-5" dirty="0">
                <a:latin typeface="Arial"/>
                <a:cs typeface="Arial"/>
              </a:rPr>
              <a:t>Material (Class</a:t>
            </a:r>
            <a:r>
              <a:rPr sz="1000" b="1" spc="8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300)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902004" y="7911845"/>
            <a:ext cx="5581015" cy="892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Although increases in size cost </a:t>
            </a:r>
            <a:r>
              <a:rPr sz="1000" dirty="0">
                <a:latin typeface="Arial"/>
                <a:cs typeface="Arial"/>
              </a:rPr>
              <a:t>more </a:t>
            </a:r>
            <a:r>
              <a:rPr sz="1000" spc="-5" dirty="0">
                <a:latin typeface="Arial"/>
                <a:cs typeface="Arial"/>
              </a:rPr>
              <a:t>money, </a:t>
            </a:r>
            <a:r>
              <a:rPr sz="1000" dirty="0">
                <a:latin typeface="Arial"/>
                <a:cs typeface="Arial"/>
              </a:rPr>
              <a:t>they </a:t>
            </a:r>
            <a:r>
              <a:rPr sz="1000" spc="-5" dirty="0">
                <a:latin typeface="Arial"/>
                <a:cs typeface="Arial"/>
              </a:rPr>
              <a:t>achieve a higher flow rate, which has </a:t>
            </a:r>
            <a:r>
              <a:rPr sz="1000" dirty="0">
                <a:latin typeface="Arial"/>
                <a:cs typeface="Arial"/>
              </a:rPr>
              <a:t>valuable  </a:t>
            </a:r>
            <a:r>
              <a:rPr sz="1000" spc="-5" dirty="0">
                <a:latin typeface="Arial"/>
                <a:cs typeface="Arial"/>
              </a:rPr>
              <a:t>benefits. For relief valves, each inch increase in diameter yields </a:t>
            </a:r>
            <a:r>
              <a:rPr sz="1000" dirty="0">
                <a:latin typeface="Arial"/>
                <a:cs typeface="Arial"/>
              </a:rPr>
              <a:t>more </a:t>
            </a:r>
            <a:r>
              <a:rPr sz="1000" spc="-5" dirty="0">
                <a:latin typeface="Arial"/>
                <a:cs typeface="Arial"/>
              </a:rPr>
              <a:t>flow. If the engineering  specifications </a:t>
            </a:r>
            <a:r>
              <a:rPr sz="1000" dirty="0">
                <a:latin typeface="Arial"/>
                <a:cs typeface="Arial"/>
              </a:rPr>
              <a:t>offered </a:t>
            </a:r>
            <a:r>
              <a:rPr sz="1000" spc="-5" dirty="0">
                <a:latin typeface="Arial"/>
                <a:cs typeface="Arial"/>
              </a:rPr>
              <a:t>any choice in </a:t>
            </a:r>
            <a:r>
              <a:rPr sz="1000" dirty="0">
                <a:latin typeface="Arial"/>
                <a:cs typeface="Arial"/>
              </a:rPr>
              <a:t>the matter, </a:t>
            </a:r>
            <a:r>
              <a:rPr sz="1000" spc="-5" dirty="0">
                <a:latin typeface="Arial"/>
                <a:cs typeface="Arial"/>
              </a:rPr>
              <a:t>the cost/benefit ratio of diameter to value of the flow  rate improves after about </a:t>
            </a:r>
            <a:r>
              <a:rPr sz="1000" dirty="0">
                <a:latin typeface="Arial"/>
                <a:cs typeface="Arial"/>
              </a:rPr>
              <a:t>6”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diameter, and also disproportionately with pressure</a:t>
            </a:r>
            <a:r>
              <a:rPr sz="1000" spc="229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class.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/>
          <p:nvPr/>
        </p:nvSpPr>
        <p:spPr>
          <a:xfrm>
            <a:off x="2100327" y="3912876"/>
            <a:ext cx="2891155" cy="0"/>
          </a:xfrm>
          <a:custGeom>
            <a:avLst/>
            <a:gdLst/>
            <a:ahLst/>
            <a:cxnLst/>
            <a:rect l="l" t="t" r="r" b="b"/>
            <a:pathLst>
              <a:path w="2891154">
                <a:moveTo>
                  <a:pt x="0" y="0"/>
                </a:moveTo>
                <a:lnTo>
                  <a:pt x="2890724" y="0"/>
                </a:lnTo>
              </a:path>
            </a:pathLst>
          </a:custGeom>
          <a:ln w="865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100327" y="3651680"/>
            <a:ext cx="2891155" cy="0"/>
          </a:xfrm>
          <a:custGeom>
            <a:avLst/>
            <a:gdLst/>
            <a:ahLst/>
            <a:cxnLst/>
            <a:rect l="l" t="t" r="r" b="b"/>
            <a:pathLst>
              <a:path w="2891154">
                <a:moveTo>
                  <a:pt x="0" y="0"/>
                </a:moveTo>
                <a:lnTo>
                  <a:pt x="2890724" y="0"/>
                </a:lnTo>
              </a:path>
            </a:pathLst>
          </a:custGeom>
          <a:ln w="865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100327" y="3390484"/>
            <a:ext cx="2891155" cy="0"/>
          </a:xfrm>
          <a:custGeom>
            <a:avLst/>
            <a:gdLst/>
            <a:ahLst/>
            <a:cxnLst/>
            <a:rect l="l" t="t" r="r" b="b"/>
            <a:pathLst>
              <a:path w="2891154">
                <a:moveTo>
                  <a:pt x="0" y="0"/>
                </a:moveTo>
                <a:lnTo>
                  <a:pt x="2890724" y="0"/>
                </a:lnTo>
              </a:path>
            </a:pathLst>
          </a:custGeom>
          <a:ln w="865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100327" y="3129336"/>
            <a:ext cx="2891155" cy="0"/>
          </a:xfrm>
          <a:custGeom>
            <a:avLst/>
            <a:gdLst/>
            <a:ahLst/>
            <a:cxnLst/>
            <a:rect l="l" t="t" r="r" b="b"/>
            <a:pathLst>
              <a:path w="2891154">
                <a:moveTo>
                  <a:pt x="0" y="0"/>
                </a:moveTo>
                <a:lnTo>
                  <a:pt x="2890724" y="0"/>
                </a:lnTo>
              </a:path>
            </a:pathLst>
          </a:custGeom>
          <a:ln w="865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100327" y="2868140"/>
            <a:ext cx="2891155" cy="0"/>
          </a:xfrm>
          <a:custGeom>
            <a:avLst/>
            <a:gdLst/>
            <a:ahLst/>
            <a:cxnLst/>
            <a:rect l="l" t="t" r="r" b="b"/>
            <a:pathLst>
              <a:path w="2891154">
                <a:moveTo>
                  <a:pt x="0" y="0"/>
                </a:moveTo>
                <a:lnTo>
                  <a:pt x="2890724" y="0"/>
                </a:lnTo>
              </a:path>
            </a:pathLst>
          </a:custGeom>
          <a:ln w="865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100327" y="2606944"/>
            <a:ext cx="2891155" cy="0"/>
          </a:xfrm>
          <a:custGeom>
            <a:avLst/>
            <a:gdLst/>
            <a:ahLst/>
            <a:cxnLst/>
            <a:rect l="l" t="t" r="r" b="b"/>
            <a:pathLst>
              <a:path w="2891154">
                <a:moveTo>
                  <a:pt x="0" y="0"/>
                </a:moveTo>
                <a:lnTo>
                  <a:pt x="2890724" y="0"/>
                </a:lnTo>
              </a:path>
            </a:pathLst>
          </a:custGeom>
          <a:ln w="865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100327" y="2345748"/>
            <a:ext cx="2891155" cy="0"/>
          </a:xfrm>
          <a:custGeom>
            <a:avLst/>
            <a:gdLst/>
            <a:ahLst/>
            <a:cxnLst/>
            <a:rect l="l" t="t" r="r" b="b"/>
            <a:pathLst>
              <a:path w="2891154">
                <a:moveTo>
                  <a:pt x="0" y="0"/>
                </a:moveTo>
                <a:lnTo>
                  <a:pt x="2890724" y="0"/>
                </a:lnTo>
              </a:path>
            </a:pathLst>
          </a:custGeom>
          <a:ln w="865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100327" y="2084552"/>
            <a:ext cx="2891155" cy="0"/>
          </a:xfrm>
          <a:custGeom>
            <a:avLst/>
            <a:gdLst/>
            <a:ahLst/>
            <a:cxnLst/>
            <a:rect l="l" t="t" r="r" b="b"/>
            <a:pathLst>
              <a:path w="2891154">
                <a:moveTo>
                  <a:pt x="0" y="0"/>
                </a:moveTo>
                <a:lnTo>
                  <a:pt x="2890724" y="0"/>
                </a:lnTo>
              </a:path>
            </a:pathLst>
          </a:custGeom>
          <a:ln w="865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100327" y="2084552"/>
            <a:ext cx="0" cy="2089785"/>
          </a:xfrm>
          <a:custGeom>
            <a:avLst/>
            <a:gdLst/>
            <a:ahLst/>
            <a:cxnLst/>
            <a:rect l="l" t="t" r="r" b="b"/>
            <a:pathLst>
              <a:path h="2089785">
                <a:moveTo>
                  <a:pt x="0" y="2089520"/>
                </a:moveTo>
                <a:lnTo>
                  <a:pt x="0" y="0"/>
                </a:lnTo>
              </a:path>
            </a:pathLst>
          </a:custGeom>
          <a:ln w="868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062672" y="4174072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7654" y="0"/>
                </a:lnTo>
              </a:path>
            </a:pathLst>
          </a:custGeom>
          <a:ln w="865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062672" y="3912876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7654" y="0"/>
                </a:lnTo>
              </a:path>
            </a:pathLst>
          </a:custGeom>
          <a:ln w="865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062672" y="3651680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7654" y="0"/>
                </a:lnTo>
              </a:path>
            </a:pathLst>
          </a:custGeom>
          <a:ln w="865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062672" y="3390484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7654" y="0"/>
                </a:lnTo>
              </a:path>
            </a:pathLst>
          </a:custGeom>
          <a:ln w="865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062672" y="3129336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7654" y="0"/>
                </a:lnTo>
              </a:path>
            </a:pathLst>
          </a:custGeom>
          <a:ln w="865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062672" y="2868140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7654" y="0"/>
                </a:lnTo>
              </a:path>
            </a:pathLst>
          </a:custGeom>
          <a:ln w="865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062672" y="2606944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7654" y="0"/>
                </a:lnTo>
              </a:path>
            </a:pathLst>
          </a:custGeom>
          <a:ln w="865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2062672" y="2345748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7654" y="0"/>
                </a:lnTo>
              </a:path>
            </a:pathLst>
          </a:custGeom>
          <a:ln w="865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2062672" y="2084552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7654" y="0"/>
                </a:lnTo>
              </a:path>
            </a:pathLst>
          </a:custGeom>
          <a:ln w="865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2100327" y="4174072"/>
            <a:ext cx="2891155" cy="0"/>
          </a:xfrm>
          <a:custGeom>
            <a:avLst/>
            <a:gdLst/>
            <a:ahLst/>
            <a:cxnLst/>
            <a:rect l="l" t="t" r="r" b="b"/>
            <a:pathLst>
              <a:path w="2891154">
                <a:moveTo>
                  <a:pt x="0" y="0"/>
                </a:moveTo>
                <a:lnTo>
                  <a:pt x="2890724" y="0"/>
                </a:lnTo>
              </a:path>
            </a:pathLst>
          </a:custGeom>
          <a:ln w="865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2100327" y="417407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8962"/>
                </a:lnTo>
              </a:path>
            </a:pathLst>
          </a:custGeom>
          <a:ln w="868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2678182" y="417407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8962"/>
                </a:lnTo>
              </a:path>
            </a:pathLst>
          </a:custGeom>
          <a:ln w="868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257486" y="417407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8962"/>
                </a:lnTo>
              </a:path>
            </a:pathLst>
          </a:custGeom>
          <a:ln w="868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835341" y="417407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8962"/>
                </a:lnTo>
              </a:path>
            </a:pathLst>
          </a:custGeom>
          <a:ln w="868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413197" y="417407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8962"/>
                </a:lnTo>
              </a:path>
            </a:pathLst>
          </a:custGeom>
          <a:ln w="868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991052" y="417407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8962"/>
                </a:lnTo>
              </a:path>
            </a:pathLst>
          </a:custGeom>
          <a:ln w="868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2389979" y="2915761"/>
            <a:ext cx="2312035" cy="1050925"/>
          </a:xfrm>
          <a:custGeom>
            <a:avLst/>
            <a:gdLst/>
            <a:ahLst/>
            <a:cxnLst/>
            <a:rect l="l" t="t" r="r" b="b"/>
            <a:pathLst>
              <a:path w="2312035" h="1050925">
                <a:moveTo>
                  <a:pt x="0" y="1050508"/>
                </a:moveTo>
                <a:lnTo>
                  <a:pt x="577855" y="956708"/>
                </a:lnTo>
                <a:lnTo>
                  <a:pt x="1155710" y="832604"/>
                </a:lnTo>
                <a:lnTo>
                  <a:pt x="1733566" y="565636"/>
                </a:lnTo>
                <a:lnTo>
                  <a:pt x="2311421" y="0"/>
                </a:lnTo>
              </a:path>
            </a:pathLst>
          </a:custGeom>
          <a:ln w="25991">
            <a:solidFill>
              <a:srgbClr val="001E5F"/>
            </a:solidFill>
            <a:prstDash val="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2389979" y="2739706"/>
            <a:ext cx="2312035" cy="1198245"/>
          </a:xfrm>
          <a:custGeom>
            <a:avLst/>
            <a:gdLst/>
            <a:ahLst/>
            <a:cxnLst/>
            <a:rect l="l" t="t" r="r" b="b"/>
            <a:pathLst>
              <a:path w="2312035" h="1198245">
                <a:moveTo>
                  <a:pt x="0" y="1197701"/>
                </a:moveTo>
                <a:lnTo>
                  <a:pt x="577855" y="1089471"/>
                </a:lnTo>
                <a:lnTo>
                  <a:pt x="1155710" y="948050"/>
                </a:lnTo>
                <a:lnTo>
                  <a:pt x="1733565" y="643562"/>
                </a:lnTo>
                <a:lnTo>
                  <a:pt x="2311421" y="0"/>
                </a:lnTo>
              </a:path>
            </a:pathLst>
          </a:custGeom>
          <a:ln w="25995">
            <a:solidFill>
              <a:srgbClr val="0000BE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2389979" y="2352963"/>
            <a:ext cx="2312035" cy="1469390"/>
          </a:xfrm>
          <a:custGeom>
            <a:avLst/>
            <a:gdLst/>
            <a:ahLst/>
            <a:cxnLst/>
            <a:rect l="l" t="t" r="r" b="b"/>
            <a:pathLst>
              <a:path w="2312035" h="1469389">
                <a:moveTo>
                  <a:pt x="0" y="1468999"/>
                </a:moveTo>
                <a:lnTo>
                  <a:pt x="577855" y="1326135"/>
                </a:lnTo>
                <a:lnTo>
                  <a:pt x="1155710" y="1148637"/>
                </a:lnTo>
                <a:lnTo>
                  <a:pt x="1733565" y="757612"/>
                </a:lnTo>
                <a:lnTo>
                  <a:pt x="2311421" y="0"/>
                </a:lnTo>
              </a:path>
            </a:pathLst>
          </a:custGeom>
          <a:ln w="26002">
            <a:solidFill>
              <a:srgbClr val="5F5F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 txBox="1"/>
          <p:nvPr/>
        </p:nvSpPr>
        <p:spPr>
          <a:xfrm>
            <a:off x="1563831" y="3566241"/>
            <a:ext cx="410209" cy="6737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spc="-5" dirty="0">
                <a:latin typeface="Calibri"/>
                <a:cs typeface="Calibri"/>
              </a:rPr>
              <a:t>$10,000</a:t>
            </a:r>
            <a:endParaRPr sz="9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50">
              <a:latin typeface="Times New Roman"/>
              <a:cs typeface="Times New Roman"/>
            </a:endParaRPr>
          </a:p>
          <a:p>
            <a:pPr marL="60960">
              <a:lnSpc>
                <a:spcPct val="100000"/>
              </a:lnSpc>
            </a:pPr>
            <a:r>
              <a:rPr sz="950" spc="-5" dirty="0">
                <a:latin typeface="Calibri"/>
                <a:cs typeface="Calibri"/>
              </a:rPr>
              <a:t>$5,0</a:t>
            </a:r>
            <a:r>
              <a:rPr sz="950" dirty="0">
                <a:latin typeface="Calibri"/>
                <a:cs typeface="Calibri"/>
              </a:rPr>
              <a:t>0</a:t>
            </a:r>
            <a:r>
              <a:rPr sz="950" spc="-5" dirty="0">
                <a:latin typeface="Calibri"/>
                <a:cs typeface="Calibri"/>
              </a:rPr>
              <a:t>0</a:t>
            </a:r>
            <a:endParaRPr sz="9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50">
              <a:latin typeface="Times New Roman"/>
              <a:cs typeface="Times New Roman"/>
            </a:endParaRPr>
          </a:p>
          <a:p>
            <a:pPr marL="244475">
              <a:lnSpc>
                <a:spcPct val="100000"/>
              </a:lnSpc>
            </a:pPr>
            <a:r>
              <a:rPr sz="950" spc="-5" dirty="0">
                <a:latin typeface="Calibri"/>
                <a:cs typeface="Calibri"/>
              </a:rPr>
              <a:t>$-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1563831" y="1997573"/>
            <a:ext cx="410209" cy="14579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spc="-5" dirty="0">
                <a:latin typeface="Calibri"/>
                <a:cs typeface="Calibri"/>
              </a:rPr>
              <a:t>$40,000</a:t>
            </a:r>
            <a:endParaRPr sz="9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sz="950" spc="-5" dirty="0">
                <a:latin typeface="Calibri"/>
                <a:cs typeface="Calibri"/>
              </a:rPr>
              <a:t>$35,000</a:t>
            </a:r>
            <a:endParaRPr sz="9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sz="950" spc="-5" dirty="0">
                <a:latin typeface="Calibri"/>
                <a:cs typeface="Calibri"/>
              </a:rPr>
              <a:t>$30,000</a:t>
            </a:r>
            <a:endParaRPr sz="9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sz="950" spc="-5" dirty="0">
                <a:latin typeface="Calibri"/>
                <a:cs typeface="Calibri"/>
              </a:rPr>
              <a:t>$25,000</a:t>
            </a:r>
            <a:endParaRPr sz="9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sz="950" spc="-5" dirty="0">
                <a:latin typeface="Calibri"/>
                <a:cs typeface="Calibri"/>
              </a:rPr>
              <a:t>$20,000</a:t>
            </a:r>
            <a:endParaRPr sz="9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sz="950" spc="-5" dirty="0">
                <a:latin typeface="Calibri"/>
                <a:cs typeface="Calibri"/>
              </a:rPr>
              <a:t>$15,000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2334945" y="4245642"/>
            <a:ext cx="121920" cy="151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spc="-10" dirty="0">
                <a:latin typeface="Calibri"/>
                <a:cs typeface="Calibri"/>
              </a:rPr>
              <a:t>2"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2913042" y="4245642"/>
            <a:ext cx="121920" cy="151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spc="-10" dirty="0">
                <a:latin typeface="Calibri"/>
                <a:cs typeface="Calibri"/>
              </a:rPr>
              <a:t>3"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3491259" y="4245642"/>
            <a:ext cx="121920" cy="151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spc="-10" dirty="0">
                <a:latin typeface="Calibri"/>
                <a:cs typeface="Calibri"/>
              </a:rPr>
              <a:t>4"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4069114" y="4245642"/>
            <a:ext cx="122555" cy="151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spc="-5" dirty="0">
                <a:latin typeface="Calibri"/>
                <a:cs typeface="Calibri"/>
              </a:rPr>
              <a:t>6"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4647211" y="4245642"/>
            <a:ext cx="121920" cy="151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spc="-10" dirty="0">
                <a:latin typeface="Calibri"/>
                <a:cs typeface="Calibri"/>
              </a:rPr>
              <a:t>8"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5188015" y="2995130"/>
            <a:ext cx="304165" cy="0"/>
          </a:xfrm>
          <a:custGeom>
            <a:avLst/>
            <a:gdLst/>
            <a:ahLst/>
            <a:cxnLst/>
            <a:rect l="l" t="t" r="r" b="b"/>
            <a:pathLst>
              <a:path w="304164">
                <a:moveTo>
                  <a:pt x="0" y="0"/>
                </a:moveTo>
                <a:lnTo>
                  <a:pt x="304134" y="0"/>
                </a:lnTo>
              </a:path>
            </a:pathLst>
          </a:custGeom>
          <a:ln w="25975">
            <a:solidFill>
              <a:srgbClr val="001E5F"/>
            </a:solidFill>
            <a:prstDash val="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188015" y="3213034"/>
            <a:ext cx="304165" cy="0"/>
          </a:xfrm>
          <a:custGeom>
            <a:avLst/>
            <a:gdLst/>
            <a:ahLst/>
            <a:cxnLst/>
            <a:rect l="l" t="t" r="r" b="b"/>
            <a:pathLst>
              <a:path w="304164">
                <a:moveTo>
                  <a:pt x="0" y="0"/>
                </a:moveTo>
                <a:lnTo>
                  <a:pt x="304134" y="0"/>
                </a:lnTo>
              </a:path>
            </a:pathLst>
          </a:custGeom>
          <a:ln w="25975">
            <a:solidFill>
              <a:srgbClr val="0000BE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188015" y="3430890"/>
            <a:ext cx="304165" cy="0"/>
          </a:xfrm>
          <a:custGeom>
            <a:avLst/>
            <a:gdLst/>
            <a:ahLst/>
            <a:cxnLst/>
            <a:rect l="l" t="t" r="r" b="b"/>
            <a:pathLst>
              <a:path w="304164">
                <a:moveTo>
                  <a:pt x="0" y="0"/>
                </a:moveTo>
                <a:lnTo>
                  <a:pt x="304134" y="0"/>
                </a:lnTo>
              </a:path>
            </a:pathLst>
          </a:custGeom>
          <a:ln w="25975">
            <a:solidFill>
              <a:srgbClr val="5F5F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 txBox="1"/>
          <p:nvPr/>
        </p:nvSpPr>
        <p:spPr>
          <a:xfrm>
            <a:off x="5526908" y="2909595"/>
            <a:ext cx="467359" cy="5861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spc="-5" dirty="0">
                <a:latin typeface="Calibri"/>
                <a:cs typeface="Calibri"/>
              </a:rPr>
              <a:t>Class</a:t>
            </a:r>
            <a:r>
              <a:rPr sz="950" spc="-80" dirty="0">
                <a:latin typeface="Calibri"/>
                <a:cs typeface="Calibri"/>
              </a:rPr>
              <a:t> </a:t>
            </a:r>
            <a:r>
              <a:rPr sz="950" spc="-5" dirty="0">
                <a:latin typeface="Calibri"/>
                <a:cs typeface="Calibri"/>
              </a:rPr>
              <a:t>150</a:t>
            </a:r>
            <a:endParaRPr sz="9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70"/>
              </a:spcBef>
            </a:pPr>
            <a:r>
              <a:rPr sz="950" spc="-5" dirty="0">
                <a:latin typeface="Calibri"/>
                <a:cs typeface="Calibri"/>
              </a:rPr>
              <a:t>Class</a:t>
            </a:r>
            <a:r>
              <a:rPr sz="950" spc="-80" dirty="0">
                <a:latin typeface="Calibri"/>
                <a:cs typeface="Calibri"/>
              </a:rPr>
              <a:t> </a:t>
            </a:r>
            <a:r>
              <a:rPr sz="950" spc="-5" dirty="0">
                <a:latin typeface="Calibri"/>
                <a:cs typeface="Calibri"/>
              </a:rPr>
              <a:t>300</a:t>
            </a:r>
            <a:endParaRPr sz="9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70"/>
              </a:spcBef>
            </a:pPr>
            <a:r>
              <a:rPr sz="950" spc="-5" dirty="0">
                <a:latin typeface="Calibri"/>
                <a:cs typeface="Calibri"/>
              </a:rPr>
              <a:t>Class</a:t>
            </a:r>
            <a:r>
              <a:rPr sz="950" spc="-80" dirty="0">
                <a:latin typeface="Calibri"/>
                <a:cs typeface="Calibri"/>
              </a:rPr>
              <a:t> </a:t>
            </a:r>
            <a:r>
              <a:rPr sz="950" spc="-5" dirty="0">
                <a:latin typeface="Calibri"/>
                <a:cs typeface="Calibri"/>
              </a:rPr>
              <a:t>600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36" name="object 136"/>
          <p:cNvSpPr/>
          <p:nvPr/>
        </p:nvSpPr>
        <p:spPr>
          <a:xfrm>
            <a:off x="1458748" y="1950299"/>
            <a:ext cx="4645025" cy="2525395"/>
          </a:xfrm>
          <a:custGeom>
            <a:avLst/>
            <a:gdLst/>
            <a:ahLst/>
            <a:cxnLst/>
            <a:rect l="l" t="t" r="r" b="b"/>
            <a:pathLst>
              <a:path w="4645025" h="2525395">
                <a:moveTo>
                  <a:pt x="0" y="2525376"/>
                </a:moveTo>
                <a:lnTo>
                  <a:pt x="4644566" y="2525376"/>
                </a:lnTo>
                <a:lnTo>
                  <a:pt x="4644566" y="0"/>
                </a:lnTo>
                <a:lnTo>
                  <a:pt x="0" y="0"/>
                </a:lnTo>
                <a:lnTo>
                  <a:pt x="0" y="2525376"/>
                </a:lnTo>
                <a:close/>
              </a:path>
            </a:pathLst>
          </a:custGeom>
          <a:ln w="866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895510" y="7264631"/>
            <a:ext cx="3143885" cy="0"/>
          </a:xfrm>
          <a:custGeom>
            <a:avLst/>
            <a:gdLst/>
            <a:ahLst/>
            <a:cxnLst/>
            <a:rect l="l" t="t" r="r" b="b"/>
            <a:pathLst>
              <a:path w="3143885">
                <a:moveTo>
                  <a:pt x="0" y="0"/>
                </a:moveTo>
                <a:lnTo>
                  <a:pt x="3143714" y="0"/>
                </a:lnTo>
              </a:path>
            </a:pathLst>
          </a:custGeom>
          <a:ln w="911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895510" y="7007862"/>
            <a:ext cx="3143885" cy="0"/>
          </a:xfrm>
          <a:custGeom>
            <a:avLst/>
            <a:gdLst/>
            <a:ahLst/>
            <a:cxnLst/>
            <a:rect l="l" t="t" r="r" b="b"/>
            <a:pathLst>
              <a:path w="3143885">
                <a:moveTo>
                  <a:pt x="0" y="0"/>
                </a:moveTo>
                <a:lnTo>
                  <a:pt x="3143714" y="0"/>
                </a:lnTo>
              </a:path>
            </a:pathLst>
          </a:custGeom>
          <a:ln w="911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895510" y="6752611"/>
            <a:ext cx="3143885" cy="0"/>
          </a:xfrm>
          <a:custGeom>
            <a:avLst/>
            <a:gdLst/>
            <a:ahLst/>
            <a:cxnLst/>
            <a:rect l="l" t="t" r="r" b="b"/>
            <a:pathLst>
              <a:path w="3143885">
                <a:moveTo>
                  <a:pt x="0" y="0"/>
                </a:moveTo>
                <a:lnTo>
                  <a:pt x="3143714" y="0"/>
                </a:lnTo>
              </a:path>
            </a:pathLst>
          </a:custGeom>
          <a:ln w="911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895510" y="6495855"/>
            <a:ext cx="3143885" cy="0"/>
          </a:xfrm>
          <a:custGeom>
            <a:avLst/>
            <a:gdLst/>
            <a:ahLst/>
            <a:cxnLst/>
            <a:rect l="l" t="t" r="r" b="b"/>
            <a:pathLst>
              <a:path w="3143885">
                <a:moveTo>
                  <a:pt x="0" y="0"/>
                </a:moveTo>
                <a:lnTo>
                  <a:pt x="3143714" y="0"/>
                </a:lnTo>
              </a:path>
            </a:pathLst>
          </a:custGeom>
          <a:ln w="911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895510" y="6240604"/>
            <a:ext cx="3143885" cy="0"/>
          </a:xfrm>
          <a:custGeom>
            <a:avLst/>
            <a:gdLst/>
            <a:ahLst/>
            <a:cxnLst/>
            <a:rect l="l" t="t" r="r" b="b"/>
            <a:pathLst>
              <a:path w="3143885">
                <a:moveTo>
                  <a:pt x="0" y="0"/>
                </a:moveTo>
                <a:lnTo>
                  <a:pt x="3143714" y="0"/>
                </a:lnTo>
              </a:path>
            </a:pathLst>
          </a:custGeom>
          <a:ln w="911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895510" y="5983835"/>
            <a:ext cx="3143885" cy="0"/>
          </a:xfrm>
          <a:custGeom>
            <a:avLst/>
            <a:gdLst/>
            <a:ahLst/>
            <a:cxnLst/>
            <a:rect l="l" t="t" r="r" b="b"/>
            <a:pathLst>
              <a:path w="3143885">
                <a:moveTo>
                  <a:pt x="0" y="0"/>
                </a:moveTo>
                <a:lnTo>
                  <a:pt x="3143714" y="0"/>
                </a:lnTo>
              </a:path>
            </a:pathLst>
          </a:custGeom>
          <a:ln w="911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895510" y="5728585"/>
            <a:ext cx="3143885" cy="0"/>
          </a:xfrm>
          <a:custGeom>
            <a:avLst/>
            <a:gdLst/>
            <a:ahLst/>
            <a:cxnLst/>
            <a:rect l="l" t="t" r="r" b="b"/>
            <a:pathLst>
              <a:path w="3143885">
                <a:moveTo>
                  <a:pt x="0" y="0"/>
                </a:moveTo>
                <a:lnTo>
                  <a:pt x="3143714" y="0"/>
                </a:lnTo>
              </a:path>
            </a:pathLst>
          </a:custGeom>
          <a:ln w="911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895510" y="5471816"/>
            <a:ext cx="3143885" cy="0"/>
          </a:xfrm>
          <a:custGeom>
            <a:avLst/>
            <a:gdLst/>
            <a:ahLst/>
            <a:cxnLst/>
            <a:rect l="l" t="t" r="r" b="b"/>
            <a:pathLst>
              <a:path w="3143885">
                <a:moveTo>
                  <a:pt x="0" y="0"/>
                </a:moveTo>
                <a:lnTo>
                  <a:pt x="3143714" y="0"/>
                </a:lnTo>
              </a:path>
            </a:pathLst>
          </a:custGeom>
          <a:ln w="911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895510" y="5216565"/>
            <a:ext cx="3143885" cy="0"/>
          </a:xfrm>
          <a:custGeom>
            <a:avLst/>
            <a:gdLst/>
            <a:ahLst/>
            <a:cxnLst/>
            <a:rect l="l" t="t" r="r" b="b"/>
            <a:pathLst>
              <a:path w="3143885">
                <a:moveTo>
                  <a:pt x="0" y="0"/>
                </a:moveTo>
                <a:lnTo>
                  <a:pt x="3143714" y="0"/>
                </a:lnTo>
              </a:path>
            </a:pathLst>
          </a:custGeom>
          <a:ln w="911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895510" y="5216565"/>
            <a:ext cx="0" cy="2303780"/>
          </a:xfrm>
          <a:custGeom>
            <a:avLst/>
            <a:gdLst/>
            <a:ahLst/>
            <a:cxnLst/>
            <a:rect l="l" t="t" r="r" b="b"/>
            <a:pathLst>
              <a:path h="2303779">
                <a:moveTo>
                  <a:pt x="0" y="2303315"/>
                </a:moveTo>
                <a:lnTo>
                  <a:pt x="0" y="0"/>
                </a:lnTo>
              </a:path>
            </a:pathLst>
          </a:custGeom>
          <a:ln w="91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855909" y="7519881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01" y="0"/>
                </a:lnTo>
              </a:path>
            </a:pathLst>
          </a:custGeom>
          <a:ln w="911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855909" y="7264631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01" y="0"/>
                </a:lnTo>
              </a:path>
            </a:pathLst>
          </a:custGeom>
          <a:ln w="911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855909" y="7007862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01" y="0"/>
                </a:lnTo>
              </a:path>
            </a:pathLst>
          </a:custGeom>
          <a:ln w="911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855909" y="6752611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01" y="0"/>
                </a:lnTo>
              </a:path>
            </a:pathLst>
          </a:custGeom>
          <a:ln w="911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855909" y="6495855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01" y="0"/>
                </a:lnTo>
              </a:path>
            </a:pathLst>
          </a:custGeom>
          <a:ln w="911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855909" y="6240604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01" y="0"/>
                </a:lnTo>
              </a:path>
            </a:pathLst>
          </a:custGeom>
          <a:ln w="911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855909" y="5983835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01" y="0"/>
                </a:lnTo>
              </a:path>
            </a:pathLst>
          </a:custGeom>
          <a:ln w="911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855909" y="5728585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01" y="0"/>
                </a:lnTo>
              </a:path>
            </a:pathLst>
          </a:custGeom>
          <a:ln w="911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855909" y="5471816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01" y="0"/>
                </a:lnTo>
              </a:path>
            </a:pathLst>
          </a:custGeom>
          <a:ln w="911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855909" y="5216565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01" y="0"/>
                </a:lnTo>
              </a:path>
            </a:pathLst>
          </a:custGeom>
          <a:ln w="911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895510" y="7519881"/>
            <a:ext cx="3143885" cy="0"/>
          </a:xfrm>
          <a:custGeom>
            <a:avLst/>
            <a:gdLst/>
            <a:ahLst/>
            <a:cxnLst/>
            <a:rect l="l" t="t" r="r" b="b"/>
            <a:pathLst>
              <a:path w="3143885">
                <a:moveTo>
                  <a:pt x="0" y="0"/>
                </a:moveTo>
                <a:lnTo>
                  <a:pt x="3143714" y="0"/>
                </a:lnTo>
              </a:path>
            </a:pathLst>
          </a:custGeom>
          <a:ln w="911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895510" y="7519881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22"/>
                </a:lnTo>
              </a:path>
            </a:pathLst>
          </a:custGeom>
          <a:ln w="91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524558" y="7519881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22"/>
                </a:lnTo>
              </a:path>
            </a:pathLst>
          </a:custGeom>
          <a:ln w="91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153605" y="7519881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22"/>
                </a:lnTo>
              </a:path>
            </a:pathLst>
          </a:custGeom>
          <a:ln w="91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781130" y="7519881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22"/>
                </a:lnTo>
              </a:path>
            </a:pathLst>
          </a:custGeom>
          <a:ln w="91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4410178" y="7519881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22"/>
                </a:lnTo>
              </a:path>
            </a:pathLst>
          </a:custGeom>
          <a:ln w="91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039225" y="7519881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22"/>
                </a:lnTo>
              </a:path>
            </a:pathLst>
          </a:custGeom>
          <a:ln w="91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209273" y="6114499"/>
            <a:ext cx="2516505" cy="1173480"/>
          </a:xfrm>
          <a:custGeom>
            <a:avLst/>
            <a:gdLst/>
            <a:ahLst/>
            <a:cxnLst/>
            <a:rect l="l" t="t" r="r" b="b"/>
            <a:pathLst>
              <a:path w="2516504" h="1173479">
                <a:moveTo>
                  <a:pt x="0" y="1172922"/>
                </a:moveTo>
                <a:lnTo>
                  <a:pt x="629047" y="1068087"/>
                </a:lnTo>
                <a:lnTo>
                  <a:pt x="1258095" y="928307"/>
                </a:lnTo>
                <a:lnTo>
                  <a:pt x="1887142" y="630515"/>
                </a:lnTo>
                <a:lnTo>
                  <a:pt x="2516190" y="0"/>
                </a:lnTo>
              </a:path>
            </a:pathLst>
          </a:custGeom>
          <a:ln w="27360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209273" y="5467257"/>
            <a:ext cx="2516505" cy="1642745"/>
          </a:xfrm>
          <a:custGeom>
            <a:avLst/>
            <a:gdLst/>
            <a:ahLst/>
            <a:cxnLst/>
            <a:rect l="l" t="t" r="r" b="b"/>
            <a:pathLst>
              <a:path w="2516504" h="1642745">
                <a:moveTo>
                  <a:pt x="0" y="1642400"/>
                </a:moveTo>
                <a:lnTo>
                  <a:pt x="629047" y="1466156"/>
                </a:lnTo>
                <a:lnTo>
                  <a:pt x="1258095" y="1245851"/>
                </a:lnTo>
                <a:lnTo>
                  <a:pt x="1887142" y="785501"/>
                </a:lnTo>
                <a:lnTo>
                  <a:pt x="2516190" y="0"/>
                </a:lnTo>
              </a:path>
            </a:pathLst>
          </a:custGeom>
          <a:ln w="27368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 txBox="1"/>
          <p:nvPr/>
        </p:nvSpPr>
        <p:spPr>
          <a:xfrm>
            <a:off x="1331353" y="6662075"/>
            <a:ext cx="431165" cy="927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5080" algn="ctr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$1</a:t>
            </a:r>
            <a:r>
              <a:rPr sz="1000" dirty="0">
                <a:latin typeface="Calibri"/>
                <a:cs typeface="Calibri"/>
              </a:rPr>
              <a:t>5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00</a:t>
            </a:r>
            <a:endParaRPr sz="1000">
              <a:latin typeface="Calibri"/>
              <a:cs typeface="Calibri"/>
            </a:endParaRPr>
          </a:p>
          <a:p>
            <a:pPr marR="5080" algn="ctr">
              <a:lnSpc>
                <a:spcPct val="100000"/>
              </a:lnSpc>
              <a:spcBef>
                <a:spcPts val="815"/>
              </a:spcBef>
            </a:pPr>
            <a:r>
              <a:rPr sz="1000" spc="-5" dirty="0">
                <a:latin typeface="Calibri"/>
                <a:cs typeface="Calibri"/>
              </a:rPr>
              <a:t>$1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00</a:t>
            </a:r>
            <a:endParaRPr sz="1000">
              <a:latin typeface="Calibri"/>
              <a:cs typeface="Calibri"/>
            </a:endParaRPr>
          </a:p>
          <a:p>
            <a:pPr marL="51435" algn="ctr">
              <a:lnSpc>
                <a:spcPct val="100000"/>
              </a:lnSpc>
              <a:spcBef>
                <a:spcPts val="815"/>
              </a:spcBef>
            </a:pPr>
            <a:r>
              <a:rPr sz="1000" spc="-5" dirty="0">
                <a:latin typeface="Calibri"/>
                <a:cs typeface="Calibri"/>
              </a:rPr>
              <a:t>$5,0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  <a:p>
            <a:pPr marL="257175">
              <a:lnSpc>
                <a:spcPct val="100000"/>
              </a:lnSpc>
              <a:spcBef>
                <a:spcPts val="815"/>
              </a:spcBef>
            </a:pPr>
            <a:r>
              <a:rPr sz="1000" spc="-5" dirty="0">
                <a:latin typeface="Calibri"/>
                <a:cs typeface="Calibri"/>
              </a:rPr>
              <a:t>$-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1331284" y="5124763"/>
            <a:ext cx="430530" cy="14395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$4</a:t>
            </a:r>
            <a:r>
              <a:rPr sz="1000" spc="0" dirty="0">
                <a:latin typeface="Calibri"/>
                <a:cs typeface="Calibri"/>
              </a:rPr>
              <a:t>5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15"/>
              </a:spcBef>
            </a:pPr>
            <a:r>
              <a:rPr sz="1000" spc="-5" dirty="0">
                <a:latin typeface="Calibri"/>
                <a:cs typeface="Calibri"/>
              </a:rPr>
              <a:t>$4</a:t>
            </a:r>
            <a:r>
              <a:rPr sz="1000" spc="0" dirty="0">
                <a:latin typeface="Calibri"/>
                <a:cs typeface="Calibri"/>
              </a:rPr>
              <a:t>0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15"/>
              </a:spcBef>
            </a:pPr>
            <a:r>
              <a:rPr sz="1000" spc="-5" dirty="0">
                <a:latin typeface="Calibri"/>
                <a:cs typeface="Calibri"/>
              </a:rPr>
              <a:t>$3</a:t>
            </a:r>
            <a:r>
              <a:rPr sz="1000" spc="0" dirty="0">
                <a:latin typeface="Calibri"/>
                <a:cs typeface="Calibri"/>
              </a:rPr>
              <a:t>5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15"/>
              </a:spcBef>
            </a:pPr>
            <a:r>
              <a:rPr sz="1000" spc="-5" dirty="0">
                <a:latin typeface="Calibri"/>
                <a:cs typeface="Calibri"/>
              </a:rPr>
              <a:t>$3</a:t>
            </a:r>
            <a:r>
              <a:rPr sz="1000" spc="0" dirty="0">
                <a:latin typeface="Calibri"/>
                <a:cs typeface="Calibri"/>
              </a:rPr>
              <a:t>0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15"/>
              </a:spcBef>
            </a:pPr>
            <a:r>
              <a:rPr sz="1000" spc="-5" dirty="0">
                <a:latin typeface="Calibri"/>
                <a:cs typeface="Calibri"/>
              </a:rPr>
              <a:t>$2</a:t>
            </a:r>
            <a:r>
              <a:rPr sz="1000" spc="0" dirty="0">
                <a:latin typeface="Calibri"/>
                <a:cs typeface="Calibri"/>
              </a:rPr>
              <a:t>5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15"/>
              </a:spcBef>
            </a:pPr>
            <a:r>
              <a:rPr sz="1000" spc="-5" dirty="0">
                <a:latin typeface="Calibri"/>
                <a:cs typeface="Calibri"/>
              </a:rPr>
              <a:t>$2</a:t>
            </a:r>
            <a:r>
              <a:rPr sz="1000" spc="0" dirty="0">
                <a:latin typeface="Calibri"/>
                <a:cs typeface="Calibri"/>
              </a:rPr>
              <a:t>0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2152613" y="7595259"/>
            <a:ext cx="12763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2"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2781711" y="7595259"/>
            <a:ext cx="12763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3"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3410378" y="7595259"/>
            <a:ext cx="12763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4"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4039172" y="7595259"/>
            <a:ext cx="12763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6"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4668219" y="7595259"/>
            <a:ext cx="12763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8"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3" name="object 173"/>
          <p:cNvSpPr/>
          <p:nvPr/>
        </p:nvSpPr>
        <p:spPr>
          <a:xfrm>
            <a:off x="5221999" y="6342401"/>
            <a:ext cx="320040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19854" y="0"/>
                </a:lnTo>
              </a:path>
            </a:pathLst>
          </a:custGeom>
          <a:ln w="27348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221999" y="6570302"/>
            <a:ext cx="320040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19854" y="0"/>
                </a:lnTo>
              </a:path>
            </a:pathLst>
          </a:custGeom>
          <a:ln w="27348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 txBox="1"/>
          <p:nvPr/>
        </p:nvSpPr>
        <p:spPr>
          <a:xfrm>
            <a:off x="5578155" y="6251612"/>
            <a:ext cx="670560" cy="387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Carbon</a:t>
            </a:r>
            <a:r>
              <a:rPr sz="1000" spc="-85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Steel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0"/>
              </a:spcBef>
            </a:pPr>
            <a:r>
              <a:rPr sz="1000" spc="-5" dirty="0">
                <a:latin typeface="Calibri"/>
                <a:cs typeface="Calibri"/>
              </a:rPr>
              <a:t>316LSS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6" name="object 176"/>
          <p:cNvSpPr/>
          <p:nvPr/>
        </p:nvSpPr>
        <p:spPr>
          <a:xfrm>
            <a:off x="1194876" y="5075254"/>
            <a:ext cx="5168265" cy="2762250"/>
          </a:xfrm>
          <a:custGeom>
            <a:avLst/>
            <a:gdLst/>
            <a:ahLst/>
            <a:cxnLst/>
            <a:rect l="l" t="t" r="r" b="b"/>
            <a:pathLst>
              <a:path w="5168265" h="2762250">
                <a:moveTo>
                  <a:pt x="0" y="2762170"/>
                </a:moveTo>
                <a:lnTo>
                  <a:pt x="5167937" y="2762170"/>
                </a:lnTo>
                <a:lnTo>
                  <a:pt x="5167937" y="0"/>
                </a:lnTo>
                <a:lnTo>
                  <a:pt x="0" y="0"/>
                </a:lnTo>
                <a:lnTo>
                  <a:pt x="0" y="2762170"/>
                </a:lnTo>
                <a:close/>
              </a:path>
            </a:pathLst>
          </a:custGeom>
          <a:ln w="912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78" name="object 178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56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98016" y="903223"/>
            <a:ext cx="556450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28: Output Flow </a:t>
            </a:r>
            <a:r>
              <a:rPr sz="1000" b="1" spc="-10" dirty="0">
                <a:latin typeface="Arial"/>
                <a:cs typeface="Arial"/>
              </a:rPr>
              <a:t>for </a:t>
            </a:r>
            <a:r>
              <a:rPr sz="1000" b="1" spc="-5" dirty="0">
                <a:latin typeface="Arial"/>
                <a:cs typeface="Arial"/>
              </a:rPr>
              <a:t>Each Extra Dollar </a:t>
            </a:r>
            <a:r>
              <a:rPr sz="1000" b="1" dirty="0">
                <a:latin typeface="Arial"/>
                <a:cs typeface="Arial"/>
              </a:rPr>
              <a:t>Spent </a:t>
            </a:r>
            <a:r>
              <a:rPr sz="1000" b="1" spc="-5" dirty="0">
                <a:latin typeface="Arial"/>
                <a:cs typeface="Arial"/>
              </a:rPr>
              <a:t>vs. Relief Valve size – </a:t>
            </a:r>
            <a:r>
              <a:rPr sz="1000" b="1" spc="5" dirty="0">
                <a:latin typeface="Arial"/>
                <a:cs typeface="Arial"/>
              </a:rPr>
              <a:t>by </a:t>
            </a:r>
            <a:r>
              <a:rPr sz="1000" b="1" spc="-5" dirty="0">
                <a:latin typeface="Arial"/>
                <a:cs typeface="Arial"/>
              </a:rPr>
              <a:t>Pressure</a:t>
            </a:r>
            <a:r>
              <a:rPr sz="1000" b="1" spc="204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Class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902004" y="4522596"/>
            <a:ext cx="5642610" cy="6705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500"/>
              </a:lnSpc>
            </a:pPr>
            <a:r>
              <a:rPr sz="1000" spc="-5" dirty="0">
                <a:latin typeface="Arial"/>
                <a:cs typeface="Arial"/>
              </a:rPr>
              <a:t>A series of bids reveals even stronger economies of scale than with Gate or globe valves. This  relationship would </a:t>
            </a:r>
            <a:r>
              <a:rPr sz="1000" dirty="0">
                <a:latin typeface="Arial"/>
                <a:cs typeface="Arial"/>
              </a:rPr>
              <a:t>likely </a:t>
            </a:r>
            <a:r>
              <a:rPr sz="1000" spc="-5" dirty="0">
                <a:latin typeface="Arial"/>
                <a:cs typeface="Arial"/>
              </a:rPr>
              <a:t>yield decreasing marginal returns at </a:t>
            </a:r>
            <a:r>
              <a:rPr sz="1000" dirty="0">
                <a:latin typeface="Arial"/>
                <a:cs typeface="Arial"/>
              </a:rPr>
              <a:t>some </a:t>
            </a:r>
            <a:r>
              <a:rPr sz="1000" spc="-5" dirty="0">
                <a:latin typeface="Arial"/>
                <a:cs typeface="Arial"/>
              </a:rPr>
              <a:t>point on an extended curve (e.g.,  200-500 units per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order).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902004" y="8946641"/>
            <a:ext cx="30607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Arial"/>
                <a:cs typeface="Arial"/>
              </a:rPr>
              <a:t>9.2.5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359153" y="8946641"/>
            <a:ext cx="133604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Should-Cost</a:t>
            </a:r>
            <a:r>
              <a:rPr sz="1000" b="1" spc="-15" dirty="0">
                <a:latin typeface="Arial"/>
                <a:cs typeface="Arial"/>
              </a:rPr>
              <a:t> </a:t>
            </a:r>
            <a:r>
              <a:rPr sz="1000" b="1" spc="-10" dirty="0">
                <a:latin typeface="Arial"/>
                <a:cs typeface="Arial"/>
              </a:rPr>
              <a:t>Analysis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902004" y="9537903"/>
            <a:ext cx="561784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Buyers have used economies of scale and competitive bidding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achieve </a:t>
            </a:r>
            <a:r>
              <a:rPr sz="1000" dirty="0">
                <a:latin typeface="Arial"/>
                <a:cs typeface="Arial"/>
              </a:rPr>
              <a:t>lower-than-market</a:t>
            </a:r>
            <a:r>
              <a:rPr sz="1000" spc="1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prices.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/>
          <p:nvPr/>
        </p:nvSpPr>
        <p:spPr>
          <a:xfrm>
            <a:off x="2359508" y="3392948"/>
            <a:ext cx="2801620" cy="0"/>
          </a:xfrm>
          <a:custGeom>
            <a:avLst/>
            <a:gdLst/>
            <a:ahLst/>
            <a:cxnLst/>
            <a:rect l="l" t="t" r="r" b="b"/>
            <a:pathLst>
              <a:path w="2801620">
                <a:moveTo>
                  <a:pt x="0" y="0"/>
                </a:moveTo>
                <a:lnTo>
                  <a:pt x="2801348" y="0"/>
                </a:lnTo>
              </a:path>
            </a:pathLst>
          </a:custGeom>
          <a:ln w="912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359508" y="3207340"/>
            <a:ext cx="2801620" cy="0"/>
          </a:xfrm>
          <a:custGeom>
            <a:avLst/>
            <a:gdLst/>
            <a:ahLst/>
            <a:cxnLst/>
            <a:rect l="l" t="t" r="r" b="b"/>
            <a:pathLst>
              <a:path w="2801620">
                <a:moveTo>
                  <a:pt x="0" y="0"/>
                </a:moveTo>
                <a:lnTo>
                  <a:pt x="2801348" y="0"/>
                </a:lnTo>
              </a:path>
            </a:pathLst>
          </a:custGeom>
          <a:ln w="912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359508" y="3023254"/>
            <a:ext cx="2801620" cy="0"/>
          </a:xfrm>
          <a:custGeom>
            <a:avLst/>
            <a:gdLst/>
            <a:ahLst/>
            <a:cxnLst/>
            <a:rect l="l" t="t" r="r" b="b"/>
            <a:pathLst>
              <a:path w="2801620">
                <a:moveTo>
                  <a:pt x="0" y="0"/>
                </a:moveTo>
                <a:lnTo>
                  <a:pt x="2801348" y="0"/>
                </a:lnTo>
              </a:path>
            </a:pathLst>
          </a:custGeom>
          <a:ln w="912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359508" y="2837659"/>
            <a:ext cx="2801620" cy="0"/>
          </a:xfrm>
          <a:custGeom>
            <a:avLst/>
            <a:gdLst/>
            <a:ahLst/>
            <a:cxnLst/>
            <a:rect l="l" t="t" r="r" b="b"/>
            <a:pathLst>
              <a:path w="2801620">
                <a:moveTo>
                  <a:pt x="0" y="0"/>
                </a:moveTo>
                <a:lnTo>
                  <a:pt x="2801348" y="0"/>
                </a:lnTo>
              </a:path>
            </a:pathLst>
          </a:custGeom>
          <a:ln w="912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359508" y="2653572"/>
            <a:ext cx="2801620" cy="0"/>
          </a:xfrm>
          <a:custGeom>
            <a:avLst/>
            <a:gdLst/>
            <a:ahLst/>
            <a:cxnLst/>
            <a:rect l="l" t="t" r="r" b="b"/>
            <a:pathLst>
              <a:path w="2801620">
                <a:moveTo>
                  <a:pt x="0" y="0"/>
                </a:moveTo>
                <a:lnTo>
                  <a:pt x="2801348" y="0"/>
                </a:lnTo>
              </a:path>
            </a:pathLst>
          </a:custGeom>
          <a:ln w="912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359508" y="2467965"/>
            <a:ext cx="2801620" cy="0"/>
          </a:xfrm>
          <a:custGeom>
            <a:avLst/>
            <a:gdLst/>
            <a:ahLst/>
            <a:cxnLst/>
            <a:rect l="l" t="t" r="r" b="b"/>
            <a:pathLst>
              <a:path w="2801620">
                <a:moveTo>
                  <a:pt x="0" y="0"/>
                </a:moveTo>
                <a:lnTo>
                  <a:pt x="2801348" y="0"/>
                </a:lnTo>
              </a:path>
            </a:pathLst>
          </a:custGeom>
          <a:ln w="912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359508" y="2282357"/>
            <a:ext cx="2801620" cy="0"/>
          </a:xfrm>
          <a:custGeom>
            <a:avLst/>
            <a:gdLst/>
            <a:ahLst/>
            <a:cxnLst/>
            <a:rect l="l" t="t" r="r" b="b"/>
            <a:pathLst>
              <a:path w="2801620">
                <a:moveTo>
                  <a:pt x="0" y="0"/>
                </a:moveTo>
                <a:lnTo>
                  <a:pt x="2801348" y="0"/>
                </a:lnTo>
              </a:path>
            </a:pathLst>
          </a:custGeom>
          <a:ln w="912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359508" y="2098271"/>
            <a:ext cx="2801620" cy="0"/>
          </a:xfrm>
          <a:custGeom>
            <a:avLst/>
            <a:gdLst/>
            <a:ahLst/>
            <a:cxnLst/>
            <a:rect l="l" t="t" r="r" b="b"/>
            <a:pathLst>
              <a:path w="2801620">
                <a:moveTo>
                  <a:pt x="0" y="0"/>
                </a:moveTo>
                <a:lnTo>
                  <a:pt x="2801348" y="0"/>
                </a:lnTo>
              </a:path>
            </a:pathLst>
          </a:custGeom>
          <a:ln w="912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359508" y="1912663"/>
            <a:ext cx="2801620" cy="0"/>
          </a:xfrm>
          <a:custGeom>
            <a:avLst/>
            <a:gdLst/>
            <a:ahLst/>
            <a:cxnLst/>
            <a:rect l="l" t="t" r="r" b="b"/>
            <a:pathLst>
              <a:path w="2801620">
                <a:moveTo>
                  <a:pt x="0" y="0"/>
                </a:moveTo>
                <a:lnTo>
                  <a:pt x="2801348" y="0"/>
                </a:lnTo>
              </a:path>
            </a:pathLst>
          </a:custGeom>
          <a:ln w="912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359508" y="1912663"/>
            <a:ext cx="0" cy="1666239"/>
          </a:xfrm>
          <a:custGeom>
            <a:avLst/>
            <a:gdLst/>
            <a:ahLst/>
            <a:cxnLst/>
            <a:rect l="l" t="t" r="r" b="b"/>
            <a:pathLst>
              <a:path h="1666239">
                <a:moveTo>
                  <a:pt x="0" y="1665892"/>
                </a:moveTo>
                <a:lnTo>
                  <a:pt x="0" y="0"/>
                </a:lnTo>
              </a:path>
            </a:pathLst>
          </a:custGeom>
          <a:ln w="91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319902" y="3578556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05" y="0"/>
                </a:lnTo>
              </a:path>
            </a:pathLst>
          </a:custGeom>
          <a:ln w="912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319902" y="3392948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05" y="0"/>
                </a:lnTo>
              </a:path>
            </a:pathLst>
          </a:custGeom>
          <a:ln w="912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319902" y="3207340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05" y="0"/>
                </a:lnTo>
              </a:path>
            </a:pathLst>
          </a:custGeom>
          <a:ln w="912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319902" y="3023254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05" y="0"/>
                </a:lnTo>
              </a:path>
            </a:pathLst>
          </a:custGeom>
          <a:ln w="912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319902" y="2837659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05" y="0"/>
                </a:lnTo>
              </a:path>
            </a:pathLst>
          </a:custGeom>
          <a:ln w="912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2319902" y="2653572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05" y="0"/>
                </a:lnTo>
              </a:path>
            </a:pathLst>
          </a:custGeom>
          <a:ln w="912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2319902" y="2467965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05" y="0"/>
                </a:lnTo>
              </a:path>
            </a:pathLst>
          </a:custGeom>
          <a:ln w="912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2319902" y="2282357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05" y="0"/>
                </a:lnTo>
              </a:path>
            </a:pathLst>
          </a:custGeom>
          <a:ln w="912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2319902" y="2098271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05" y="0"/>
                </a:lnTo>
              </a:path>
            </a:pathLst>
          </a:custGeom>
          <a:ln w="912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2319902" y="1912663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05" y="0"/>
                </a:lnTo>
              </a:path>
            </a:pathLst>
          </a:custGeom>
          <a:ln w="912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2359508" y="3578556"/>
            <a:ext cx="2801620" cy="0"/>
          </a:xfrm>
          <a:custGeom>
            <a:avLst/>
            <a:gdLst/>
            <a:ahLst/>
            <a:cxnLst/>
            <a:rect l="l" t="t" r="r" b="b"/>
            <a:pathLst>
              <a:path w="2801620">
                <a:moveTo>
                  <a:pt x="0" y="0"/>
                </a:moveTo>
                <a:lnTo>
                  <a:pt x="2801348" y="0"/>
                </a:lnTo>
              </a:path>
            </a:pathLst>
          </a:custGeom>
          <a:ln w="912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2359508" y="3578556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55"/>
                </a:lnTo>
              </a:path>
            </a:pathLst>
          </a:custGeom>
          <a:ln w="91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2920082" y="3578556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55"/>
                </a:lnTo>
              </a:path>
            </a:pathLst>
          </a:custGeom>
          <a:ln w="91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480656" y="3578556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55"/>
                </a:lnTo>
              </a:path>
            </a:pathLst>
          </a:custGeom>
          <a:ln w="91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039708" y="3578556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55"/>
                </a:lnTo>
              </a:path>
            </a:pathLst>
          </a:custGeom>
          <a:ln w="91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600282" y="3578556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55"/>
                </a:lnTo>
              </a:path>
            </a:pathLst>
          </a:custGeom>
          <a:ln w="91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160857" y="3578556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55"/>
                </a:lnTo>
              </a:path>
            </a:pathLst>
          </a:custGeom>
          <a:ln w="91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2624029" y="2097890"/>
            <a:ext cx="1478915" cy="1109980"/>
          </a:xfrm>
          <a:custGeom>
            <a:avLst/>
            <a:gdLst/>
            <a:ahLst/>
            <a:cxnLst/>
            <a:rect l="l" t="t" r="r" b="b"/>
            <a:pathLst>
              <a:path w="1478914" h="1109980">
                <a:moveTo>
                  <a:pt x="0" y="1109931"/>
                </a:moveTo>
                <a:lnTo>
                  <a:pt x="44950" y="1079099"/>
                </a:lnTo>
                <a:lnTo>
                  <a:pt x="89780" y="1048268"/>
                </a:lnTo>
                <a:lnTo>
                  <a:pt x="134608" y="1017438"/>
                </a:lnTo>
                <a:lnTo>
                  <a:pt x="179555" y="986608"/>
                </a:lnTo>
                <a:lnTo>
                  <a:pt x="224740" y="955777"/>
                </a:lnTo>
                <a:lnTo>
                  <a:pt x="270284" y="924945"/>
                </a:lnTo>
                <a:lnTo>
                  <a:pt x="304806" y="901259"/>
                </a:lnTo>
                <a:lnTo>
                  <a:pt x="337393" y="878312"/>
                </a:lnTo>
                <a:lnTo>
                  <a:pt x="370279" y="855110"/>
                </a:lnTo>
                <a:lnTo>
                  <a:pt x="405693" y="830660"/>
                </a:lnTo>
                <a:lnTo>
                  <a:pt x="445868" y="803969"/>
                </a:lnTo>
                <a:lnTo>
                  <a:pt x="493036" y="774045"/>
                </a:lnTo>
                <a:lnTo>
                  <a:pt x="549428" y="739895"/>
                </a:lnTo>
                <a:lnTo>
                  <a:pt x="583083" y="720614"/>
                </a:lnTo>
                <a:lnTo>
                  <a:pt x="621140" y="699852"/>
                </a:lnTo>
                <a:lnTo>
                  <a:pt x="662917" y="677772"/>
                </a:lnTo>
                <a:lnTo>
                  <a:pt x="707737" y="654539"/>
                </a:lnTo>
                <a:lnTo>
                  <a:pt x="754919" y="630318"/>
                </a:lnTo>
                <a:lnTo>
                  <a:pt x="803783" y="605273"/>
                </a:lnTo>
                <a:lnTo>
                  <a:pt x="853650" y="579569"/>
                </a:lnTo>
                <a:lnTo>
                  <a:pt x="903840" y="553370"/>
                </a:lnTo>
                <a:lnTo>
                  <a:pt x="953673" y="526841"/>
                </a:lnTo>
                <a:lnTo>
                  <a:pt x="1002469" y="500147"/>
                </a:lnTo>
                <a:lnTo>
                  <a:pt x="1049549" y="473451"/>
                </a:lnTo>
                <a:lnTo>
                  <a:pt x="1094234" y="446919"/>
                </a:lnTo>
                <a:lnTo>
                  <a:pt x="1135842" y="420714"/>
                </a:lnTo>
                <a:lnTo>
                  <a:pt x="1173695" y="395002"/>
                </a:lnTo>
                <a:lnTo>
                  <a:pt x="1207113" y="369947"/>
                </a:lnTo>
                <a:lnTo>
                  <a:pt x="1254276" y="328828"/>
                </a:lnTo>
                <a:lnTo>
                  <a:pt x="1293492" y="287710"/>
                </a:lnTo>
                <a:lnTo>
                  <a:pt x="1326349" y="246594"/>
                </a:lnTo>
                <a:lnTo>
                  <a:pt x="1354436" y="205481"/>
                </a:lnTo>
                <a:lnTo>
                  <a:pt x="1379340" y="164372"/>
                </a:lnTo>
                <a:lnTo>
                  <a:pt x="1402650" y="123268"/>
                </a:lnTo>
                <a:lnTo>
                  <a:pt x="1425954" y="82171"/>
                </a:lnTo>
                <a:lnTo>
                  <a:pt x="1450840" y="41081"/>
                </a:lnTo>
                <a:lnTo>
                  <a:pt x="1478895" y="0"/>
                </a:lnTo>
              </a:path>
            </a:pathLst>
          </a:custGeom>
          <a:ln w="27397">
            <a:solidFill>
              <a:srgbClr val="001E5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2687449" y="2097890"/>
            <a:ext cx="1834514" cy="1109980"/>
          </a:xfrm>
          <a:custGeom>
            <a:avLst/>
            <a:gdLst/>
            <a:ahLst/>
            <a:cxnLst/>
            <a:rect l="l" t="t" r="r" b="b"/>
            <a:pathLst>
              <a:path w="1834514" h="1109980">
                <a:moveTo>
                  <a:pt x="0" y="1109931"/>
                </a:moveTo>
                <a:lnTo>
                  <a:pt x="41843" y="1086807"/>
                </a:lnTo>
                <a:lnTo>
                  <a:pt x="83577" y="1063683"/>
                </a:lnTo>
                <a:lnTo>
                  <a:pt x="125267" y="1040561"/>
                </a:lnTo>
                <a:lnTo>
                  <a:pt x="166979" y="1017438"/>
                </a:lnTo>
                <a:lnTo>
                  <a:pt x="208775" y="994315"/>
                </a:lnTo>
                <a:lnTo>
                  <a:pt x="250723" y="971193"/>
                </a:lnTo>
                <a:lnTo>
                  <a:pt x="292886" y="948069"/>
                </a:lnTo>
                <a:lnTo>
                  <a:pt x="335329" y="924945"/>
                </a:lnTo>
                <a:lnTo>
                  <a:pt x="372753" y="904270"/>
                </a:lnTo>
                <a:lnTo>
                  <a:pt x="408322" y="884137"/>
                </a:lnTo>
                <a:lnTo>
                  <a:pt x="443799" y="863923"/>
                </a:lnTo>
                <a:lnTo>
                  <a:pt x="480947" y="843008"/>
                </a:lnTo>
                <a:lnTo>
                  <a:pt x="521528" y="820768"/>
                </a:lnTo>
                <a:lnTo>
                  <a:pt x="567305" y="796584"/>
                </a:lnTo>
                <a:lnTo>
                  <a:pt x="620041" y="769833"/>
                </a:lnTo>
                <a:lnTo>
                  <a:pt x="681499" y="739895"/>
                </a:lnTo>
                <a:lnTo>
                  <a:pt x="754169" y="706927"/>
                </a:lnTo>
                <a:lnTo>
                  <a:pt x="795847" y="688966"/>
                </a:lnTo>
                <a:lnTo>
                  <a:pt x="840437" y="670148"/>
                </a:lnTo>
                <a:lnTo>
                  <a:pt x="887451" y="650567"/>
                </a:lnTo>
                <a:lnTo>
                  <a:pt x="936402" y="630318"/>
                </a:lnTo>
                <a:lnTo>
                  <a:pt x="986802" y="609498"/>
                </a:lnTo>
                <a:lnTo>
                  <a:pt x="1038163" y="588200"/>
                </a:lnTo>
                <a:lnTo>
                  <a:pt x="1089997" y="566521"/>
                </a:lnTo>
                <a:lnTo>
                  <a:pt x="1141817" y="544556"/>
                </a:lnTo>
                <a:lnTo>
                  <a:pt x="1193136" y="522399"/>
                </a:lnTo>
                <a:lnTo>
                  <a:pt x="1243465" y="500147"/>
                </a:lnTo>
                <a:lnTo>
                  <a:pt x="1292317" y="477893"/>
                </a:lnTo>
                <a:lnTo>
                  <a:pt x="1339204" y="455734"/>
                </a:lnTo>
                <a:lnTo>
                  <a:pt x="1383639" y="433765"/>
                </a:lnTo>
                <a:lnTo>
                  <a:pt x="1425134" y="412081"/>
                </a:lnTo>
                <a:lnTo>
                  <a:pt x="1463201" y="390776"/>
                </a:lnTo>
                <a:lnTo>
                  <a:pt x="1497353" y="369947"/>
                </a:lnTo>
                <a:lnTo>
                  <a:pt x="1550428" y="332940"/>
                </a:lnTo>
                <a:lnTo>
                  <a:pt x="1595371" y="295933"/>
                </a:lnTo>
                <a:lnTo>
                  <a:pt x="1633618" y="258928"/>
                </a:lnTo>
                <a:lnTo>
                  <a:pt x="1666604" y="221925"/>
                </a:lnTo>
                <a:lnTo>
                  <a:pt x="1695763" y="184926"/>
                </a:lnTo>
                <a:lnTo>
                  <a:pt x="1722530" y="147930"/>
                </a:lnTo>
                <a:lnTo>
                  <a:pt x="1748341" y="110939"/>
                </a:lnTo>
                <a:lnTo>
                  <a:pt x="1774630" y="73953"/>
                </a:lnTo>
                <a:lnTo>
                  <a:pt x="1802832" y="36973"/>
                </a:lnTo>
                <a:lnTo>
                  <a:pt x="1834383" y="0"/>
                </a:lnTo>
              </a:path>
            </a:pathLst>
          </a:custGeom>
          <a:ln w="27394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2671619" y="2097890"/>
            <a:ext cx="2096770" cy="1109980"/>
          </a:xfrm>
          <a:custGeom>
            <a:avLst/>
            <a:gdLst/>
            <a:ahLst/>
            <a:cxnLst/>
            <a:rect l="l" t="t" r="r" b="b"/>
            <a:pathLst>
              <a:path w="2096770" h="1109980">
                <a:moveTo>
                  <a:pt x="0" y="1109931"/>
                </a:moveTo>
                <a:lnTo>
                  <a:pt x="42409" y="1086807"/>
                </a:lnTo>
                <a:lnTo>
                  <a:pt x="84450" y="1063683"/>
                </a:lnTo>
                <a:lnTo>
                  <a:pt x="126339" y="1040561"/>
                </a:lnTo>
                <a:lnTo>
                  <a:pt x="168294" y="1017438"/>
                </a:lnTo>
                <a:lnTo>
                  <a:pt x="210533" y="994315"/>
                </a:lnTo>
                <a:lnTo>
                  <a:pt x="253274" y="971193"/>
                </a:lnTo>
                <a:lnTo>
                  <a:pt x="296733" y="948069"/>
                </a:lnTo>
                <a:lnTo>
                  <a:pt x="341130" y="924945"/>
                </a:lnTo>
                <a:lnTo>
                  <a:pt x="380923" y="904282"/>
                </a:lnTo>
                <a:lnTo>
                  <a:pt x="419316" y="884148"/>
                </a:lnTo>
                <a:lnTo>
                  <a:pt x="458075" y="863926"/>
                </a:lnTo>
                <a:lnTo>
                  <a:pt x="498966" y="842998"/>
                </a:lnTo>
                <a:lnTo>
                  <a:pt x="543754" y="820748"/>
                </a:lnTo>
                <a:lnTo>
                  <a:pt x="594206" y="796559"/>
                </a:lnTo>
                <a:lnTo>
                  <a:pt x="652087" y="769814"/>
                </a:lnTo>
                <a:lnTo>
                  <a:pt x="719162" y="739895"/>
                </a:lnTo>
                <a:lnTo>
                  <a:pt x="754369" y="724802"/>
                </a:lnTo>
                <a:lnTo>
                  <a:pt x="793102" y="708764"/>
                </a:lnTo>
                <a:lnTo>
                  <a:pt x="834964" y="691862"/>
                </a:lnTo>
                <a:lnTo>
                  <a:pt x="879559" y="674176"/>
                </a:lnTo>
                <a:lnTo>
                  <a:pt x="926489" y="655788"/>
                </a:lnTo>
                <a:lnTo>
                  <a:pt x="975359" y="636779"/>
                </a:lnTo>
                <a:lnTo>
                  <a:pt x="1025772" y="617229"/>
                </a:lnTo>
                <a:lnTo>
                  <a:pt x="1077331" y="597220"/>
                </a:lnTo>
                <a:lnTo>
                  <a:pt x="1129641" y="576832"/>
                </a:lnTo>
                <a:lnTo>
                  <a:pt x="1182303" y="556147"/>
                </a:lnTo>
                <a:lnTo>
                  <a:pt x="1234923" y="535245"/>
                </a:lnTo>
                <a:lnTo>
                  <a:pt x="1287102" y="514207"/>
                </a:lnTo>
                <a:lnTo>
                  <a:pt x="1338446" y="493115"/>
                </a:lnTo>
                <a:lnTo>
                  <a:pt x="1388556" y="472049"/>
                </a:lnTo>
                <a:lnTo>
                  <a:pt x="1437038" y="451090"/>
                </a:lnTo>
                <a:lnTo>
                  <a:pt x="1483493" y="430320"/>
                </a:lnTo>
                <a:lnTo>
                  <a:pt x="1527526" y="409818"/>
                </a:lnTo>
                <a:lnTo>
                  <a:pt x="1568740" y="389667"/>
                </a:lnTo>
                <a:lnTo>
                  <a:pt x="1606738" y="369947"/>
                </a:lnTo>
                <a:lnTo>
                  <a:pt x="1661499" y="339108"/>
                </a:lnTo>
                <a:lnTo>
                  <a:pt x="1711424" y="308269"/>
                </a:lnTo>
                <a:lnTo>
                  <a:pt x="1757204" y="277431"/>
                </a:lnTo>
                <a:lnTo>
                  <a:pt x="1799530" y="246594"/>
                </a:lnTo>
                <a:lnTo>
                  <a:pt x="1839093" y="215759"/>
                </a:lnTo>
                <a:lnTo>
                  <a:pt x="1876585" y="184926"/>
                </a:lnTo>
                <a:lnTo>
                  <a:pt x="1912696" y="154096"/>
                </a:lnTo>
                <a:lnTo>
                  <a:pt x="1948117" y="123268"/>
                </a:lnTo>
                <a:lnTo>
                  <a:pt x="1983541" y="92445"/>
                </a:lnTo>
                <a:lnTo>
                  <a:pt x="2019657" y="61625"/>
                </a:lnTo>
                <a:lnTo>
                  <a:pt x="2057158" y="30810"/>
                </a:lnTo>
                <a:lnTo>
                  <a:pt x="2096733" y="0"/>
                </a:lnTo>
              </a:path>
            </a:pathLst>
          </a:custGeom>
          <a:ln w="27392">
            <a:solidFill>
              <a:srgbClr val="5F5F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 txBox="1"/>
          <p:nvPr/>
        </p:nvSpPr>
        <p:spPr>
          <a:xfrm>
            <a:off x="4425103" y="3653290"/>
            <a:ext cx="36639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0.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002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4985423" y="3653290"/>
            <a:ext cx="36639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0.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003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1626800" y="2504533"/>
            <a:ext cx="505459" cy="472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5080" indent="1905" algn="ctr">
              <a:lnSpc>
                <a:spcPct val="101899"/>
              </a:lnSpc>
            </a:pPr>
            <a:r>
              <a:rPr sz="1000" b="1" spc="-10" dirty="0">
                <a:latin typeface="Calibri"/>
                <a:cs typeface="Calibri"/>
              </a:rPr>
              <a:t>Valve  </a:t>
            </a:r>
            <a:r>
              <a:rPr sz="1000" b="1" spc="-15" dirty="0">
                <a:latin typeface="Calibri"/>
                <a:cs typeface="Calibri"/>
              </a:rPr>
              <a:t>Di</a:t>
            </a:r>
            <a:r>
              <a:rPr sz="1000" b="1" spc="-5" dirty="0">
                <a:latin typeface="Calibri"/>
                <a:cs typeface="Calibri"/>
              </a:rPr>
              <a:t>am</a:t>
            </a:r>
            <a:r>
              <a:rPr sz="1000" b="1" spc="-10" dirty="0">
                <a:latin typeface="Calibri"/>
                <a:cs typeface="Calibri"/>
              </a:rPr>
              <a:t>e</a:t>
            </a:r>
            <a:r>
              <a:rPr sz="1000" b="1" spc="-5" dirty="0">
                <a:latin typeface="Calibri"/>
                <a:cs typeface="Calibri"/>
              </a:rPr>
              <a:t>t</a:t>
            </a:r>
            <a:r>
              <a:rPr sz="1000" b="1" spc="-10" dirty="0">
                <a:latin typeface="Calibri"/>
                <a:cs typeface="Calibri"/>
              </a:rPr>
              <a:t>er  </a:t>
            </a:r>
            <a:r>
              <a:rPr sz="1000" b="1" spc="-5" dirty="0">
                <a:latin typeface="Calibri"/>
                <a:cs typeface="Calibri"/>
              </a:rPr>
              <a:t>(inches)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2178844" y="1822429"/>
            <a:ext cx="2080895" cy="22586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9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r>
              <a:rPr sz="1000" spc="-5" dirty="0">
                <a:latin typeface="Calibri"/>
                <a:cs typeface="Calibri"/>
              </a:rPr>
              <a:t>8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r>
              <a:rPr sz="1000" spc="-5" dirty="0">
                <a:latin typeface="Calibri"/>
                <a:cs typeface="Calibri"/>
              </a:rPr>
              <a:t>7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r>
              <a:rPr sz="1000" spc="-5" dirty="0">
                <a:latin typeface="Calibri"/>
                <a:cs typeface="Calibri"/>
              </a:rPr>
              <a:t>6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r>
              <a:rPr sz="1000" spc="-5" dirty="0">
                <a:latin typeface="Calibri"/>
                <a:cs typeface="Calibri"/>
              </a:rPr>
              <a:t>5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r>
              <a:rPr sz="1000" spc="-5" dirty="0">
                <a:latin typeface="Calibri"/>
                <a:cs typeface="Calibri"/>
              </a:rPr>
              <a:t>4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r>
              <a:rPr sz="1000" spc="-5" dirty="0">
                <a:latin typeface="Calibri"/>
                <a:cs typeface="Calibri"/>
              </a:rPr>
              <a:t>3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r>
              <a:rPr sz="1000" spc="-5" dirty="0">
                <a:latin typeface="Calibri"/>
                <a:cs typeface="Calibri"/>
              </a:rPr>
              <a:t>2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r>
              <a:rPr sz="1000" spc="-5" dirty="0">
                <a:latin typeface="Calibri"/>
                <a:cs typeface="Calibri"/>
              </a:rPr>
              <a:t>1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  <a:p>
            <a:pPr marL="5080">
              <a:lnSpc>
                <a:spcPct val="100000"/>
              </a:lnSpc>
              <a:spcBef>
                <a:spcPts val="95"/>
              </a:spcBef>
              <a:tabLst>
                <a:tab pos="565150" algn="l"/>
                <a:tab pos="1125220" algn="l"/>
                <a:tab pos="1685289" algn="l"/>
              </a:tabLst>
            </a:pPr>
            <a:r>
              <a:rPr sz="1000" spc="-5" dirty="0">
                <a:latin typeface="Calibri"/>
                <a:cs typeface="Calibri"/>
              </a:rPr>
              <a:t>0.0000	0.0001	0.0001	0.0002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50">
              <a:latin typeface="Times New Roman"/>
              <a:cs typeface="Times New Roman"/>
            </a:endParaRPr>
          </a:p>
          <a:p>
            <a:pPr marL="1096645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Flow/Price</a:t>
            </a:r>
            <a:r>
              <a:rPr sz="1000" b="1" spc="-75" dirty="0">
                <a:latin typeface="Calibri"/>
                <a:cs typeface="Calibri"/>
              </a:rPr>
              <a:t> </a:t>
            </a:r>
            <a:r>
              <a:rPr sz="1000" b="1" spc="-5" dirty="0">
                <a:latin typeface="Calibri"/>
                <a:cs typeface="Calibri"/>
              </a:rPr>
              <a:t>(gps/$)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5276627" y="2595760"/>
            <a:ext cx="243840" cy="0"/>
          </a:xfrm>
          <a:custGeom>
            <a:avLst/>
            <a:gdLst/>
            <a:ahLst/>
            <a:cxnLst/>
            <a:rect l="l" t="t" r="r" b="b"/>
            <a:pathLst>
              <a:path w="243839">
                <a:moveTo>
                  <a:pt x="0" y="0"/>
                </a:moveTo>
                <a:lnTo>
                  <a:pt x="243728" y="0"/>
                </a:lnTo>
              </a:path>
            </a:pathLst>
          </a:custGeom>
          <a:ln w="27384">
            <a:solidFill>
              <a:srgbClr val="001E5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276627" y="2825488"/>
            <a:ext cx="243840" cy="0"/>
          </a:xfrm>
          <a:custGeom>
            <a:avLst/>
            <a:gdLst/>
            <a:ahLst/>
            <a:cxnLst/>
            <a:rect l="l" t="t" r="r" b="b"/>
            <a:pathLst>
              <a:path w="243839">
                <a:moveTo>
                  <a:pt x="0" y="0"/>
                </a:moveTo>
                <a:lnTo>
                  <a:pt x="243728" y="0"/>
                </a:lnTo>
              </a:path>
            </a:pathLst>
          </a:custGeom>
          <a:ln w="27384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276627" y="3055203"/>
            <a:ext cx="243840" cy="0"/>
          </a:xfrm>
          <a:custGeom>
            <a:avLst/>
            <a:gdLst/>
            <a:ahLst/>
            <a:cxnLst/>
            <a:rect l="l" t="t" r="r" b="b"/>
            <a:pathLst>
              <a:path w="243839">
                <a:moveTo>
                  <a:pt x="0" y="0"/>
                </a:moveTo>
                <a:lnTo>
                  <a:pt x="243728" y="0"/>
                </a:lnTo>
              </a:path>
            </a:pathLst>
          </a:custGeom>
          <a:ln w="27384">
            <a:solidFill>
              <a:srgbClr val="5F5F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 txBox="1"/>
          <p:nvPr/>
        </p:nvSpPr>
        <p:spPr>
          <a:xfrm>
            <a:off x="5548029" y="2506160"/>
            <a:ext cx="491490" cy="6178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Class</a:t>
            </a:r>
            <a:r>
              <a:rPr sz="1000" spc="-95" dirty="0">
                <a:latin typeface="Calibri"/>
                <a:cs typeface="Calibri"/>
              </a:rPr>
              <a:t> </a:t>
            </a:r>
            <a:r>
              <a:rPr sz="1000" dirty="0">
                <a:latin typeface="Calibri"/>
                <a:cs typeface="Calibri"/>
              </a:rPr>
              <a:t>150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5"/>
              </a:spcBef>
            </a:pPr>
            <a:r>
              <a:rPr sz="1000" spc="-5" dirty="0">
                <a:latin typeface="Calibri"/>
                <a:cs typeface="Calibri"/>
              </a:rPr>
              <a:t>Class</a:t>
            </a:r>
            <a:r>
              <a:rPr sz="1000" spc="-95" dirty="0">
                <a:latin typeface="Calibri"/>
                <a:cs typeface="Calibri"/>
              </a:rPr>
              <a:t> </a:t>
            </a:r>
            <a:r>
              <a:rPr sz="1000" dirty="0">
                <a:latin typeface="Calibri"/>
                <a:cs typeface="Calibri"/>
              </a:rPr>
              <a:t>300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5"/>
              </a:spcBef>
            </a:pPr>
            <a:r>
              <a:rPr sz="1000" spc="-5" dirty="0">
                <a:latin typeface="Calibri"/>
                <a:cs typeface="Calibri"/>
              </a:rPr>
              <a:t>Class</a:t>
            </a:r>
            <a:r>
              <a:rPr sz="1000" spc="-100" dirty="0">
                <a:latin typeface="Calibri"/>
                <a:cs typeface="Calibri"/>
              </a:rPr>
              <a:t> </a:t>
            </a:r>
            <a:r>
              <a:rPr sz="1000" dirty="0">
                <a:latin typeface="Calibri"/>
                <a:cs typeface="Calibri"/>
              </a:rPr>
              <a:t>600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36" name="object 136"/>
          <p:cNvSpPr/>
          <p:nvPr/>
        </p:nvSpPr>
        <p:spPr>
          <a:xfrm>
            <a:off x="1480563" y="1509486"/>
            <a:ext cx="4597400" cy="2632075"/>
          </a:xfrm>
          <a:custGeom>
            <a:avLst/>
            <a:gdLst/>
            <a:ahLst/>
            <a:cxnLst/>
            <a:rect l="l" t="t" r="r" b="b"/>
            <a:pathLst>
              <a:path w="4597400" h="2632075">
                <a:moveTo>
                  <a:pt x="0" y="2631978"/>
                </a:moveTo>
                <a:lnTo>
                  <a:pt x="4597319" y="2631978"/>
                </a:lnTo>
                <a:lnTo>
                  <a:pt x="4597319" y="0"/>
                </a:lnTo>
                <a:lnTo>
                  <a:pt x="0" y="0"/>
                </a:lnTo>
                <a:lnTo>
                  <a:pt x="0" y="2631978"/>
                </a:lnTo>
                <a:close/>
              </a:path>
            </a:pathLst>
          </a:custGeom>
          <a:ln w="913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2775726" y="7685545"/>
            <a:ext cx="3086735" cy="0"/>
          </a:xfrm>
          <a:custGeom>
            <a:avLst/>
            <a:gdLst/>
            <a:ahLst/>
            <a:cxnLst/>
            <a:rect l="l" t="t" r="r" b="b"/>
            <a:pathLst>
              <a:path w="3086735">
                <a:moveTo>
                  <a:pt x="0" y="0"/>
                </a:moveTo>
                <a:lnTo>
                  <a:pt x="3086132" y="0"/>
                </a:lnTo>
              </a:path>
            </a:pathLst>
          </a:custGeom>
          <a:ln w="913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775726" y="7454162"/>
            <a:ext cx="3086735" cy="0"/>
          </a:xfrm>
          <a:custGeom>
            <a:avLst/>
            <a:gdLst/>
            <a:ahLst/>
            <a:cxnLst/>
            <a:rect l="l" t="t" r="r" b="b"/>
            <a:pathLst>
              <a:path w="3086735">
                <a:moveTo>
                  <a:pt x="0" y="0"/>
                </a:moveTo>
                <a:lnTo>
                  <a:pt x="3086132" y="0"/>
                </a:lnTo>
              </a:path>
            </a:pathLst>
          </a:custGeom>
          <a:ln w="913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2775726" y="7222818"/>
            <a:ext cx="3086735" cy="0"/>
          </a:xfrm>
          <a:custGeom>
            <a:avLst/>
            <a:gdLst/>
            <a:ahLst/>
            <a:cxnLst/>
            <a:rect l="l" t="t" r="r" b="b"/>
            <a:pathLst>
              <a:path w="3086735">
                <a:moveTo>
                  <a:pt x="0" y="0"/>
                </a:moveTo>
                <a:lnTo>
                  <a:pt x="3086132" y="0"/>
                </a:lnTo>
              </a:path>
            </a:pathLst>
          </a:custGeom>
          <a:ln w="913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775726" y="6991434"/>
            <a:ext cx="3086735" cy="0"/>
          </a:xfrm>
          <a:custGeom>
            <a:avLst/>
            <a:gdLst/>
            <a:ahLst/>
            <a:cxnLst/>
            <a:rect l="l" t="t" r="r" b="b"/>
            <a:pathLst>
              <a:path w="3086735">
                <a:moveTo>
                  <a:pt x="0" y="0"/>
                </a:moveTo>
                <a:lnTo>
                  <a:pt x="3086132" y="0"/>
                </a:lnTo>
              </a:path>
            </a:pathLst>
          </a:custGeom>
          <a:ln w="913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2775726" y="6760051"/>
            <a:ext cx="3086735" cy="0"/>
          </a:xfrm>
          <a:custGeom>
            <a:avLst/>
            <a:gdLst/>
            <a:ahLst/>
            <a:cxnLst/>
            <a:rect l="l" t="t" r="r" b="b"/>
            <a:pathLst>
              <a:path w="3086735">
                <a:moveTo>
                  <a:pt x="0" y="0"/>
                </a:moveTo>
                <a:lnTo>
                  <a:pt x="3086132" y="0"/>
                </a:lnTo>
              </a:path>
            </a:pathLst>
          </a:custGeom>
          <a:ln w="913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775726" y="6528668"/>
            <a:ext cx="3086735" cy="0"/>
          </a:xfrm>
          <a:custGeom>
            <a:avLst/>
            <a:gdLst/>
            <a:ahLst/>
            <a:cxnLst/>
            <a:rect l="l" t="t" r="r" b="b"/>
            <a:pathLst>
              <a:path w="3086735">
                <a:moveTo>
                  <a:pt x="0" y="0"/>
                </a:moveTo>
                <a:lnTo>
                  <a:pt x="3086132" y="0"/>
                </a:lnTo>
              </a:path>
            </a:pathLst>
          </a:custGeom>
          <a:ln w="913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775726" y="6297285"/>
            <a:ext cx="3086735" cy="0"/>
          </a:xfrm>
          <a:custGeom>
            <a:avLst/>
            <a:gdLst/>
            <a:ahLst/>
            <a:cxnLst/>
            <a:rect l="l" t="t" r="r" b="b"/>
            <a:pathLst>
              <a:path w="3086735">
                <a:moveTo>
                  <a:pt x="0" y="0"/>
                </a:moveTo>
                <a:lnTo>
                  <a:pt x="3086132" y="0"/>
                </a:lnTo>
              </a:path>
            </a:pathLst>
          </a:custGeom>
          <a:ln w="913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775726" y="6067424"/>
            <a:ext cx="3086735" cy="0"/>
          </a:xfrm>
          <a:custGeom>
            <a:avLst/>
            <a:gdLst/>
            <a:ahLst/>
            <a:cxnLst/>
            <a:rect l="l" t="t" r="r" b="b"/>
            <a:pathLst>
              <a:path w="3086735">
                <a:moveTo>
                  <a:pt x="0" y="0"/>
                </a:moveTo>
                <a:lnTo>
                  <a:pt x="3086132" y="0"/>
                </a:lnTo>
              </a:path>
            </a:pathLst>
          </a:custGeom>
          <a:ln w="913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775726" y="6067424"/>
            <a:ext cx="0" cy="1848485"/>
          </a:xfrm>
          <a:custGeom>
            <a:avLst/>
            <a:gdLst/>
            <a:ahLst/>
            <a:cxnLst/>
            <a:rect l="l" t="t" r="r" b="b"/>
            <a:pathLst>
              <a:path h="1848484">
                <a:moveTo>
                  <a:pt x="0" y="1847982"/>
                </a:moveTo>
                <a:lnTo>
                  <a:pt x="0" y="0"/>
                </a:lnTo>
              </a:path>
            </a:pathLst>
          </a:custGeom>
          <a:ln w="91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734598" y="7915406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28" y="0"/>
                </a:lnTo>
              </a:path>
            </a:pathLst>
          </a:custGeom>
          <a:ln w="913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734598" y="7685545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28" y="0"/>
                </a:lnTo>
              </a:path>
            </a:pathLst>
          </a:custGeom>
          <a:ln w="913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734598" y="7454162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28" y="0"/>
                </a:lnTo>
              </a:path>
            </a:pathLst>
          </a:custGeom>
          <a:ln w="913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734598" y="7222818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28" y="0"/>
                </a:lnTo>
              </a:path>
            </a:pathLst>
          </a:custGeom>
          <a:ln w="913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734598" y="6991434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28" y="0"/>
                </a:lnTo>
              </a:path>
            </a:pathLst>
          </a:custGeom>
          <a:ln w="913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2734598" y="6760051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28" y="0"/>
                </a:lnTo>
              </a:path>
            </a:pathLst>
          </a:custGeom>
          <a:ln w="913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2734598" y="6528668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28" y="0"/>
                </a:lnTo>
              </a:path>
            </a:pathLst>
          </a:custGeom>
          <a:ln w="913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734598" y="6297285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28" y="0"/>
                </a:lnTo>
              </a:path>
            </a:pathLst>
          </a:custGeom>
          <a:ln w="913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2734598" y="6067424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28" y="0"/>
                </a:lnTo>
              </a:path>
            </a:pathLst>
          </a:custGeom>
          <a:ln w="913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2775726" y="7915406"/>
            <a:ext cx="3086735" cy="0"/>
          </a:xfrm>
          <a:custGeom>
            <a:avLst/>
            <a:gdLst/>
            <a:ahLst/>
            <a:cxnLst/>
            <a:rect l="l" t="t" r="r" b="b"/>
            <a:pathLst>
              <a:path w="3086735">
                <a:moveTo>
                  <a:pt x="0" y="0"/>
                </a:moveTo>
                <a:lnTo>
                  <a:pt x="3086132" y="0"/>
                </a:lnTo>
              </a:path>
            </a:pathLst>
          </a:custGeom>
          <a:ln w="913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2775726" y="7915406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100"/>
                </a:lnTo>
              </a:path>
            </a:pathLst>
          </a:custGeom>
          <a:ln w="91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289066" y="7915406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100"/>
                </a:lnTo>
              </a:path>
            </a:pathLst>
          </a:custGeom>
          <a:ln w="91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3803929" y="7915406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100"/>
                </a:lnTo>
              </a:path>
            </a:pathLst>
          </a:custGeom>
          <a:ln w="91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4318792" y="7915406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100"/>
                </a:lnTo>
              </a:path>
            </a:pathLst>
          </a:custGeom>
          <a:ln w="91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4833655" y="7915406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100"/>
                </a:lnTo>
              </a:path>
            </a:pathLst>
          </a:custGeom>
          <a:ln w="91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346995" y="7915406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100"/>
                </a:lnTo>
              </a:path>
            </a:pathLst>
          </a:custGeom>
          <a:ln w="91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861858" y="7915406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100"/>
                </a:lnTo>
              </a:path>
            </a:pathLst>
          </a:custGeom>
          <a:ln w="91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825994" y="6166371"/>
            <a:ext cx="2521585" cy="417195"/>
          </a:xfrm>
          <a:custGeom>
            <a:avLst/>
            <a:gdLst/>
            <a:ahLst/>
            <a:cxnLst/>
            <a:rect l="l" t="t" r="r" b="b"/>
            <a:pathLst>
              <a:path w="2521585" h="417195">
                <a:moveTo>
                  <a:pt x="0" y="0"/>
                </a:moveTo>
                <a:lnTo>
                  <a:pt x="2521001" y="417098"/>
                </a:lnTo>
              </a:path>
            </a:pathLst>
          </a:custGeom>
          <a:ln w="2435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 txBox="1"/>
          <p:nvPr/>
        </p:nvSpPr>
        <p:spPr>
          <a:xfrm>
            <a:off x="2743433" y="7991171"/>
            <a:ext cx="7683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3225723" y="7991171"/>
            <a:ext cx="140970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10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3740206" y="7991171"/>
            <a:ext cx="65595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  <a:tabLst>
                <a:tab pos="514350" algn="l"/>
              </a:tabLst>
            </a:pPr>
            <a:r>
              <a:rPr sz="1000" spc="-10" dirty="0">
                <a:latin typeface="Calibri"/>
                <a:cs typeface="Calibri"/>
              </a:rPr>
              <a:t>2</a:t>
            </a:r>
            <a:r>
              <a:rPr sz="1000" spc="-5" dirty="0">
                <a:latin typeface="Calibri"/>
                <a:cs typeface="Calibri"/>
              </a:rPr>
              <a:t>0</a:t>
            </a:r>
            <a:r>
              <a:rPr sz="1000" dirty="0">
                <a:latin typeface="Calibri"/>
                <a:cs typeface="Calibri"/>
              </a:rPr>
              <a:t>	</a:t>
            </a:r>
            <a:r>
              <a:rPr sz="1000" spc="-10" dirty="0">
                <a:latin typeface="Calibri"/>
                <a:cs typeface="Calibri"/>
              </a:rPr>
              <a:t>30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4769678" y="7991171"/>
            <a:ext cx="140970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40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5284287" y="7991171"/>
            <a:ext cx="140970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50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5798770" y="7991171"/>
            <a:ext cx="140970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60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1674102" y="5616320"/>
            <a:ext cx="3522979" cy="23685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0231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29: Economies of Scale in Relief</a:t>
            </a:r>
            <a:r>
              <a:rPr sz="1000" b="1" spc="6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400">
              <a:latin typeface="Times New Roman"/>
              <a:cs typeface="Times New Roman"/>
            </a:endParaRPr>
          </a:p>
          <a:p>
            <a:pPr marR="1958339" algn="ctr">
              <a:lnSpc>
                <a:spcPct val="100000"/>
              </a:lnSpc>
              <a:spcBef>
                <a:spcPts val="5"/>
              </a:spcBef>
            </a:pPr>
            <a:r>
              <a:rPr sz="1000" spc="-5" dirty="0">
                <a:latin typeface="Calibri"/>
                <a:cs typeface="Calibri"/>
              </a:rPr>
              <a:t>16,000</a:t>
            </a:r>
            <a:endParaRPr sz="1000">
              <a:latin typeface="Calibri"/>
              <a:cs typeface="Calibri"/>
            </a:endParaRPr>
          </a:p>
          <a:p>
            <a:pPr marR="1958339" algn="ctr">
              <a:lnSpc>
                <a:spcPct val="100000"/>
              </a:lnSpc>
              <a:spcBef>
                <a:spcPts val="620"/>
              </a:spcBef>
            </a:pPr>
            <a:r>
              <a:rPr sz="1000" spc="-5" dirty="0">
                <a:latin typeface="Calibri"/>
                <a:cs typeface="Calibri"/>
              </a:rPr>
              <a:t>14,000</a:t>
            </a:r>
            <a:endParaRPr sz="1000">
              <a:latin typeface="Calibri"/>
              <a:cs typeface="Calibri"/>
            </a:endParaRPr>
          </a:p>
          <a:p>
            <a:pPr marR="1958339" algn="ctr">
              <a:lnSpc>
                <a:spcPct val="100000"/>
              </a:lnSpc>
              <a:spcBef>
                <a:spcPts val="620"/>
              </a:spcBef>
            </a:pPr>
            <a:r>
              <a:rPr sz="1000" spc="-5" dirty="0">
                <a:latin typeface="Calibri"/>
                <a:cs typeface="Calibri"/>
              </a:rPr>
              <a:t>12,000</a:t>
            </a:r>
            <a:endParaRPr sz="1000">
              <a:latin typeface="Calibri"/>
              <a:cs typeface="Calibri"/>
            </a:endParaRPr>
          </a:p>
          <a:p>
            <a:pPr marR="1958339" algn="ctr">
              <a:lnSpc>
                <a:spcPct val="100000"/>
              </a:lnSpc>
              <a:spcBef>
                <a:spcPts val="620"/>
              </a:spcBef>
            </a:pPr>
            <a:r>
              <a:rPr sz="1000" spc="-5" dirty="0">
                <a:latin typeface="Calibri"/>
                <a:cs typeface="Calibri"/>
              </a:rPr>
              <a:t>10,000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tabLst>
                <a:tab pos="665480" algn="l"/>
              </a:tabLst>
            </a:pPr>
            <a:r>
              <a:rPr sz="1000" b="1" spc="-5" dirty="0">
                <a:latin typeface="Calibri"/>
                <a:cs typeface="Calibri"/>
              </a:rPr>
              <a:t>Unit</a:t>
            </a:r>
            <a:r>
              <a:rPr sz="1000" b="1" dirty="0">
                <a:latin typeface="Calibri"/>
                <a:cs typeface="Calibri"/>
              </a:rPr>
              <a:t> </a:t>
            </a:r>
            <a:r>
              <a:rPr sz="1000" b="1" spc="-5" dirty="0">
                <a:latin typeface="Calibri"/>
                <a:cs typeface="Calibri"/>
              </a:rPr>
              <a:t>Price	</a:t>
            </a:r>
            <a:r>
              <a:rPr sz="1500" spc="-7" baseline="-30555" dirty="0">
                <a:latin typeface="Calibri"/>
                <a:cs typeface="Calibri"/>
              </a:rPr>
              <a:t>8,000</a:t>
            </a:r>
            <a:endParaRPr sz="1500" baseline="-30555">
              <a:latin typeface="Calibri"/>
              <a:cs typeface="Calibri"/>
            </a:endParaRPr>
          </a:p>
          <a:p>
            <a:pPr marL="45085">
              <a:lnSpc>
                <a:spcPts val="1175"/>
              </a:lnSpc>
              <a:spcBef>
                <a:spcPts val="20"/>
              </a:spcBef>
            </a:pPr>
            <a:r>
              <a:rPr sz="1000" b="1" spc="-5" dirty="0">
                <a:latin typeface="Calibri"/>
                <a:cs typeface="Calibri"/>
              </a:rPr>
              <a:t>($/Unit)</a:t>
            </a:r>
            <a:endParaRPr sz="1000">
              <a:latin typeface="Calibri"/>
              <a:cs typeface="Calibri"/>
            </a:endParaRPr>
          </a:p>
          <a:p>
            <a:pPr marR="1894839" algn="ctr">
              <a:lnSpc>
                <a:spcPts val="1175"/>
              </a:lnSpc>
            </a:pPr>
            <a:r>
              <a:rPr sz="1000" spc="-5" dirty="0">
                <a:latin typeface="Calibri"/>
                <a:cs typeface="Calibri"/>
              </a:rPr>
              <a:t>6,000</a:t>
            </a:r>
            <a:endParaRPr sz="1000">
              <a:latin typeface="Calibri"/>
              <a:cs typeface="Calibri"/>
            </a:endParaRPr>
          </a:p>
          <a:p>
            <a:pPr marR="1894839" algn="ctr">
              <a:lnSpc>
                <a:spcPct val="100000"/>
              </a:lnSpc>
              <a:spcBef>
                <a:spcPts val="620"/>
              </a:spcBef>
            </a:pPr>
            <a:r>
              <a:rPr sz="1000" spc="-5" dirty="0">
                <a:latin typeface="Calibri"/>
                <a:cs typeface="Calibri"/>
              </a:rPr>
              <a:t>4,000</a:t>
            </a:r>
            <a:endParaRPr sz="1000">
              <a:latin typeface="Calibri"/>
              <a:cs typeface="Calibri"/>
            </a:endParaRPr>
          </a:p>
          <a:p>
            <a:pPr marR="1894839" algn="ctr">
              <a:lnSpc>
                <a:spcPct val="100000"/>
              </a:lnSpc>
              <a:spcBef>
                <a:spcPts val="620"/>
              </a:spcBef>
            </a:pPr>
            <a:r>
              <a:rPr sz="1000" spc="-5" dirty="0">
                <a:latin typeface="Calibri"/>
                <a:cs typeface="Calibri"/>
              </a:rPr>
              <a:t>2,000</a:t>
            </a:r>
            <a:endParaRPr sz="1000">
              <a:latin typeface="Calibri"/>
              <a:cs typeface="Calibri"/>
            </a:endParaRPr>
          </a:p>
          <a:p>
            <a:pPr marL="858519">
              <a:lnSpc>
                <a:spcPct val="100000"/>
              </a:lnSpc>
              <a:spcBef>
                <a:spcPts val="615"/>
              </a:spcBef>
            </a:pPr>
            <a:r>
              <a:rPr sz="1000" spc="-5" dirty="0">
                <a:latin typeface="Calibri"/>
                <a:cs typeface="Calibri"/>
              </a:rPr>
              <a:t>-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3851404" y="8184193"/>
            <a:ext cx="94678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Quantity</a:t>
            </a:r>
            <a:r>
              <a:rPr sz="1000" b="1" spc="-60" dirty="0">
                <a:latin typeface="Calibri"/>
                <a:cs typeface="Calibri"/>
              </a:rPr>
              <a:t> </a:t>
            </a:r>
            <a:r>
              <a:rPr sz="1000" b="1" spc="-5" dirty="0">
                <a:latin typeface="Calibri"/>
                <a:cs typeface="Calibri"/>
              </a:rPr>
              <a:t>Ordered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2" name="object 172"/>
          <p:cNvSpPr/>
          <p:nvPr/>
        </p:nvSpPr>
        <p:spPr>
          <a:xfrm>
            <a:off x="1496184" y="5925822"/>
            <a:ext cx="4570095" cy="2577465"/>
          </a:xfrm>
          <a:custGeom>
            <a:avLst/>
            <a:gdLst/>
            <a:ahLst/>
            <a:cxnLst/>
            <a:rect l="l" t="t" r="r" b="b"/>
            <a:pathLst>
              <a:path w="4570095" h="2577465">
                <a:moveTo>
                  <a:pt x="0" y="2577181"/>
                </a:moveTo>
                <a:lnTo>
                  <a:pt x="4569791" y="2577181"/>
                </a:lnTo>
                <a:lnTo>
                  <a:pt x="4569791" y="0"/>
                </a:lnTo>
                <a:lnTo>
                  <a:pt x="0" y="0"/>
                </a:lnTo>
                <a:lnTo>
                  <a:pt x="0" y="2577181"/>
                </a:lnTo>
                <a:close/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74" name="object 17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57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130604" y="848055"/>
            <a:ext cx="5285105" cy="11169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0665" marR="241935" indent="-227965">
              <a:lnSpc>
                <a:spcPct val="143200"/>
              </a:lnSpc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30" dirty="0">
                <a:latin typeface="Arial"/>
                <a:cs typeface="Arial"/>
              </a:rPr>
              <a:t>Conpar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ordered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90</a:t>
            </a:r>
            <a:r>
              <a:rPr sz="1000" spc="-3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or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more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30" dirty="0">
                <a:latin typeface="Arial"/>
                <a:cs typeface="Arial"/>
              </a:rPr>
              <a:t>relief</a:t>
            </a:r>
            <a:r>
              <a:rPr sz="1000" spc="-3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valves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at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time,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and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according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to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our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30" dirty="0">
                <a:latin typeface="Arial"/>
                <a:cs typeface="Arial"/>
              </a:rPr>
              <a:t>analysis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they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have  </a:t>
            </a:r>
            <a:r>
              <a:rPr sz="1000" spc="-30" dirty="0">
                <a:latin typeface="Arial"/>
                <a:cs typeface="Arial"/>
              </a:rPr>
              <a:t>achieved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over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20%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savings</a:t>
            </a:r>
            <a:r>
              <a:rPr sz="1000" spc="-3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from </a:t>
            </a:r>
            <a:r>
              <a:rPr sz="1000" spc="-30" dirty="0">
                <a:latin typeface="Arial"/>
                <a:cs typeface="Arial"/>
              </a:rPr>
              <a:t>published</a:t>
            </a:r>
            <a:r>
              <a:rPr sz="1000" spc="-3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pricing</a:t>
            </a:r>
            <a:r>
              <a:rPr sz="1000" spc="-3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on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the</a:t>
            </a:r>
            <a:r>
              <a:rPr sz="1000" spc="-3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unit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price</a:t>
            </a:r>
            <a:r>
              <a:rPr sz="1000" spc="-3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of</a:t>
            </a:r>
            <a:r>
              <a:rPr sz="1000" spc="-3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the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lot</a:t>
            </a:r>
            <a:r>
              <a:rPr sz="1000" spc="-30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by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doing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so.</a:t>
            </a:r>
            <a:endParaRPr sz="1000">
              <a:latin typeface="Arial"/>
              <a:cs typeface="Arial"/>
            </a:endParaRPr>
          </a:p>
          <a:p>
            <a:pPr marL="240665" marR="5080" indent="-227965">
              <a:lnSpc>
                <a:spcPct val="143500"/>
              </a:lnSpc>
              <a:spcBef>
                <a:spcPts val="7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25" dirty="0">
                <a:latin typeface="Arial"/>
                <a:cs typeface="Arial"/>
              </a:rPr>
              <a:t>Shell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used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price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leverage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while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formulating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its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negotiating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position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for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its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30" dirty="0">
                <a:latin typeface="Arial"/>
                <a:cs typeface="Arial"/>
              </a:rPr>
              <a:t>Enterprise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Framework  Agreement with Tyco. Shell has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spc="-25" dirty="0">
                <a:latin typeface="Arial"/>
                <a:cs typeface="Arial"/>
              </a:rPr>
              <a:t>formal </a:t>
            </a:r>
            <a:r>
              <a:rPr sz="1000" spc="-20" dirty="0">
                <a:latin typeface="Arial"/>
                <a:cs typeface="Arial"/>
              </a:rPr>
              <a:t>core </a:t>
            </a:r>
            <a:r>
              <a:rPr sz="1000" spc="-30" dirty="0">
                <a:latin typeface="Arial"/>
                <a:cs typeface="Arial"/>
              </a:rPr>
              <a:t>supplier </a:t>
            </a:r>
            <a:r>
              <a:rPr sz="1000" spc="-25" dirty="0">
                <a:latin typeface="Arial"/>
                <a:cs typeface="Arial"/>
              </a:rPr>
              <a:t>program, </a:t>
            </a:r>
            <a:r>
              <a:rPr sz="1000" spc="-20" dirty="0">
                <a:latin typeface="Arial"/>
                <a:cs typeface="Arial"/>
              </a:rPr>
              <a:t>for </a:t>
            </a:r>
            <a:r>
              <a:rPr sz="1000" spc="-30" dirty="0">
                <a:latin typeface="Arial"/>
                <a:cs typeface="Arial"/>
              </a:rPr>
              <a:t>which </a:t>
            </a:r>
            <a:r>
              <a:rPr sz="1000" spc="-20" dirty="0">
                <a:latin typeface="Arial"/>
                <a:cs typeface="Arial"/>
              </a:rPr>
              <a:t>it </a:t>
            </a:r>
            <a:r>
              <a:rPr sz="1000" spc="-25" dirty="0">
                <a:latin typeface="Arial"/>
                <a:cs typeface="Arial"/>
              </a:rPr>
              <a:t>deliberately  </a:t>
            </a:r>
            <a:r>
              <a:rPr sz="1000" spc="-30" dirty="0">
                <a:latin typeface="Arial"/>
                <a:cs typeface="Arial"/>
              </a:rPr>
              <a:t>aggregates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volume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in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30" dirty="0">
                <a:latin typeface="Arial"/>
                <a:cs typeface="Arial"/>
              </a:rPr>
              <a:t>exchange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for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lower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prices</a:t>
            </a:r>
            <a:r>
              <a:rPr sz="1000" spc="-3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with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its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core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30" dirty="0">
                <a:latin typeface="Arial"/>
                <a:cs typeface="Arial"/>
              </a:rPr>
              <a:t>suppliers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in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many</a:t>
            </a:r>
            <a:r>
              <a:rPr sz="1000" spc="-7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categories.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8" name="object 98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58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94" name="object 94"/>
          <p:cNvSpPr txBox="1"/>
          <p:nvPr/>
        </p:nvSpPr>
        <p:spPr>
          <a:xfrm>
            <a:off x="902004" y="2389378"/>
            <a:ext cx="5788660" cy="2012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In addition, others have </a:t>
            </a:r>
            <a:r>
              <a:rPr sz="1000" dirty="0">
                <a:latin typeface="Arial"/>
                <a:cs typeface="Arial"/>
              </a:rPr>
              <a:t>used </a:t>
            </a:r>
            <a:r>
              <a:rPr sz="1000" spc="-5" dirty="0">
                <a:latin typeface="Arial"/>
                <a:cs typeface="Arial"/>
              </a:rPr>
              <a:t>value engineering to achieve further</a:t>
            </a:r>
            <a:r>
              <a:rPr sz="1000" spc="11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savings.</a:t>
            </a:r>
            <a:endParaRPr sz="1000">
              <a:latin typeface="Arial"/>
              <a:cs typeface="Arial"/>
            </a:endParaRPr>
          </a:p>
          <a:p>
            <a:pPr marL="469265" marR="62230" indent="-227965">
              <a:lnSpc>
                <a:spcPct val="143500"/>
              </a:lnSpc>
              <a:spcBef>
                <a:spcPts val="66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At a </a:t>
            </a:r>
            <a:r>
              <a:rPr sz="1000" dirty="0">
                <a:latin typeface="Arial"/>
                <a:cs typeface="Arial"/>
              </a:rPr>
              <a:t>simple </a:t>
            </a:r>
            <a:r>
              <a:rPr sz="1000" spc="-5" dirty="0">
                <a:latin typeface="Arial"/>
                <a:cs typeface="Arial"/>
              </a:rPr>
              <a:t>level, downgrading from a higher to a lower pressure class, or from stainless steel  to carbon steel, or from a larger size to a lower size, can all reduce unit cost. This requires  fully understanding the required capacities and </a:t>
            </a:r>
            <a:r>
              <a:rPr sz="1000" dirty="0">
                <a:latin typeface="Arial"/>
                <a:cs typeface="Arial"/>
              </a:rPr>
              <a:t>performance </a:t>
            </a:r>
            <a:r>
              <a:rPr sz="1000" spc="-5" dirty="0">
                <a:latin typeface="Arial"/>
                <a:cs typeface="Arial"/>
              </a:rPr>
              <a:t>of each </a:t>
            </a:r>
            <a:r>
              <a:rPr sz="1000" spc="-10" dirty="0">
                <a:latin typeface="Arial"/>
                <a:cs typeface="Arial"/>
              </a:rPr>
              <a:t>valve</a:t>
            </a:r>
            <a:r>
              <a:rPr sz="1000" spc="13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application.</a:t>
            </a:r>
            <a:endParaRPr sz="1000">
              <a:latin typeface="Arial"/>
              <a:cs typeface="Arial"/>
            </a:endParaRPr>
          </a:p>
          <a:p>
            <a:pPr marL="469265" marR="5080" indent="-227965">
              <a:lnSpc>
                <a:spcPct val="143800"/>
              </a:lnSpc>
              <a:spcBef>
                <a:spcPts val="7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At a </a:t>
            </a:r>
            <a:r>
              <a:rPr sz="1000" dirty="0">
                <a:latin typeface="Arial"/>
                <a:cs typeface="Arial"/>
              </a:rPr>
              <a:t>more </a:t>
            </a:r>
            <a:r>
              <a:rPr sz="1000" spc="-5" dirty="0">
                <a:latin typeface="Arial"/>
                <a:cs typeface="Arial"/>
              </a:rPr>
              <a:t>complex level, </a:t>
            </a:r>
            <a:r>
              <a:rPr sz="1000" dirty="0">
                <a:latin typeface="Arial"/>
                <a:cs typeface="Arial"/>
              </a:rPr>
              <a:t>users </a:t>
            </a:r>
            <a:r>
              <a:rPr sz="1000" spc="5" dirty="0">
                <a:latin typeface="Arial"/>
                <a:cs typeface="Arial"/>
              </a:rPr>
              <a:t>may </a:t>
            </a:r>
            <a:r>
              <a:rPr sz="1000" spc="-5" dirty="0">
                <a:latin typeface="Arial"/>
                <a:cs typeface="Arial"/>
              </a:rPr>
              <a:t>achieve lower </a:t>
            </a:r>
            <a:r>
              <a:rPr sz="1000" dirty="0">
                <a:latin typeface="Arial"/>
                <a:cs typeface="Arial"/>
              </a:rPr>
              <a:t>total </a:t>
            </a:r>
            <a:r>
              <a:rPr sz="1000" spc="-5" dirty="0">
                <a:latin typeface="Arial"/>
                <a:cs typeface="Arial"/>
              </a:rPr>
              <a:t>cost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dirty="0">
                <a:latin typeface="Arial"/>
                <a:cs typeface="Arial"/>
              </a:rPr>
              <a:t>custom </a:t>
            </a:r>
            <a:r>
              <a:rPr sz="1000" spc="-5" dirty="0">
                <a:latin typeface="Arial"/>
                <a:cs typeface="Arial"/>
              </a:rPr>
              <a:t>engineering a solution. 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Barakah nuclear plant, to </a:t>
            </a:r>
            <a:r>
              <a:rPr sz="1000" dirty="0">
                <a:latin typeface="Arial"/>
                <a:cs typeface="Arial"/>
              </a:rPr>
              <a:t>be </a:t>
            </a:r>
            <a:r>
              <a:rPr sz="1000" spc="-5" dirty="0">
                <a:latin typeface="Arial"/>
                <a:cs typeface="Arial"/>
              </a:rPr>
              <a:t>built in the United Arab Emirates, </a:t>
            </a:r>
            <a:r>
              <a:rPr sz="1000" dirty="0">
                <a:latin typeface="Arial"/>
                <a:cs typeface="Arial"/>
              </a:rPr>
              <a:t>asked </a:t>
            </a:r>
            <a:r>
              <a:rPr sz="1000" spc="-5" dirty="0">
                <a:latin typeface="Arial"/>
                <a:cs typeface="Arial"/>
              </a:rPr>
              <a:t>Pentair to design a  custom </a:t>
            </a:r>
            <a:r>
              <a:rPr sz="1000" dirty="0">
                <a:latin typeface="Arial"/>
                <a:cs typeface="Arial"/>
              </a:rPr>
              <a:t>safety </a:t>
            </a:r>
            <a:r>
              <a:rPr sz="1000" spc="-5" dirty="0">
                <a:latin typeface="Arial"/>
                <a:cs typeface="Arial"/>
              </a:rPr>
              <a:t>valve, </a:t>
            </a:r>
            <a:r>
              <a:rPr sz="1000" dirty="0">
                <a:latin typeface="Arial"/>
                <a:cs typeface="Arial"/>
              </a:rPr>
              <a:t>presumably </a:t>
            </a:r>
            <a:r>
              <a:rPr sz="1000" spc="-5" dirty="0">
                <a:latin typeface="Arial"/>
                <a:cs typeface="Arial"/>
              </a:rPr>
              <a:t>because </a:t>
            </a:r>
            <a:r>
              <a:rPr sz="1000" spc="-10" dirty="0">
                <a:latin typeface="Arial"/>
                <a:cs typeface="Arial"/>
              </a:rPr>
              <a:t>it would </a:t>
            </a:r>
            <a:r>
              <a:rPr sz="1000" spc="-5" dirty="0">
                <a:latin typeface="Arial"/>
                <a:cs typeface="Arial"/>
              </a:rPr>
              <a:t>have a lower </a:t>
            </a:r>
            <a:r>
              <a:rPr sz="1000" dirty="0">
                <a:latin typeface="Arial"/>
                <a:cs typeface="Arial"/>
              </a:rPr>
              <a:t>total </a:t>
            </a:r>
            <a:r>
              <a:rPr sz="1000" spc="-5" dirty="0">
                <a:latin typeface="Arial"/>
                <a:cs typeface="Arial"/>
              </a:rPr>
              <a:t>lifecycle </a:t>
            </a:r>
            <a:r>
              <a:rPr sz="1000" spc="10" dirty="0">
                <a:latin typeface="Arial"/>
                <a:cs typeface="Arial"/>
              </a:rPr>
              <a:t>cost </a:t>
            </a:r>
            <a:r>
              <a:rPr sz="1000" spc="-5" dirty="0">
                <a:latin typeface="Arial"/>
                <a:cs typeface="Arial"/>
              </a:rPr>
              <a:t>than the  standard valves that were available to it.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customization </a:t>
            </a:r>
            <a:r>
              <a:rPr sz="1000" spc="-10" dirty="0">
                <a:latin typeface="Arial"/>
                <a:cs typeface="Arial"/>
              </a:rPr>
              <a:t>was </a:t>
            </a:r>
            <a:r>
              <a:rPr sz="1000" spc="-5" dirty="0">
                <a:latin typeface="Arial"/>
                <a:cs typeface="Arial"/>
              </a:rPr>
              <a:t>worth four </a:t>
            </a:r>
            <a:r>
              <a:rPr sz="1000" spc="-10" dirty="0">
                <a:latin typeface="Arial"/>
                <a:cs typeface="Arial"/>
              </a:rPr>
              <a:t>years </a:t>
            </a:r>
            <a:r>
              <a:rPr sz="1000" spc="-5" dirty="0">
                <a:latin typeface="Arial"/>
                <a:cs typeface="Arial"/>
              </a:rPr>
              <a:t>of  investment, which indicates that there </a:t>
            </a:r>
            <a:r>
              <a:rPr sz="1000" dirty="0">
                <a:latin typeface="Arial"/>
                <a:cs typeface="Arial"/>
              </a:rPr>
              <a:t>were </a:t>
            </a:r>
            <a:r>
              <a:rPr sz="1000" spc="-5" dirty="0">
                <a:latin typeface="Arial"/>
                <a:cs typeface="Arial"/>
              </a:rPr>
              <a:t>large savings to </a:t>
            </a:r>
            <a:r>
              <a:rPr sz="1000" dirty="0">
                <a:latin typeface="Arial"/>
                <a:cs typeface="Arial"/>
              </a:rPr>
              <a:t>be</a:t>
            </a:r>
            <a:r>
              <a:rPr sz="1000" spc="10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had.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902004" y="4802708"/>
            <a:ext cx="5710555" cy="13296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700"/>
              </a:lnSpc>
            </a:pPr>
            <a:r>
              <a:rPr sz="1000" spc="-5" dirty="0">
                <a:latin typeface="Arial"/>
                <a:cs typeface="Arial"/>
              </a:rPr>
              <a:t>Economies of scale can also reduce cost. Referring </a:t>
            </a:r>
            <a:r>
              <a:rPr sz="1000" dirty="0">
                <a:latin typeface="Arial"/>
                <a:cs typeface="Arial"/>
              </a:rPr>
              <a:t>once </a:t>
            </a:r>
            <a:r>
              <a:rPr sz="1000" spc="-5" dirty="0">
                <a:latin typeface="Arial"/>
                <a:cs typeface="Arial"/>
              </a:rPr>
              <a:t>again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the aforementioned </a:t>
            </a:r>
            <a:r>
              <a:rPr sz="1000" dirty="0">
                <a:latin typeface="Arial"/>
                <a:cs typeface="Arial"/>
              </a:rPr>
              <a:t>example </a:t>
            </a:r>
            <a:r>
              <a:rPr sz="1000" spc="-5" dirty="0">
                <a:latin typeface="Arial"/>
                <a:cs typeface="Arial"/>
              </a:rPr>
              <a:t>of  Conpar, Conpar ordered 250 valves at the </a:t>
            </a:r>
            <a:r>
              <a:rPr sz="1000" dirty="0">
                <a:latin typeface="Arial"/>
                <a:cs typeface="Arial"/>
              </a:rPr>
              <a:t>same time. </a:t>
            </a:r>
            <a:r>
              <a:rPr sz="1000" spc="-5" dirty="0">
                <a:latin typeface="Arial"/>
                <a:cs typeface="Arial"/>
              </a:rPr>
              <a:t>Of the 250, 90 were </a:t>
            </a:r>
            <a:r>
              <a:rPr sz="1000" dirty="0">
                <a:latin typeface="Arial"/>
                <a:cs typeface="Arial"/>
              </a:rPr>
              <a:t>relief </a:t>
            </a:r>
            <a:r>
              <a:rPr sz="1000" spc="-5" dirty="0">
                <a:latin typeface="Arial"/>
                <a:cs typeface="Arial"/>
              </a:rPr>
              <a:t>valves and 160 were  control valves.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combining the valves, Conpar </a:t>
            </a:r>
            <a:r>
              <a:rPr sz="1000" dirty="0">
                <a:latin typeface="Arial"/>
                <a:cs typeface="Arial"/>
              </a:rPr>
              <a:t>surely </a:t>
            </a:r>
            <a:r>
              <a:rPr sz="1000" spc="-5" dirty="0">
                <a:latin typeface="Arial"/>
                <a:cs typeface="Arial"/>
              </a:rPr>
              <a:t>helped reduce the unit </a:t>
            </a:r>
            <a:r>
              <a:rPr sz="1000" dirty="0">
                <a:latin typeface="Arial"/>
                <a:cs typeface="Arial"/>
              </a:rPr>
              <a:t>price, </a:t>
            </a:r>
            <a:r>
              <a:rPr sz="1000" spc="-5" dirty="0">
                <a:latin typeface="Arial"/>
                <a:cs typeface="Arial"/>
              </a:rPr>
              <a:t>even though the  two types of </a:t>
            </a:r>
            <a:r>
              <a:rPr sz="1000" spc="-10" dirty="0">
                <a:latin typeface="Arial"/>
                <a:cs typeface="Arial"/>
              </a:rPr>
              <a:t>valves </a:t>
            </a:r>
            <a:r>
              <a:rPr sz="1000" spc="-5" dirty="0">
                <a:latin typeface="Arial"/>
                <a:cs typeface="Arial"/>
              </a:rPr>
              <a:t>were of different types, and </a:t>
            </a:r>
            <a:r>
              <a:rPr sz="1000" dirty="0">
                <a:latin typeface="Arial"/>
                <a:cs typeface="Arial"/>
              </a:rPr>
              <a:t>quite possibly </a:t>
            </a:r>
            <a:r>
              <a:rPr sz="1000" spc="-5" dirty="0">
                <a:latin typeface="Arial"/>
                <a:cs typeface="Arial"/>
              </a:rPr>
              <a:t>manufactured at different</a:t>
            </a:r>
            <a:r>
              <a:rPr sz="1000" spc="2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locations.</a:t>
            </a:r>
            <a:endParaRPr sz="1000">
              <a:latin typeface="Arial"/>
              <a:cs typeface="Arial"/>
            </a:endParaRPr>
          </a:p>
          <a:p>
            <a:pPr marL="12700" marR="21082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Although suppliers will </a:t>
            </a:r>
            <a:r>
              <a:rPr sz="1000" dirty="0">
                <a:latin typeface="Arial"/>
                <a:cs typeface="Arial"/>
              </a:rPr>
              <a:t>quickly deny </a:t>
            </a:r>
            <a:r>
              <a:rPr sz="1000" spc="-5" dirty="0">
                <a:latin typeface="Arial"/>
                <a:cs typeface="Arial"/>
              </a:rPr>
              <a:t>economies of scope, a case can be built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cost reductions  based on their lower cost of sales, account </a:t>
            </a:r>
            <a:r>
              <a:rPr sz="1000" dirty="0">
                <a:latin typeface="Arial"/>
                <a:cs typeface="Arial"/>
              </a:rPr>
              <a:t>management, </a:t>
            </a:r>
            <a:r>
              <a:rPr sz="1000" spc="-5" dirty="0">
                <a:latin typeface="Arial"/>
                <a:cs typeface="Arial"/>
              </a:rPr>
              <a:t>and logistics (SG&amp;A, broadly</a:t>
            </a:r>
            <a:r>
              <a:rPr sz="1000" spc="1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speaking).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902004" y="6488506"/>
            <a:ext cx="5701030" cy="89026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700"/>
              </a:lnSpc>
            </a:pPr>
            <a:r>
              <a:rPr sz="1000" spc="-5" dirty="0">
                <a:latin typeface="Arial"/>
                <a:cs typeface="Arial"/>
              </a:rPr>
              <a:t>Improving </a:t>
            </a:r>
            <a:r>
              <a:rPr sz="1000" dirty="0">
                <a:latin typeface="Arial"/>
                <a:cs typeface="Arial"/>
              </a:rPr>
              <a:t>supply </a:t>
            </a:r>
            <a:r>
              <a:rPr sz="1000" spc="-5" dirty="0">
                <a:latin typeface="Arial"/>
                <a:cs typeface="Arial"/>
              </a:rPr>
              <a:t>chain integration can </a:t>
            </a:r>
            <a:r>
              <a:rPr sz="1000" dirty="0">
                <a:latin typeface="Arial"/>
                <a:cs typeface="Arial"/>
              </a:rPr>
              <a:t>reduce </a:t>
            </a:r>
            <a:r>
              <a:rPr sz="1000" spc="-5" dirty="0">
                <a:latin typeface="Arial"/>
                <a:cs typeface="Arial"/>
              </a:rPr>
              <a:t>overhead or transport/logistics </a:t>
            </a:r>
            <a:r>
              <a:rPr sz="1000" dirty="0">
                <a:latin typeface="Arial"/>
                <a:cs typeface="Arial"/>
              </a:rPr>
              <a:t>costs. </a:t>
            </a:r>
            <a:r>
              <a:rPr sz="1000" spc="-5" dirty="0">
                <a:latin typeface="Arial"/>
                <a:cs typeface="Arial"/>
              </a:rPr>
              <a:t>Saudi Aramco’s  agreement with GE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a flow control center in Dammam includes stocking of component </a:t>
            </a:r>
            <a:r>
              <a:rPr sz="1000" dirty="0">
                <a:latin typeface="Arial"/>
                <a:cs typeface="Arial"/>
              </a:rPr>
              <a:t>parts, </a:t>
            </a:r>
            <a:r>
              <a:rPr sz="1000" spc="-5" dirty="0">
                <a:latin typeface="Arial"/>
                <a:cs typeface="Arial"/>
              </a:rPr>
              <a:t>which  will save Saudi </a:t>
            </a:r>
            <a:r>
              <a:rPr sz="1000" dirty="0">
                <a:latin typeface="Arial"/>
                <a:cs typeface="Arial"/>
              </a:rPr>
              <a:t>Aramco </a:t>
            </a:r>
            <a:r>
              <a:rPr sz="1000" spc="-5" dirty="0">
                <a:latin typeface="Arial"/>
                <a:cs typeface="Arial"/>
              </a:rPr>
              <a:t>money through cost reduction as well as </a:t>
            </a:r>
            <a:r>
              <a:rPr sz="1000" dirty="0">
                <a:latin typeface="Arial"/>
                <a:cs typeface="Arial"/>
              </a:rPr>
              <a:t>uptime improvements </a:t>
            </a:r>
            <a:r>
              <a:rPr sz="1000" spc="-5" dirty="0">
                <a:latin typeface="Arial"/>
                <a:cs typeface="Arial"/>
              </a:rPr>
              <a:t>through  guaranteed services</a:t>
            </a:r>
            <a:r>
              <a:rPr sz="1000" spc="-1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levels.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4463922"/>
            <a:ext cx="208343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377825" algn="l"/>
              </a:tabLst>
            </a:pPr>
            <a:r>
              <a:rPr sz="1000" b="1" i="1" spc="-10" dirty="0">
                <a:latin typeface="Arial"/>
                <a:cs typeface="Arial"/>
              </a:rPr>
              <a:t>9.3	</a:t>
            </a:r>
            <a:r>
              <a:rPr sz="1000" b="1" i="1" spc="-5" dirty="0">
                <a:latin typeface="Arial"/>
                <a:cs typeface="Arial"/>
              </a:rPr>
              <a:t>Price Negotiation Strategies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130604" y="4988940"/>
            <a:ext cx="5509260" cy="28619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0665" marR="381000" indent="-227965">
              <a:lnSpc>
                <a:spcPct val="143500"/>
              </a:lnSpc>
              <a:buAutoNum type="arabicPeriod"/>
              <a:tabLst>
                <a:tab pos="241300" algn="l"/>
              </a:tabLst>
            </a:pPr>
            <a:r>
              <a:rPr sz="1000" dirty="0">
                <a:latin typeface="Arial"/>
                <a:cs typeface="Arial"/>
              </a:rPr>
              <a:t>When </a:t>
            </a:r>
            <a:r>
              <a:rPr sz="1000" spc="-5" dirty="0">
                <a:latin typeface="Arial"/>
                <a:cs typeface="Arial"/>
              </a:rPr>
              <a:t>negotiating contracts with relief valve suppliers, </a:t>
            </a:r>
            <a:r>
              <a:rPr sz="1000" dirty="0">
                <a:latin typeface="Arial"/>
                <a:cs typeface="Arial"/>
              </a:rPr>
              <a:t>aggregate volume </a:t>
            </a:r>
            <a:r>
              <a:rPr sz="1000" spc="-5" dirty="0">
                <a:latin typeface="Arial"/>
                <a:cs typeface="Arial"/>
              </a:rPr>
              <a:t>over </a:t>
            </a:r>
            <a:r>
              <a:rPr sz="1000" dirty="0">
                <a:latin typeface="Arial"/>
                <a:cs typeface="Arial"/>
              </a:rPr>
              <a:t>time </a:t>
            </a:r>
            <a:r>
              <a:rPr sz="1000" spc="-5" dirty="0">
                <a:latin typeface="Arial"/>
                <a:cs typeface="Arial"/>
              </a:rPr>
              <a:t>and  across facilities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capture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economies of scale that have been demonstrated and  articulated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here.</a:t>
            </a:r>
            <a:endParaRPr sz="1000">
              <a:latin typeface="Arial"/>
              <a:cs typeface="Arial"/>
            </a:endParaRPr>
          </a:p>
          <a:p>
            <a:pPr marL="240665" marR="5080" indent="-227965">
              <a:lnSpc>
                <a:spcPct val="144000"/>
              </a:lnSpc>
              <a:buAutoNum type="arabicPeriod"/>
              <a:tabLst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Combine relief valve purchases with purchases of other types of valves to achieve </a:t>
            </a:r>
            <a:r>
              <a:rPr sz="1000" dirty="0">
                <a:latin typeface="Arial"/>
                <a:cs typeface="Arial"/>
              </a:rPr>
              <a:t>economies  </a:t>
            </a:r>
            <a:r>
              <a:rPr sz="1000" spc="-5" dirty="0">
                <a:latin typeface="Arial"/>
                <a:cs typeface="Arial"/>
              </a:rPr>
              <a:t>of scope. </a:t>
            </a:r>
            <a:r>
              <a:rPr sz="1000" dirty="0">
                <a:latin typeface="Arial"/>
                <a:cs typeface="Arial"/>
              </a:rPr>
              <a:t>Nearly every major </a:t>
            </a:r>
            <a:r>
              <a:rPr sz="1000" spc="-5" dirty="0">
                <a:latin typeface="Arial"/>
                <a:cs typeface="Arial"/>
              </a:rPr>
              <a:t>buyer </a:t>
            </a:r>
            <a:r>
              <a:rPr sz="1000" dirty="0">
                <a:latin typeface="Arial"/>
                <a:cs typeface="Arial"/>
              </a:rPr>
              <a:t>that </a:t>
            </a:r>
            <a:r>
              <a:rPr sz="1000" spc="-5" dirty="0">
                <a:latin typeface="Arial"/>
                <a:cs typeface="Arial"/>
              </a:rPr>
              <a:t>has contracted large agreements has aggregated  multiple valve types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this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way.</a:t>
            </a:r>
            <a:endParaRPr sz="1000">
              <a:latin typeface="Arial"/>
              <a:cs typeface="Arial"/>
            </a:endParaRPr>
          </a:p>
          <a:p>
            <a:pPr marL="240665" marR="154305" indent="-227965">
              <a:lnSpc>
                <a:spcPts val="1730"/>
              </a:lnSpc>
              <a:spcBef>
                <a:spcPts val="130"/>
              </a:spcBef>
              <a:buAutoNum type="arabicPeriod"/>
              <a:tabLst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Initiate supplier </a:t>
            </a:r>
            <a:r>
              <a:rPr sz="1000" dirty="0">
                <a:latin typeface="Arial"/>
                <a:cs typeface="Arial"/>
              </a:rPr>
              <a:t>supply chain </a:t>
            </a:r>
            <a:r>
              <a:rPr sz="1000" spc="-5" dirty="0">
                <a:latin typeface="Arial"/>
                <a:cs typeface="Arial"/>
              </a:rPr>
              <a:t>reconfigurations to change their structural costs while margins  are relatively low and </a:t>
            </a:r>
            <a:r>
              <a:rPr sz="1000" dirty="0">
                <a:latin typeface="Arial"/>
                <a:cs typeface="Arial"/>
              </a:rPr>
              <a:t>they </a:t>
            </a:r>
            <a:r>
              <a:rPr sz="1000" spc="-5" dirty="0">
                <a:latin typeface="Arial"/>
                <a:cs typeface="Arial"/>
              </a:rPr>
              <a:t>are eager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business. </a:t>
            </a:r>
            <a:r>
              <a:rPr sz="1000" dirty="0">
                <a:latin typeface="Arial"/>
                <a:cs typeface="Arial"/>
              </a:rPr>
              <a:t>Costs </a:t>
            </a:r>
            <a:r>
              <a:rPr sz="1000" spc="-5" dirty="0">
                <a:latin typeface="Arial"/>
                <a:cs typeface="Arial"/>
              </a:rPr>
              <a:t>are down and growth is relatively  slow. A </a:t>
            </a:r>
            <a:r>
              <a:rPr sz="1000" dirty="0">
                <a:latin typeface="Arial"/>
                <a:cs typeface="Arial"/>
              </a:rPr>
              <a:t>hard </a:t>
            </a:r>
            <a:r>
              <a:rPr sz="1000" spc="-5" dirty="0">
                <a:latin typeface="Arial"/>
                <a:cs typeface="Arial"/>
              </a:rPr>
              <a:t>bargain </a:t>
            </a:r>
            <a:r>
              <a:rPr sz="1000" dirty="0">
                <a:latin typeface="Arial"/>
                <a:cs typeface="Arial"/>
              </a:rPr>
              <a:t>from </a:t>
            </a:r>
            <a:r>
              <a:rPr sz="1000" spc="-5" dirty="0">
                <a:latin typeface="Arial"/>
                <a:cs typeface="Arial"/>
              </a:rPr>
              <a:t>a large customer could incent suppliers to shift manufacturing or  consolidate production, which would </a:t>
            </a:r>
            <a:r>
              <a:rPr sz="1000" dirty="0">
                <a:latin typeface="Arial"/>
                <a:cs typeface="Arial"/>
              </a:rPr>
              <a:t>be </a:t>
            </a:r>
            <a:r>
              <a:rPr sz="1000" spc="-5" dirty="0">
                <a:latin typeface="Arial"/>
                <a:cs typeface="Arial"/>
              </a:rPr>
              <a:t>a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win-win.</a:t>
            </a:r>
            <a:endParaRPr sz="1000">
              <a:latin typeface="Arial"/>
              <a:cs typeface="Arial"/>
            </a:endParaRPr>
          </a:p>
          <a:p>
            <a:pPr marL="240665" indent="-227965">
              <a:lnSpc>
                <a:spcPct val="100000"/>
              </a:lnSpc>
              <a:spcBef>
                <a:spcPts val="370"/>
              </a:spcBef>
              <a:buAutoNum type="arabicPeriod"/>
              <a:tabLst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Include Indian and Chinese companies on tender lists to enhance competitive leverage.</a:t>
            </a:r>
            <a:r>
              <a:rPr sz="1000" spc="24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Their</a:t>
            </a:r>
            <a:endParaRPr sz="1000">
              <a:latin typeface="Arial"/>
              <a:cs typeface="Arial"/>
            </a:endParaRPr>
          </a:p>
          <a:p>
            <a:pPr marL="240665" marR="10287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prices are </a:t>
            </a:r>
            <a:r>
              <a:rPr sz="1000" dirty="0">
                <a:latin typeface="Arial"/>
                <a:cs typeface="Arial"/>
              </a:rPr>
              <a:t>far </a:t>
            </a:r>
            <a:r>
              <a:rPr sz="1000" spc="-5" dirty="0">
                <a:latin typeface="Arial"/>
                <a:cs typeface="Arial"/>
              </a:rPr>
              <a:t>enough below global levels </a:t>
            </a:r>
            <a:r>
              <a:rPr sz="1000" dirty="0">
                <a:latin typeface="Arial"/>
                <a:cs typeface="Arial"/>
              </a:rPr>
              <a:t>to exert </a:t>
            </a:r>
            <a:r>
              <a:rPr sz="1000" spc="-5" dirty="0">
                <a:latin typeface="Arial"/>
                <a:cs typeface="Arial"/>
              </a:rPr>
              <a:t>an equilibrating </a:t>
            </a:r>
            <a:r>
              <a:rPr sz="1000" dirty="0">
                <a:latin typeface="Arial"/>
                <a:cs typeface="Arial"/>
              </a:rPr>
              <a:t>force </a:t>
            </a:r>
            <a:r>
              <a:rPr sz="1000" spc="-5" dirty="0">
                <a:latin typeface="Arial"/>
                <a:cs typeface="Arial"/>
              </a:rPr>
              <a:t>on the prices of their  </a:t>
            </a:r>
            <a:r>
              <a:rPr sz="1000" dirty="0">
                <a:latin typeface="Arial"/>
                <a:cs typeface="Arial"/>
              </a:rPr>
              <a:t>Western</a:t>
            </a:r>
            <a:r>
              <a:rPr sz="1000" spc="-7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competitors.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/>
          <p:nvPr/>
        </p:nvSpPr>
        <p:spPr>
          <a:xfrm>
            <a:off x="2222756" y="1426884"/>
            <a:ext cx="294005" cy="2040255"/>
          </a:xfrm>
          <a:custGeom>
            <a:avLst/>
            <a:gdLst/>
            <a:ahLst/>
            <a:cxnLst/>
            <a:rect l="l" t="t" r="r" b="b"/>
            <a:pathLst>
              <a:path w="294005" h="2040254">
                <a:moveTo>
                  <a:pt x="0" y="2039882"/>
                </a:moveTo>
                <a:lnTo>
                  <a:pt x="293705" y="2039882"/>
                </a:lnTo>
                <a:lnTo>
                  <a:pt x="293705" y="0"/>
                </a:lnTo>
                <a:lnTo>
                  <a:pt x="0" y="0"/>
                </a:lnTo>
                <a:lnTo>
                  <a:pt x="0" y="2039882"/>
                </a:lnTo>
                <a:close/>
              </a:path>
            </a:pathLst>
          </a:custGeom>
          <a:solidFill>
            <a:srgbClr val="5891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2222756" y="1426884"/>
            <a:ext cx="294005" cy="2040255"/>
          </a:xfrm>
          <a:custGeom>
            <a:avLst/>
            <a:gdLst/>
            <a:ahLst/>
            <a:cxnLst/>
            <a:rect l="l" t="t" r="r" b="b"/>
            <a:pathLst>
              <a:path w="294005" h="2040254">
                <a:moveTo>
                  <a:pt x="0" y="2039882"/>
                </a:moveTo>
                <a:lnTo>
                  <a:pt x="293705" y="2039882"/>
                </a:lnTo>
                <a:lnTo>
                  <a:pt x="293705" y="0"/>
                </a:lnTo>
                <a:lnTo>
                  <a:pt x="0" y="0"/>
                </a:lnTo>
                <a:lnTo>
                  <a:pt x="0" y="2039882"/>
                </a:lnTo>
                <a:close/>
              </a:path>
            </a:pathLst>
          </a:custGeom>
          <a:ln w="7134">
            <a:solidFill>
              <a:srgbClr val="7E7E7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781710" y="2202229"/>
            <a:ext cx="294005" cy="1264920"/>
          </a:xfrm>
          <a:custGeom>
            <a:avLst/>
            <a:gdLst/>
            <a:ahLst/>
            <a:cxnLst/>
            <a:rect l="l" t="t" r="r" b="b"/>
            <a:pathLst>
              <a:path w="294004" h="1264920">
                <a:moveTo>
                  <a:pt x="0" y="1264536"/>
                </a:moveTo>
                <a:lnTo>
                  <a:pt x="293705" y="1264536"/>
                </a:lnTo>
                <a:lnTo>
                  <a:pt x="293705" y="0"/>
                </a:lnTo>
                <a:lnTo>
                  <a:pt x="0" y="0"/>
                </a:lnTo>
                <a:lnTo>
                  <a:pt x="0" y="1264536"/>
                </a:lnTo>
                <a:close/>
              </a:path>
            </a:pathLst>
          </a:custGeom>
          <a:ln w="3175">
            <a:solidFill>
              <a:srgbClr val="7E7E7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409470" y="1631080"/>
            <a:ext cx="294005" cy="62230"/>
          </a:xfrm>
          <a:custGeom>
            <a:avLst/>
            <a:gdLst/>
            <a:ahLst/>
            <a:cxnLst/>
            <a:rect l="l" t="t" r="r" b="b"/>
            <a:pathLst>
              <a:path w="294004" h="62230">
                <a:moveTo>
                  <a:pt x="0" y="61742"/>
                </a:moveTo>
                <a:lnTo>
                  <a:pt x="293705" y="61742"/>
                </a:lnTo>
                <a:lnTo>
                  <a:pt x="293705" y="0"/>
                </a:lnTo>
                <a:lnTo>
                  <a:pt x="0" y="0"/>
                </a:lnTo>
                <a:lnTo>
                  <a:pt x="0" y="61742"/>
                </a:lnTo>
                <a:close/>
              </a:path>
            </a:pathLst>
          </a:custGeom>
          <a:solidFill>
            <a:srgbClr val="5891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409470" y="1631080"/>
            <a:ext cx="294005" cy="62230"/>
          </a:xfrm>
          <a:custGeom>
            <a:avLst/>
            <a:gdLst/>
            <a:ahLst/>
            <a:cxnLst/>
            <a:rect l="l" t="t" r="r" b="b"/>
            <a:pathLst>
              <a:path w="294004" h="62230">
                <a:moveTo>
                  <a:pt x="0" y="61742"/>
                </a:moveTo>
                <a:lnTo>
                  <a:pt x="293705" y="61742"/>
                </a:lnTo>
                <a:lnTo>
                  <a:pt x="293705" y="0"/>
                </a:lnTo>
                <a:lnTo>
                  <a:pt x="0" y="0"/>
                </a:lnTo>
                <a:lnTo>
                  <a:pt x="0" y="61742"/>
                </a:lnTo>
                <a:close/>
              </a:path>
            </a:pathLst>
          </a:custGeom>
          <a:ln w="7124">
            <a:solidFill>
              <a:srgbClr val="7E7E7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594996" y="2120272"/>
            <a:ext cx="294005" cy="62230"/>
          </a:xfrm>
          <a:custGeom>
            <a:avLst/>
            <a:gdLst/>
            <a:ahLst/>
            <a:cxnLst/>
            <a:rect l="l" t="t" r="r" b="b"/>
            <a:pathLst>
              <a:path w="294004" h="62230">
                <a:moveTo>
                  <a:pt x="0" y="61742"/>
                </a:moveTo>
                <a:lnTo>
                  <a:pt x="293705" y="61742"/>
                </a:lnTo>
                <a:lnTo>
                  <a:pt x="293705" y="0"/>
                </a:lnTo>
                <a:lnTo>
                  <a:pt x="0" y="0"/>
                </a:lnTo>
                <a:lnTo>
                  <a:pt x="0" y="61742"/>
                </a:lnTo>
                <a:close/>
              </a:path>
            </a:pathLst>
          </a:custGeom>
          <a:solidFill>
            <a:srgbClr val="5891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594996" y="2120272"/>
            <a:ext cx="294005" cy="62230"/>
          </a:xfrm>
          <a:custGeom>
            <a:avLst/>
            <a:gdLst/>
            <a:ahLst/>
            <a:cxnLst/>
            <a:rect l="l" t="t" r="r" b="b"/>
            <a:pathLst>
              <a:path w="294004" h="62230">
                <a:moveTo>
                  <a:pt x="0" y="61742"/>
                </a:moveTo>
                <a:lnTo>
                  <a:pt x="293705" y="61742"/>
                </a:lnTo>
                <a:lnTo>
                  <a:pt x="293705" y="0"/>
                </a:lnTo>
                <a:lnTo>
                  <a:pt x="0" y="0"/>
                </a:lnTo>
                <a:lnTo>
                  <a:pt x="0" y="61742"/>
                </a:lnTo>
                <a:close/>
              </a:path>
            </a:pathLst>
          </a:custGeom>
          <a:ln w="7124">
            <a:solidFill>
              <a:srgbClr val="7E7E7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88353" y="2192107"/>
            <a:ext cx="294005" cy="0"/>
          </a:xfrm>
          <a:custGeom>
            <a:avLst/>
            <a:gdLst/>
            <a:ahLst/>
            <a:cxnLst/>
            <a:rect l="l" t="t" r="r" b="b"/>
            <a:pathLst>
              <a:path w="294004">
                <a:moveTo>
                  <a:pt x="0" y="0"/>
                </a:moveTo>
                <a:lnTo>
                  <a:pt x="293705" y="0"/>
                </a:lnTo>
              </a:path>
            </a:pathLst>
          </a:custGeom>
          <a:ln w="20185">
            <a:solidFill>
              <a:srgbClr val="5891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88353" y="2182014"/>
            <a:ext cx="294005" cy="20320"/>
          </a:xfrm>
          <a:custGeom>
            <a:avLst/>
            <a:gdLst/>
            <a:ahLst/>
            <a:cxnLst/>
            <a:rect l="l" t="t" r="r" b="b"/>
            <a:pathLst>
              <a:path w="294004" h="20319">
                <a:moveTo>
                  <a:pt x="0" y="20185"/>
                </a:moveTo>
                <a:lnTo>
                  <a:pt x="293705" y="20185"/>
                </a:lnTo>
                <a:lnTo>
                  <a:pt x="293705" y="0"/>
                </a:lnTo>
                <a:lnTo>
                  <a:pt x="0" y="0"/>
                </a:lnTo>
                <a:lnTo>
                  <a:pt x="0" y="20185"/>
                </a:lnTo>
                <a:close/>
              </a:path>
            </a:pathLst>
          </a:custGeom>
          <a:ln w="7124">
            <a:solidFill>
              <a:srgbClr val="7E7E7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221567" y="1310493"/>
            <a:ext cx="0" cy="2156460"/>
          </a:xfrm>
          <a:custGeom>
            <a:avLst/>
            <a:gdLst/>
            <a:ahLst/>
            <a:cxnLst/>
            <a:rect l="l" t="t" r="r" b="b"/>
            <a:pathLst>
              <a:path h="2156460">
                <a:moveTo>
                  <a:pt x="0" y="2156272"/>
                </a:moveTo>
                <a:lnTo>
                  <a:pt x="0" y="0"/>
                </a:lnTo>
              </a:path>
            </a:pathLst>
          </a:custGeom>
          <a:ln w="7134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191840" y="3466766"/>
            <a:ext cx="29845" cy="0"/>
          </a:xfrm>
          <a:custGeom>
            <a:avLst/>
            <a:gdLst/>
            <a:ahLst/>
            <a:cxnLst/>
            <a:rect l="l" t="t" r="r" b="b"/>
            <a:pathLst>
              <a:path w="29844">
                <a:moveTo>
                  <a:pt x="0" y="0"/>
                </a:moveTo>
                <a:lnTo>
                  <a:pt x="29727" y="0"/>
                </a:lnTo>
              </a:path>
            </a:pathLst>
          </a:custGeom>
          <a:ln w="7124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191840" y="3197236"/>
            <a:ext cx="29845" cy="0"/>
          </a:xfrm>
          <a:custGeom>
            <a:avLst/>
            <a:gdLst/>
            <a:ahLst/>
            <a:cxnLst/>
            <a:rect l="l" t="t" r="r" b="b"/>
            <a:pathLst>
              <a:path w="29844">
                <a:moveTo>
                  <a:pt x="0" y="0"/>
                </a:moveTo>
                <a:lnTo>
                  <a:pt x="29727" y="0"/>
                </a:lnTo>
              </a:path>
            </a:pathLst>
          </a:custGeom>
          <a:ln w="7124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191840" y="2927675"/>
            <a:ext cx="29845" cy="0"/>
          </a:xfrm>
          <a:custGeom>
            <a:avLst/>
            <a:gdLst/>
            <a:ahLst/>
            <a:cxnLst/>
            <a:rect l="l" t="t" r="r" b="b"/>
            <a:pathLst>
              <a:path w="29844">
                <a:moveTo>
                  <a:pt x="0" y="0"/>
                </a:moveTo>
                <a:lnTo>
                  <a:pt x="29727" y="0"/>
                </a:lnTo>
              </a:path>
            </a:pathLst>
          </a:custGeom>
          <a:ln w="7124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191840" y="2658145"/>
            <a:ext cx="29845" cy="0"/>
          </a:xfrm>
          <a:custGeom>
            <a:avLst/>
            <a:gdLst/>
            <a:ahLst/>
            <a:cxnLst/>
            <a:rect l="l" t="t" r="r" b="b"/>
            <a:pathLst>
              <a:path w="29844">
                <a:moveTo>
                  <a:pt x="0" y="0"/>
                </a:moveTo>
                <a:lnTo>
                  <a:pt x="29727" y="0"/>
                </a:lnTo>
              </a:path>
            </a:pathLst>
          </a:custGeom>
          <a:ln w="7124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191840" y="2388615"/>
            <a:ext cx="29845" cy="0"/>
          </a:xfrm>
          <a:custGeom>
            <a:avLst/>
            <a:gdLst/>
            <a:ahLst/>
            <a:cxnLst/>
            <a:rect l="l" t="t" r="r" b="b"/>
            <a:pathLst>
              <a:path w="29844">
                <a:moveTo>
                  <a:pt x="0" y="0"/>
                </a:moveTo>
                <a:lnTo>
                  <a:pt x="29727" y="0"/>
                </a:lnTo>
              </a:path>
            </a:pathLst>
          </a:custGeom>
          <a:ln w="7124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191840" y="2119084"/>
            <a:ext cx="29845" cy="0"/>
          </a:xfrm>
          <a:custGeom>
            <a:avLst/>
            <a:gdLst/>
            <a:ahLst/>
            <a:cxnLst/>
            <a:rect l="l" t="t" r="r" b="b"/>
            <a:pathLst>
              <a:path w="29844">
                <a:moveTo>
                  <a:pt x="0" y="0"/>
                </a:moveTo>
                <a:lnTo>
                  <a:pt x="29727" y="0"/>
                </a:lnTo>
              </a:path>
            </a:pathLst>
          </a:custGeom>
          <a:ln w="7124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191840" y="1849554"/>
            <a:ext cx="29845" cy="0"/>
          </a:xfrm>
          <a:custGeom>
            <a:avLst/>
            <a:gdLst/>
            <a:ahLst/>
            <a:cxnLst/>
            <a:rect l="l" t="t" r="r" b="b"/>
            <a:pathLst>
              <a:path w="29844">
                <a:moveTo>
                  <a:pt x="0" y="0"/>
                </a:moveTo>
                <a:lnTo>
                  <a:pt x="29727" y="0"/>
                </a:lnTo>
              </a:path>
            </a:pathLst>
          </a:custGeom>
          <a:ln w="7124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191840" y="1580023"/>
            <a:ext cx="29845" cy="0"/>
          </a:xfrm>
          <a:custGeom>
            <a:avLst/>
            <a:gdLst/>
            <a:ahLst/>
            <a:cxnLst/>
            <a:rect l="l" t="t" r="r" b="b"/>
            <a:pathLst>
              <a:path w="29844">
                <a:moveTo>
                  <a:pt x="0" y="0"/>
                </a:moveTo>
                <a:lnTo>
                  <a:pt x="29727" y="0"/>
                </a:lnTo>
              </a:path>
            </a:pathLst>
          </a:custGeom>
          <a:ln w="7124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2191840" y="1310493"/>
            <a:ext cx="29845" cy="0"/>
          </a:xfrm>
          <a:custGeom>
            <a:avLst/>
            <a:gdLst/>
            <a:ahLst/>
            <a:cxnLst/>
            <a:rect l="l" t="t" r="r" b="b"/>
            <a:pathLst>
              <a:path w="29844">
                <a:moveTo>
                  <a:pt x="0" y="0"/>
                </a:moveTo>
                <a:lnTo>
                  <a:pt x="29727" y="0"/>
                </a:lnTo>
              </a:path>
            </a:pathLst>
          </a:custGeom>
          <a:ln w="7124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2221567" y="3466766"/>
            <a:ext cx="3855085" cy="0"/>
          </a:xfrm>
          <a:custGeom>
            <a:avLst/>
            <a:gdLst/>
            <a:ahLst/>
            <a:cxnLst/>
            <a:rect l="l" t="t" r="r" b="b"/>
            <a:pathLst>
              <a:path w="3855085">
                <a:moveTo>
                  <a:pt x="0" y="0"/>
                </a:moveTo>
                <a:lnTo>
                  <a:pt x="3855038" y="0"/>
                </a:lnTo>
              </a:path>
            </a:pathLst>
          </a:custGeom>
          <a:ln w="7124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 txBox="1"/>
          <p:nvPr/>
        </p:nvSpPr>
        <p:spPr>
          <a:xfrm>
            <a:off x="2206489" y="2388650"/>
            <a:ext cx="327025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15</a:t>
            </a:r>
            <a:r>
              <a:rPr sz="750" spc="5" dirty="0">
                <a:solidFill>
                  <a:srgbClr val="404040"/>
                </a:solidFill>
                <a:latin typeface="Arial"/>
                <a:cs typeface="Arial"/>
              </a:rPr>
              <a:t>,</a:t>
            </a: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13</a:t>
            </a:r>
            <a:r>
              <a:rPr sz="750" spc="15" dirty="0">
                <a:solidFill>
                  <a:srgbClr val="404040"/>
                </a:solidFill>
                <a:latin typeface="Arial"/>
                <a:cs typeface="Arial"/>
              </a:rPr>
              <a:t>2</a:t>
            </a:r>
            <a:endParaRPr sz="750">
              <a:latin typeface="Arial"/>
              <a:cs typeface="Arial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5781710" y="2202229"/>
            <a:ext cx="294005" cy="1264920"/>
          </a:xfrm>
          <a:prstGeom prst="rect">
            <a:avLst/>
          </a:prstGeom>
          <a:solidFill>
            <a:srgbClr val="5891FF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00">
              <a:latin typeface="Times New Roman"/>
              <a:cs typeface="Times New Roman"/>
            </a:endParaRPr>
          </a:p>
          <a:p>
            <a:pPr marL="24130">
              <a:lnSpc>
                <a:spcPct val="100000"/>
              </a:lnSpc>
              <a:spcBef>
                <a:spcPts val="5"/>
              </a:spcBef>
            </a:pPr>
            <a:r>
              <a:rPr sz="750" spc="5" dirty="0">
                <a:solidFill>
                  <a:srgbClr val="404040"/>
                </a:solidFill>
                <a:latin typeface="Arial"/>
                <a:cs typeface="Arial"/>
              </a:rPr>
              <a:t>9,382</a:t>
            </a:r>
            <a:endParaRPr sz="750">
              <a:latin typeface="Arial"/>
              <a:cs typeface="Arial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2816113" y="1426854"/>
            <a:ext cx="294005" cy="204470"/>
          </a:xfrm>
          <a:prstGeom prst="rect">
            <a:avLst/>
          </a:prstGeom>
          <a:solidFill>
            <a:srgbClr val="5891FF"/>
          </a:solidFill>
          <a:ln w="7127">
            <a:solidFill>
              <a:srgbClr val="7E7E7E"/>
            </a:solidFill>
          </a:ln>
        </p:spPr>
        <p:txBody>
          <a:bodyPr vert="horz" wrap="square" lIns="0" tIns="40005" rIns="0" bIns="0" rtlCol="0">
            <a:spAutoFit/>
          </a:bodyPr>
          <a:lstStyle/>
          <a:p>
            <a:pPr marL="19685">
              <a:lnSpc>
                <a:spcPct val="100000"/>
              </a:lnSpc>
              <a:spcBef>
                <a:spcPts val="315"/>
              </a:spcBef>
            </a:pPr>
            <a:r>
              <a:rPr sz="750" spc="5" dirty="0">
                <a:solidFill>
                  <a:srgbClr val="404040"/>
                </a:solidFill>
                <a:latin typeface="Arial"/>
                <a:cs typeface="Arial"/>
              </a:rPr>
              <a:t>1,513</a:t>
            </a:r>
            <a:endParaRPr sz="750">
              <a:latin typeface="Arial"/>
              <a:cs typeface="Arial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3461972" y="1603015"/>
            <a:ext cx="190500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50" spc="15" dirty="0">
                <a:solidFill>
                  <a:srgbClr val="404040"/>
                </a:solidFill>
                <a:latin typeface="Arial"/>
                <a:cs typeface="Arial"/>
              </a:rPr>
              <a:t>454</a:t>
            </a:r>
            <a:endParaRPr sz="750">
              <a:latin typeface="Arial"/>
              <a:cs typeface="Arial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4002828" y="1692823"/>
            <a:ext cx="294005" cy="427990"/>
          </a:xfrm>
          <a:prstGeom prst="rect">
            <a:avLst/>
          </a:prstGeom>
          <a:solidFill>
            <a:srgbClr val="5891FF"/>
          </a:solidFill>
          <a:ln w="7131">
            <a:solidFill>
              <a:srgbClr val="7E7E7E"/>
            </a:solidFill>
          </a:ln>
        </p:spPr>
        <p:txBody>
          <a:bodyPr vert="horz" wrap="square" lIns="0" tIns="508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40"/>
              </a:spcBef>
            </a:pPr>
            <a:endParaRPr sz="1000">
              <a:latin typeface="Times New Roman"/>
              <a:cs typeface="Times New Roman"/>
            </a:endParaRPr>
          </a:p>
          <a:p>
            <a:pPr marL="19685">
              <a:lnSpc>
                <a:spcPct val="100000"/>
              </a:lnSpc>
            </a:pPr>
            <a:r>
              <a:rPr sz="750" spc="5" dirty="0">
                <a:solidFill>
                  <a:srgbClr val="404040"/>
                </a:solidFill>
                <a:latin typeface="Arial"/>
                <a:cs typeface="Arial"/>
              </a:rPr>
              <a:t>3,178</a:t>
            </a:r>
            <a:endParaRPr sz="750">
              <a:latin typeface="Arial"/>
              <a:cs typeface="Arial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4648390" y="2092701"/>
            <a:ext cx="189865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454</a:t>
            </a:r>
            <a:endParaRPr sz="750">
              <a:latin typeface="Arial"/>
              <a:cs typeface="Arial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5241747" y="2133566"/>
            <a:ext cx="189865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151</a:t>
            </a:r>
            <a:endParaRPr sz="750">
              <a:latin typeface="Arial"/>
              <a:cs typeface="Arial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2007672" y="3403812"/>
            <a:ext cx="58419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50" spc="5" dirty="0">
                <a:solidFill>
                  <a:srgbClr val="404040"/>
                </a:solidFill>
                <a:latin typeface="Arial"/>
                <a:cs typeface="Arial"/>
              </a:rPr>
              <a:t>-</a:t>
            </a:r>
            <a:endParaRPr sz="750">
              <a:latin typeface="Arial"/>
              <a:cs typeface="Arial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1847946" y="3134044"/>
            <a:ext cx="273050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50" spc="20" dirty="0">
                <a:solidFill>
                  <a:srgbClr val="404040"/>
                </a:solidFill>
                <a:latin typeface="Arial"/>
                <a:cs typeface="Arial"/>
              </a:rPr>
              <a:t>2</a:t>
            </a: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,00</a:t>
            </a:r>
            <a:r>
              <a:rPr sz="750" spc="1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750">
              <a:latin typeface="Arial"/>
              <a:cs typeface="Arial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1847946" y="2864484"/>
            <a:ext cx="273050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50" spc="20" dirty="0">
                <a:solidFill>
                  <a:srgbClr val="404040"/>
                </a:solidFill>
                <a:latin typeface="Arial"/>
                <a:cs typeface="Arial"/>
              </a:rPr>
              <a:t>4</a:t>
            </a: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,00</a:t>
            </a:r>
            <a:r>
              <a:rPr sz="750" spc="1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750">
              <a:latin typeface="Arial"/>
              <a:cs typeface="Arial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1847946" y="2594756"/>
            <a:ext cx="273050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50" spc="20" dirty="0">
                <a:solidFill>
                  <a:srgbClr val="404040"/>
                </a:solidFill>
                <a:latin typeface="Arial"/>
                <a:cs typeface="Arial"/>
              </a:rPr>
              <a:t>6</a:t>
            </a: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,00</a:t>
            </a:r>
            <a:r>
              <a:rPr sz="750" spc="1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750">
              <a:latin typeface="Arial"/>
              <a:cs typeface="Arial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1792772" y="2055398"/>
            <a:ext cx="328930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50" spc="20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0,0</a:t>
            </a:r>
            <a:r>
              <a:rPr sz="750" spc="2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750" spc="1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750">
              <a:latin typeface="Arial"/>
              <a:cs typeface="Arial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1792772" y="1785868"/>
            <a:ext cx="328930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50" spc="20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2,0</a:t>
            </a:r>
            <a:r>
              <a:rPr sz="750" spc="2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750" spc="1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750">
              <a:latin typeface="Arial"/>
              <a:cs typeface="Arial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1792772" y="1516140"/>
            <a:ext cx="328930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50" spc="20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4,0</a:t>
            </a:r>
            <a:r>
              <a:rPr sz="750" spc="2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750" spc="1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750">
              <a:latin typeface="Arial"/>
              <a:cs typeface="Arial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1792772" y="903223"/>
            <a:ext cx="3210560" cy="472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7724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30: Should-Cost </a:t>
            </a:r>
            <a:r>
              <a:rPr sz="1000" b="1" dirty="0">
                <a:latin typeface="Arial"/>
                <a:cs typeface="Arial"/>
              </a:rPr>
              <a:t>for </a:t>
            </a:r>
            <a:r>
              <a:rPr sz="1000" b="1" spc="-5" dirty="0">
                <a:latin typeface="Arial"/>
                <a:cs typeface="Arial"/>
              </a:rPr>
              <a:t>Relief</a:t>
            </a:r>
            <a:r>
              <a:rPr sz="1000" b="1" spc="2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750" spc="10" dirty="0">
                <a:solidFill>
                  <a:srgbClr val="404040"/>
                </a:solidFill>
                <a:latin typeface="Arial"/>
                <a:cs typeface="Arial"/>
              </a:rPr>
              <a:t>16,000</a:t>
            </a:r>
            <a:endParaRPr sz="750">
              <a:latin typeface="Arial"/>
              <a:cs typeface="Arial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2238594" y="3529181"/>
            <a:ext cx="263525" cy="2508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130" marR="5080" indent="-12065">
              <a:lnSpc>
                <a:spcPts val="940"/>
              </a:lnSpc>
            </a:pP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B</a:t>
            </a:r>
            <a:r>
              <a:rPr sz="800" spc="10" dirty="0">
                <a:solidFill>
                  <a:srgbClr val="404040"/>
                </a:solidFill>
                <a:latin typeface="Arial"/>
                <a:cs typeface="Arial"/>
              </a:rPr>
              <a:t>ase  Cost</a:t>
            </a:r>
            <a:endParaRPr sz="800">
              <a:latin typeface="Arial"/>
              <a:cs typeface="Arial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2675685" y="3523084"/>
            <a:ext cx="1027430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747395" algn="l"/>
              </a:tabLst>
            </a:pPr>
            <a:r>
              <a:rPr sz="800" spc="10" dirty="0">
                <a:solidFill>
                  <a:srgbClr val="404040"/>
                </a:solidFill>
                <a:latin typeface="Arial"/>
                <a:cs typeface="Arial"/>
              </a:rPr>
              <a:t>C</a:t>
            </a:r>
            <a:r>
              <a:rPr sz="800" spc="15" dirty="0">
                <a:solidFill>
                  <a:srgbClr val="404040"/>
                </a:solidFill>
                <a:latin typeface="Arial"/>
                <a:cs typeface="Arial"/>
              </a:rPr>
              <a:t>om</a:t>
            </a: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p</a:t>
            </a:r>
            <a:r>
              <a:rPr sz="800" spc="10" dirty="0">
                <a:solidFill>
                  <a:srgbClr val="404040"/>
                </a:solidFill>
                <a:latin typeface="Arial"/>
                <a:cs typeface="Arial"/>
              </a:rPr>
              <a:t>e</a:t>
            </a: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t</a:t>
            </a: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t</a:t>
            </a: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v</a:t>
            </a:r>
            <a:r>
              <a:rPr sz="800" spc="10" dirty="0">
                <a:solidFill>
                  <a:srgbClr val="404040"/>
                </a:solidFill>
                <a:latin typeface="Arial"/>
                <a:cs typeface="Arial"/>
              </a:rPr>
              <a:t>e</a:t>
            </a: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Val</a:t>
            </a: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u</a:t>
            </a:r>
            <a:r>
              <a:rPr sz="800" spc="10" dirty="0">
                <a:solidFill>
                  <a:srgbClr val="404040"/>
                </a:solidFill>
                <a:latin typeface="Arial"/>
                <a:cs typeface="Arial"/>
              </a:rPr>
              <a:t>e</a:t>
            </a:r>
            <a:endParaRPr sz="800">
              <a:latin typeface="Arial"/>
              <a:cs typeface="Arial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2776758" y="3643008"/>
            <a:ext cx="1574165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501650" algn="l"/>
                <a:tab pos="1184275" algn="l"/>
              </a:tabLst>
            </a:pP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Bidding	Engineering	</a:t>
            </a:r>
            <a:r>
              <a:rPr sz="800" spc="10" dirty="0">
                <a:solidFill>
                  <a:srgbClr val="404040"/>
                </a:solidFill>
                <a:latin typeface="Arial"/>
                <a:cs typeface="Arial"/>
              </a:rPr>
              <a:t>of</a:t>
            </a:r>
            <a:r>
              <a:rPr sz="800" spc="-11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800" spc="10" dirty="0">
                <a:solidFill>
                  <a:srgbClr val="404040"/>
                </a:solidFill>
                <a:latin typeface="Arial"/>
                <a:cs typeface="Arial"/>
              </a:rPr>
              <a:t>Scale</a:t>
            </a:r>
            <a:endParaRPr sz="800">
              <a:latin typeface="Arial"/>
              <a:cs typeface="Arial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3879542" y="3523084"/>
            <a:ext cx="1133475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Economies </a:t>
            </a:r>
            <a:r>
              <a:rPr sz="800" spc="15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Economies</a:t>
            </a:r>
            <a:endParaRPr sz="800">
              <a:latin typeface="Arial"/>
              <a:cs typeface="Arial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4525219" y="3643008"/>
            <a:ext cx="436880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10" dirty="0">
                <a:solidFill>
                  <a:srgbClr val="404040"/>
                </a:solidFill>
                <a:latin typeface="Arial"/>
                <a:cs typeface="Arial"/>
              </a:rPr>
              <a:t>of</a:t>
            </a:r>
            <a:r>
              <a:rPr sz="800" spc="-10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800" spc="10" dirty="0">
                <a:solidFill>
                  <a:srgbClr val="404040"/>
                </a:solidFill>
                <a:latin typeface="Arial"/>
                <a:cs typeface="Arial"/>
              </a:rPr>
              <a:t>Scope</a:t>
            </a:r>
            <a:endParaRPr sz="800">
              <a:latin typeface="Arial"/>
              <a:cs typeface="Arial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5063185" y="3525645"/>
            <a:ext cx="517525" cy="3727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ctr">
              <a:lnSpc>
                <a:spcPct val="97900"/>
              </a:lnSpc>
            </a:pP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Supply  </a:t>
            </a:r>
            <a:r>
              <a:rPr sz="800" spc="10" dirty="0">
                <a:solidFill>
                  <a:srgbClr val="404040"/>
                </a:solidFill>
                <a:latin typeface="Arial"/>
                <a:cs typeface="Arial"/>
              </a:rPr>
              <a:t>Chain  </a:t>
            </a: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800" spc="10" dirty="0">
                <a:solidFill>
                  <a:srgbClr val="40404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t</a:t>
            </a:r>
            <a:r>
              <a:rPr sz="800" spc="10" dirty="0">
                <a:solidFill>
                  <a:srgbClr val="404040"/>
                </a:solidFill>
                <a:latin typeface="Arial"/>
                <a:cs typeface="Arial"/>
              </a:rPr>
              <a:t>egr</a:t>
            </a: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a</a:t>
            </a: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t</a:t>
            </a: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800" spc="10" dirty="0">
                <a:solidFill>
                  <a:srgbClr val="404040"/>
                </a:solidFill>
                <a:latin typeface="Arial"/>
                <a:cs typeface="Arial"/>
              </a:rPr>
              <a:t>on</a:t>
            </a:r>
            <a:endParaRPr sz="800">
              <a:latin typeface="Arial"/>
              <a:cs typeface="Arial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5754741" y="3529181"/>
            <a:ext cx="349885" cy="2508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7310" marR="5080" indent="-55244">
              <a:lnSpc>
                <a:spcPts val="940"/>
              </a:lnSpc>
            </a:pP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S</a:t>
            </a:r>
            <a:r>
              <a:rPr sz="800" spc="10" dirty="0">
                <a:solidFill>
                  <a:srgbClr val="404040"/>
                </a:solidFill>
                <a:latin typeface="Arial"/>
                <a:cs typeface="Arial"/>
              </a:rPr>
              <a:t>ho</a:t>
            </a: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u</a:t>
            </a: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ld  </a:t>
            </a:r>
            <a:r>
              <a:rPr sz="800" spc="10" dirty="0">
                <a:solidFill>
                  <a:srgbClr val="404040"/>
                </a:solidFill>
                <a:latin typeface="Arial"/>
                <a:cs typeface="Arial"/>
              </a:rPr>
              <a:t>Cost</a:t>
            </a:r>
            <a:endParaRPr sz="800">
              <a:latin typeface="Arial"/>
              <a:cs typeface="Arial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1666165" y="2329975"/>
            <a:ext cx="454659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50" b="1" spc="15" dirty="0">
                <a:latin typeface="Arial"/>
                <a:cs typeface="Arial"/>
              </a:rPr>
              <a:t>$   </a:t>
            </a:r>
            <a:r>
              <a:rPr sz="750" b="1" spc="35" dirty="0">
                <a:latin typeface="Arial"/>
                <a:cs typeface="Arial"/>
              </a:rPr>
              <a:t> </a:t>
            </a:r>
            <a:r>
              <a:rPr sz="1125" spc="15" baseline="3703" dirty="0">
                <a:solidFill>
                  <a:srgbClr val="404040"/>
                </a:solidFill>
                <a:latin typeface="Arial"/>
                <a:cs typeface="Arial"/>
              </a:rPr>
              <a:t>8,000</a:t>
            </a:r>
            <a:endParaRPr sz="1125" baseline="3703">
              <a:latin typeface="Arial"/>
              <a:cs typeface="Arial"/>
            </a:endParaRPr>
          </a:p>
        </p:txBody>
      </p:sp>
      <p:sp>
        <p:nvSpPr>
          <p:cNvPr id="138" name="object 138"/>
          <p:cNvSpPr/>
          <p:nvPr/>
        </p:nvSpPr>
        <p:spPr>
          <a:xfrm>
            <a:off x="1489086" y="1213155"/>
            <a:ext cx="4695825" cy="2810510"/>
          </a:xfrm>
          <a:custGeom>
            <a:avLst/>
            <a:gdLst/>
            <a:ahLst/>
            <a:cxnLst/>
            <a:rect l="l" t="t" r="r" b="b"/>
            <a:pathLst>
              <a:path w="4695825" h="2810510">
                <a:moveTo>
                  <a:pt x="0" y="2810477"/>
                </a:moveTo>
                <a:lnTo>
                  <a:pt x="4695726" y="2810477"/>
                </a:lnTo>
                <a:lnTo>
                  <a:pt x="4695726" y="0"/>
                </a:lnTo>
                <a:lnTo>
                  <a:pt x="0" y="0"/>
                </a:lnTo>
                <a:lnTo>
                  <a:pt x="0" y="2810477"/>
                </a:lnTo>
                <a:close/>
              </a:path>
            </a:pathLst>
          </a:custGeom>
          <a:ln w="7126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40" name="object 14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59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904747"/>
            <a:ext cx="5150485" cy="15074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2860">
              <a:lnSpc>
                <a:spcPct val="100000"/>
              </a:lnSpc>
              <a:tabLst>
                <a:tab pos="299085" algn="l"/>
              </a:tabLst>
            </a:pPr>
            <a:r>
              <a:rPr sz="1000" b="1" spc="-5" dirty="0">
                <a:latin typeface="Arial"/>
                <a:cs typeface="Arial"/>
              </a:rPr>
              <a:t>3	Scope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3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There are four basic functions of </a:t>
            </a:r>
            <a:r>
              <a:rPr sz="1000" spc="-10" dirty="0">
                <a:latin typeface="Arial"/>
                <a:cs typeface="Arial"/>
              </a:rPr>
              <a:t>valves </a:t>
            </a:r>
            <a:r>
              <a:rPr sz="1000" spc="-5" dirty="0">
                <a:latin typeface="Arial"/>
                <a:cs typeface="Arial"/>
              </a:rPr>
              <a:t>as used in the oil, gas and petrochemicals</a:t>
            </a:r>
            <a:r>
              <a:rPr sz="1000" spc="2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industry: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Times New Roman"/>
              <a:cs typeface="Times New Roman"/>
            </a:endParaRPr>
          </a:p>
          <a:p>
            <a:pPr marL="469265" indent="-227965">
              <a:lnSpc>
                <a:spcPct val="100000"/>
              </a:lnSpc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5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start and stop</a:t>
            </a:r>
            <a:r>
              <a:rPr sz="1000" spc="-6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flow;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5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control flow or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pressure;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5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prevent back-flow;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and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9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5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relieve excess pressure or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vacuum.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9" name="object 99"/>
          <p:cNvSpPr txBox="1"/>
          <p:nvPr/>
        </p:nvSpPr>
        <p:spPr>
          <a:xfrm>
            <a:off x="5845302" y="10266245"/>
            <a:ext cx="818515" cy="182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dirty="0">
                <a:solidFill>
                  <a:srgbClr val="F1F1F1"/>
                </a:solidFill>
                <a:latin typeface="Arial"/>
                <a:cs typeface="Arial"/>
              </a:rPr>
              <a:t>Page </a:t>
            </a:r>
            <a:fld id="{81D60167-4931-47E6-BA6A-407CBD079E47}" type="slidenum">
              <a:rPr sz="1100" b="1" dirty="0">
                <a:solidFill>
                  <a:srgbClr val="F1F1F1"/>
                </a:solidFill>
                <a:latin typeface="Arial"/>
                <a:cs typeface="Arial"/>
              </a:rPr>
              <a:t>6</a:t>
            </a:fld>
            <a:r>
              <a:rPr sz="1100" b="1" dirty="0">
                <a:solidFill>
                  <a:srgbClr val="F1F1F1"/>
                </a:solidFill>
                <a:latin typeface="Arial"/>
                <a:cs typeface="Arial"/>
              </a:rPr>
              <a:t> </a:t>
            </a:r>
            <a:r>
              <a:rPr sz="1100" spc="-10" dirty="0">
                <a:solidFill>
                  <a:srgbClr val="F1F1F1"/>
                </a:solidFill>
                <a:latin typeface="Arial"/>
                <a:cs typeface="Arial"/>
              </a:rPr>
              <a:t>of</a:t>
            </a:r>
            <a:r>
              <a:rPr sz="1100" spc="-90" dirty="0">
                <a:solidFill>
                  <a:srgbClr val="F1F1F1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1F1F1"/>
                </a:solidFill>
                <a:latin typeface="Arial"/>
                <a:cs typeface="Arial"/>
              </a:rPr>
              <a:t>81</a:t>
            </a:r>
            <a:endParaRPr sz="11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902004" y="2767634"/>
            <a:ext cx="5737860" cy="890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800"/>
              </a:lnSpc>
            </a:pPr>
            <a:r>
              <a:rPr sz="1000" spc="-5" dirty="0">
                <a:latin typeface="Arial"/>
                <a:cs typeface="Arial"/>
              </a:rPr>
              <a:t>Gate </a:t>
            </a:r>
            <a:r>
              <a:rPr sz="1000" spc="-10" dirty="0">
                <a:latin typeface="Arial"/>
                <a:cs typeface="Arial"/>
              </a:rPr>
              <a:t>valves </a:t>
            </a:r>
            <a:r>
              <a:rPr sz="1000" spc="-5" dirty="0">
                <a:latin typeface="Arial"/>
                <a:cs typeface="Arial"/>
              </a:rPr>
              <a:t>are </a:t>
            </a:r>
            <a:r>
              <a:rPr sz="1000" dirty="0">
                <a:latin typeface="Arial"/>
                <a:cs typeface="Arial"/>
              </a:rPr>
              <a:t>particularly </a:t>
            </a:r>
            <a:r>
              <a:rPr sz="1000" spc="-5" dirty="0">
                <a:latin typeface="Arial"/>
                <a:cs typeface="Arial"/>
              </a:rPr>
              <a:t>useful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starting and stopping the flow of fluids. </a:t>
            </a:r>
            <a:r>
              <a:rPr sz="1000" dirty="0">
                <a:latin typeface="Arial"/>
                <a:cs typeface="Arial"/>
              </a:rPr>
              <a:t>Control </a:t>
            </a:r>
            <a:r>
              <a:rPr sz="1000" spc="-5" dirty="0">
                <a:latin typeface="Arial"/>
                <a:cs typeface="Arial"/>
              </a:rPr>
              <a:t>valves are  especially useful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controlling fluid or gas </a:t>
            </a:r>
            <a:r>
              <a:rPr sz="1000" dirty="0">
                <a:latin typeface="Arial"/>
                <a:cs typeface="Arial"/>
              </a:rPr>
              <a:t>pressure. </a:t>
            </a:r>
            <a:r>
              <a:rPr sz="1000" spc="-5" dirty="0">
                <a:latin typeface="Arial"/>
                <a:cs typeface="Arial"/>
              </a:rPr>
              <a:t>Check valves are uniquely designed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prevent  back-flow. Relief valves are uniquely designed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relieve excess pressure. Globe valves can do </a:t>
            </a:r>
            <a:r>
              <a:rPr sz="1000" dirty="0">
                <a:latin typeface="Arial"/>
                <a:cs typeface="Arial"/>
              </a:rPr>
              <a:t>any </a:t>
            </a:r>
            <a:r>
              <a:rPr sz="1000" spc="-5" dirty="0">
                <a:latin typeface="Arial"/>
                <a:cs typeface="Arial"/>
              </a:rPr>
              <a:t>of  the above, but are particularly suited to start/stop and </a:t>
            </a:r>
            <a:r>
              <a:rPr sz="1000" dirty="0">
                <a:latin typeface="Arial"/>
                <a:cs typeface="Arial"/>
              </a:rPr>
              <a:t>flow</a:t>
            </a:r>
            <a:r>
              <a:rPr sz="1000" spc="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regulation.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902004" y="4016171"/>
            <a:ext cx="5749925" cy="11099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800"/>
              </a:lnSpc>
            </a:pPr>
            <a:r>
              <a:rPr sz="1000" spc="-5" dirty="0">
                <a:latin typeface="Arial"/>
                <a:cs typeface="Arial"/>
              </a:rPr>
              <a:t>This study focuses on </a:t>
            </a:r>
            <a:r>
              <a:rPr sz="1000" dirty="0">
                <a:latin typeface="Arial"/>
                <a:cs typeface="Arial"/>
              </a:rPr>
              <a:t>Gate, </a:t>
            </a:r>
            <a:r>
              <a:rPr sz="1000" spc="-5" dirty="0">
                <a:latin typeface="Arial"/>
                <a:cs typeface="Arial"/>
              </a:rPr>
              <a:t>Globe, </a:t>
            </a:r>
            <a:r>
              <a:rPr sz="1000" dirty="0">
                <a:latin typeface="Arial"/>
                <a:cs typeface="Arial"/>
              </a:rPr>
              <a:t>Relief, </a:t>
            </a:r>
            <a:r>
              <a:rPr sz="1000" spc="-5" dirty="0">
                <a:latin typeface="Arial"/>
                <a:cs typeface="Arial"/>
              </a:rPr>
              <a:t>and Control valves as </a:t>
            </a:r>
            <a:r>
              <a:rPr sz="1000" dirty="0">
                <a:latin typeface="Arial"/>
                <a:cs typeface="Arial"/>
              </a:rPr>
              <a:t>they </a:t>
            </a:r>
            <a:r>
              <a:rPr sz="1000" spc="-5" dirty="0">
                <a:latin typeface="Arial"/>
                <a:cs typeface="Arial"/>
              </a:rPr>
              <a:t>are used in the </a:t>
            </a:r>
            <a:r>
              <a:rPr sz="1000" dirty="0">
                <a:latin typeface="Arial"/>
                <a:cs typeface="Arial"/>
              </a:rPr>
              <a:t>energy </a:t>
            </a:r>
            <a:r>
              <a:rPr sz="1000" spc="-5" dirty="0">
                <a:latin typeface="Arial"/>
                <a:cs typeface="Arial"/>
              </a:rPr>
              <a:t>industry,  with particular </a:t>
            </a:r>
            <a:r>
              <a:rPr sz="1000" dirty="0">
                <a:latin typeface="Arial"/>
                <a:cs typeface="Arial"/>
              </a:rPr>
              <a:t>focus </a:t>
            </a:r>
            <a:r>
              <a:rPr sz="1000" spc="-5" dirty="0">
                <a:latin typeface="Arial"/>
                <a:cs typeface="Arial"/>
              </a:rPr>
              <a:t>on oil and </a:t>
            </a:r>
            <a:r>
              <a:rPr sz="1000" dirty="0">
                <a:latin typeface="Arial"/>
                <a:cs typeface="Arial"/>
              </a:rPr>
              <a:t>gas. </a:t>
            </a:r>
            <a:r>
              <a:rPr sz="1000" spc="15" dirty="0">
                <a:latin typeface="Arial"/>
                <a:cs typeface="Arial"/>
              </a:rPr>
              <a:t>We </a:t>
            </a:r>
            <a:r>
              <a:rPr sz="1000" spc="-10" dirty="0">
                <a:latin typeface="Arial"/>
                <a:cs typeface="Arial"/>
              </a:rPr>
              <a:t>look </a:t>
            </a:r>
            <a:r>
              <a:rPr sz="1000" spc="-5" dirty="0">
                <a:latin typeface="Arial"/>
                <a:cs typeface="Arial"/>
              </a:rPr>
              <a:t>at the broader </a:t>
            </a:r>
            <a:r>
              <a:rPr sz="1000" dirty="0">
                <a:latin typeface="Arial"/>
                <a:cs typeface="Arial"/>
              </a:rPr>
              <a:t>energy industry </a:t>
            </a:r>
            <a:r>
              <a:rPr sz="1000" spc="-5" dirty="0">
                <a:latin typeface="Arial"/>
                <a:cs typeface="Arial"/>
              </a:rPr>
              <a:t>because there is  technology crossover and products </a:t>
            </a:r>
            <a:r>
              <a:rPr sz="1000" dirty="0">
                <a:latin typeface="Arial"/>
                <a:cs typeface="Arial"/>
              </a:rPr>
              <a:t>sometimes apply </a:t>
            </a:r>
            <a:r>
              <a:rPr sz="1000" spc="-5" dirty="0">
                <a:latin typeface="Arial"/>
                <a:cs typeface="Arial"/>
              </a:rPr>
              <a:t>to the power and fuels </a:t>
            </a:r>
            <a:r>
              <a:rPr sz="1000" dirty="0">
                <a:latin typeface="Arial"/>
                <a:cs typeface="Arial"/>
              </a:rPr>
              <a:t>industries, </a:t>
            </a:r>
            <a:r>
              <a:rPr sz="1000" spc="-5" dirty="0">
                <a:latin typeface="Arial"/>
                <a:cs typeface="Arial"/>
              </a:rPr>
              <a:t>and the  economics can be similar because the various </a:t>
            </a:r>
            <a:r>
              <a:rPr sz="1000" dirty="0">
                <a:latin typeface="Arial"/>
                <a:cs typeface="Arial"/>
              </a:rPr>
              <a:t>energy </a:t>
            </a:r>
            <a:r>
              <a:rPr sz="1000" spc="-5" dirty="0">
                <a:latin typeface="Arial"/>
                <a:cs typeface="Arial"/>
              </a:rPr>
              <a:t>industries require </a:t>
            </a:r>
            <a:r>
              <a:rPr sz="1000" spc="-10" dirty="0">
                <a:latin typeface="Arial"/>
                <a:cs typeface="Arial"/>
              </a:rPr>
              <a:t>valves </a:t>
            </a:r>
            <a:r>
              <a:rPr sz="1000" spc="-5" dirty="0">
                <a:latin typeface="Arial"/>
                <a:cs typeface="Arial"/>
              </a:rPr>
              <a:t>as a critical process  control element, as opposed to general industry, where </a:t>
            </a:r>
            <a:r>
              <a:rPr sz="1000" dirty="0">
                <a:latin typeface="Arial"/>
                <a:cs typeface="Arial"/>
              </a:rPr>
              <a:t>they </a:t>
            </a:r>
            <a:r>
              <a:rPr sz="1000" spc="-5" dirty="0">
                <a:latin typeface="Arial"/>
                <a:cs typeface="Arial"/>
              </a:rPr>
              <a:t>are often a support </a:t>
            </a:r>
            <a:r>
              <a:rPr sz="1000" dirty="0">
                <a:latin typeface="Arial"/>
                <a:cs typeface="Arial"/>
              </a:rPr>
              <a:t>or </a:t>
            </a:r>
            <a:r>
              <a:rPr sz="1000" spc="-5" dirty="0">
                <a:latin typeface="Arial"/>
                <a:cs typeface="Arial"/>
              </a:rPr>
              <a:t>MRO</a:t>
            </a:r>
            <a:r>
              <a:rPr sz="1000" spc="17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item.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902004" y="5481802"/>
            <a:ext cx="5728970" cy="18694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100"/>
              </a:lnSpc>
            </a:pPr>
            <a:r>
              <a:rPr sz="1000" b="1" i="1" spc="-5" dirty="0">
                <a:latin typeface="Arial"/>
                <a:cs typeface="Arial"/>
              </a:rPr>
              <a:t>Gate valves </a:t>
            </a:r>
            <a:r>
              <a:rPr sz="1000" spc="-5" dirty="0">
                <a:latin typeface="Arial"/>
                <a:cs typeface="Arial"/>
              </a:rPr>
              <a:t>are designed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minimize pressure loss </a:t>
            </a:r>
            <a:r>
              <a:rPr sz="1000" dirty="0">
                <a:latin typeface="Arial"/>
                <a:cs typeface="Arial"/>
              </a:rPr>
              <a:t>because </a:t>
            </a:r>
            <a:r>
              <a:rPr sz="1000" spc="-5" dirty="0">
                <a:latin typeface="Arial"/>
                <a:cs typeface="Arial"/>
              </a:rPr>
              <a:t>they </a:t>
            </a:r>
            <a:r>
              <a:rPr sz="1000" dirty="0">
                <a:latin typeface="Arial"/>
                <a:cs typeface="Arial"/>
              </a:rPr>
              <a:t>can </a:t>
            </a:r>
            <a:r>
              <a:rPr sz="1000" spc="-5" dirty="0">
                <a:latin typeface="Arial"/>
                <a:cs typeface="Arial"/>
              </a:rPr>
              <a:t>operate </a:t>
            </a:r>
            <a:r>
              <a:rPr sz="1000" dirty="0">
                <a:latin typeface="Arial"/>
                <a:cs typeface="Arial"/>
              </a:rPr>
              <a:t>fully </a:t>
            </a:r>
            <a:r>
              <a:rPr sz="1000" spc="-5" dirty="0">
                <a:latin typeface="Arial"/>
                <a:cs typeface="Arial"/>
              </a:rPr>
              <a:t>open or </a:t>
            </a:r>
            <a:r>
              <a:rPr sz="1000" dirty="0">
                <a:latin typeface="Arial"/>
                <a:cs typeface="Arial"/>
              </a:rPr>
              <a:t>fully  </a:t>
            </a:r>
            <a:r>
              <a:rPr sz="1000" spc="-5" dirty="0">
                <a:latin typeface="Arial"/>
                <a:cs typeface="Arial"/>
              </a:rPr>
              <a:t>closed. Their purpose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to cut </a:t>
            </a:r>
            <a:r>
              <a:rPr sz="1000" dirty="0">
                <a:latin typeface="Arial"/>
                <a:cs typeface="Arial"/>
              </a:rPr>
              <a:t>off </a:t>
            </a:r>
            <a:r>
              <a:rPr sz="1000" spc="-5" dirty="0">
                <a:latin typeface="Arial"/>
                <a:cs typeface="Arial"/>
              </a:rPr>
              <a:t>flow when desired, </a:t>
            </a:r>
            <a:r>
              <a:rPr sz="1000" dirty="0">
                <a:latin typeface="Arial"/>
                <a:cs typeface="Arial"/>
              </a:rPr>
              <a:t>usually through </a:t>
            </a:r>
            <a:r>
              <a:rPr sz="1000" spc="-5" dirty="0">
                <a:latin typeface="Arial"/>
                <a:cs typeface="Arial"/>
              </a:rPr>
              <a:t>use of a </a:t>
            </a:r>
            <a:r>
              <a:rPr sz="1000" dirty="0">
                <a:latin typeface="Arial"/>
                <a:cs typeface="Arial"/>
              </a:rPr>
              <a:t>shut-off </a:t>
            </a:r>
            <a:r>
              <a:rPr sz="1000" spc="-5" dirty="0">
                <a:latin typeface="Arial"/>
                <a:cs typeface="Arial"/>
              </a:rPr>
              <a:t>plate or wedge. 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scope includes all types of Gate vales,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including: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Times New Roman"/>
              <a:cs typeface="Times New Roman"/>
            </a:endParaRPr>
          </a:p>
          <a:p>
            <a:pPr marL="469265" indent="-227965">
              <a:lnSpc>
                <a:spcPct val="100000"/>
              </a:lnSpc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‘Knife’ type, which is especially used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control </a:t>
            </a:r>
            <a:r>
              <a:rPr sz="1000" spc="5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flow of heavy</a:t>
            </a:r>
            <a:r>
              <a:rPr sz="1000" spc="8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oil.</a:t>
            </a:r>
            <a:endParaRPr sz="1000">
              <a:latin typeface="Arial"/>
              <a:cs typeface="Arial"/>
            </a:endParaRPr>
          </a:p>
          <a:p>
            <a:pPr marL="469265" marR="85090" indent="-227965">
              <a:lnSpc>
                <a:spcPct val="143000"/>
              </a:lnSpc>
              <a:spcBef>
                <a:spcPts val="8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Parallel wedge valve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characterized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having parallel valve seats. It is the </a:t>
            </a:r>
            <a:r>
              <a:rPr sz="1000" dirty="0">
                <a:latin typeface="Arial"/>
                <a:cs typeface="Arial"/>
              </a:rPr>
              <a:t>most-used </a:t>
            </a:r>
            <a:r>
              <a:rPr sz="1000" spc="-5" dirty="0">
                <a:latin typeface="Arial"/>
                <a:cs typeface="Arial"/>
              </a:rPr>
              <a:t>type  of Gate valve in oil &amp; gas</a:t>
            </a:r>
            <a:r>
              <a:rPr sz="1000" spc="1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applications.</a:t>
            </a:r>
            <a:endParaRPr sz="1000">
              <a:latin typeface="Arial"/>
              <a:cs typeface="Arial"/>
            </a:endParaRPr>
          </a:p>
          <a:p>
            <a:pPr marL="469265" marR="317500" indent="-227965">
              <a:lnSpc>
                <a:spcPct val="143000"/>
              </a:lnSpc>
              <a:spcBef>
                <a:spcPts val="8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Wedge Gate Valve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used to a </a:t>
            </a:r>
            <a:r>
              <a:rPr sz="1000" dirty="0">
                <a:latin typeface="Arial"/>
                <a:cs typeface="Arial"/>
              </a:rPr>
              <a:t>much </a:t>
            </a:r>
            <a:r>
              <a:rPr sz="1000" spc="-5" dirty="0">
                <a:latin typeface="Arial"/>
                <a:cs typeface="Arial"/>
              </a:rPr>
              <a:t>lesser extent in oil &amp; </a:t>
            </a:r>
            <a:r>
              <a:rPr sz="1000" dirty="0">
                <a:latin typeface="Arial"/>
                <a:cs typeface="Arial"/>
              </a:rPr>
              <a:t>gas. </a:t>
            </a:r>
            <a:r>
              <a:rPr sz="1000" spc="-5" dirty="0">
                <a:latin typeface="Arial"/>
                <a:cs typeface="Arial"/>
              </a:rPr>
              <a:t>There are three types of  wedge gates: solid, flexible and</a:t>
            </a:r>
            <a:r>
              <a:rPr sz="1000" spc="1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split.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902004" y="7709230"/>
            <a:ext cx="5651500" cy="19850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74295">
              <a:lnSpc>
                <a:spcPct val="143600"/>
              </a:lnSpc>
            </a:pPr>
            <a:r>
              <a:rPr sz="1000" spc="-5" dirty="0">
                <a:latin typeface="Arial"/>
                <a:cs typeface="Arial"/>
              </a:rPr>
              <a:t>Gate </a:t>
            </a:r>
            <a:r>
              <a:rPr sz="1000" spc="-10" dirty="0">
                <a:latin typeface="Arial"/>
                <a:cs typeface="Arial"/>
              </a:rPr>
              <a:t>valves </a:t>
            </a:r>
            <a:r>
              <a:rPr sz="1000" spc="-5" dirty="0">
                <a:latin typeface="Arial"/>
                <a:cs typeface="Arial"/>
              </a:rPr>
              <a:t>are </a:t>
            </a:r>
            <a:r>
              <a:rPr sz="1000" dirty="0">
                <a:latin typeface="Arial"/>
                <a:cs typeface="Arial"/>
              </a:rPr>
              <a:t>frequently </a:t>
            </a:r>
            <a:r>
              <a:rPr sz="1000" spc="-5" dirty="0">
                <a:latin typeface="Arial"/>
                <a:cs typeface="Arial"/>
              </a:rPr>
              <a:t>used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midstream (pipeline) applications where </a:t>
            </a:r>
            <a:r>
              <a:rPr sz="1000" dirty="0">
                <a:latin typeface="Arial"/>
                <a:cs typeface="Arial"/>
              </a:rPr>
              <a:t>they can be </a:t>
            </a:r>
            <a:r>
              <a:rPr sz="1000" spc="-5" dirty="0">
                <a:latin typeface="Arial"/>
                <a:cs typeface="Arial"/>
              </a:rPr>
              <a:t>either </a:t>
            </a:r>
            <a:r>
              <a:rPr sz="1000" dirty="0">
                <a:latin typeface="Arial"/>
                <a:cs typeface="Arial"/>
              </a:rPr>
              <a:t>fully  </a:t>
            </a:r>
            <a:r>
              <a:rPr sz="1000" spc="-5" dirty="0">
                <a:latin typeface="Arial"/>
                <a:cs typeface="Arial"/>
              </a:rPr>
              <a:t>shut </a:t>
            </a:r>
            <a:r>
              <a:rPr sz="1000" dirty="0">
                <a:latin typeface="Arial"/>
                <a:cs typeface="Arial"/>
              </a:rPr>
              <a:t>off </a:t>
            </a:r>
            <a:r>
              <a:rPr sz="1000" spc="-5" dirty="0">
                <a:latin typeface="Arial"/>
                <a:cs typeface="Arial"/>
              </a:rPr>
              <a:t>or </a:t>
            </a:r>
            <a:r>
              <a:rPr sz="1000" spc="-10" dirty="0">
                <a:latin typeface="Arial"/>
                <a:cs typeface="Arial"/>
              </a:rPr>
              <a:t>open </a:t>
            </a:r>
            <a:r>
              <a:rPr sz="1000" dirty="0">
                <a:latin typeface="Arial"/>
                <a:cs typeface="Arial"/>
              </a:rPr>
              <a:t>full </a:t>
            </a:r>
            <a:r>
              <a:rPr sz="1000" spc="-5" dirty="0">
                <a:latin typeface="Arial"/>
                <a:cs typeface="Arial"/>
              </a:rPr>
              <a:t>throttle. Here </a:t>
            </a:r>
            <a:r>
              <a:rPr sz="1000" dirty="0">
                <a:latin typeface="Arial"/>
                <a:cs typeface="Arial"/>
              </a:rPr>
              <a:t>they can be </a:t>
            </a:r>
            <a:r>
              <a:rPr sz="1000" spc="-5" dirty="0">
                <a:latin typeface="Arial"/>
                <a:cs typeface="Arial"/>
              </a:rPr>
              <a:t>called </a:t>
            </a:r>
            <a:r>
              <a:rPr sz="1000" dirty="0">
                <a:latin typeface="Arial"/>
                <a:cs typeface="Arial"/>
              </a:rPr>
              <a:t>an </a:t>
            </a:r>
            <a:r>
              <a:rPr sz="1000" spc="-5" dirty="0">
                <a:latin typeface="Arial"/>
                <a:cs typeface="Arial"/>
              </a:rPr>
              <a:t>isolation valve </a:t>
            </a:r>
            <a:r>
              <a:rPr sz="1000" spc="-10" dirty="0">
                <a:latin typeface="Arial"/>
                <a:cs typeface="Arial"/>
              </a:rPr>
              <a:t>if </a:t>
            </a:r>
            <a:r>
              <a:rPr sz="1000" spc="-5" dirty="0">
                <a:latin typeface="Arial"/>
                <a:cs typeface="Arial"/>
              </a:rPr>
              <a:t>their </a:t>
            </a:r>
            <a:r>
              <a:rPr sz="1000" dirty="0">
                <a:latin typeface="Arial"/>
                <a:cs typeface="Arial"/>
              </a:rPr>
              <a:t>purpose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to isolate  liquid from a </a:t>
            </a:r>
            <a:r>
              <a:rPr sz="1000" spc="-10" dirty="0">
                <a:latin typeface="Arial"/>
                <a:cs typeface="Arial"/>
              </a:rPr>
              <a:t>zone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 pipe. Gate valves also have upstream and downstream applications,</a:t>
            </a:r>
            <a:r>
              <a:rPr sz="1000" spc="21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for</a:t>
            </a:r>
            <a:endParaRPr sz="1000">
              <a:latin typeface="Arial"/>
              <a:cs typeface="Arial"/>
            </a:endParaRPr>
          </a:p>
          <a:p>
            <a:pPr marL="12700" marR="5080">
              <a:lnSpc>
                <a:spcPct val="143600"/>
              </a:lnSpc>
            </a:pPr>
            <a:r>
              <a:rPr sz="1000" spc="-5" dirty="0">
                <a:latin typeface="Arial"/>
                <a:cs typeface="Arial"/>
              </a:rPr>
              <a:t>example upstream they can be used in the drilling standpipe manifold, </a:t>
            </a:r>
            <a:r>
              <a:rPr sz="1000" dirty="0">
                <a:latin typeface="Arial"/>
                <a:cs typeface="Arial"/>
              </a:rPr>
              <a:t>pump </a:t>
            </a:r>
            <a:r>
              <a:rPr sz="1000" spc="-5" dirty="0">
                <a:latin typeface="Arial"/>
                <a:cs typeface="Arial"/>
              </a:rPr>
              <a:t>manifold block valves,  </a:t>
            </a:r>
            <a:r>
              <a:rPr sz="1000" dirty="0">
                <a:latin typeface="Arial"/>
                <a:cs typeface="Arial"/>
              </a:rPr>
              <a:t>mud mixing </a:t>
            </a:r>
            <a:r>
              <a:rPr sz="1000" spc="-5" dirty="0">
                <a:latin typeface="Arial"/>
                <a:cs typeface="Arial"/>
              </a:rPr>
              <a:t>lines, drilling system flow control, wellheads, and in production </a:t>
            </a:r>
            <a:r>
              <a:rPr sz="1000" dirty="0">
                <a:latin typeface="Arial"/>
                <a:cs typeface="Arial"/>
              </a:rPr>
              <a:t>manifolds, </a:t>
            </a:r>
            <a:r>
              <a:rPr sz="1000" spc="-5" dirty="0">
                <a:latin typeface="Arial"/>
                <a:cs typeface="Arial"/>
              </a:rPr>
              <a:t>gathering  </a:t>
            </a:r>
            <a:r>
              <a:rPr sz="1000" dirty="0">
                <a:latin typeface="Arial"/>
                <a:cs typeface="Arial"/>
              </a:rPr>
              <a:t>systems, </a:t>
            </a:r>
            <a:r>
              <a:rPr sz="1000" spc="-5" dirty="0">
                <a:latin typeface="Arial"/>
                <a:cs typeface="Arial"/>
              </a:rPr>
              <a:t>and flow lines. Downstream Gate valves can be combined with special sealing and even  leak detection in </a:t>
            </a:r>
            <a:r>
              <a:rPr sz="1000" dirty="0">
                <a:latin typeface="Arial"/>
                <a:cs typeface="Arial"/>
              </a:rPr>
              <a:t>refinery </a:t>
            </a:r>
            <a:r>
              <a:rPr sz="1000" spc="-5" dirty="0">
                <a:latin typeface="Arial"/>
                <a:cs typeface="Arial"/>
              </a:rPr>
              <a:t>applications, such as in a hydrofluoric alkylation unit.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Gate valve scope  used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this report includes the </a:t>
            </a:r>
            <a:r>
              <a:rPr sz="1000" dirty="0">
                <a:latin typeface="Arial"/>
                <a:cs typeface="Arial"/>
              </a:rPr>
              <a:t>manufacture </a:t>
            </a:r>
            <a:r>
              <a:rPr sz="1000" spc="-5" dirty="0">
                <a:latin typeface="Arial"/>
                <a:cs typeface="Arial"/>
              </a:rPr>
              <a:t>of all materials and pressure classes, including  electrically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actuated.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904747"/>
            <a:ext cx="4185285" cy="11664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2860">
              <a:lnSpc>
                <a:spcPct val="100000"/>
              </a:lnSpc>
              <a:tabLst>
                <a:tab pos="299085" algn="l"/>
              </a:tabLst>
            </a:pPr>
            <a:r>
              <a:rPr sz="1000" b="1" spc="-5" dirty="0">
                <a:latin typeface="Arial"/>
                <a:cs typeface="Arial"/>
              </a:rPr>
              <a:t>10	Control</a:t>
            </a:r>
            <a:r>
              <a:rPr sz="1000" b="1" spc="-7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5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000" b="1" i="1" spc="-10" dirty="0">
                <a:latin typeface="Arial"/>
                <a:cs typeface="Arial"/>
              </a:rPr>
              <a:t>10.1   </a:t>
            </a:r>
            <a:r>
              <a:rPr sz="1000" b="1" i="1" spc="-5" dirty="0">
                <a:latin typeface="Arial"/>
                <a:cs typeface="Arial"/>
              </a:rPr>
              <a:t>Market</a:t>
            </a:r>
            <a:r>
              <a:rPr sz="1000" b="1" i="1" spc="85" dirty="0">
                <a:latin typeface="Arial"/>
                <a:cs typeface="Arial"/>
              </a:rPr>
              <a:t> </a:t>
            </a:r>
            <a:r>
              <a:rPr sz="1000" b="1" i="1" spc="-5" dirty="0">
                <a:latin typeface="Arial"/>
                <a:cs typeface="Arial"/>
              </a:rPr>
              <a:t>Overview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50">
              <a:latin typeface="Times New Roman"/>
              <a:cs typeface="Times New Roman"/>
            </a:endParaRPr>
          </a:p>
          <a:p>
            <a:pPr marL="1898014" marR="5080" indent="-314325">
              <a:lnSpc>
                <a:spcPct val="146000"/>
              </a:lnSpc>
            </a:pPr>
            <a:r>
              <a:rPr sz="1000" b="1" dirty="0">
                <a:latin typeface="Arial"/>
                <a:cs typeface="Arial"/>
              </a:rPr>
              <a:t>Table </a:t>
            </a:r>
            <a:r>
              <a:rPr sz="1000" b="1" spc="-10" dirty="0">
                <a:latin typeface="Arial"/>
                <a:cs typeface="Arial"/>
              </a:rPr>
              <a:t>17: </a:t>
            </a:r>
            <a:r>
              <a:rPr sz="1000" b="1" dirty="0">
                <a:latin typeface="Arial"/>
                <a:cs typeface="Arial"/>
              </a:rPr>
              <a:t>Key </a:t>
            </a:r>
            <a:r>
              <a:rPr sz="1000" b="1" spc="-5" dirty="0">
                <a:latin typeface="Arial"/>
                <a:cs typeface="Arial"/>
              </a:rPr>
              <a:t>Indicators </a:t>
            </a:r>
            <a:r>
              <a:rPr sz="1000" b="1" dirty="0">
                <a:latin typeface="Arial"/>
                <a:cs typeface="Arial"/>
              </a:rPr>
              <a:t>for </a:t>
            </a:r>
            <a:r>
              <a:rPr sz="1000" b="1" spc="-5" dirty="0">
                <a:latin typeface="Arial"/>
                <a:cs typeface="Arial"/>
              </a:rPr>
              <a:t>Control Valves  (Total Change </a:t>
            </a:r>
            <a:r>
              <a:rPr sz="1000" b="1" dirty="0">
                <a:latin typeface="Arial"/>
                <a:cs typeface="Arial"/>
              </a:rPr>
              <a:t>over </a:t>
            </a:r>
            <a:r>
              <a:rPr sz="1000" b="1" spc="-5" dirty="0">
                <a:latin typeface="Arial"/>
                <a:cs typeface="Arial"/>
              </a:rPr>
              <a:t>Each</a:t>
            </a:r>
            <a:r>
              <a:rPr sz="1000" b="1" spc="-2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Period)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8" name="object 98"/>
          <p:cNvSpPr txBox="1"/>
          <p:nvPr/>
        </p:nvSpPr>
        <p:spPr>
          <a:xfrm>
            <a:off x="5767578" y="10266245"/>
            <a:ext cx="895985" cy="182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dirty="0">
                <a:solidFill>
                  <a:srgbClr val="F1F1F1"/>
                </a:solidFill>
                <a:latin typeface="Arial"/>
                <a:cs typeface="Arial"/>
              </a:rPr>
              <a:t>Page </a:t>
            </a:r>
            <a:r>
              <a:rPr sz="1100" b="1" spc="-5" dirty="0">
                <a:solidFill>
                  <a:srgbClr val="F1F1F1"/>
                </a:solidFill>
                <a:latin typeface="Arial"/>
                <a:cs typeface="Arial"/>
              </a:rPr>
              <a:t>60 </a:t>
            </a:r>
            <a:r>
              <a:rPr sz="1100" spc="-10" dirty="0">
                <a:solidFill>
                  <a:srgbClr val="F1F1F1"/>
                </a:solidFill>
                <a:latin typeface="Arial"/>
                <a:cs typeface="Arial"/>
              </a:rPr>
              <a:t>of</a:t>
            </a:r>
            <a:r>
              <a:rPr sz="1100" spc="-75" dirty="0">
                <a:solidFill>
                  <a:srgbClr val="F1F1F1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1F1F1"/>
                </a:solidFill>
                <a:latin typeface="Arial"/>
                <a:cs typeface="Arial"/>
              </a:rPr>
              <a:t>81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94" name="object 94"/>
          <p:cNvGraphicFramePr>
            <a:graphicFrameLocks noGrp="1"/>
          </p:cNvGraphicFramePr>
          <p:nvPr/>
        </p:nvGraphicFramePr>
        <p:xfrm>
          <a:off x="1647698" y="2207005"/>
          <a:ext cx="4271645" cy="9436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457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39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64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1394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2450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pPr marL="33020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1000" b="1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Key</a:t>
                      </a:r>
                      <a:r>
                        <a:rPr sz="1000" b="1" spc="-8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Indicators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14604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12890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100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Q1 2013 – </a:t>
                      </a:r>
                      <a:r>
                        <a:rPr sz="1000" b="1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Q1</a:t>
                      </a:r>
                      <a:r>
                        <a:rPr sz="1000" b="1" spc="-6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2015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14604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100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Q1 2013 – </a:t>
                      </a:r>
                      <a:r>
                        <a:rPr sz="1000" b="1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Q1</a:t>
                      </a:r>
                      <a:r>
                        <a:rPr sz="1000" b="1" spc="-6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2020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14604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164"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Demand</a:t>
                      </a:r>
                      <a:r>
                        <a:rPr sz="1000" spc="-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Growth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9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98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6.0%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98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98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34.5%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98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6595"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Demand</a:t>
                      </a:r>
                      <a:r>
                        <a:rPr sz="1000" spc="-6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($m)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479-508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479-645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6595"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Capacity</a:t>
                      </a:r>
                      <a:r>
                        <a:rPr sz="1000" spc="-4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Utilization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3.0%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3.1%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6596"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Prices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3.3%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13.7%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95" name="object 95"/>
          <p:cNvSpPr txBox="1"/>
          <p:nvPr/>
        </p:nvSpPr>
        <p:spPr>
          <a:xfrm>
            <a:off x="902004" y="3432175"/>
            <a:ext cx="5389880" cy="89661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10.1.1 </a:t>
            </a:r>
            <a:r>
              <a:rPr sz="1000" b="1" spc="20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Demand</a:t>
            </a:r>
            <a:endParaRPr sz="1000">
              <a:latin typeface="Arial"/>
              <a:cs typeface="Arial"/>
            </a:endParaRPr>
          </a:p>
          <a:p>
            <a:pPr marL="12700" marR="5080">
              <a:lnSpc>
                <a:spcPct val="143500"/>
              </a:lnSpc>
              <a:spcBef>
                <a:spcPts val="580"/>
              </a:spcBef>
            </a:pPr>
            <a:r>
              <a:rPr sz="1000" b="1" spc="-5" dirty="0">
                <a:latin typeface="Arial"/>
                <a:cs typeface="Arial"/>
              </a:rPr>
              <a:t>Control valves and systems have become more complex and specialized </a:t>
            </a:r>
            <a:r>
              <a:rPr sz="1000" b="1" spc="5" dirty="0">
                <a:latin typeface="Arial"/>
                <a:cs typeface="Arial"/>
              </a:rPr>
              <a:t>by </a:t>
            </a:r>
            <a:r>
              <a:rPr sz="1000" b="1" spc="-5" dirty="0">
                <a:latin typeface="Arial"/>
                <a:cs typeface="Arial"/>
              </a:rPr>
              <a:t>industry and  application in recent years. Customers are asking for total process engineering and  optimization services and</a:t>
            </a:r>
            <a:r>
              <a:rPr sz="1000" b="1" spc="1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solutions.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16304" y="4686426"/>
            <a:ext cx="5509260" cy="49479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177165">
              <a:lnSpc>
                <a:spcPct val="144000"/>
              </a:lnSpc>
            </a:pPr>
            <a:r>
              <a:rPr sz="1000" dirty="0">
                <a:latin typeface="Arial"/>
                <a:cs typeface="Arial"/>
              </a:rPr>
              <a:t>Nearly </a:t>
            </a:r>
            <a:r>
              <a:rPr sz="1000" spc="-5" dirty="0">
                <a:latin typeface="Arial"/>
                <a:cs typeface="Arial"/>
              </a:rPr>
              <a:t>60% of Control valve sales are to the oil, gas, </a:t>
            </a:r>
            <a:r>
              <a:rPr sz="1000" dirty="0">
                <a:latin typeface="Arial"/>
                <a:cs typeface="Arial"/>
              </a:rPr>
              <a:t>chemical, </a:t>
            </a:r>
            <a:r>
              <a:rPr sz="1000" spc="-5" dirty="0">
                <a:latin typeface="Arial"/>
                <a:cs typeface="Arial"/>
              </a:rPr>
              <a:t>and power industries. Of these,  about two-thirds </a:t>
            </a:r>
            <a:r>
              <a:rPr sz="1000" dirty="0">
                <a:latin typeface="Arial"/>
                <a:cs typeface="Arial"/>
              </a:rPr>
              <a:t>are for </a:t>
            </a:r>
            <a:r>
              <a:rPr sz="1000" spc="-5" dirty="0">
                <a:latin typeface="Arial"/>
                <a:cs typeface="Arial"/>
              </a:rPr>
              <a:t>the oil, gas, and chemical industries and about one third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the power  industry. A </a:t>
            </a:r>
            <a:r>
              <a:rPr sz="1000" dirty="0">
                <a:latin typeface="Arial"/>
                <a:cs typeface="Arial"/>
              </a:rPr>
              <a:t>minority </a:t>
            </a:r>
            <a:r>
              <a:rPr sz="1000" spc="-5" dirty="0">
                <a:latin typeface="Arial"/>
                <a:cs typeface="Arial"/>
              </a:rPr>
              <a:t>are related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other process industries such as pulp and</a:t>
            </a:r>
            <a:r>
              <a:rPr sz="1000" spc="12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paper.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00">
              <a:latin typeface="Times New Roman"/>
              <a:cs typeface="Times New Roman"/>
            </a:endParaRPr>
          </a:p>
          <a:p>
            <a:pPr marL="469265" indent="-227965">
              <a:lnSpc>
                <a:spcPct val="100000"/>
              </a:lnSpc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Oil and gas applications</a:t>
            </a:r>
            <a:r>
              <a:rPr sz="1000" spc="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include:</a:t>
            </a:r>
            <a:endParaRPr sz="1000">
              <a:latin typeface="Arial"/>
              <a:cs typeface="Arial"/>
            </a:endParaRPr>
          </a:p>
          <a:p>
            <a:pPr marL="926465" lvl="1" indent="-228600">
              <a:lnSpc>
                <a:spcPct val="100000"/>
              </a:lnSpc>
              <a:spcBef>
                <a:spcPts val="515"/>
              </a:spcBef>
              <a:buFont typeface="Courier New"/>
              <a:buChar char="o"/>
              <a:tabLst>
                <a:tab pos="926465" algn="l"/>
                <a:tab pos="927100" algn="l"/>
              </a:tabLst>
            </a:pPr>
            <a:r>
              <a:rPr sz="1000" spc="-5" dirty="0">
                <a:latin typeface="Arial"/>
                <a:cs typeface="Arial"/>
              </a:rPr>
              <a:t>Natural gas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processing</a:t>
            </a:r>
            <a:endParaRPr sz="1000">
              <a:latin typeface="Arial"/>
              <a:cs typeface="Arial"/>
            </a:endParaRPr>
          </a:p>
          <a:p>
            <a:pPr marL="926465" lvl="1" indent="-228600">
              <a:lnSpc>
                <a:spcPct val="100000"/>
              </a:lnSpc>
              <a:spcBef>
                <a:spcPts val="525"/>
              </a:spcBef>
              <a:buFont typeface="Courier New"/>
              <a:buChar char="o"/>
              <a:tabLst>
                <a:tab pos="926465" algn="l"/>
                <a:tab pos="927100" algn="l"/>
              </a:tabLst>
            </a:pPr>
            <a:r>
              <a:rPr sz="1000" spc="-5" dirty="0">
                <a:latin typeface="Arial"/>
                <a:cs typeface="Arial"/>
              </a:rPr>
              <a:t>LNG</a:t>
            </a:r>
            <a:endParaRPr sz="1000">
              <a:latin typeface="Arial"/>
              <a:cs typeface="Arial"/>
            </a:endParaRPr>
          </a:p>
          <a:p>
            <a:pPr marL="926465" lvl="1" indent="-228600">
              <a:lnSpc>
                <a:spcPct val="100000"/>
              </a:lnSpc>
              <a:spcBef>
                <a:spcPts val="525"/>
              </a:spcBef>
              <a:buFont typeface="Courier New"/>
              <a:buChar char="o"/>
              <a:tabLst>
                <a:tab pos="926465" algn="l"/>
                <a:tab pos="927100" algn="l"/>
              </a:tabLst>
            </a:pPr>
            <a:r>
              <a:rPr sz="1000" spc="-10" dirty="0">
                <a:latin typeface="Arial"/>
                <a:cs typeface="Arial"/>
              </a:rPr>
              <a:t>FPSO</a:t>
            </a:r>
            <a:endParaRPr sz="1000">
              <a:latin typeface="Arial"/>
              <a:cs typeface="Arial"/>
            </a:endParaRPr>
          </a:p>
          <a:p>
            <a:pPr marL="926465" lvl="1" indent="-228600">
              <a:lnSpc>
                <a:spcPct val="100000"/>
              </a:lnSpc>
              <a:spcBef>
                <a:spcPts val="509"/>
              </a:spcBef>
              <a:buFont typeface="Courier New"/>
              <a:buChar char="o"/>
              <a:tabLst>
                <a:tab pos="926465" algn="l"/>
                <a:tab pos="927100" algn="l"/>
              </a:tabLst>
            </a:pPr>
            <a:r>
              <a:rPr sz="1000" spc="-5" dirty="0">
                <a:latin typeface="Arial"/>
                <a:cs typeface="Arial"/>
              </a:rPr>
              <a:t>Refining and</a:t>
            </a:r>
            <a:r>
              <a:rPr sz="1000" spc="-7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petrochemicals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9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10" dirty="0">
                <a:latin typeface="Arial"/>
                <a:cs typeface="Arial"/>
              </a:rPr>
              <a:t>Power </a:t>
            </a:r>
            <a:r>
              <a:rPr sz="1000" dirty="0">
                <a:latin typeface="Arial"/>
                <a:cs typeface="Arial"/>
              </a:rPr>
              <a:t>industry </a:t>
            </a:r>
            <a:r>
              <a:rPr sz="1000" spc="-5" dirty="0">
                <a:latin typeface="Arial"/>
                <a:cs typeface="Arial"/>
              </a:rPr>
              <a:t>applications</a:t>
            </a:r>
            <a:r>
              <a:rPr sz="1000" spc="-2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include:</a:t>
            </a:r>
            <a:endParaRPr sz="1000">
              <a:latin typeface="Arial"/>
              <a:cs typeface="Arial"/>
            </a:endParaRPr>
          </a:p>
          <a:p>
            <a:pPr marL="926465" lvl="1" indent="-228600">
              <a:lnSpc>
                <a:spcPct val="100000"/>
              </a:lnSpc>
              <a:spcBef>
                <a:spcPts val="515"/>
              </a:spcBef>
              <a:buFont typeface="Courier New"/>
              <a:buChar char="o"/>
              <a:tabLst>
                <a:tab pos="926465" algn="l"/>
                <a:tab pos="927100" algn="l"/>
              </a:tabLst>
            </a:pPr>
            <a:r>
              <a:rPr sz="1000" spc="-5" dirty="0">
                <a:latin typeface="Arial"/>
                <a:cs typeface="Arial"/>
              </a:rPr>
              <a:t>Coal</a:t>
            </a:r>
            <a:endParaRPr sz="1000">
              <a:latin typeface="Arial"/>
              <a:cs typeface="Arial"/>
            </a:endParaRPr>
          </a:p>
          <a:p>
            <a:pPr marL="926465" lvl="1" indent="-228600">
              <a:lnSpc>
                <a:spcPct val="100000"/>
              </a:lnSpc>
              <a:spcBef>
                <a:spcPts val="525"/>
              </a:spcBef>
              <a:buFont typeface="Courier New"/>
              <a:buChar char="o"/>
              <a:tabLst>
                <a:tab pos="926465" algn="l"/>
                <a:tab pos="927100" algn="l"/>
              </a:tabLst>
            </a:pPr>
            <a:r>
              <a:rPr sz="1000" spc="-5" dirty="0">
                <a:latin typeface="Arial"/>
                <a:cs typeface="Arial"/>
              </a:rPr>
              <a:t>Combined</a:t>
            </a:r>
            <a:r>
              <a:rPr sz="1000" spc="-6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cycle</a:t>
            </a:r>
            <a:endParaRPr sz="1000">
              <a:latin typeface="Arial"/>
              <a:cs typeface="Arial"/>
            </a:endParaRPr>
          </a:p>
          <a:p>
            <a:pPr marL="926465" lvl="1" indent="-228600">
              <a:lnSpc>
                <a:spcPct val="100000"/>
              </a:lnSpc>
              <a:spcBef>
                <a:spcPts val="525"/>
              </a:spcBef>
              <a:buFont typeface="Courier New"/>
              <a:buChar char="o"/>
              <a:tabLst>
                <a:tab pos="926465" algn="l"/>
                <a:tab pos="927100" algn="l"/>
              </a:tabLst>
            </a:pPr>
            <a:r>
              <a:rPr sz="1000" spc="-5" dirty="0">
                <a:latin typeface="Arial"/>
                <a:cs typeface="Arial"/>
              </a:rPr>
              <a:t>CHP</a:t>
            </a:r>
            <a:endParaRPr sz="1000">
              <a:latin typeface="Arial"/>
              <a:cs typeface="Arial"/>
            </a:endParaRPr>
          </a:p>
          <a:p>
            <a:pPr marL="926465" lvl="1" indent="-228600">
              <a:lnSpc>
                <a:spcPct val="100000"/>
              </a:lnSpc>
              <a:spcBef>
                <a:spcPts val="525"/>
              </a:spcBef>
              <a:buFont typeface="Courier New"/>
              <a:buChar char="o"/>
              <a:tabLst>
                <a:tab pos="926465" algn="l"/>
                <a:tab pos="927100" algn="l"/>
              </a:tabLst>
            </a:pPr>
            <a:r>
              <a:rPr sz="1000" spc="-5" dirty="0">
                <a:latin typeface="Arial"/>
                <a:cs typeface="Arial"/>
              </a:rPr>
              <a:t>Desalination</a:t>
            </a:r>
            <a:endParaRPr sz="1000">
              <a:latin typeface="Arial"/>
              <a:cs typeface="Arial"/>
            </a:endParaRPr>
          </a:p>
          <a:p>
            <a:pPr marL="926465" lvl="1" indent="-228600">
              <a:lnSpc>
                <a:spcPct val="100000"/>
              </a:lnSpc>
              <a:spcBef>
                <a:spcPts val="509"/>
              </a:spcBef>
              <a:buFont typeface="Courier New"/>
              <a:buChar char="o"/>
              <a:tabLst>
                <a:tab pos="926465" algn="l"/>
                <a:tab pos="927100" algn="l"/>
              </a:tabLst>
            </a:pPr>
            <a:r>
              <a:rPr sz="1000" spc="-5" dirty="0">
                <a:latin typeface="Arial"/>
                <a:cs typeface="Arial"/>
              </a:rPr>
              <a:t>Nuclear</a:t>
            </a:r>
            <a:r>
              <a:rPr sz="1000" spc="-7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Power</a:t>
            </a:r>
            <a:endParaRPr sz="1000">
              <a:latin typeface="Arial"/>
              <a:cs typeface="Arial"/>
            </a:endParaRPr>
          </a:p>
          <a:p>
            <a:pPr marL="926465" lvl="1" indent="-228600">
              <a:lnSpc>
                <a:spcPct val="100000"/>
              </a:lnSpc>
              <a:spcBef>
                <a:spcPts val="525"/>
              </a:spcBef>
              <a:buFont typeface="Courier New"/>
              <a:buChar char="o"/>
              <a:tabLst>
                <a:tab pos="926465" algn="l"/>
                <a:tab pos="927100" algn="l"/>
              </a:tabLst>
            </a:pPr>
            <a:r>
              <a:rPr sz="1000" spc="-5" dirty="0">
                <a:latin typeface="Arial"/>
                <a:cs typeface="Arial"/>
              </a:rPr>
              <a:t>Feedwater regulation and purification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systems</a:t>
            </a:r>
            <a:endParaRPr sz="1000">
              <a:latin typeface="Arial"/>
              <a:cs typeface="Arial"/>
            </a:endParaRPr>
          </a:p>
          <a:p>
            <a:pPr lvl="1">
              <a:lnSpc>
                <a:spcPct val="100000"/>
              </a:lnSpc>
              <a:buFont typeface="Courier New"/>
              <a:buChar char="o"/>
            </a:pPr>
            <a:endParaRPr sz="12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spcBef>
                <a:spcPts val="50"/>
              </a:spcBef>
              <a:buFont typeface="Courier New"/>
              <a:buChar char="o"/>
            </a:pPr>
            <a:endParaRPr sz="1300">
              <a:latin typeface="Times New Roman"/>
              <a:cs typeface="Times New Roman"/>
            </a:endParaRPr>
          </a:p>
          <a:p>
            <a:pPr marL="12700" marR="5080">
              <a:lnSpc>
                <a:spcPct val="143700"/>
              </a:lnSpc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scope of Control valves has both widened and </a:t>
            </a:r>
            <a:r>
              <a:rPr sz="1000" dirty="0">
                <a:latin typeface="Arial"/>
                <a:cs typeface="Arial"/>
              </a:rPr>
              <a:t>become more </a:t>
            </a:r>
            <a:r>
              <a:rPr sz="1000" spc="-5" dirty="0">
                <a:latin typeface="Arial"/>
                <a:cs typeface="Arial"/>
              </a:rPr>
              <a:t>specialized in recent </a:t>
            </a:r>
            <a:r>
              <a:rPr sz="1000" dirty="0">
                <a:latin typeface="Arial"/>
                <a:cs typeface="Arial"/>
              </a:rPr>
              <a:t>years. </a:t>
            </a:r>
            <a:r>
              <a:rPr sz="1000" spc="-5" dirty="0">
                <a:latin typeface="Arial"/>
                <a:cs typeface="Arial"/>
              </a:rPr>
              <a:t>For  example, of 33 contracts noted later in this report, </a:t>
            </a:r>
            <a:r>
              <a:rPr sz="1000" dirty="0">
                <a:latin typeface="Arial"/>
                <a:cs typeface="Arial"/>
              </a:rPr>
              <a:t>only 17 </a:t>
            </a:r>
            <a:r>
              <a:rPr sz="1000" spc="-10" dirty="0">
                <a:latin typeface="Arial"/>
                <a:cs typeface="Arial"/>
              </a:rPr>
              <a:t>were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traditional control </a:t>
            </a:r>
            <a:r>
              <a:rPr sz="1000" dirty="0">
                <a:latin typeface="Arial"/>
                <a:cs typeface="Arial"/>
              </a:rPr>
              <a:t>valves, </a:t>
            </a:r>
            <a:r>
              <a:rPr sz="1000" spc="-5" dirty="0">
                <a:latin typeface="Arial"/>
                <a:cs typeface="Arial"/>
              </a:rPr>
              <a:t>while  the rest were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either a specialized valve type, a </a:t>
            </a:r>
            <a:r>
              <a:rPr sz="1000" dirty="0">
                <a:latin typeface="Arial"/>
                <a:cs typeface="Arial"/>
              </a:rPr>
              <a:t>system </a:t>
            </a:r>
            <a:r>
              <a:rPr sz="1000" spc="-10" dirty="0">
                <a:latin typeface="Arial"/>
                <a:cs typeface="Arial"/>
              </a:rPr>
              <a:t>of </a:t>
            </a:r>
            <a:r>
              <a:rPr sz="1000" spc="-5" dirty="0">
                <a:latin typeface="Arial"/>
                <a:cs typeface="Arial"/>
              </a:rPr>
              <a:t>valves, or a total </a:t>
            </a:r>
            <a:r>
              <a:rPr sz="1000" dirty="0">
                <a:latin typeface="Arial"/>
                <a:cs typeface="Arial"/>
              </a:rPr>
              <a:t>package </a:t>
            </a:r>
            <a:r>
              <a:rPr sz="1000" spc="-5" dirty="0">
                <a:latin typeface="Arial"/>
                <a:cs typeface="Arial"/>
              </a:rPr>
              <a:t>of system  and services related to the valves. Here is a breakout of the recent</a:t>
            </a:r>
            <a:r>
              <a:rPr sz="1000" spc="17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contracts: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Times New Roman"/>
              <a:cs typeface="Times New Roman"/>
            </a:endParaRPr>
          </a:p>
          <a:p>
            <a:pPr marL="469265" indent="-227965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17 </a:t>
            </a:r>
            <a:r>
              <a:rPr sz="1000" spc="-10" dirty="0">
                <a:latin typeface="Arial"/>
                <a:cs typeface="Arial"/>
              </a:rPr>
              <a:t>were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control valves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 simple sense, </a:t>
            </a:r>
            <a:r>
              <a:rPr sz="1000" dirty="0">
                <a:latin typeface="Arial"/>
                <a:cs typeface="Arial"/>
              </a:rPr>
              <a:t>meaning </a:t>
            </a:r>
            <a:r>
              <a:rPr sz="1000" spc="-5" dirty="0">
                <a:latin typeface="Arial"/>
                <a:cs typeface="Arial"/>
              </a:rPr>
              <a:t>that </a:t>
            </a:r>
            <a:r>
              <a:rPr sz="1000" dirty="0">
                <a:latin typeface="Arial"/>
                <a:cs typeface="Arial"/>
              </a:rPr>
              <a:t>they </a:t>
            </a:r>
            <a:r>
              <a:rPr sz="1000" spc="-5" dirty="0">
                <a:latin typeface="Arial"/>
                <a:cs typeface="Arial"/>
              </a:rPr>
              <a:t>were</a:t>
            </a:r>
            <a:r>
              <a:rPr sz="1000" spc="8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for: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016304" y="904747"/>
            <a:ext cx="5571490" cy="47269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926465" indent="-228600">
              <a:lnSpc>
                <a:spcPct val="100000"/>
              </a:lnSpc>
              <a:buFont typeface="Courier New"/>
              <a:buChar char="o"/>
              <a:tabLst>
                <a:tab pos="926465" algn="l"/>
                <a:tab pos="927100" algn="l"/>
              </a:tabLst>
            </a:pPr>
            <a:r>
              <a:rPr sz="1000" spc="-5" dirty="0">
                <a:latin typeface="Arial"/>
                <a:cs typeface="Arial"/>
              </a:rPr>
              <a:t>Valves (of various types ranging from ball to</a:t>
            </a:r>
            <a:r>
              <a:rPr sz="1000" spc="7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butterfly)</a:t>
            </a:r>
            <a:endParaRPr sz="1000">
              <a:latin typeface="Arial"/>
              <a:cs typeface="Arial"/>
            </a:endParaRPr>
          </a:p>
          <a:p>
            <a:pPr marL="926465" indent="-228600">
              <a:lnSpc>
                <a:spcPct val="100000"/>
              </a:lnSpc>
              <a:spcBef>
                <a:spcPts val="530"/>
              </a:spcBef>
              <a:buFont typeface="Courier New"/>
              <a:buChar char="o"/>
              <a:tabLst>
                <a:tab pos="926465" algn="l"/>
                <a:tab pos="927100" algn="l"/>
              </a:tabLst>
            </a:pPr>
            <a:r>
              <a:rPr sz="1000" spc="-5" dirty="0">
                <a:latin typeface="Arial"/>
                <a:cs typeface="Arial"/>
              </a:rPr>
              <a:t>Regulators and</a:t>
            </a:r>
            <a:r>
              <a:rPr sz="1000" spc="-3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controls</a:t>
            </a:r>
            <a:endParaRPr sz="1000">
              <a:latin typeface="Arial"/>
              <a:cs typeface="Arial"/>
            </a:endParaRPr>
          </a:p>
          <a:p>
            <a:pPr marL="926465" indent="-228600">
              <a:lnSpc>
                <a:spcPct val="100000"/>
              </a:lnSpc>
              <a:spcBef>
                <a:spcPts val="515"/>
              </a:spcBef>
              <a:buFont typeface="Courier New"/>
              <a:buChar char="o"/>
              <a:tabLst>
                <a:tab pos="926465" algn="l"/>
                <a:tab pos="927100" algn="l"/>
              </a:tabLst>
            </a:pPr>
            <a:r>
              <a:rPr sz="1000" spc="-5" dirty="0">
                <a:latin typeface="Arial"/>
                <a:cs typeface="Arial"/>
              </a:rPr>
              <a:t>Actuation</a:t>
            </a:r>
            <a:r>
              <a:rPr sz="1000" spc="-6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systems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9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6 </a:t>
            </a:r>
            <a:r>
              <a:rPr sz="1000" spc="-10" dirty="0">
                <a:latin typeface="Arial"/>
                <a:cs typeface="Arial"/>
              </a:rPr>
              <a:t>were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large-sized or specialized </a:t>
            </a:r>
            <a:r>
              <a:rPr sz="1000" dirty="0">
                <a:latin typeface="Arial"/>
                <a:cs typeface="Arial"/>
              </a:rPr>
              <a:t>control </a:t>
            </a:r>
            <a:r>
              <a:rPr sz="1000" spc="-5" dirty="0">
                <a:latin typeface="Arial"/>
                <a:cs typeface="Arial"/>
              </a:rPr>
              <a:t>valves </a:t>
            </a:r>
            <a:r>
              <a:rPr sz="1000" dirty="0">
                <a:latin typeface="Arial"/>
                <a:cs typeface="Arial"/>
              </a:rPr>
              <a:t>such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as:</a:t>
            </a:r>
            <a:endParaRPr sz="1000">
              <a:latin typeface="Arial"/>
              <a:cs typeface="Arial"/>
            </a:endParaRPr>
          </a:p>
          <a:p>
            <a:pPr marL="926465" lvl="1" indent="-228600">
              <a:lnSpc>
                <a:spcPct val="100000"/>
              </a:lnSpc>
              <a:spcBef>
                <a:spcPts val="525"/>
              </a:spcBef>
              <a:buFont typeface="Courier New"/>
              <a:buChar char="o"/>
              <a:tabLst>
                <a:tab pos="926465" algn="l"/>
                <a:tab pos="927100" algn="l"/>
              </a:tabLst>
            </a:pPr>
            <a:r>
              <a:rPr sz="1000" spc="-5" dirty="0">
                <a:latin typeface="Arial"/>
                <a:cs typeface="Arial"/>
              </a:rPr>
              <a:t>Main Isolation Steam Valves</a:t>
            </a:r>
            <a:r>
              <a:rPr sz="1000" spc="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(MSIPs)</a:t>
            </a:r>
            <a:endParaRPr sz="1000">
              <a:latin typeface="Arial"/>
              <a:cs typeface="Arial"/>
            </a:endParaRPr>
          </a:p>
          <a:p>
            <a:pPr marL="926465" lvl="1" indent="-228600">
              <a:lnSpc>
                <a:spcPct val="100000"/>
              </a:lnSpc>
              <a:spcBef>
                <a:spcPts val="515"/>
              </a:spcBef>
              <a:buFont typeface="Courier New"/>
              <a:buChar char="o"/>
              <a:tabLst>
                <a:tab pos="926465" algn="l"/>
                <a:tab pos="927100" algn="l"/>
              </a:tabLst>
            </a:pPr>
            <a:r>
              <a:rPr sz="1000" spc="-5" dirty="0">
                <a:latin typeface="Arial"/>
                <a:cs typeface="Arial"/>
              </a:rPr>
              <a:t>Main Steam Isolation </a:t>
            </a:r>
            <a:r>
              <a:rPr sz="1000" dirty="0">
                <a:latin typeface="Arial"/>
                <a:cs typeface="Arial"/>
              </a:rPr>
              <a:t>Valves </a:t>
            </a:r>
            <a:r>
              <a:rPr sz="1000" spc="-5" dirty="0">
                <a:latin typeface="Arial"/>
                <a:cs typeface="Arial"/>
              </a:rPr>
              <a:t>(MSIVs) and </a:t>
            </a:r>
            <a:r>
              <a:rPr sz="1000" dirty="0">
                <a:latin typeface="Arial"/>
                <a:cs typeface="Arial"/>
              </a:rPr>
              <a:t>main </a:t>
            </a:r>
            <a:r>
              <a:rPr sz="1000" spc="-5" dirty="0">
                <a:latin typeface="Arial"/>
                <a:cs typeface="Arial"/>
              </a:rPr>
              <a:t>feedwater isolation valves</a:t>
            </a:r>
            <a:r>
              <a:rPr sz="1000" spc="9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(MFIVs)</a:t>
            </a:r>
            <a:endParaRPr sz="1000">
              <a:latin typeface="Arial"/>
              <a:cs typeface="Arial"/>
            </a:endParaRPr>
          </a:p>
          <a:p>
            <a:pPr marL="926465" lvl="1" indent="-228600">
              <a:lnSpc>
                <a:spcPct val="100000"/>
              </a:lnSpc>
              <a:spcBef>
                <a:spcPts val="525"/>
              </a:spcBef>
              <a:buFont typeface="Courier New"/>
              <a:buChar char="o"/>
              <a:tabLst>
                <a:tab pos="926465" algn="l"/>
                <a:tab pos="927100" algn="l"/>
              </a:tabLst>
            </a:pPr>
            <a:r>
              <a:rPr sz="1000" spc="-5" dirty="0">
                <a:latin typeface="Arial"/>
                <a:cs typeface="Arial"/>
              </a:rPr>
              <a:t>Modulating steam control valves and </a:t>
            </a:r>
            <a:r>
              <a:rPr sz="1000" dirty="0">
                <a:latin typeface="Arial"/>
                <a:cs typeface="Arial"/>
              </a:rPr>
              <a:t>auxiliary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systems</a:t>
            </a:r>
            <a:endParaRPr sz="1000">
              <a:latin typeface="Arial"/>
              <a:cs typeface="Arial"/>
            </a:endParaRPr>
          </a:p>
          <a:p>
            <a:pPr marL="926465" lvl="1" indent="-228600">
              <a:lnSpc>
                <a:spcPct val="100000"/>
              </a:lnSpc>
              <a:spcBef>
                <a:spcPts val="525"/>
              </a:spcBef>
              <a:buFont typeface="Courier New"/>
              <a:buChar char="o"/>
              <a:tabLst>
                <a:tab pos="926465" algn="l"/>
                <a:tab pos="927100" algn="l"/>
              </a:tabLst>
            </a:pPr>
            <a:r>
              <a:rPr sz="1000" spc="-5" dirty="0">
                <a:latin typeface="Arial"/>
                <a:cs typeface="Arial"/>
              </a:rPr>
              <a:t>Subsea production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systems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9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5 </a:t>
            </a:r>
            <a:r>
              <a:rPr sz="1000" spc="-10" dirty="0">
                <a:latin typeface="Arial"/>
                <a:cs typeface="Arial"/>
              </a:rPr>
              <a:t>were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control </a:t>
            </a:r>
            <a:r>
              <a:rPr sz="1000" dirty="0">
                <a:latin typeface="Arial"/>
                <a:cs typeface="Arial"/>
              </a:rPr>
              <a:t>systems,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including:</a:t>
            </a:r>
            <a:endParaRPr sz="1000">
              <a:latin typeface="Arial"/>
              <a:cs typeface="Arial"/>
            </a:endParaRPr>
          </a:p>
          <a:p>
            <a:pPr marL="926465" lvl="1" indent="-228600">
              <a:lnSpc>
                <a:spcPct val="100000"/>
              </a:lnSpc>
              <a:spcBef>
                <a:spcPts val="509"/>
              </a:spcBef>
              <a:buFont typeface="Courier New"/>
              <a:buChar char="o"/>
              <a:tabLst>
                <a:tab pos="926465" algn="l"/>
                <a:tab pos="927100" algn="l"/>
              </a:tabLst>
            </a:pPr>
            <a:r>
              <a:rPr sz="1000" spc="-5" dirty="0">
                <a:latin typeface="Arial"/>
                <a:cs typeface="Arial"/>
              </a:rPr>
              <a:t>A core software</a:t>
            </a:r>
            <a:r>
              <a:rPr sz="1000" spc="-2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application</a:t>
            </a:r>
            <a:endParaRPr sz="1000">
              <a:latin typeface="Arial"/>
              <a:cs typeface="Arial"/>
            </a:endParaRPr>
          </a:p>
          <a:p>
            <a:pPr marL="926465" lvl="1" indent="-228600">
              <a:lnSpc>
                <a:spcPct val="100000"/>
              </a:lnSpc>
              <a:spcBef>
                <a:spcPts val="525"/>
              </a:spcBef>
              <a:buFont typeface="Courier New"/>
              <a:buChar char="o"/>
              <a:tabLst>
                <a:tab pos="926465" algn="l"/>
                <a:tab pos="927100" algn="l"/>
              </a:tabLst>
            </a:pPr>
            <a:r>
              <a:rPr sz="1000" spc="-5" dirty="0">
                <a:latin typeface="Arial"/>
                <a:cs typeface="Arial"/>
              </a:rPr>
              <a:t>Integration</a:t>
            </a:r>
            <a:r>
              <a:rPr sz="1000" spc="-6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hardware</a:t>
            </a:r>
            <a:endParaRPr sz="1000">
              <a:latin typeface="Arial"/>
              <a:cs typeface="Arial"/>
            </a:endParaRPr>
          </a:p>
          <a:p>
            <a:pPr marL="926465" lvl="1" indent="-228600">
              <a:lnSpc>
                <a:spcPct val="100000"/>
              </a:lnSpc>
              <a:spcBef>
                <a:spcPts val="520"/>
              </a:spcBef>
              <a:buFont typeface="Courier New"/>
              <a:buChar char="o"/>
              <a:tabLst>
                <a:tab pos="926465" algn="l"/>
                <a:tab pos="927100" algn="l"/>
              </a:tabLst>
            </a:pPr>
            <a:r>
              <a:rPr sz="1000" spc="-5" dirty="0">
                <a:latin typeface="Arial"/>
                <a:cs typeface="Arial"/>
              </a:rPr>
              <a:t>Control room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instrumentation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60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5 </a:t>
            </a:r>
            <a:r>
              <a:rPr sz="1000" spc="-10" dirty="0">
                <a:latin typeface="Arial"/>
                <a:cs typeface="Arial"/>
              </a:rPr>
              <a:t>were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consulting </a:t>
            </a:r>
            <a:r>
              <a:rPr sz="1000" dirty="0">
                <a:latin typeface="Arial"/>
                <a:cs typeface="Arial"/>
              </a:rPr>
              <a:t>services </a:t>
            </a:r>
            <a:r>
              <a:rPr sz="1000" spc="-5" dirty="0">
                <a:latin typeface="Arial"/>
                <a:cs typeface="Arial"/>
              </a:rPr>
              <a:t>and products related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optimization </a:t>
            </a:r>
            <a:r>
              <a:rPr sz="1000" spc="14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involving:</a:t>
            </a:r>
            <a:endParaRPr sz="1000">
              <a:latin typeface="Arial"/>
              <a:cs typeface="Arial"/>
            </a:endParaRPr>
          </a:p>
          <a:p>
            <a:pPr marL="926465" lvl="1" indent="-228600">
              <a:lnSpc>
                <a:spcPct val="100000"/>
              </a:lnSpc>
              <a:spcBef>
                <a:spcPts val="515"/>
              </a:spcBef>
              <a:buFont typeface="Courier New"/>
              <a:buChar char="o"/>
              <a:tabLst>
                <a:tab pos="926465" algn="l"/>
                <a:tab pos="927100" algn="l"/>
              </a:tabLst>
            </a:pPr>
            <a:r>
              <a:rPr sz="1000" spc="-5" dirty="0">
                <a:latin typeface="Arial"/>
                <a:cs typeface="Arial"/>
              </a:rPr>
              <a:t>Flow control products, including valves</a:t>
            </a:r>
            <a:endParaRPr sz="1000">
              <a:latin typeface="Arial"/>
              <a:cs typeface="Arial"/>
            </a:endParaRPr>
          </a:p>
          <a:p>
            <a:pPr marL="926465" lvl="1" indent="-228600">
              <a:lnSpc>
                <a:spcPct val="100000"/>
              </a:lnSpc>
              <a:spcBef>
                <a:spcPts val="525"/>
              </a:spcBef>
              <a:buFont typeface="Courier New"/>
              <a:buChar char="o"/>
              <a:tabLst>
                <a:tab pos="926465" algn="l"/>
                <a:tab pos="927100" algn="l"/>
              </a:tabLst>
            </a:pPr>
            <a:r>
              <a:rPr sz="1000" spc="-5" dirty="0">
                <a:latin typeface="Arial"/>
                <a:cs typeface="Arial"/>
              </a:rPr>
              <a:t>Engineering support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services</a:t>
            </a:r>
            <a:endParaRPr sz="1000">
              <a:latin typeface="Arial"/>
              <a:cs typeface="Arial"/>
            </a:endParaRPr>
          </a:p>
          <a:p>
            <a:pPr marL="926465" lvl="1" indent="-228600">
              <a:lnSpc>
                <a:spcPct val="100000"/>
              </a:lnSpc>
              <a:spcBef>
                <a:spcPts val="525"/>
              </a:spcBef>
              <a:buFont typeface="Courier New"/>
              <a:buChar char="o"/>
              <a:tabLst>
                <a:tab pos="926465" algn="l"/>
                <a:tab pos="927100" algn="l"/>
              </a:tabLst>
            </a:pPr>
            <a:r>
              <a:rPr sz="1000" spc="-5" dirty="0">
                <a:latin typeface="Arial"/>
                <a:cs typeface="Arial"/>
              </a:rPr>
              <a:t>Program oversight and project </a:t>
            </a:r>
            <a:r>
              <a:rPr sz="1000" dirty="0">
                <a:latin typeface="Arial"/>
                <a:cs typeface="Arial"/>
              </a:rPr>
              <a:t>management</a:t>
            </a:r>
            <a:endParaRPr sz="1000">
              <a:latin typeface="Arial"/>
              <a:cs typeface="Arial"/>
            </a:endParaRPr>
          </a:p>
          <a:p>
            <a:pPr marL="926465" lvl="1" indent="-228600">
              <a:lnSpc>
                <a:spcPct val="100000"/>
              </a:lnSpc>
              <a:spcBef>
                <a:spcPts val="525"/>
              </a:spcBef>
              <a:buFont typeface="Courier New"/>
              <a:buChar char="o"/>
              <a:tabLst>
                <a:tab pos="926465" algn="l"/>
                <a:tab pos="927100" algn="l"/>
              </a:tabLst>
            </a:pPr>
            <a:r>
              <a:rPr sz="1000" spc="-5" dirty="0">
                <a:latin typeface="Arial"/>
                <a:cs typeface="Arial"/>
              </a:rPr>
              <a:t>Management of third </a:t>
            </a:r>
            <a:r>
              <a:rPr sz="1000" dirty="0">
                <a:latin typeface="Arial"/>
                <a:cs typeface="Arial"/>
              </a:rPr>
              <a:t>party</a:t>
            </a:r>
            <a:r>
              <a:rPr sz="1000" spc="-3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vendors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 marR="5080">
              <a:lnSpc>
                <a:spcPct val="144000"/>
              </a:lnSpc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industry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migrating toward flow control solutions. </a:t>
            </a:r>
            <a:r>
              <a:rPr sz="1000" dirty="0">
                <a:latin typeface="Arial"/>
                <a:cs typeface="Arial"/>
              </a:rPr>
              <a:t>Emerson </a:t>
            </a:r>
            <a:r>
              <a:rPr sz="1000" spc="-5" dirty="0">
                <a:latin typeface="Arial"/>
                <a:cs typeface="Arial"/>
              </a:rPr>
              <a:t>Process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strongly influencing the  migration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positioning its offering around intelligent multi-category intelligent </a:t>
            </a:r>
            <a:r>
              <a:rPr sz="1000" dirty="0">
                <a:latin typeface="Arial"/>
                <a:cs typeface="Arial"/>
              </a:rPr>
              <a:t>technology </a:t>
            </a:r>
            <a:r>
              <a:rPr sz="1000" spc="-5" dirty="0">
                <a:latin typeface="Arial"/>
                <a:cs typeface="Arial"/>
              </a:rPr>
              <a:t>based  </a:t>
            </a:r>
            <a:r>
              <a:rPr sz="1000" dirty="0">
                <a:latin typeface="Arial"/>
                <a:cs typeface="Arial"/>
              </a:rPr>
              <a:t>systems </a:t>
            </a:r>
            <a:r>
              <a:rPr sz="1000" spc="-5" dirty="0">
                <a:latin typeface="Arial"/>
                <a:cs typeface="Arial"/>
              </a:rPr>
              <a:t>that tie valves together </a:t>
            </a:r>
            <a:r>
              <a:rPr sz="1000" dirty="0">
                <a:latin typeface="Arial"/>
                <a:cs typeface="Arial"/>
              </a:rPr>
              <a:t>and </a:t>
            </a:r>
            <a:r>
              <a:rPr sz="1000" spc="-5" dirty="0">
                <a:latin typeface="Arial"/>
                <a:cs typeface="Arial"/>
              </a:rPr>
              <a:t>add </a:t>
            </a:r>
            <a:r>
              <a:rPr sz="1000" dirty="0">
                <a:latin typeface="Arial"/>
                <a:cs typeface="Arial"/>
              </a:rPr>
              <a:t>decision-making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capability.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9" name="object 9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61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94" name="object 94"/>
          <p:cNvSpPr txBox="1"/>
          <p:nvPr/>
        </p:nvSpPr>
        <p:spPr>
          <a:xfrm>
            <a:off x="1016304" y="5988176"/>
            <a:ext cx="5358765" cy="453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Demand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Control valves in the oil, </a:t>
            </a:r>
            <a:r>
              <a:rPr sz="1000" dirty="0">
                <a:latin typeface="Arial"/>
                <a:cs typeface="Arial"/>
              </a:rPr>
              <a:t>gas, </a:t>
            </a:r>
            <a:r>
              <a:rPr sz="1000" spc="-5" dirty="0">
                <a:latin typeface="Arial"/>
                <a:cs typeface="Arial"/>
              </a:rPr>
              <a:t>and chemical industries rose </a:t>
            </a:r>
            <a:r>
              <a:rPr sz="1000" spc="-10" dirty="0">
                <a:latin typeface="Arial"/>
                <a:cs typeface="Arial"/>
              </a:rPr>
              <a:t>4% </a:t>
            </a:r>
            <a:r>
              <a:rPr sz="1000" spc="-5" dirty="0">
                <a:latin typeface="Arial"/>
                <a:cs typeface="Arial"/>
              </a:rPr>
              <a:t>in 2012 and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spc="-5" dirty="0">
                <a:latin typeface="Arial"/>
                <a:cs typeface="Arial"/>
              </a:rPr>
              <a:t>rise  </a:t>
            </a:r>
            <a:r>
              <a:rPr sz="1000" dirty="0">
                <a:latin typeface="Arial"/>
                <a:cs typeface="Arial"/>
              </a:rPr>
              <a:t>slightly </a:t>
            </a:r>
            <a:r>
              <a:rPr sz="1000" spc="-5" dirty="0">
                <a:latin typeface="Arial"/>
                <a:cs typeface="Arial"/>
              </a:rPr>
              <a:t>less than 4% in</a:t>
            </a:r>
            <a:r>
              <a:rPr sz="1000" spc="-3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2013.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016304" y="6797420"/>
            <a:ext cx="5427345" cy="453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Currently, 55% of the demand </a:t>
            </a:r>
            <a:r>
              <a:rPr sz="1000" dirty="0">
                <a:latin typeface="Arial"/>
                <a:cs typeface="Arial"/>
              </a:rPr>
              <a:t>comes </a:t>
            </a:r>
            <a:r>
              <a:rPr sz="1000" spc="-10" dirty="0">
                <a:latin typeface="Arial"/>
                <a:cs typeface="Arial"/>
              </a:rPr>
              <a:t>from </a:t>
            </a:r>
            <a:r>
              <a:rPr sz="1000" spc="-5" dirty="0">
                <a:latin typeface="Arial"/>
                <a:cs typeface="Arial"/>
              </a:rPr>
              <a:t>the NAFTA region and East Asia. From 2013 through  2017, the balance will shift </a:t>
            </a:r>
            <a:r>
              <a:rPr sz="1000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2% </a:t>
            </a:r>
            <a:r>
              <a:rPr sz="1000" dirty="0">
                <a:latin typeface="Arial"/>
                <a:cs typeface="Arial"/>
              </a:rPr>
              <a:t>away </a:t>
            </a:r>
            <a:r>
              <a:rPr sz="1000" spc="-5" dirty="0">
                <a:latin typeface="Arial"/>
                <a:cs typeface="Arial"/>
              </a:rPr>
              <a:t>from NAFTA and toward East</a:t>
            </a:r>
            <a:r>
              <a:rPr sz="1000" spc="8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Asia.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16304" y="7608493"/>
            <a:ext cx="5603240" cy="890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800"/>
              </a:lnSpc>
            </a:pPr>
            <a:r>
              <a:rPr sz="1000" spc="-5" dirty="0">
                <a:latin typeface="Arial"/>
                <a:cs typeface="Arial"/>
              </a:rPr>
              <a:t>Latin America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drawing more attention, </a:t>
            </a:r>
            <a:r>
              <a:rPr sz="1000" dirty="0">
                <a:latin typeface="Arial"/>
                <a:cs typeface="Arial"/>
              </a:rPr>
              <a:t>especially </a:t>
            </a:r>
            <a:r>
              <a:rPr sz="1000" spc="-5" dirty="0">
                <a:latin typeface="Arial"/>
                <a:cs typeface="Arial"/>
              </a:rPr>
              <a:t>Brazil. </a:t>
            </a:r>
            <a:r>
              <a:rPr sz="1000" spc="-10" dirty="0">
                <a:latin typeface="Arial"/>
                <a:cs typeface="Arial"/>
              </a:rPr>
              <a:t>KOSO </a:t>
            </a:r>
            <a:r>
              <a:rPr sz="1000" spc="-5" dirty="0">
                <a:latin typeface="Arial"/>
                <a:cs typeface="Arial"/>
              </a:rPr>
              <a:t>Kent Introl, which supplies control  valves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a range of industries, recently </a:t>
            </a:r>
            <a:r>
              <a:rPr sz="1000" dirty="0">
                <a:latin typeface="Arial"/>
                <a:cs typeface="Arial"/>
              </a:rPr>
              <a:t>signed </a:t>
            </a:r>
            <a:r>
              <a:rPr sz="1000" spc="-5" dirty="0">
                <a:latin typeface="Arial"/>
                <a:cs typeface="Arial"/>
              </a:rPr>
              <a:t>a five-year </a:t>
            </a:r>
            <a:r>
              <a:rPr sz="1000" dirty="0">
                <a:latin typeface="Arial"/>
                <a:cs typeface="Arial"/>
              </a:rPr>
              <a:t>agency </a:t>
            </a:r>
            <a:r>
              <a:rPr sz="1000" spc="-5" dirty="0">
                <a:latin typeface="Arial"/>
                <a:cs typeface="Arial"/>
              </a:rPr>
              <a:t>agreement with </a:t>
            </a:r>
            <a:r>
              <a:rPr sz="1000" dirty="0">
                <a:latin typeface="Arial"/>
                <a:cs typeface="Arial"/>
              </a:rPr>
              <a:t>RTS Valvulas, </a:t>
            </a:r>
            <a:r>
              <a:rPr sz="1000" spc="-5" dirty="0">
                <a:latin typeface="Arial"/>
                <a:cs typeface="Arial"/>
              </a:rPr>
              <a:t>a  Brazilian supplier, to better position itself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an </a:t>
            </a:r>
            <a:r>
              <a:rPr sz="1000" dirty="0">
                <a:latin typeface="Arial"/>
                <a:cs typeface="Arial"/>
              </a:rPr>
              <a:t>impending </a:t>
            </a:r>
            <a:r>
              <a:rPr sz="1000" spc="-5" dirty="0">
                <a:latin typeface="Arial"/>
                <a:cs typeface="Arial"/>
              </a:rPr>
              <a:t>wave of business from Petrobras and  related oil and gas infrastructure companies operating in</a:t>
            </a:r>
            <a:r>
              <a:rPr sz="1000" spc="114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Brazil.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016304" y="8855202"/>
            <a:ext cx="5357495" cy="6724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Demand will rise at 4%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2013, 4.5% in 2014, and 5% annually from 2015 through 2020 as the  </a:t>
            </a:r>
            <a:r>
              <a:rPr sz="1000" dirty="0">
                <a:latin typeface="Arial"/>
                <a:cs typeface="Arial"/>
              </a:rPr>
              <a:t>industry takes </a:t>
            </a:r>
            <a:r>
              <a:rPr sz="1000" spc="-5" dirty="0">
                <a:latin typeface="Arial"/>
                <a:cs typeface="Arial"/>
              </a:rPr>
              <a:t>a slight lead over inflation in a growing </a:t>
            </a:r>
            <a:r>
              <a:rPr sz="1000" dirty="0">
                <a:latin typeface="Arial"/>
                <a:cs typeface="Arial"/>
              </a:rPr>
              <a:t>market, </a:t>
            </a:r>
            <a:r>
              <a:rPr sz="1000" spc="-5" dirty="0">
                <a:latin typeface="Arial"/>
                <a:cs typeface="Arial"/>
              </a:rPr>
              <a:t>and expands the percentage of  services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 total revenue</a:t>
            </a:r>
            <a:r>
              <a:rPr sz="1000" spc="-2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mix.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2632075" y="1125981"/>
            <a:ext cx="229552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31: Demand for Control</a:t>
            </a:r>
            <a:r>
              <a:rPr sz="1000" b="1" spc="1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902004" y="3794886"/>
            <a:ext cx="155257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10.1.2   Supply</a:t>
            </a:r>
            <a:r>
              <a:rPr sz="1000" b="1" spc="-4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(Capacity)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902004" y="4319904"/>
            <a:ext cx="5721985" cy="6705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500"/>
              </a:lnSpc>
            </a:pPr>
            <a:r>
              <a:rPr sz="1000" b="1" spc="-5" dirty="0">
                <a:latin typeface="Arial"/>
                <a:cs typeface="Arial"/>
              </a:rPr>
              <a:t>Emerson added capacity worldwide. Circor expanded in India, and SPX and Severn clarified  their focus on the energy markets, adding effective capacity to the market </a:t>
            </a:r>
            <a:r>
              <a:rPr sz="1000" b="1" dirty="0">
                <a:latin typeface="Arial"/>
                <a:cs typeface="Arial"/>
              </a:rPr>
              <a:t>for </a:t>
            </a:r>
            <a:r>
              <a:rPr sz="1000" b="1" spc="-5" dirty="0">
                <a:latin typeface="Arial"/>
                <a:cs typeface="Arial"/>
              </a:rPr>
              <a:t>control valves to  the oil and gas</a:t>
            </a:r>
            <a:r>
              <a:rPr sz="1000" b="1" spc="-2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industry.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16304" y="5414898"/>
            <a:ext cx="3840479" cy="2294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top control valve manufacturers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oil and gas applications</a:t>
            </a:r>
            <a:r>
              <a:rPr sz="1000" spc="7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are: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00">
              <a:latin typeface="Times New Roman"/>
              <a:cs typeface="Times New Roman"/>
            </a:endParaRPr>
          </a:p>
          <a:p>
            <a:pPr marL="469265" indent="-227965">
              <a:lnSpc>
                <a:spcPct val="100000"/>
              </a:lnSpc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dirty="0">
                <a:latin typeface="Arial"/>
                <a:cs typeface="Arial"/>
              </a:rPr>
              <a:t>Emerson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9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dirty="0">
                <a:latin typeface="Arial"/>
                <a:cs typeface="Arial"/>
              </a:rPr>
              <a:t>GE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dirty="0">
                <a:latin typeface="Arial"/>
                <a:cs typeface="Arial"/>
              </a:rPr>
              <a:t>Cameron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Flowserve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9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Circor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Severn Glocon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Group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FMC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technologies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9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Valvitalia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dirty="0">
                <a:latin typeface="Arial"/>
                <a:cs typeface="Arial"/>
              </a:rPr>
              <a:t>Samson</a:t>
            </a:r>
            <a:r>
              <a:rPr sz="1000" spc="-8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Controls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016304" y="8064245"/>
            <a:ext cx="5503545" cy="6724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There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dirty="0">
                <a:latin typeface="Arial"/>
                <a:cs typeface="Arial"/>
              </a:rPr>
              <a:t>roughly </a:t>
            </a:r>
            <a:r>
              <a:rPr sz="1000" spc="-5" dirty="0">
                <a:latin typeface="Arial"/>
                <a:cs typeface="Arial"/>
              </a:rPr>
              <a:t>$650-$700m </a:t>
            </a:r>
            <a:r>
              <a:rPr sz="1000" spc="-10" dirty="0">
                <a:latin typeface="Arial"/>
                <a:cs typeface="Arial"/>
              </a:rPr>
              <a:t>of </a:t>
            </a:r>
            <a:r>
              <a:rPr sz="1000" spc="-5" dirty="0">
                <a:latin typeface="Arial"/>
                <a:cs typeface="Arial"/>
              </a:rPr>
              <a:t>total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per quarter, which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increasing. At an average </a:t>
            </a:r>
            <a:r>
              <a:rPr sz="1000" spc="5" dirty="0">
                <a:latin typeface="Arial"/>
                <a:cs typeface="Arial"/>
              </a:rPr>
              <a:t>74-  </a:t>
            </a:r>
            <a:r>
              <a:rPr sz="1000" spc="-5" dirty="0">
                <a:latin typeface="Arial"/>
                <a:cs typeface="Arial"/>
              </a:rPr>
              <a:t>76%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utilization </a:t>
            </a:r>
            <a:r>
              <a:rPr sz="1000" dirty="0">
                <a:latin typeface="Arial"/>
                <a:cs typeface="Arial"/>
              </a:rPr>
              <a:t>rate, </a:t>
            </a:r>
            <a:r>
              <a:rPr sz="1000" spc="-5" dirty="0">
                <a:latin typeface="Arial"/>
                <a:cs typeface="Arial"/>
              </a:rPr>
              <a:t>there is adequate </a:t>
            </a:r>
            <a:r>
              <a:rPr sz="1000" dirty="0">
                <a:latin typeface="Arial"/>
                <a:cs typeface="Arial"/>
              </a:rPr>
              <a:t>capacity, </a:t>
            </a:r>
            <a:r>
              <a:rPr sz="1000" spc="-5" dirty="0">
                <a:latin typeface="Arial"/>
                <a:cs typeface="Arial"/>
              </a:rPr>
              <a:t>with </a:t>
            </a:r>
            <a:r>
              <a:rPr sz="1000" dirty="0">
                <a:latin typeface="Arial"/>
                <a:cs typeface="Arial"/>
              </a:rPr>
              <a:t>room for </a:t>
            </a:r>
            <a:r>
              <a:rPr sz="1000" spc="-5" dirty="0">
                <a:latin typeface="Arial"/>
                <a:cs typeface="Arial"/>
              </a:rPr>
              <a:t>megaprojects. Engineering  labor rather </a:t>
            </a:r>
            <a:r>
              <a:rPr sz="1000" dirty="0">
                <a:latin typeface="Arial"/>
                <a:cs typeface="Arial"/>
              </a:rPr>
              <a:t>than </a:t>
            </a:r>
            <a:r>
              <a:rPr sz="1000" spc="-5" dirty="0">
                <a:latin typeface="Arial"/>
                <a:cs typeface="Arial"/>
              </a:rPr>
              <a:t>materials or shop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is the bottleneck factor</a:t>
            </a:r>
            <a:r>
              <a:rPr sz="1000" spc="9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input.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016304" y="9092945"/>
            <a:ext cx="5558155" cy="453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dirty="0">
                <a:latin typeface="Arial"/>
                <a:cs typeface="Arial"/>
              </a:rPr>
              <a:t>Emerson </a:t>
            </a:r>
            <a:r>
              <a:rPr sz="1000" spc="-5" dirty="0">
                <a:latin typeface="Arial"/>
                <a:cs typeface="Arial"/>
              </a:rPr>
              <a:t>dominates the </a:t>
            </a:r>
            <a:r>
              <a:rPr sz="1000" dirty="0">
                <a:latin typeface="Arial"/>
                <a:cs typeface="Arial"/>
              </a:rPr>
              <a:t>Control </a:t>
            </a:r>
            <a:r>
              <a:rPr sz="1000" spc="-5" dirty="0">
                <a:latin typeface="Arial"/>
                <a:cs typeface="Arial"/>
              </a:rPr>
              <a:t>valve </a:t>
            </a:r>
            <a:r>
              <a:rPr sz="1000" dirty="0">
                <a:latin typeface="Arial"/>
                <a:cs typeface="Arial"/>
              </a:rPr>
              <a:t>market, </a:t>
            </a:r>
            <a:r>
              <a:rPr sz="1000" spc="-5" dirty="0">
                <a:latin typeface="Arial"/>
                <a:cs typeface="Arial"/>
              </a:rPr>
              <a:t>so its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additions drive the industry. </a:t>
            </a:r>
            <a:r>
              <a:rPr sz="1000" dirty="0">
                <a:latin typeface="Arial"/>
                <a:cs typeface="Arial"/>
              </a:rPr>
              <a:t>Emerson  </a:t>
            </a:r>
            <a:r>
              <a:rPr sz="1000" spc="-5" dirty="0">
                <a:latin typeface="Arial"/>
                <a:cs typeface="Arial"/>
              </a:rPr>
              <a:t>has </a:t>
            </a:r>
            <a:r>
              <a:rPr sz="1000" dirty="0">
                <a:latin typeface="Arial"/>
                <a:cs typeface="Arial"/>
              </a:rPr>
              <a:t>made </a:t>
            </a:r>
            <a:r>
              <a:rPr sz="1000" spc="-5" dirty="0">
                <a:latin typeface="Arial"/>
                <a:cs typeface="Arial"/>
              </a:rPr>
              <a:t>several expansions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recent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times:</a:t>
            </a:r>
            <a:endParaRPr sz="1000">
              <a:latin typeface="Arial"/>
              <a:cs typeface="Arial"/>
            </a:endParaRPr>
          </a:p>
        </p:txBody>
      </p:sp>
      <p:sp>
        <p:nvSpPr>
          <p:cNvPr id="99" name="object 99"/>
          <p:cNvSpPr/>
          <p:nvPr/>
        </p:nvSpPr>
        <p:spPr>
          <a:xfrm>
            <a:off x="1666621" y="1360450"/>
            <a:ext cx="4259580" cy="2152015"/>
          </a:xfrm>
          <a:custGeom>
            <a:avLst/>
            <a:gdLst/>
            <a:ahLst/>
            <a:cxnLst/>
            <a:rect l="l" t="t" r="r" b="b"/>
            <a:pathLst>
              <a:path w="4259580" h="2152015">
                <a:moveTo>
                  <a:pt x="0" y="2151418"/>
                </a:moveTo>
                <a:lnTo>
                  <a:pt x="4259015" y="2151418"/>
                </a:lnTo>
                <a:lnTo>
                  <a:pt x="4259015" y="0"/>
                </a:lnTo>
                <a:lnTo>
                  <a:pt x="0" y="0"/>
                </a:lnTo>
                <a:lnTo>
                  <a:pt x="0" y="2151418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570557" y="2990361"/>
            <a:ext cx="0" cy="222250"/>
          </a:xfrm>
          <a:custGeom>
            <a:avLst/>
            <a:gdLst/>
            <a:ahLst/>
            <a:cxnLst/>
            <a:rect l="l" t="t" r="r" b="b"/>
            <a:pathLst>
              <a:path h="222250">
                <a:moveTo>
                  <a:pt x="0" y="0"/>
                </a:moveTo>
                <a:lnTo>
                  <a:pt x="0" y="221983"/>
                </a:lnTo>
              </a:path>
            </a:pathLst>
          </a:custGeom>
          <a:ln w="914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610189" y="2982759"/>
            <a:ext cx="0" cy="229870"/>
          </a:xfrm>
          <a:custGeom>
            <a:avLst/>
            <a:gdLst/>
            <a:ahLst/>
            <a:cxnLst/>
            <a:rect l="l" t="t" r="r" b="b"/>
            <a:pathLst>
              <a:path h="229869">
                <a:moveTo>
                  <a:pt x="0" y="0"/>
                </a:moveTo>
                <a:lnTo>
                  <a:pt x="0" y="229586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654395" y="2976677"/>
            <a:ext cx="0" cy="236220"/>
          </a:xfrm>
          <a:custGeom>
            <a:avLst/>
            <a:gdLst/>
            <a:ahLst/>
            <a:cxnLst/>
            <a:rect l="l" t="t" r="r" b="b"/>
            <a:pathLst>
              <a:path h="236219">
                <a:moveTo>
                  <a:pt x="0" y="0"/>
                </a:moveTo>
                <a:lnTo>
                  <a:pt x="0" y="235667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697839" y="2969074"/>
            <a:ext cx="0" cy="243840"/>
          </a:xfrm>
          <a:custGeom>
            <a:avLst/>
            <a:gdLst/>
            <a:ahLst/>
            <a:cxnLst/>
            <a:rect l="l" t="t" r="r" b="b"/>
            <a:pathLst>
              <a:path h="243839">
                <a:moveTo>
                  <a:pt x="0" y="0"/>
                </a:moveTo>
                <a:lnTo>
                  <a:pt x="0" y="243269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742045" y="2967554"/>
            <a:ext cx="0" cy="245110"/>
          </a:xfrm>
          <a:custGeom>
            <a:avLst/>
            <a:gdLst/>
            <a:ahLst/>
            <a:cxnLst/>
            <a:rect l="l" t="t" r="r" b="b"/>
            <a:pathLst>
              <a:path h="245110">
                <a:moveTo>
                  <a:pt x="0" y="0"/>
                </a:moveTo>
                <a:lnTo>
                  <a:pt x="0" y="244790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785489" y="2964513"/>
            <a:ext cx="0" cy="248285"/>
          </a:xfrm>
          <a:custGeom>
            <a:avLst/>
            <a:gdLst/>
            <a:ahLst/>
            <a:cxnLst/>
            <a:rect l="l" t="t" r="r" b="b"/>
            <a:pathLst>
              <a:path h="248285">
                <a:moveTo>
                  <a:pt x="0" y="0"/>
                </a:moveTo>
                <a:lnTo>
                  <a:pt x="0" y="247831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829695" y="2961472"/>
            <a:ext cx="0" cy="251460"/>
          </a:xfrm>
          <a:custGeom>
            <a:avLst/>
            <a:gdLst/>
            <a:ahLst/>
            <a:cxnLst/>
            <a:rect l="l" t="t" r="r" b="b"/>
            <a:pathLst>
              <a:path h="251460">
                <a:moveTo>
                  <a:pt x="0" y="0"/>
                </a:moveTo>
                <a:lnTo>
                  <a:pt x="0" y="250872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873139" y="2958432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3913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917345" y="2953870"/>
            <a:ext cx="0" cy="259079"/>
          </a:xfrm>
          <a:custGeom>
            <a:avLst/>
            <a:gdLst/>
            <a:ahLst/>
            <a:cxnLst/>
            <a:rect l="l" t="t" r="r" b="b"/>
            <a:pathLst>
              <a:path h="259080">
                <a:moveTo>
                  <a:pt x="0" y="0"/>
                </a:moveTo>
                <a:lnTo>
                  <a:pt x="0" y="258474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960789" y="2950829"/>
            <a:ext cx="0" cy="261620"/>
          </a:xfrm>
          <a:custGeom>
            <a:avLst/>
            <a:gdLst/>
            <a:ahLst/>
            <a:cxnLst/>
            <a:rect l="l" t="t" r="r" b="b"/>
            <a:pathLst>
              <a:path h="261619">
                <a:moveTo>
                  <a:pt x="0" y="0"/>
                </a:moveTo>
                <a:lnTo>
                  <a:pt x="0" y="261515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004995" y="2947788"/>
            <a:ext cx="0" cy="264795"/>
          </a:xfrm>
          <a:custGeom>
            <a:avLst/>
            <a:gdLst/>
            <a:ahLst/>
            <a:cxnLst/>
            <a:rect l="l" t="t" r="r" b="b"/>
            <a:pathLst>
              <a:path h="264794">
                <a:moveTo>
                  <a:pt x="0" y="0"/>
                </a:moveTo>
                <a:lnTo>
                  <a:pt x="0" y="264556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048438" y="2943227"/>
            <a:ext cx="0" cy="269240"/>
          </a:xfrm>
          <a:custGeom>
            <a:avLst/>
            <a:gdLst/>
            <a:ahLst/>
            <a:cxnLst/>
            <a:rect l="l" t="t" r="r" b="b"/>
            <a:pathLst>
              <a:path h="269239">
                <a:moveTo>
                  <a:pt x="0" y="0"/>
                </a:moveTo>
                <a:lnTo>
                  <a:pt x="0" y="269117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092644" y="2938666"/>
            <a:ext cx="0" cy="273685"/>
          </a:xfrm>
          <a:custGeom>
            <a:avLst/>
            <a:gdLst/>
            <a:ahLst/>
            <a:cxnLst/>
            <a:rect l="l" t="t" r="r" b="b"/>
            <a:pathLst>
              <a:path h="273685">
                <a:moveTo>
                  <a:pt x="0" y="0"/>
                </a:moveTo>
                <a:lnTo>
                  <a:pt x="0" y="273678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136088" y="2932584"/>
            <a:ext cx="0" cy="280035"/>
          </a:xfrm>
          <a:custGeom>
            <a:avLst/>
            <a:gdLst/>
            <a:ahLst/>
            <a:cxnLst/>
            <a:rect l="l" t="t" r="r" b="b"/>
            <a:pathLst>
              <a:path h="280035">
                <a:moveTo>
                  <a:pt x="0" y="0"/>
                </a:moveTo>
                <a:lnTo>
                  <a:pt x="0" y="279760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180294" y="2928023"/>
            <a:ext cx="0" cy="284480"/>
          </a:xfrm>
          <a:custGeom>
            <a:avLst/>
            <a:gdLst/>
            <a:ahLst/>
            <a:cxnLst/>
            <a:rect l="l" t="t" r="r" b="b"/>
            <a:pathLst>
              <a:path h="284480">
                <a:moveTo>
                  <a:pt x="0" y="0"/>
                </a:moveTo>
                <a:lnTo>
                  <a:pt x="0" y="284321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223738" y="2923461"/>
            <a:ext cx="0" cy="288925"/>
          </a:xfrm>
          <a:custGeom>
            <a:avLst/>
            <a:gdLst/>
            <a:ahLst/>
            <a:cxnLst/>
            <a:rect l="l" t="t" r="r" b="b"/>
            <a:pathLst>
              <a:path h="288925">
                <a:moveTo>
                  <a:pt x="0" y="0"/>
                </a:moveTo>
                <a:lnTo>
                  <a:pt x="0" y="288883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267944" y="2934105"/>
            <a:ext cx="0" cy="278765"/>
          </a:xfrm>
          <a:custGeom>
            <a:avLst/>
            <a:gdLst/>
            <a:ahLst/>
            <a:cxnLst/>
            <a:rect l="l" t="t" r="r" b="b"/>
            <a:pathLst>
              <a:path h="278764">
                <a:moveTo>
                  <a:pt x="0" y="0"/>
                </a:moveTo>
                <a:lnTo>
                  <a:pt x="0" y="278240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312150" y="2944747"/>
            <a:ext cx="0" cy="267970"/>
          </a:xfrm>
          <a:custGeom>
            <a:avLst/>
            <a:gdLst/>
            <a:ahLst/>
            <a:cxnLst/>
            <a:rect l="l" t="t" r="r" b="b"/>
            <a:pathLst>
              <a:path h="267969">
                <a:moveTo>
                  <a:pt x="0" y="0"/>
                </a:moveTo>
                <a:lnTo>
                  <a:pt x="0" y="267596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355594" y="2953870"/>
            <a:ext cx="0" cy="259079"/>
          </a:xfrm>
          <a:custGeom>
            <a:avLst/>
            <a:gdLst/>
            <a:ahLst/>
            <a:cxnLst/>
            <a:rect l="l" t="t" r="r" b="b"/>
            <a:pathLst>
              <a:path h="259080">
                <a:moveTo>
                  <a:pt x="0" y="0"/>
                </a:moveTo>
                <a:lnTo>
                  <a:pt x="0" y="258474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399799" y="2962993"/>
            <a:ext cx="0" cy="249554"/>
          </a:xfrm>
          <a:custGeom>
            <a:avLst/>
            <a:gdLst/>
            <a:ahLst/>
            <a:cxnLst/>
            <a:rect l="l" t="t" r="r" b="b"/>
            <a:pathLst>
              <a:path h="249555">
                <a:moveTo>
                  <a:pt x="0" y="0"/>
                </a:moveTo>
                <a:lnTo>
                  <a:pt x="0" y="249351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443243" y="2956911"/>
            <a:ext cx="0" cy="255904"/>
          </a:xfrm>
          <a:custGeom>
            <a:avLst/>
            <a:gdLst/>
            <a:ahLst/>
            <a:cxnLst/>
            <a:rect l="l" t="t" r="r" b="b"/>
            <a:pathLst>
              <a:path h="255905">
                <a:moveTo>
                  <a:pt x="0" y="0"/>
                </a:moveTo>
                <a:lnTo>
                  <a:pt x="0" y="255433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487449" y="2949309"/>
            <a:ext cx="0" cy="263525"/>
          </a:xfrm>
          <a:custGeom>
            <a:avLst/>
            <a:gdLst/>
            <a:ahLst/>
            <a:cxnLst/>
            <a:rect l="l" t="t" r="r" b="b"/>
            <a:pathLst>
              <a:path h="263525">
                <a:moveTo>
                  <a:pt x="0" y="0"/>
                </a:moveTo>
                <a:lnTo>
                  <a:pt x="0" y="263035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530893" y="2941707"/>
            <a:ext cx="0" cy="271145"/>
          </a:xfrm>
          <a:custGeom>
            <a:avLst/>
            <a:gdLst/>
            <a:ahLst/>
            <a:cxnLst/>
            <a:rect l="l" t="t" r="r" b="b"/>
            <a:pathLst>
              <a:path h="271144">
                <a:moveTo>
                  <a:pt x="0" y="0"/>
                </a:moveTo>
                <a:lnTo>
                  <a:pt x="0" y="270637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575099" y="2932584"/>
            <a:ext cx="0" cy="280035"/>
          </a:xfrm>
          <a:custGeom>
            <a:avLst/>
            <a:gdLst/>
            <a:ahLst/>
            <a:cxnLst/>
            <a:rect l="l" t="t" r="r" b="b"/>
            <a:pathLst>
              <a:path h="280035">
                <a:moveTo>
                  <a:pt x="0" y="0"/>
                </a:moveTo>
                <a:lnTo>
                  <a:pt x="0" y="279760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618543" y="2926502"/>
            <a:ext cx="0" cy="286385"/>
          </a:xfrm>
          <a:custGeom>
            <a:avLst/>
            <a:gdLst/>
            <a:ahLst/>
            <a:cxnLst/>
            <a:rect l="l" t="t" r="r" b="b"/>
            <a:pathLst>
              <a:path h="286385">
                <a:moveTo>
                  <a:pt x="0" y="0"/>
                </a:moveTo>
                <a:lnTo>
                  <a:pt x="0" y="285842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662749" y="2920420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1923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706193" y="2912818"/>
            <a:ext cx="0" cy="299720"/>
          </a:xfrm>
          <a:custGeom>
            <a:avLst/>
            <a:gdLst/>
            <a:ahLst/>
            <a:cxnLst/>
            <a:rect l="l" t="t" r="r" b="b"/>
            <a:pathLst>
              <a:path h="299719">
                <a:moveTo>
                  <a:pt x="0" y="0"/>
                </a:moveTo>
                <a:lnTo>
                  <a:pt x="0" y="299526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750398" y="2906737"/>
            <a:ext cx="0" cy="306070"/>
          </a:xfrm>
          <a:custGeom>
            <a:avLst/>
            <a:gdLst/>
            <a:ahLst/>
            <a:cxnLst/>
            <a:rect l="l" t="t" r="r" b="b"/>
            <a:pathLst>
              <a:path h="306069">
                <a:moveTo>
                  <a:pt x="0" y="0"/>
                </a:moveTo>
                <a:lnTo>
                  <a:pt x="0" y="305607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793842" y="2905216"/>
            <a:ext cx="0" cy="307340"/>
          </a:xfrm>
          <a:custGeom>
            <a:avLst/>
            <a:gdLst/>
            <a:ahLst/>
            <a:cxnLst/>
            <a:rect l="l" t="t" r="r" b="b"/>
            <a:pathLst>
              <a:path h="307339">
                <a:moveTo>
                  <a:pt x="0" y="0"/>
                </a:moveTo>
                <a:lnTo>
                  <a:pt x="0" y="307128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838048" y="2902175"/>
            <a:ext cx="0" cy="310515"/>
          </a:xfrm>
          <a:custGeom>
            <a:avLst/>
            <a:gdLst/>
            <a:ahLst/>
            <a:cxnLst/>
            <a:rect l="l" t="t" r="r" b="b"/>
            <a:pathLst>
              <a:path h="310514">
                <a:moveTo>
                  <a:pt x="0" y="0"/>
                </a:moveTo>
                <a:lnTo>
                  <a:pt x="0" y="310169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881492" y="2900655"/>
            <a:ext cx="0" cy="311785"/>
          </a:xfrm>
          <a:custGeom>
            <a:avLst/>
            <a:gdLst/>
            <a:ahLst/>
            <a:cxnLst/>
            <a:rect l="l" t="t" r="r" b="b"/>
            <a:pathLst>
              <a:path h="311785">
                <a:moveTo>
                  <a:pt x="0" y="0"/>
                </a:moveTo>
                <a:lnTo>
                  <a:pt x="0" y="311689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925698" y="2899134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210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969142" y="2899134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210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013348" y="2899134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210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056791" y="2900655"/>
            <a:ext cx="0" cy="311785"/>
          </a:xfrm>
          <a:custGeom>
            <a:avLst/>
            <a:gdLst/>
            <a:ahLst/>
            <a:cxnLst/>
            <a:rect l="l" t="t" r="r" b="b"/>
            <a:pathLst>
              <a:path h="311785">
                <a:moveTo>
                  <a:pt x="0" y="0"/>
                </a:moveTo>
                <a:lnTo>
                  <a:pt x="0" y="311689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100998" y="2900655"/>
            <a:ext cx="0" cy="311785"/>
          </a:xfrm>
          <a:custGeom>
            <a:avLst/>
            <a:gdLst/>
            <a:ahLst/>
            <a:cxnLst/>
            <a:rect l="l" t="t" r="r" b="b"/>
            <a:pathLst>
              <a:path h="311785">
                <a:moveTo>
                  <a:pt x="0" y="0"/>
                </a:moveTo>
                <a:lnTo>
                  <a:pt x="0" y="311689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144441" y="2899134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210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188647" y="2896094"/>
            <a:ext cx="0" cy="316865"/>
          </a:xfrm>
          <a:custGeom>
            <a:avLst/>
            <a:gdLst/>
            <a:ahLst/>
            <a:cxnLst/>
            <a:rect l="l" t="t" r="r" b="b"/>
            <a:pathLst>
              <a:path h="316864">
                <a:moveTo>
                  <a:pt x="0" y="0"/>
                </a:moveTo>
                <a:lnTo>
                  <a:pt x="0" y="316250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232091" y="2894573"/>
            <a:ext cx="0" cy="318135"/>
          </a:xfrm>
          <a:custGeom>
            <a:avLst/>
            <a:gdLst/>
            <a:ahLst/>
            <a:cxnLst/>
            <a:rect l="l" t="t" r="r" b="b"/>
            <a:pathLst>
              <a:path h="318135">
                <a:moveTo>
                  <a:pt x="0" y="0"/>
                </a:moveTo>
                <a:lnTo>
                  <a:pt x="0" y="317771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276297" y="2893053"/>
            <a:ext cx="0" cy="319405"/>
          </a:xfrm>
          <a:custGeom>
            <a:avLst/>
            <a:gdLst/>
            <a:ahLst/>
            <a:cxnLst/>
            <a:rect l="l" t="t" r="r" b="b"/>
            <a:pathLst>
              <a:path h="319405">
                <a:moveTo>
                  <a:pt x="0" y="0"/>
                </a:moveTo>
                <a:lnTo>
                  <a:pt x="0" y="319291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320503" y="2890012"/>
            <a:ext cx="0" cy="322580"/>
          </a:xfrm>
          <a:custGeom>
            <a:avLst/>
            <a:gdLst/>
            <a:ahLst/>
            <a:cxnLst/>
            <a:rect l="l" t="t" r="r" b="b"/>
            <a:pathLst>
              <a:path h="322580">
                <a:moveTo>
                  <a:pt x="0" y="0"/>
                </a:moveTo>
                <a:lnTo>
                  <a:pt x="0" y="322332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363947" y="2888491"/>
            <a:ext cx="0" cy="323850"/>
          </a:xfrm>
          <a:custGeom>
            <a:avLst/>
            <a:gdLst/>
            <a:ahLst/>
            <a:cxnLst/>
            <a:rect l="l" t="t" r="r" b="b"/>
            <a:pathLst>
              <a:path h="323850">
                <a:moveTo>
                  <a:pt x="0" y="0"/>
                </a:moveTo>
                <a:lnTo>
                  <a:pt x="0" y="323853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408153" y="2885451"/>
            <a:ext cx="0" cy="327025"/>
          </a:xfrm>
          <a:custGeom>
            <a:avLst/>
            <a:gdLst/>
            <a:ahLst/>
            <a:cxnLst/>
            <a:rect l="l" t="t" r="r" b="b"/>
            <a:pathLst>
              <a:path h="327025">
                <a:moveTo>
                  <a:pt x="0" y="0"/>
                </a:moveTo>
                <a:lnTo>
                  <a:pt x="0" y="326894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451596" y="2883930"/>
            <a:ext cx="0" cy="328930"/>
          </a:xfrm>
          <a:custGeom>
            <a:avLst/>
            <a:gdLst/>
            <a:ahLst/>
            <a:cxnLst/>
            <a:rect l="l" t="t" r="r" b="b"/>
            <a:pathLst>
              <a:path h="328930">
                <a:moveTo>
                  <a:pt x="0" y="0"/>
                </a:moveTo>
                <a:lnTo>
                  <a:pt x="0" y="328414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4495803" y="2880889"/>
            <a:ext cx="0" cy="331470"/>
          </a:xfrm>
          <a:custGeom>
            <a:avLst/>
            <a:gdLst/>
            <a:ahLst/>
            <a:cxnLst/>
            <a:rect l="l" t="t" r="r" b="b"/>
            <a:pathLst>
              <a:path h="331469">
                <a:moveTo>
                  <a:pt x="0" y="0"/>
                </a:moveTo>
                <a:lnTo>
                  <a:pt x="0" y="331455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539246" y="2879369"/>
            <a:ext cx="0" cy="333375"/>
          </a:xfrm>
          <a:custGeom>
            <a:avLst/>
            <a:gdLst/>
            <a:ahLst/>
            <a:cxnLst/>
            <a:rect l="l" t="t" r="r" b="b"/>
            <a:pathLst>
              <a:path h="333375">
                <a:moveTo>
                  <a:pt x="0" y="0"/>
                </a:moveTo>
                <a:lnTo>
                  <a:pt x="0" y="332975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4583452" y="2877848"/>
            <a:ext cx="0" cy="334645"/>
          </a:xfrm>
          <a:custGeom>
            <a:avLst/>
            <a:gdLst/>
            <a:ahLst/>
            <a:cxnLst/>
            <a:rect l="l" t="t" r="r" b="b"/>
            <a:pathLst>
              <a:path h="334644">
                <a:moveTo>
                  <a:pt x="0" y="0"/>
                </a:moveTo>
                <a:lnTo>
                  <a:pt x="0" y="334496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4626896" y="2874807"/>
            <a:ext cx="0" cy="337820"/>
          </a:xfrm>
          <a:custGeom>
            <a:avLst/>
            <a:gdLst/>
            <a:ahLst/>
            <a:cxnLst/>
            <a:rect l="l" t="t" r="r" b="b"/>
            <a:pathLst>
              <a:path h="337819">
                <a:moveTo>
                  <a:pt x="0" y="0"/>
                </a:moveTo>
                <a:lnTo>
                  <a:pt x="0" y="337537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4671102" y="2873287"/>
            <a:ext cx="0" cy="339090"/>
          </a:xfrm>
          <a:custGeom>
            <a:avLst/>
            <a:gdLst/>
            <a:ahLst/>
            <a:cxnLst/>
            <a:rect l="l" t="t" r="r" b="b"/>
            <a:pathLst>
              <a:path h="339089">
                <a:moveTo>
                  <a:pt x="0" y="0"/>
                </a:moveTo>
                <a:lnTo>
                  <a:pt x="0" y="339057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714546" y="2870246"/>
            <a:ext cx="0" cy="342265"/>
          </a:xfrm>
          <a:custGeom>
            <a:avLst/>
            <a:gdLst/>
            <a:ahLst/>
            <a:cxnLst/>
            <a:rect l="l" t="t" r="r" b="b"/>
            <a:pathLst>
              <a:path h="342264">
                <a:moveTo>
                  <a:pt x="0" y="0"/>
                </a:moveTo>
                <a:lnTo>
                  <a:pt x="0" y="342098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758752" y="2868726"/>
            <a:ext cx="0" cy="344170"/>
          </a:xfrm>
          <a:custGeom>
            <a:avLst/>
            <a:gdLst/>
            <a:ahLst/>
            <a:cxnLst/>
            <a:rect l="l" t="t" r="r" b="b"/>
            <a:pathLst>
              <a:path h="344169">
                <a:moveTo>
                  <a:pt x="0" y="0"/>
                </a:moveTo>
                <a:lnTo>
                  <a:pt x="0" y="343618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4802196" y="2865685"/>
            <a:ext cx="0" cy="346710"/>
          </a:xfrm>
          <a:custGeom>
            <a:avLst/>
            <a:gdLst/>
            <a:ahLst/>
            <a:cxnLst/>
            <a:rect l="l" t="t" r="r" b="b"/>
            <a:pathLst>
              <a:path h="346710">
                <a:moveTo>
                  <a:pt x="0" y="0"/>
                </a:moveTo>
                <a:lnTo>
                  <a:pt x="0" y="346659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4846401" y="2864164"/>
            <a:ext cx="0" cy="348615"/>
          </a:xfrm>
          <a:custGeom>
            <a:avLst/>
            <a:gdLst/>
            <a:ahLst/>
            <a:cxnLst/>
            <a:rect l="l" t="t" r="r" b="b"/>
            <a:pathLst>
              <a:path h="348614">
                <a:moveTo>
                  <a:pt x="0" y="0"/>
                </a:moveTo>
                <a:lnTo>
                  <a:pt x="0" y="348180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4889845" y="2861124"/>
            <a:ext cx="0" cy="351790"/>
          </a:xfrm>
          <a:custGeom>
            <a:avLst/>
            <a:gdLst/>
            <a:ahLst/>
            <a:cxnLst/>
            <a:rect l="l" t="t" r="r" b="b"/>
            <a:pathLst>
              <a:path h="351789">
                <a:moveTo>
                  <a:pt x="0" y="0"/>
                </a:moveTo>
                <a:lnTo>
                  <a:pt x="0" y="351221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934051" y="2859603"/>
            <a:ext cx="0" cy="353060"/>
          </a:xfrm>
          <a:custGeom>
            <a:avLst/>
            <a:gdLst/>
            <a:ahLst/>
            <a:cxnLst/>
            <a:rect l="l" t="t" r="r" b="b"/>
            <a:pathLst>
              <a:path h="353060">
                <a:moveTo>
                  <a:pt x="0" y="0"/>
                </a:moveTo>
                <a:lnTo>
                  <a:pt x="0" y="352741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4977495" y="2856562"/>
            <a:ext cx="0" cy="356235"/>
          </a:xfrm>
          <a:custGeom>
            <a:avLst/>
            <a:gdLst/>
            <a:ahLst/>
            <a:cxnLst/>
            <a:rect l="l" t="t" r="r" b="b"/>
            <a:pathLst>
              <a:path h="356235">
                <a:moveTo>
                  <a:pt x="0" y="0"/>
                </a:moveTo>
                <a:lnTo>
                  <a:pt x="0" y="355782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021701" y="2855042"/>
            <a:ext cx="0" cy="357505"/>
          </a:xfrm>
          <a:custGeom>
            <a:avLst/>
            <a:gdLst/>
            <a:ahLst/>
            <a:cxnLst/>
            <a:rect l="l" t="t" r="r" b="b"/>
            <a:pathLst>
              <a:path h="357505">
                <a:moveTo>
                  <a:pt x="0" y="0"/>
                </a:moveTo>
                <a:lnTo>
                  <a:pt x="0" y="357302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065145" y="2852001"/>
            <a:ext cx="0" cy="360680"/>
          </a:xfrm>
          <a:custGeom>
            <a:avLst/>
            <a:gdLst/>
            <a:ahLst/>
            <a:cxnLst/>
            <a:rect l="l" t="t" r="r" b="b"/>
            <a:pathLst>
              <a:path h="360680">
                <a:moveTo>
                  <a:pt x="0" y="0"/>
                </a:moveTo>
                <a:lnTo>
                  <a:pt x="0" y="360343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109351" y="2850481"/>
            <a:ext cx="0" cy="361950"/>
          </a:xfrm>
          <a:custGeom>
            <a:avLst/>
            <a:gdLst/>
            <a:ahLst/>
            <a:cxnLst/>
            <a:rect l="l" t="t" r="r" b="b"/>
            <a:pathLst>
              <a:path h="361950">
                <a:moveTo>
                  <a:pt x="0" y="0"/>
                </a:moveTo>
                <a:lnTo>
                  <a:pt x="0" y="361864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152795" y="2847440"/>
            <a:ext cx="0" cy="365125"/>
          </a:xfrm>
          <a:custGeom>
            <a:avLst/>
            <a:gdLst/>
            <a:ahLst/>
            <a:cxnLst/>
            <a:rect l="l" t="t" r="r" b="b"/>
            <a:pathLst>
              <a:path h="365125">
                <a:moveTo>
                  <a:pt x="0" y="0"/>
                </a:moveTo>
                <a:lnTo>
                  <a:pt x="0" y="364904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197000" y="2845919"/>
            <a:ext cx="0" cy="367030"/>
          </a:xfrm>
          <a:custGeom>
            <a:avLst/>
            <a:gdLst/>
            <a:ahLst/>
            <a:cxnLst/>
            <a:rect l="l" t="t" r="r" b="b"/>
            <a:pathLst>
              <a:path h="367030">
                <a:moveTo>
                  <a:pt x="0" y="0"/>
                </a:moveTo>
                <a:lnTo>
                  <a:pt x="0" y="366425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240444" y="2842878"/>
            <a:ext cx="0" cy="369570"/>
          </a:xfrm>
          <a:custGeom>
            <a:avLst/>
            <a:gdLst/>
            <a:ahLst/>
            <a:cxnLst/>
            <a:rect l="l" t="t" r="r" b="b"/>
            <a:pathLst>
              <a:path h="369569">
                <a:moveTo>
                  <a:pt x="0" y="0"/>
                </a:moveTo>
                <a:lnTo>
                  <a:pt x="0" y="369466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284650" y="2841358"/>
            <a:ext cx="0" cy="371475"/>
          </a:xfrm>
          <a:custGeom>
            <a:avLst/>
            <a:gdLst/>
            <a:ahLst/>
            <a:cxnLst/>
            <a:rect l="l" t="t" r="r" b="b"/>
            <a:pathLst>
              <a:path h="371475">
                <a:moveTo>
                  <a:pt x="0" y="0"/>
                </a:moveTo>
                <a:lnTo>
                  <a:pt x="0" y="370986"/>
                </a:lnTo>
              </a:path>
            </a:pathLst>
          </a:custGeom>
          <a:ln w="1676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328094" y="2838317"/>
            <a:ext cx="0" cy="374015"/>
          </a:xfrm>
          <a:custGeom>
            <a:avLst/>
            <a:gdLst/>
            <a:ahLst/>
            <a:cxnLst/>
            <a:rect l="l" t="t" r="r" b="b"/>
            <a:pathLst>
              <a:path h="374014">
                <a:moveTo>
                  <a:pt x="0" y="0"/>
                </a:moveTo>
                <a:lnTo>
                  <a:pt x="0" y="374027"/>
                </a:lnTo>
              </a:path>
            </a:pathLst>
          </a:custGeom>
          <a:ln w="182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570557" y="2779020"/>
            <a:ext cx="0" cy="211454"/>
          </a:xfrm>
          <a:custGeom>
            <a:avLst/>
            <a:gdLst/>
            <a:ahLst/>
            <a:cxnLst/>
            <a:rect l="l" t="t" r="r" b="b"/>
            <a:pathLst>
              <a:path h="211455">
                <a:moveTo>
                  <a:pt x="0" y="0"/>
                </a:moveTo>
                <a:lnTo>
                  <a:pt x="0" y="211340"/>
                </a:lnTo>
              </a:path>
            </a:pathLst>
          </a:custGeom>
          <a:ln w="914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610189" y="2765336"/>
            <a:ext cx="0" cy="217804"/>
          </a:xfrm>
          <a:custGeom>
            <a:avLst/>
            <a:gdLst/>
            <a:ahLst/>
            <a:cxnLst/>
            <a:rect l="l" t="t" r="r" b="b"/>
            <a:pathLst>
              <a:path h="217805">
                <a:moveTo>
                  <a:pt x="0" y="0"/>
                </a:moveTo>
                <a:lnTo>
                  <a:pt x="0" y="217422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654395" y="2751652"/>
            <a:ext cx="0" cy="225425"/>
          </a:xfrm>
          <a:custGeom>
            <a:avLst/>
            <a:gdLst/>
            <a:ahLst/>
            <a:cxnLst/>
            <a:rect l="l" t="t" r="r" b="b"/>
            <a:pathLst>
              <a:path h="225425">
                <a:moveTo>
                  <a:pt x="0" y="0"/>
                </a:moveTo>
                <a:lnTo>
                  <a:pt x="0" y="225024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697839" y="2736448"/>
            <a:ext cx="0" cy="233045"/>
          </a:xfrm>
          <a:custGeom>
            <a:avLst/>
            <a:gdLst/>
            <a:ahLst/>
            <a:cxnLst/>
            <a:rect l="l" t="t" r="r" b="b"/>
            <a:pathLst>
              <a:path h="233044">
                <a:moveTo>
                  <a:pt x="0" y="0"/>
                </a:moveTo>
                <a:lnTo>
                  <a:pt x="0" y="232626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742045" y="2727325"/>
            <a:ext cx="0" cy="240665"/>
          </a:xfrm>
          <a:custGeom>
            <a:avLst/>
            <a:gdLst/>
            <a:ahLst/>
            <a:cxnLst/>
            <a:rect l="l" t="t" r="r" b="b"/>
            <a:pathLst>
              <a:path h="240664">
                <a:moveTo>
                  <a:pt x="0" y="0"/>
                </a:moveTo>
                <a:lnTo>
                  <a:pt x="0" y="240229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785489" y="2718202"/>
            <a:ext cx="0" cy="246379"/>
          </a:xfrm>
          <a:custGeom>
            <a:avLst/>
            <a:gdLst/>
            <a:ahLst/>
            <a:cxnLst/>
            <a:rect l="l" t="t" r="r" b="b"/>
            <a:pathLst>
              <a:path h="246380">
                <a:moveTo>
                  <a:pt x="0" y="0"/>
                </a:moveTo>
                <a:lnTo>
                  <a:pt x="0" y="246310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829695" y="2709080"/>
            <a:ext cx="0" cy="252729"/>
          </a:xfrm>
          <a:custGeom>
            <a:avLst/>
            <a:gdLst/>
            <a:ahLst/>
            <a:cxnLst/>
            <a:rect l="l" t="t" r="r" b="b"/>
            <a:pathLst>
              <a:path h="252730">
                <a:moveTo>
                  <a:pt x="0" y="0"/>
                </a:moveTo>
                <a:lnTo>
                  <a:pt x="0" y="252392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873139" y="2698437"/>
            <a:ext cx="0" cy="260350"/>
          </a:xfrm>
          <a:custGeom>
            <a:avLst/>
            <a:gdLst/>
            <a:ahLst/>
            <a:cxnLst/>
            <a:rect l="l" t="t" r="r" b="b"/>
            <a:pathLst>
              <a:path h="260350">
                <a:moveTo>
                  <a:pt x="0" y="0"/>
                </a:moveTo>
                <a:lnTo>
                  <a:pt x="0" y="259994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917345" y="2687794"/>
            <a:ext cx="0" cy="266065"/>
          </a:xfrm>
          <a:custGeom>
            <a:avLst/>
            <a:gdLst/>
            <a:ahLst/>
            <a:cxnLst/>
            <a:rect l="l" t="t" r="r" b="b"/>
            <a:pathLst>
              <a:path h="266064">
                <a:moveTo>
                  <a:pt x="0" y="0"/>
                </a:moveTo>
                <a:lnTo>
                  <a:pt x="0" y="266076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960789" y="2675630"/>
            <a:ext cx="0" cy="275590"/>
          </a:xfrm>
          <a:custGeom>
            <a:avLst/>
            <a:gdLst/>
            <a:ahLst/>
            <a:cxnLst/>
            <a:rect l="l" t="t" r="r" b="b"/>
            <a:pathLst>
              <a:path h="275589">
                <a:moveTo>
                  <a:pt x="0" y="0"/>
                </a:moveTo>
                <a:lnTo>
                  <a:pt x="0" y="275199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004995" y="2663467"/>
            <a:ext cx="0" cy="284480"/>
          </a:xfrm>
          <a:custGeom>
            <a:avLst/>
            <a:gdLst/>
            <a:ahLst/>
            <a:cxnLst/>
            <a:rect l="l" t="t" r="r" b="b"/>
            <a:pathLst>
              <a:path h="284480">
                <a:moveTo>
                  <a:pt x="0" y="0"/>
                </a:moveTo>
                <a:lnTo>
                  <a:pt x="0" y="284321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048438" y="2651303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1923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092644" y="2637619"/>
            <a:ext cx="0" cy="301625"/>
          </a:xfrm>
          <a:custGeom>
            <a:avLst/>
            <a:gdLst/>
            <a:ahLst/>
            <a:cxnLst/>
            <a:rect l="l" t="t" r="r" b="b"/>
            <a:pathLst>
              <a:path h="301625">
                <a:moveTo>
                  <a:pt x="0" y="0"/>
                </a:moveTo>
                <a:lnTo>
                  <a:pt x="0" y="301046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136088" y="2620894"/>
            <a:ext cx="0" cy="311785"/>
          </a:xfrm>
          <a:custGeom>
            <a:avLst/>
            <a:gdLst/>
            <a:ahLst/>
            <a:cxnLst/>
            <a:rect l="l" t="t" r="r" b="b"/>
            <a:pathLst>
              <a:path h="311785">
                <a:moveTo>
                  <a:pt x="0" y="0"/>
                </a:moveTo>
                <a:lnTo>
                  <a:pt x="0" y="311689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180294" y="2605690"/>
            <a:ext cx="0" cy="322580"/>
          </a:xfrm>
          <a:custGeom>
            <a:avLst/>
            <a:gdLst/>
            <a:ahLst/>
            <a:cxnLst/>
            <a:rect l="l" t="t" r="r" b="b"/>
            <a:pathLst>
              <a:path h="322580">
                <a:moveTo>
                  <a:pt x="0" y="0"/>
                </a:moveTo>
                <a:lnTo>
                  <a:pt x="0" y="322332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223738" y="2588965"/>
            <a:ext cx="0" cy="334645"/>
          </a:xfrm>
          <a:custGeom>
            <a:avLst/>
            <a:gdLst/>
            <a:ahLst/>
            <a:cxnLst/>
            <a:rect l="l" t="t" r="r" b="b"/>
            <a:pathLst>
              <a:path h="334644">
                <a:moveTo>
                  <a:pt x="0" y="0"/>
                </a:moveTo>
                <a:lnTo>
                  <a:pt x="0" y="334496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267944" y="2619374"/>
            <a:ext cx="0" cy="314960"/>
          </a:xfrm>
          <a:custGeom>
            <a:avLst/>
            <a:gdLst/>
            <a:ahLst/>
            <a:cxnLst/>
            <a:rect l="l" t="t" r="r" b="b"/>
            <a:pathLst>
              <a:path h="314960">
                <a:moveTo>
                  <a:pt x="0" y="0"/>
                </a:moveTo>
                <a:lnTo>
                  <a:pt x="0" y="314730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312150" y="2648262"/>
            <a:ext cx="0" cy="296545"/>
          </a:xfrm>
          <a:custGeom>
            <a:avLst/>
            <a:gdLst/>
            <a:ahLst/>
            <a:cxnLst/>
            <a:rect l="l" t="t" r="r" b="b"/>
            <a:pathLst>
              <a:path h="296544">
                <a:moveTo>
                  <a:pt x="0" y="0"/>
                </a:moveTo>
                <a:lnTo>
                  <a:pt x="0" y="296485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355594" y="2675630"/>
            <a:ext cx="0" cy="278765"/>
          </a:xfrm>
          <a:custGeom>
            <a:avLst/>
            <a:gdLst/>
            <a:ahLst/>
            <a:cxnLst/>
            <a:rect l="l" t="t" r="r" b="b"/>
            <a:pathLst>
              <a:path h="278764">
                <a:moveTo>
                  <a:pt x="0" y="0"/>
                </a:moveTo>
                <a:lnTo>
                  <a:pt x="0" y="278240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399799" y="2701478"/>
            <a:ext cx="0" cy="261620"/>
          </a:xfrm>
          <a:custGeom>
            <a:avLst/>
            <a:gdLst/>
            <a:ahLst/>
            <a:cxnLst/>
            <a:rect l="l" t="t" r="r" b="b"/>
            <a:pathLst>
              <a:path h="261619">
                <a:moveTo>
                  <a:pt x="0" y="0"/>
                </a:moveTo>
                <a:lnTo>
                  <a:pt x="0" y="261515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443243" y="2684753"/>
            <a:ext cx="0" cy="272415"/>
          </a:xfrm>
          <a:custGeom>
            <a:avLst/>
            <a:gdLst/>
            <a:ahLst/>
            <a:cxnLst/>
            <a:rect l="l" t="t" r="r" b="b"/>
            <a:pathLst>
              <a:path h="272414">
                <a:moveTo>
                  <a:pt x="0" y="0"/>
                </a:moveTo>
                <a:lnTo>
                  <a:pt x="0" y="272158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487449" y="2666507"/>
            <a:ext cx="0" cy="283210"/>
          </a:xfrm>
          <a:custGeom>
            <a:avLst/>
            <a:gdLst/>
            <a:ahLst/>
            <a:cxnLst/>
            <a:rect l="l" t="t" r="r" b="b"/>
            <a:pathLst>
              <a:path h="283210">
                <a:moveTo>
                  <a:pt x="0" y="0"/>
                </a:moveTo>
                <a:lnTo>
                  <a:pt x="0" y="282801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530893" y="2648262"/>
            <a:ext cx="0" cy="294005"/>
          </a:xfrm>
          <a:custGeom>
            <a:avLst/>
            <a:gdLst/>
            <a:ahLst/>
            <a:cxnLst/>
            <a:rect l="l" t="t" r="r" b="b"/>
            <a:pathLst>
              <a:path h="294005">
                <a:moveTo>
                  <a:pt x="0" y="0"/>
                </a:moveTo>
                <a:lnTo>
                  <a:pt x="0" y="293444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575099" y="2628497"/>
            <a:ext cx="0" cy="304165"/>
          </a:xfrm>
          <a:custGeom>
            <a:avLst/>
            <a:gdLst/>
            <a:ahLst/>
            <a:cxnLst/>
            <a:rect l="l" t="t" r="r" b="b"/>
            <a:pathLst>
              <a:path h="304164">
                <a:moveTo>
                  <a:pt x="0" y="0"/>
                </a:moveTo>
                <a:lnTo>
                  <a:pt x="0" y="304087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618543" y="2608731"/>
            <a:ext cx="0" cy="318135"/>
          </a:xfrm>
          <a:custGeom>
            <a:avLst/>
            <a:gdLst/>
            <a:ahLst/>
            <a:cxnLst/>
            <a:rect l="l" t="t" r="r" b="b"/>
            <a:pathLst>
              <a:path h="318135">
                <a:moveTo>
                  <a:pt x="0" y="0"/>
                </a:moveTo>
                <a:lnTo>
                  <a:pt x="0" y="317771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662749" y="2585924"/>
            <a:ext cx="0" cy="334645"/>
          </a:xfrm>
          <a:custGeom>
            <a:avLst/>
            <a:gdLst/>
            <a:ahLst/>
            <a:cxnLst/>
            <a:rect l="l" t="t" r="r" b="b"/>
            <a:pathLst>
              <a:path h="334644">
                <a:moveTo>
                  <a:pt x="0" y="0"/>
                </a:moveTo>
                <a:lnTo>
                  <a:pt x="0" y="334496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706193" y="2564638"/>
            <a:ext cx="0" cy="348615"/>
          </a:xfrm>
          <a:custGeom>
            <a:avLst/>
            <a:gdLst/>
            <a:ahLst/>
            <a:cxnLst/>
            <a:rect l="l" t="t" r="r" b="b"/>
            <a:pathLst>
              <a:path h="348614">
                <a:moveTo>
                  <a:pt x="0" y="0"/>
                </a:moveTo>
                <a:lnTo>
                  <a:pt x="0" y="348180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750398" y="2540311"/>
            <a:ext cx="0" cy="367030"/>
          </a:xfrm>
          <a:custGeom>
            <a:avLst/>
            <a:gdLst/>
            <a:ahLst/>
            <a:cxnLst/>
            <a:rect l="l" t="t" r="r" b="b"/>
            <a:pathLst>
              <a:path h="367030">
                <a:moveTo>
                  <a:pt x="0" y="0"/>
                </a:moveTo>
                <a:lnTo>
                  <a:pt x="0" y="366425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793842" y="2534230"/>
            <a:ext cx="0" cy="371475"/>
          </a:xfrm>
          <a:custGeom>
            <a:avLst/>
            <a:gdLst/>
            <a:ahLst/>
            <a:cxnLst/>
            <a:rect l="l" t="t" r="r" b="b"/>
            <a:pathLst>
              <a:path h="371475">
                <a:moveTo>
                  <a:pt x="0" y="0"/>
                </a:moveTo>
                <a:lnTo>
                  <a:pt x="0" y="370986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838048" y="2528148"/>
            <a:ext cx="0" cy="374015"/>
          </a:xfrm>
          <a:custGeom>
            <a:avLst/>
            <a:gdLst/>
            <a:ahLst/>
            <a:cxnLst/>
            <a:rect l="l" t="t" r="r" b="b"/>
            <a:pathLst>
              <a:path h="374014">
                <a:moveTo>
                  <a:pt x="0" y="0"/>
                </a:moveTo>
                <a:lnTo>
                  <a:pt x="0" y="374027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881492" y="2522066"/>
            <a:ext cx="0" cy="379095"/>
          </a:xfrm>
          <a:custGeom>
            <a:avLst/>
            <a:gdLst/>
            <a:ahLst/>
            <a:cxnLst/>
            <a:rect l="l" t="t" r="r" b="b"/>
            <a:pathLst>
              <a:path h="379094">
                <a:moveTo>
                  <a:pt x="0" y="0"/>
                </a:moveTo>
                <a:lnTo>
                  <a:pt x="0" y="378588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925698" y="2514464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670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969142" y="2514464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670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4013348" y="2515984"/>
            <a:ext cx="0" cy="383540"/>
          </a:xfrm>
          <a:custGeom>
            <a:avLst/>
            <a:gdLst/>
            <a:ahLst/>
            <a:cxnLst/>
            <a:rect l="l" t="t" r="r" b="b"/>
            <a:pathLst>
              <a:path h="383539">
                <a:moveTo>
                  <a:pt x="0" y="0"/>
                </a:moveTo>
                <a:lnTo>
                  <a:pt x="0" y="383150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4056791" y="2515984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670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4100998" y="2515984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670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4144441" y="2514464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670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188647" y="2514464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29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4232091" y="2512943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29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276297" y="2511423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29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320503" y="2508382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29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363947" y="2503821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670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408153" y="2500780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670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4451596" y="2497739"/>
            <a:ext cx="0" cy="386715"/>
          </a:xfrm>
          <a:custGeom>
            <a:avLst/>
            <a:gdLst/>
            <a:ahLst/>
            <a:cxnLst/>
            <a:rect l="l" t="t" r="r" b="b"/>
            <a:pathLst>
              <a:path h="386714">
                <a:moveTo>
                  <a:pt x="0" y="0"/>
                </a:moveTo>
                <a:lnTo>
                  <a:pt x="0" y="386191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495803" y="2491657"/>
            <a:ext cx="0" cy="389255"/>
          </a:xfrm>
          <a:custGeom>
            <a:avLst/>
            <a:gdLst/>
            <a:ahLst/>
            <a:cxnLst/>
            <a:rect l="l" t="t" r="r" b="b"/>
            <a:pathLst>
              <a:path h="389255">
                <a:moveTo>
                  <a:pt x="0" y="0"/>
                </a:moveTo>
                <a:lnTo>
                  <a:pt x="0" y="389231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539246" y="2487096"/>
            <a:ext cx="0" cy="392430"/>
          </a:xfrm>
          <a:custGeom>
            <a:avLst/>
            <a:gdLst/>
            <a:ahLst/>
            <a:cxnLst/>
            <a:rect l="l" t="t" r="r" b="b"/>
            <a:pathLst>
              <a:path h="392430">
                <a:moveTo>
                  <a:pt x="0" y="0"/>
                </a:moveTo>
                <a:lnTo>
                  <a:pt x="0" y="392272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583452" y="2481014"/>
            <a:ext cx="0" cy="396875"/>
          </a:xfrm>
          <a:custGeom>
            <a:avLst/>
            <a:gdLst/>
            <a:ahLst/>
            <a:cxnLst/>
            <a:rect l="l" t="t" r="r" b="b"/>
            <a:pathLst>
              <a:path h="396875">
                <a:moveTo>
                  <a:pt x="0" y="0"/>
                </a:moveTo>
                <a:lnTo>
                  <a:pt x="0" y="396834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626896" y="2474933"/>
            <a:ext cx="0" cy="400050"/>
          </a:xfrm>
          <a:custGeom>
            <a:avLst/>
            <a:gdLst/>
            <a:ahLst/>
            <a:cxnLst/>
            <a:rect l="l" t="t" r="r" b="b"/>
            <a:pathLst>
              <a:path h="400050">
                <a:moveTo>
                  <a:pt x="0" y="0"/>
                </a:moveTo>
                <a:lnTo>
                  <a:pt x="0" y="399875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4671102" y="2470371"/>
            <a:ext cx="0" cy="403225"/>
          </a:xfrm>
          <a:custGeom>
            <a:avLst/>
            <a:gdLst/>
            <a:ahLst/>
            <a:cxnLst/>
            <a:rect l="l" t="t" r="r" b="b"/>
            <a:pathLst>
              <a:path h="403225">
                <a:moveTo>
                  <a:pt x="0" y="0"/>
                </a:moveTo>
                <a:lnTo>
                  <a:pt x="0" y="402915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714546" y="2464289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5956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4758752" y="2458208"/>
            <a:ext cx="0" cy="410845"/>
          </a:xfrm>
          <a:custGeom>
            <a:avLst/>
            <a:gdLst/>
            <a:ahLst/>
            <a:cxnLst/>
            <a:rect l="l" t="t" r="r" b="b"/>
            <a:pathLst>
              <a:path h="410844">
                <a:moveTo>
                  <a:pt x="0" y="0"/>
                </a:moveTo>
                <a:lnTo>
                  <a:pt x="0" y="410518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802196" y="2453646"/>
            <a:ext cx="0" cy="412115"/>
          </a:xfrm>
          <a:custGeom>
            <a:avLst/>
            <a:gdLst/>
            <a:ahLst/>
            <a:cxnLst/>
            <a:rect l="l" t="t" r="r" b="b"/>
            <a:pathLst>
              <a:path h="412114">
                <a:moveTo>
                  <a:pt x="0" y="0"/>
                </a:moveTo>
                <a:lnTo>
                  <a:pt x="0" y="412038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4846401" y="2447565"/>
            <a:ext cx="0" cy="417195"/>
          </a:xfrm>
          <a:custGeom>
            <a:avLst/>
            <a:gdLst/>
            <a:ahLst/>
            <a:cxnLst/>
            <a:rect l="l" t="t" r="r" b="b"/>
            <a:pathLst>
              <a:path h="417194">
                <a:moveTo>
                  <a:pt x="0" y="0"/>
                </a:moveTo>
                <a:lnTo>
                  <a:pt x="0" y="416599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4889845" y="2441483"/>
            <a:ext cx="0" cy="419734"/>
          </a:xfrm>
          <a:custGeom>
            <a:avLst/>
            <a:gdLst/>
            <a:ahLst/>
            <a:cxnLst/>
            <a:rect l="l" t="t" r="r" b="b"/>
            <a:pathLst>
              <a:path h="419735">
                <a:moveTo>
                  <a:pt x="0" y="0"/>
                </a:moveTo>
                <a:lnTo>
                  <a:pt x="0" y="419640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4934051" y="2436921"/>
            <a:ext cx="0" cy="422909"/>
          </a:xfrm>
          <a:custGeom>
            <a:avLst/>
            <a:gdLst/>
            <a:ahLst/>
            <a:cxnLst/>
            <a:rect l="l" t="t" r="r" b="b"/>
            <a:pathLst>
              <a:path h="422910">
                <a:moveTo>
                  <a:pt x="0" y="0"/>
                </a:moveTo>
                <a:lnTo>
                  <a:pt x="0" y="422681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4977495" y="2430840"/>
            <a:ext cx="0" cy="426084"/>
          </a:xfrm>
          <a:custGeom>
            <a:avLst/>
            <a:gdLst/>
            <a:ahLst/>
            <a:cxnLst/>
            <a:rect l="l" t="t" r="r" b="b"/>
            <a:pathLst>
              <a:path h="426085">
                <a:moveTo>
                  <a:pt x="0" y="0"/>
                </a:moveTo>
                <a:lnTo>
                  <a:pt x="0" y="425722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021701" y="2424758"/>
            <a:ext cx="0" cy="430530"/>
          </a:xfrm>
          <a:custGeom>
            <a:avLst/>
            <a:gdLst/>
            <a:ahLst/>
            <a:cxnLst/>
            <a:rect l="l" t="t" r="r" b="b"/>
            <a:pathLst>
              <a:path h="430530">
                <a:moveTo>
                  <a:pt x="0" y="0"/>
                </a:moveTo>
                <a:lnTo>
                  <a:pt x="0" y="430283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065145" y="2418676"/>
            <a:ext cx="0" cy="433705"/>
          </a:xfrm>
          <a:custGeom>
            <a:avLst/>
            <a:gdLst/>
            <a:ahLst/>
            <a:cxnLst/>
            <a:rect l="l" t="t" r="r" b="b"/>
            <a:pathLst>
              <a:path h="433705">
                <a:moveTo>
                  <a:pt x="0" y="0"/>
                </a:moveTo>
                <a:lnTo>
                  <a:pt x="0" y="433324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109351" y="2412594"/>
            <a:ext cx="0" cy="438150"/>
          </a:xfrm>
          <a:custGeom>
            <a:avLst/>
            <a:gdLst/>
            <a:ahLst/>
            <a:cxnLst/>
            <a:rect l="l" t="t" r="r" b="b"/>
            <a:pathLst>
              <a:path h="438150">
                <a:moveTo>
                  <a:pt x="0" y="0"/>
                </a:moveTo>
                <a:lnTo>
                  <a:pt x="0" y="437885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152795" y="2406513"/>
            <a:ext cx="0" cy="441325"/>
          </a:xfrm>
          <a:custGeom>
            <a:avLst/>
            <a:gdLst/>
            <a:ahLst/>
            <a:cxnLst/>
            <a:rect l="l" t="t" r="r" b="b"/>
            <a:pathLst>
              <a:path h="441325">
                <a:moveTo>
                  <a:pt x="0" y="0"/>
                </a:moveTo>
                <a:lnTo>
                  <a:pt x="0" y="440926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197000" y="2400431"/>
            <a:ext cx="0" cy="445770"/>
          </a:xfrm>
          <a:custGeom>
            <a:avLst/>
            <a:gdLst/>
            <a:ahLst/>
            <a:cxnLst/>
            <a:rect l="l" t="t" r="r" b="b"/>
            <a:pathLst>
              <a:path h="445769">
                <a:moveTo>
                  <a:pt x="0" y="0"/>
                </a:moveTo>
                <a:lnTo>
                  <a:pt x="0" y="445488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240444" y="2394349"/>
            <a:ext cx="0" cy="448945"/>
          </a:xfrm>
          <a:custGeom>
            <a:avLst/>
            <a:gdLst/>
            <a:ahLst/>
            <a:cxnLst/>
            <a:rect l="l" t="t" r="r" b="b"/>
            <a:pathLst>
              <a:path h="448944">
                <a:moveTo>
                  <a:pt x="0" y="0"/>
                </a:moveTo>
                <a:lnTo>
                  <a:pt x="0" y="448528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284650" y="2388267"/>
            <a:ext cx="0" cy="453390"/>
          </a:xfrm>
          <a:custGeom>
            <a:avLst/>
            <a:gdLst/>
            <a:ahLst/>
            <a:cxnLst/>
            <a:rect l="l" t="t" r="r" b="b"/>
            <a:pathLst>
              <a:path h="453389">
                <a:moveTo>
                  <a:pt x="0" y="0"/>
                </a:moveTo>
                <a:lnTo>
                  <a:pt x="0" y="453090"/>
                </a:lnTo>
              </a:path>
            </a:pathLst>
          </a:custGeom>
          <a:ln w="1676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328094" y="2380665"/>
            <a:ext cx="0" cy="457834"/>
          </a:xfrm>
          <a:custGeom>
            <a:avLst/>
            <a:gdLst/>
            <a:ahLst/>
            <a:cxnLst/>
            <a:rect l="l" t="t" r="r" b="b"/>
            <a:pathLst>
              <a:path h="457835">
                <a:moveTo>
                  <a:pt x="0" y="0"/>
                </a:moveTo>
                <a:lnTo>
                  <a:pt x="0" y="457651"/>
                </a:lnTo>
              </a:path>
            </a:pathLst>
          </a:custGeom>
          <a:ln w="182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570557" y="2663467"/>
            <a:ext cx="0" cy="115570"/>
          </a:xfrm>
          <a:custGeom>
            <a:avLst/>
            <a:gdLst/>
            <a:ahLst/>
            <a:cxnLst/>
            <a:rect l="l" t="t" r="r" b="b"/>
            <a:pathLst>
              <a:path h="115569">
                <a:moveTo>
                  <a:pt x="0" y="0"/>
                </a:moveTo>
                <a:lnTo>
                  <a:pt x="0" y="115553"/>
                </a:lnTo>
              </a:path>
            </a:pathLst>
          </a:custGeom>
          <a:ln w="914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610189" y="2645221"/>
            <a:ext cx="0" cy="120650"/>
          </a:xfrm>
          <a:custGeom>
            <a:avLst/>
            <a:gdLst/>
            <a:ahLst/>
            <a:cxnLst/>
            <a:rect l="l" t="t" r="r" b="b"/>
            <a:pathLst>
              <a:path h="120650">
                <a:moveTo>
                  <a:pt x="0" y="0"/>
                </a:moveTo>
                <a:lnTo>
                  <a:pt x="0" y="120114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654395" y="2625456"/>
            <a:ext cx="0" cy="126364"/>
          </a:xfrm>
          <a:custGeom>
            <a:avLst/>
            <a:gdLst/>
            <a:ahLst/>
            <a:cxnLst/>
            <a:rect l="l" t="t" r="r" b="b"/>
            <a:pathLst>
              <a:path h="126364">
                <a:moveTo>
                  <a:pt x="0" y="0"/>
                </a:moveTo>
                <a:lnTo>
                  <a:pt x="0" y="126196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697839" y="2605690"/>
            <a:ext cx="0" cy="130810"/>
          </a:xfrm>
          <a:custGeom>
            <a:avLst/>
            <a:gdLst/>
            <a:ahLst/>
            <a:cxnLst/>
            <a:rect l="l" t="t" r="r" b="b"/>
            <a:pathLst>
              <a:path h="130810">
                <a:moveTo>
                  <a:pt x="0" y="0"/>
                </a:moveTo>
                <a:lnTo>
                  <a:pt x="0" y="130757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742045" y="2592006"/>
            <a:ext cx="0" cy="135890"/>
          </a:xfrm>
          <a:custGeom>
            <a:avLst/>
            <a:gdLst/>
            <a:ahLst/>
            <a:cxnLst/>
            <a:rect l="l" t="t" r="r" b="b"/>
            <a:pathLst>
              <a:path h="135889">
                <a:moveTo>
                  <a:pt x="0" y="0"/>
                </a:moveTo>
                <a:lnTo>
                  <a:pt x="0" y="135318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785489" y="2578322"/>
            <a:ext cx="0" cy="140335"/>
          </a:xfrm>
          <a:custGeom>
            <a:avLst/>
            <a:gdLst/>
            <a:ahLst/>
            <a:cxnLst/>
            <a:rect l="l" t="t" r="r" b="b"/>
            <a:pathLst>
              <a:path h="140335">
                <a:moveTo>
                  <a:pt x="0" y="0"/>
                </a:moveTo>
                <a:lnTo>
                  <a:pt x="0" y="139880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829695" y="2563118"/>
            <a:ext cx="0" cy="146050"/>
          </a:xfrm>
          <a:custGeom>
            <a:avLst/>
            <a:gdLst/>
            <a:ahLst/>
            <a:cxnLst/>
            <a:rect l="l" t="t" r="r" b="b"/>
            <a:pathLst>
              <a:path h="146050">
                <a:moveTo>
                  <a:pt x="0" y="0"/>
                </a:moveTo>
                <a:lnTo>
                  <a:pt x="0" y="145961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873139" y="2547913"/>
            <a:ext cx="0" cy="151130"/>
          </a:xfrm>
          <a:custGeom>
            <a:avLst/>
            <a:gdLst/>
            <a:ahLst/>
            <a:cxnLst/>
            <a:rect l="l" t="t" r="r" b="b"/>
            <a:pathLst>
              <a:path h="151130">
                <a:moveTo>
                  <a:pt x="0" y="0"/>
                </a:moveTo>
                <a:lnTo>
                  <a:pt x="0" y="150523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917345" y="2531189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4">
                <a:moveTo>
                  <a:pt x="0" y="0"/>
                </a:moveTo>
                <a:lnTo>
                  <a:pt x="0" y="156605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960789" y="2514464"/>
            <a:ext cx="0" cy="161290"/>
          </a:xfrm>
          <a:custGeom>
            <a:avLst/>
            <a:gdLst/>
            <a:ahLst/>
            <a:cxnLst/>
            <a:rect l="l" t="t" r="r" b="b"/>
            <a:pathLst>
              <a:path h="161289">
                <a:moveTo>
                  <a:pt x="0" y="0"/>
                </a:moveTo>
                <a:lnTo>
                  <a:pt x="0" y="161166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004995" y="2497739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5">
                <a:moveTo>
                  <a:pt x="0" y="0"/>
                </a:moveTo>
                <a:lnTo>
                  <a:pt x="0" y="165727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048438" y="2479494"/>
            <a:ext cx="0" cy="172085"/>
          </a:xfrm>
          <a:custGeom>
            <a:avLst/>
            <a:gdLst/>
            <a:ahLst/>
            <a:cxnLst/>
            <a:rect l="l" t="t" r="r" b="b"/>
            <a:pathLst>
              <a:path h="172085">
                <a:moveTo>
                  <a:pt x="0" y="0"/>
                </a:moveTo>
                <a:lnTo>
                  <a:pt x="0" y="171809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092644" y="2458208"/>
            <a:ext cx="0" cy="179705"/>
          </a:xfrm>
          <a:custGeom>
            <a:avLst/>
            <a:gdLst/>
            <a:ahLst/>
            <a:cxnLst/>
            <a:rect l="l" t="t" r="r" b="b"/>
            <a:pathLst>
              <a:path h="179705">
                <a:moveTo>
                  <a:pt x="0" y="0"/>
                </a:moveTo>
                <a:lnTo>
                  <a:pt x="0" y="179411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136088" y="2435401"/>
            <a:ext cx="0" cy="186055"/>
          </a:xfrm>
          <a:custGeom>
            <a:avLst/>
            <a:gdLst/>
            <a:ahLst/>
            <a:cxnLst/>
            <a:rect l="l" t="t" r="r" b="b"/>
            <a:pathLst>
              <a:path h="186055">
                <a:moveTo>
                  <a:pt x="0" y="0"/>
                </a:moveTo>
                <a:lnTo>
                  <a:pt x="0" y="185493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180294" y="2411074"/>
            <a:ext cx="0" cy="194945"/>
          </a:xfrm>
          <a:custGeom>
            <a:avLst/>
            <a:gdLst/>
            <a:ahLst/>
            <a:cxnLst/>
            <a:rect l="l" t="t" r="r" b="b"/>
            <a:pathLst>
              <a:path h="194944">
                <a:moveTo>
                  <a:pt x="0" y="0"/>
                </a:moveTo>
                <a:lnTo>
                  <a:pt x="0" y="194615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223738" y="2386747"/>
            <a:ext cx="0" cy="202565"/>
          </a:xfrm>
          <a:custGeom>
            <a:avLst/>
            <a:gdLst/>
            <a:ahLst/>
            <a:cxnLst/>
            <a:rect l="l" t="t" r="r" b="b"/>
            <a:pathLst>
              <a:path h="202564">
                <a:moveTo>
                  <a:pt x="0" y="0"/>
                </a:moveTo>
                <a:lnTo>
                  <a:pt x="0" y="202218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267944" y="2420197"/>
            <a:ext cx="0" cy="199390"/>
          </a:xfrm>
          <a:custGeom>
            <a:avLst/>
            <a:gdLst/>
            <a:ahLst/>
            <a:cxnLst/>
            <a:rect l="l" t="t" r="r" b="b"/>
            <a:pathLst>
              <a:path h="199389">
                <a:moveTo>
                  <a:pt x="0" y="0"/>
                </a:moveTo>
                <a:lnTo>
                  <a:pt x="0" y="199177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312150" y="2452126"/>
            <a:ext cx="0" cy="196215"/>
          </a:xfrm>
          <a:custGeom>
            <a:avLst/>
            <a:gdLst/>
            <a:ahLst/>
            <a:cxnLst/>
            <a:rect l="l" t="t" r="r" b="b"/>
            <a:pathLst>
              <a:path h="196214">
                <a:moveTo>
                  <a:pt x="0" y="0"/>
                </a:moveTo>
                <a:lnTo>
                  <a:pt x="0" y="196136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355594" y="2482535"/>
            <a:ext cx="0" cy="193675"/>
          </a:xfrm>
          <a:custGeom>
            <a:avLst/>
            <a:gdLst/>
            <a:ahLst/>
            <a:cxnLst/>
            <a:rect l="l" t="t" r="r" b="b"/>
            <a:pathLst>
              <a:path h="193675">
                <a:moveTo>
                  <a:pt x="0" y="0"/>
                </a:moveTo>
                <a:lnTo>
                  <a:pt x="0" y="193095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399799" y="2511423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054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443243" y="2484055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4">
                <a:moveTo>
                  <a:pt x="0" y="0"/>
                </a:moveTo>
                <a:lnTo>
                  <a:pt x="0" y="200697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487449" y="2453646"/>
            <a:ext cx="0" cy="213360"/>
          </a:xfrm>
          <a:custGeom>
            <a:avLst/>
            <a:gdLst/>
            <a:ahLst/>
            <a:cxnLst/>
            <a:rect l="l" t="t" r="r" b="b"/>
            <a:pathLst>
              <a:path h="213360">
                <a:moveTo>
                  <a:pt x="0" y="0"/>
                </a:moveTo>
                <a:lnTo>
                  <a:pt x="0" y="212861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530893" y="2423238"/>
            <a:ext cx="0" cy="225425"/>
          </a:xfrm>
          <a:custGeom>
            <a:avLst/>
            <a:gdLst/>
            <a:ahLst/>
            <a:cxnLst/>
            <a:rect l="l" t="t" r="r" b="b"/>
            <a:pathLst>
              <a:path h="225425">
                <a:moveTo>
                  <a:pt x="0" y="0"/>
                </a:moveTo>
                <a:lnTo>
                  <a:pt x="0" y="225024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575099" y="2391308"/>
            <a:ext cx="0" cy="237490"/>
          </a:xfrm>
          <a:custGeom>
            <a:avLst/>
            <a:gdLst/>
            <a:ahLst/>
            <a:cxnLst/>
            <a:rect l="l" t="t" r="r" b="b"/>
            <a:pathLst>
              <a:path h="237489">
                <a:moveTo>
                  <a:pt x="0" y="0"/>
                </a:moveTo>
                <a:lnTo>
                  <a:pt x="0" y="237188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618543" y="2359379"/>
            <a:ext cx="0" cy="249554"/>
          </a:xfrm>
          <a:custGeom>
            <a:avLst/>
            <a:gdLst/>
            <a:ahLst/>
            <a:cxnLst/>
            <a:rect l="l" t="t" r="r" b="b"/>
            <a:pathLst>
              <a:path h="249555">
                <a:moveTo>
                  <a:pt x="0" y="0"/>
                </a:moveTo>
                <a:lnTo>
                  <a:pt x="0" y="249351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662749" y="2324409"/>
            <a:ext cx="0" cy="261620"/>
          </a:xfrm>
          <a:custGeom>
            <a:avLst/>
            <a:gdLst/>
            <a:ahLst/>
            <a:cxnLst/>
            <a:rect l="l" t="t" r="r" b="b"/>
            <a:pathLst>
              <a:path h="261619">
                <a:moveTo>
                  <a:pt x="0" y="0"/>
                </a:moveTo>
                <a:lnTo>
                  <a:pt x="0" y="261515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706193" y="2289439"/>
            <a:ext cx="0" cy="275590"/>
          </a:xfrm>
          <a:custGeom>
            <a:avLst/>
            <a:gdLst/>
            <a:ahLst/>
            <a:cxnLst/>
            <a:rect l="l" t="t" r="r" b="b"/>
            <a:pathLst>
              <a:path h="275589">
                <a:moveTo>
                  <a:pt x="0" y="0"/>
                </a:moveTo>
                <a:lnTo>
                  <a:pt x="0" y="275199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750398" y="2251428"/>
            <a:ext cx="0" cy="288925"/>
          </a:xfrm>
          <a:custGeom>
            <a:avLst/>
            <a:gdLst/>
            <a:ahLst/>
            <a:cxnLst/>
            <a:rect l="l" t="t" r="r" b="b"/>
            <a:pathLst>
              <a:path h="288925">
                <a:moveTo>
                  <a:pt x="0" y="0"/>
                </a:moveTo>
                <a:lnTo>
                  <a:pt x="0" y="288883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793842" y="2237681"/>
            <a:ext cx="0" cy="296545"/>
          </a:xfrm>
          <a:custGeom>
            <a:avLst/>
            <a:gdLst/>
            <a:ahLst/>
            <a:cxnLst/>
            <a:rect l="l" t="t" r="r" b="b"/>
            <a:pathLst>
              <a:path h="296544">
                <a:moveTo>
                  <a:pt x="0" y="0"/>
                </a:moveTo>
                <a:lnTo>
                  <a:pt x="0" y="296548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838048" y="2223997"/>
            <a:ext cx="0" cy="304165"/>
          </a:xfrm>
          <a:custGeom>
            <a:avLst/>
            <a:gdLst/>
            <a:ahLst/>
            <a:cxnLst/>
            <a:rect l="l" t="t" r="r" b="b"/>
            <a:pathLst>
              <a:path h="304164">
                <a:moveTo>
                  <a:pt x="0" y="0"/>
                </a:moveTo>
                <a:lnTo>
                  <a:pt x="0" y="304150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881492" y="2208793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273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925698" y="2193588"/>
            <a:ext cx="0" cy="321310"/>
          </a:xfrm>
          <a:custGeom>
            <a:avLst/>
            <a:gdLst/>
            <a:ahLst/>
            <a:cxnLst/>
            <a:rect l="l" t="t" r="r" b="b"/>
            <a:pathLst>
              <a:path h="321310">
                <a:moveTo>
                  <a:pt x="0" y="0"/>
                </a:moveTo>
                <a:lnTo>
                  <a:pt x="0" y="320875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969142" y="2189027"/>
            <a:ext cx="0" cy="325755"/>
          </a:xfrm>
          <a:custGeom>
            <a:avLst/>
            <a:gdLst/>
            <a:ahLst/>
            <a:cxnLst/>
            <a:rect l="l" t="t" r="r" b="b"/>
            <a:pathLst>
              <a:path h="325755">
                <a:moveTo>
                  <a:pt x="0" y="0"/>
                </a:moveTo>
                <a:lnTo>
                  <a:pt x="0" y="325436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013348" y="2185986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29998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056791" y="2181425"/>
            <a:ext cx="0" cy="334645"/>
          </a:xfrm>
          <a:custGeom>
            <a:avLst/>
            <a:gdLst/>
            <a:ahLst/>
            <a:cxnLst/>
            <a:rect l="l" t="t" r="r" b="b"/>
            <a:pathLst>
              <a:path h="334644">
                <a:moveTo>
                  <a:pt x="0" y="0"/>
                </a:moveTo>
                <a:lnTo>
                  <a:pt x="0" y="334559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100998" y="2176863"/>
            <a:ext cx="0" cy="339725"/>
          </a:xfrm>
          <a:custGeom>
            <a:avLst/>
            <a:gdLst/>
            <a:ahLst/>
            <a:cxnLst/>
            <a:rect l="l" t="t" r="r" b="b"/>
            <a:pathLst>
              <a:path h="339725">
                <a:moveTo>
                  <a:pt x="0" y="0"/>
                </a:moveTo>
                <a:lnTo>
                  <a:pt x="0" y="339120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144441" y="2167741"/>
            <a:ext cx="0" cy="347345"/>
          </a:xfrm>
          <a:custGeom>
            <a:avLst/>
            <a:gdLst/>
            <a:ahLst/>
            <a:cxnLst/>
            <a:rect l="l" t="t" r="r" b="b"/>
            <a:pathLst>
              <a:path h="347344">
                <a:moveTo>
                  <a:pt x="0" y="0"/>
                </a:moveTo>
                <a:lnTo>
                  <a:pt x="0" y="346723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188647" y="2158618"/>
            <a:ext cx="0" cy="356235"/>
          </a:xfrm>
          <a:custGeom>
            <a:avLst/>
            <a:gdLst/>
            <a:ahLst/>
            <a:cxnLst/>
            <a:rect l="l" t="t" r="r" b="b"/>
            <a:pathLst>
              <a:path h="356235">
                <a:moveTo>
                  <a:pt x="0" y="0"/>
                </a:moveTo>
                <a:lnTo>
                  <a:pt x="0" y="355845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232091" y="2149495"/>
            <a:ext cx="0" cy="363855"/>
          </a:xfrm>
          <a:custGeom>
            <a:avLst/>
            <a:gdLst/>
            <a:ahLst/>
            <a:cxnLst/>
            <a:rect l="l" t="t" r="r" b="b"/>
            <a:pathLst>
              <a:path h="363855">
                <a:moveTo>
                  <a:pt x="0" y="0"/>
                </a:moveTo>
                <a:lnTo>
                  <a:pt x="0" y="363447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276297" y="2140373"/>
            <a:ext cx="0" cy="371475"/>
          </a:xfrm>
          <a:custGeom>
            <a:avLst/>
            <a:gdLst/>
            <a:ahLst/>
            <a:cxnLst/>
            <a:rect l="l" t="t" r="r" b="b"/>
            <a:pathLst>
              <a:path h="371475">
                <a:moveTo>
                  <a:pt x="0" y="0"/>
                </a:moveTo>
                <a:lnTo>
                  <a:pt x="0" y="371050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320503" y="2128209"/>
            <a:ext cx="0" cy="380365"/>
          </a:xfrm>
          <a:custGeom>
            <a:avLst/>
            <a:gdLst/>
            <a:ahLst/>
            <a:cxnLst/>
            <a:rect l="l" t="t" r="r" b="b"/>
            <a:pathLst>
              <a:path h="380364">
                <a:moveTo>
                  <a:pt x="0" y="0"/>
                </a:moveTo>
                <a:lnTo>
                  <a:pt x="0" y="380172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363947" y="2116046"/>
            <a:ext cx="0" cy="387985"/>
          </a:xfrm>
          <a:custGeom>
            <a:avLst/>
            <a:gdLst/>
            <a:ahLst/>
            <a:cxnLst/>
            <a:rect l="l" t="t" r="r" b="b"/>
            <a:pathLst>
              <a:path h="387985">
                <a:moveTo>
                  <a:pt x="0" y="0"/>
                </a:moveTo>
                <a:lnTo>
                  <a:pt x="0" y="387774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408153" y="2103882"/>
            <a:ext cx="0" cy="397510"/>
          </a:xfrm>
          <a:custGeom>
            <a:avLst/>
            <a:gdLst/>
            <a:ahLst/>
            <a:cxnLst/>
            <a:rect l="l" t="t" r="r" b="b"/>
            <a:pathLst>
              <a:path h="397510">
                <a:moveTo>
                  <a:pt x="0" y="0"/>
                </a:moveTo>
                <a:lnTo>
                  <a:pt x="0" y="396897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451596" y="2091719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020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495803" y="2078035"/>
            <a:ext cx="0" cy="414020"/>
          </a:xfrm>
          <a:custGeom>
            <a:avLst/>
            <a:gdLst/>
            <a:ahLst/>
            <a:cxnLst/>
            <a:rect l="l" t="t" r="r" b="b"/>
            <a:pathLst>
              <a:path h="414019">
                <a:moveTo>
                  <a:pt x="0" y="0"/>
                </a:moveTo>
                <a:lnTo>
                  <a:pt x="0" y="413622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539246" y="2064351"/>
            <a:ext cx="0" cy="422909"/>
          </a:xfrm>
          <a:custGeom>
            <a:avLst/>
            <a:gdLst/>
            <a:ahLst/>
            <a:cxnLst/>
            <a:rect l="l" t="t" r="r" b="b"/>
            <a:pathLst>
              <a:path h="422910">
                <a:moveTo>
                  <a:pt x="0" y="0"/>
                </a:moveTo>
                <a:lnTo>
                  <a:pt x="0" y="422744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583452" y="2049147"/>
            <a:ext cx="0" cy="432434"/>
          </a:xfrm>
          <a:custGeom>
            <a:avLst/>
            <a:gdLst/>
            <a:ahLst/>
            <a:cxnLst/>
            <a:rect l="l" t="t" r="r" b="b"/>
            <a:pathLst>
              <a:path h="432435">
                <a:moveTo>
                  <a:pt x="0" y="0"/>
                </a:moveTo>
                <a:lnTo>
                  <a:pt x="0" y="431867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626896" y="2035463"/>
            <a:ext cx="0" cy="440055"/>
          </a:xfrm>
          <a:custGeom>
            <a:avLst/>
            <a:gdLst/>
            <a:ahLst/>
            <a:cxnLst/>
            <a:rect l="l" t="t" r="r" b="b"/>
            <a:pathLst>
              <a:path h="440055">
                <a:moveTo>
                  <a:pt x="0" y="0"/>
                </a:moveTo>
                <a:lnTo>
                  <a:pt x="0" y="439469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671102" y="2021779"/>
            <a:ext cx="0" cy="448945"/>
          </a:xfrm>
          <a:custGeom>
            <a:avLst/>
            <a:gdLst/>
            <a:ahLst/>
            <a:cxnLst/>
            <a:rect l="l" t="t" r="r" b="b"/>
            <a:pathLst>
              <a:path h="448944">
                <a:moveTo>
                  <a:pt x="0" y="0"/>
                </a:moveTo>
                <a:lnTo>
                  <a:pt x="0" y="448592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714546" y="2006575"/>
            <a:ext cx="0" cy="457834"/>
          </a:xfrm>
          <a:custGeom>
            <a:avLst/>
            <a:gdLst/>
            <a:ahLst/>
            <a:cxnLst/>
            <a:rect l="l" t="t" r="r" b="b"/>
            <a:pathLst>
              <a:path h="457835">
                <a:moveTo>
                  <a:pt x="0" y="0"/>
                </a:moveTo>
                <a:lnTo>
                  <a:pt x="0" y="457714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758752" y="1991370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6837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802196" y="1977686"/>
            <a:ext cx="0" cy="476250"/>
          </a:xfrm>
          <a:custGeom>
            <a:avLst/>
            <a:gdLst/>
            <a:ahLst/>
            <a:cxnLst/>
            <a:rect l="l" t="t" r="r" b="b"/>
            <a:pathLst>
              <a:path h="476250">
                <a:moveTo>
                  <a:pt x="0" y="0"/>
                </a:moveTo>
                <a:lnTo>
                  <a:pt x="0" y="475960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846401" y="1962482"/>
            <a:ext cx="0" cy="485140"/>
          </a:xfrm>
          <a:custGeom>
            <a:avLst/>
            <a:gdLst/>
            <a:ahLst/>
            <a:cxnLst/>
            <a:rect l="l" t="t" r="r" b="b"/>
            <a:pathLst>
              <a:path h="485139">
                <a:moveTo>
                  <a:pt x="0" y="0"/>
                </a:moveTo>
                <a:lnTo>
                  <a:pt x="0" y="485082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889845" y="1947277"/>
            <a:ext cx="0" cy="494665"/>
          </a:xfrm>
          <a:custGeom>
            <a:avLst/>
            <a:gdLst/>
            <a:ahLst/>
            <a:cxnLst/>
            <a:rect l="l" t="t" r="r" b="b"/>
            <a:pathLst>
              <a:path h="494664">
                <a:moveTo>
                  <a:pt x="0" y="0"/>
                </a:moveTo>
                <a:lnTo>
                  <a:pt x="0" y="494205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934051" y="1930553"/>
            <a:ext cx="0" cy="506730"/>
          </a:xfrm>
          <a:custGeom>
            <a:avLst/>
            <a:gdLst/>
            <a:ahLst/>
            <a:cxnLst/>
            <a:rect l="l" t="t" r="r" b="b"/>
            <a:pathLst>
              <a:path h="506730">
                <a:moveTo>
                  <a:pt x="0" y="0"/>
                </a:moveTo>
                <a:lnTo>
                  <a:pt x="0" y="506368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977495" y="1915348"/>
            <a:ext cx="0" cy="515620"/>
          </a:xfrm>
          <a:custGeom>
            <a:avLst/>
            <a:gdLst/>
            <a:ahLst/>
            <a:cxnLst/>
            <a:rect l="l" t="t" r="r" b="b"/>
            <a:pathLst>
              <a:path h="515619">
                <a:moveTo>
                  <a:pt x="0" y="0"/>
                </a:moveTo>
                <a:lnTo>
                  <a:pt x="0" y="515491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021701" y="1900144"/>
            <a:ext cx="0" cy="525145"/>
          </a:xfrm>
          <a:custGeom>
            <a:avLst/>
            <a:gdLst/>
            <a:ahLst/>
            <a:cxnLst/>
            <a:rect l="l" t="t" r="r" b="b"/>
            <a:pathLst>
              <a:path h="525144">
                <a:moveTo>
                  <a:pt x="0" y="0"/>
                </a:moveTo>
                <a:lnTo>
                  <a:pt x="0" y="524614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065145" y="1884939"/>
            <a:ext cx="0" cy="534035"/>
          </a:xfrm>
          <a:custGeom>
            <a:avLst/>
            <a:gdLst/>
            <a:ahLst/>
            <a:cxnLst/>
            <a:rect l="l" t="t" r="r" b="b"/>
            <a:pathLst>
              <a:path h="534035">
                <a:moveTo>
                  <a:pt x="0" y="0"/>
                </a:moveTo>
                <a:lnTo>
                  <a:pt x="0" y="533736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109351" y="1868215"/>
            <a:ext cx="0" cy="544830"/>
          </a:xfrm>
          <a:custGeom>
            <a:avLst/>
            <a:gdLst/>
            <a:ahLst/>
            <a:cxnLst/>
            <a:rect l="l" t="t" r="r" b="b"/>
            <a:pathLst>
              <a:path h="544830">
                <a:moveTo>
                  <a:pt x="0" y="0"/>
                </a:moveTo>
                <a:lnTo>
                  <a:pt x="0" y="544379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152795" y="1853010"/>
            <a:ext cx="0" cy="553720"/>
          </a:xfrm>
          <a:custGeom>
            <a:avLst/>
            <a:gdLst/>
            <a:ahLst/>
            <a:cxnLst/>
            <a:rect l="l" t="t" r="r" b="b"/>
            <a:pathLst>
              <a:path h="553719">
                <a:moveTo>
                  <a:pt x="0" y="0"/>
                </a:moveTo>
                <a:lnTo>
                  <a:pt x="0" y="553502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197000" y="1836285"/>
            <a:ext cx="0" cy="564515"/>
          </a:xfrm>
          <a:custGeom>
            <a:avLst/>
            <a:gdLst/>
            <a:ahLst/>
            <a:cxnLst/>
            <a:rect l="l" t="t" r="r" b="b"/>
            <a:pathLst>
              <a:path h="564514">
                <a:moveTo>
                  <a:pt x="0" y="0"/>
                </a:moveTo>
                <a:lnTo>
                  <a:pt x="0" y="564145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240444" y="1819561"/>
            <a:ext cx="0" cy="575310"/>
          </a:xfrm>
          <a:custGeom>
            <a:avLst/>
            <a:gdLst/>
            <a:ahLst/>
            <a:cxnLst/>
            <a:rect l="l" t="t" r="r" b="b"/>
            <a:pathLst>
              <a:path h="575310">
                <a:moveTo>
                  <a:pt x="0" y="0"/>
                </a:moveTo>
                <a:lnTo>
                  <a:pt x="0" y="574788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284650" y="1802836"/>
            <a:ext cx="0" cy="585470"/>
          </a:xfrm>
          <a:custGeom>
            <a:avLst/>
            <a:gdLst/>
            <a:ahLst/>
            <a:cxnLst/>
            <a:rect l="l" t="t" r="r" b="b"/>
            <a:pathLst>
              <a:path h="585469">
                <a:moveTo>
                  <a:pt x="0" y="0"/>
                </a:moveTo>
                <a:lnTo>
                  <a:pt x="0" y="585431"/>
                </a:lnTo>
              </a:path>
            </a:pathLst>
          </a:custGeom>
          <a:ln w="1676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328094" y="1786111"/>
            <a:ext cx="0" cy="594995"/>
          </a:xfrm>
          <a:custGeom>
            <a:avLst/>
            <a:gdLst/>
            <a:ahLst/>
            <a:cxnLst/>
            <a:rect l="l" t="t" r="r" b="b"/>
            <a:pathLst>
              <a:path h="594994">
                <a:moveTo>
                  <a:pt x="0" y="0"/>
                </a:moveTo>
                <a:lnTo>
                  <a:pt x="0" y="594554"/>
                </a:lnTo>
              </a:path>
            </a:pathLst>
          </a:custGeom>
          <a:ln w="182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565984" y="1504830"/>
            <a:ext cx="0" cy="1707514"/>
          </a:xfrm>
          <a:custGeom>
            <a:avLst/>
            <a:gdLst/>
            <a:ahLst/>
            <a:cxnLst/>
            <a:rect l="l" t="t" r="r" b="b"/>
            <a:pathLst>
              <a:path h="1707514">
                <a:moveTo>
                  <a:pt x="0" y="1707514"/>
                </a:moveTo>
                <a:lnTo>
                  <a:pt x="0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533972" y="3212345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1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533972" y="2997963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1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533972" y="2785102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1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533972" y="2572240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1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533972" y="2357859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1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533972" y="2144934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1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533972" y="1932073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1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533972" y="1717691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1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533972" y="1504830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1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565984" y="3212345"/>
            <a:ext cx="2762250" cy="0"/>
          </a:xfrm>
          <a:custGeom>
            <a:avLst/>
            <a:gdLst/>
            <a:ahLst/>
            <a:cxnLst/>
            <a:rect l="l" t="t" r="r" b="b"/>
            <a:pathLst>
              <a:path w="2762250">
                <a:moveTo>
                  <a:pt x="0" y="0"/>
                </a:moveTo>
                <a:lnTo>
                  <a:pt x="2762110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565984" y="3212345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741283" y="3212345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916583" y="3212345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091882" y="3212345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268706" y="3212345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444006" y="3212345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619305" y="3212345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794604" y="3212345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969904" y="3212345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4145203" y="3212345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4320503" y="3212345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4495803" y="3212345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4671102" y="3212345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4846401" y="3212345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021701" y="3212345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197000" y="3212345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2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 txBox="1"/>
          <p:nvPr/>
        </p:nvSpPr>
        <p:spPr>
          <a:xfrm>
            <a:off x="2251454" y="2285183"/>
            <a:ext cx="205104" cy="3575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50" b="1" spc="-5" dirty="0">
                <a:solidFill>
                  <a:srgbClr val="404040"/>
                </a:solidFill>
                <a:latin typeface="Arial"/>
                <a:cs typeface="Arial"/>
              </a:rPr>
              <a:t>4</a:t>
            </a:r>
            <a:r>
              <a:rPr sz="850" b="1" spc="-1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85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60"/>
              </a:spcBef>
            </a:pPr>
            <a:r>
              <a:rPr sz="850" b="1" spc="-5" dirty="0">
                <a:solidFill>
                  <a:srgbClr val="404040"/>
                </a:solidFill>
                <a:latin typeface="Arial"/>
                <a:cs typeface="Arial"/>
              </a:rPr>
              <a:t>3</a:t>
            </a:r>
            <a:r>
              <a:rPr sz="850" b="1" spc="-1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85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50">
              <a:latin typeface="Arial"/>
              <a:cs typeface="Arial"/>
            </a:endParaRPr>
          </a:p>
        </p:txBody>
      </p:sp>
      <p:sp>
        <p:nvSpPr>
          <p:cNvPr id="320" name="object 320"/>
          <p:cNvSpPr txBox="1"/>
          <p:nvPr/>
        </p:nvSpPr>
        <p:spPr>
          <a:xfrm>
            <a:off x="2251454" y="1430963"/>
            <a:ext cx="205104" cy="7842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50" b="1" spc="-10" dirty="0">
                <a:solidFill>
                  <a:srgbClr val="404040"/>
                </a:solidFill>
                <a:latin typeface="Arial"/>
                <a:cs typeface="Arial"/>
              </a:rPr>
              <a:t>80</a:t>
            </a:r>
            <a:r>
              <a:rPr sz="85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60"/>
              </a:spcBef>
            </a:pPr>
            <a:r>
              <a:rPr sz="850" b="1" spc="-10" dirty="0">
                <a:solidFill>
                  <a:srgbClr val="404040"/>
                </a:solidFill>
                <a:latin typeface="Arial"/>
                <a:cs typeface="Arial"/>
              </a:rPr>
              <a:t>70</a:t>
            </a:r>
            <a:r>
              <a:rPr sz="85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60"/>
              </a:spcBef>
            </a:pPr>
            <a:r>
              <a:rPr sz="850" b="1" spc="-10" dirty="0">
                <a:solidFill>
                  <a:srgbClr val="404040"/>
                </a:solidFill>
                <a:latin typeface="Arial"/>
                <a:cs typeface="Arial"/>
              </a:rPr>
              <a:t>60</a:t>
            </a:r>
            <a:r>
              <a:rPr sz="85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60"/>
              </a:spcBef>
            </a:pPr>
            <a:r>
              <a:rPr sz="850" b="1" spc="-5" dirty="0">
                <a:solidFill>
                  <a:srgbClr val="404040"/>
                </a:solidFill>
                <a:latin typeface="Arial"/>
                <a:cs typeface="Arial"/>
              </a:rPr>
              <a:t>5</a:t>
            </a:r>
            <a:r>
              <a:rPr sz="850" b="1" spc="-1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85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50">
              <a:latin typeface="Arial"/>
              <a:cs typeface="Arial"/>
            </a:endParaRPr>
          </a:p>
        </p:txBody>
      </p:sp>
      <p:sp>
        <p:nvSpPr>
          <p:cNvPr id="321" name="object 321"/>
          <p:cNvSpPr txBox="1"/>
          <p:nvPr/>
        </p:nvSpPr>
        <p:spPr>
          <a:xfrm>
            <a:off x="2251694" y="2712122"/>
            <a:ext cx="3018155" cy="6991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50" b="1" spc="-10" dirty="0">
                <a:solidFill>
                  <a:srgbClr val="404040"/>
                </a:solidFill>
                <a:latin typeface="Arial"/>
                <a:cs typeface="Arial"/>
              </a:rPr>
              <a:t>200</a:t>
            </a: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60"/>
              </a:spcBef>
            </a:pPr>
            <a:r>
              <a:rPr sz="850" b="1" spc="-10" dirty="0">
                <a:solidFill>
                  <a:srgbClr val="404040"/>
                </a:solidFill>
                <a:latin typeface="Arial"/>
                <a:cs typeface="Arial"/>
              </a:rPr>
              <a:t>100</a:t>
            </a:r>
            <a:endParaRPr sz="850">
              <a:latin typeface="Arial"/>
              <a:cs typeface="Arial"/>
            </a:endParaRPr>
          </a:p>
          <a:p>
            <a:pPr marL="156845">
              <a:lnSpc>
                <a:spcPts val="1015"/>
              </a:lnSpc>
              <a:spcBef>
                <a:spcPts val="660"/>
              </a:spcBef>
            </a:pPr>
            <a:r>
              <a:rPr sz="850" b="1" dirty="0">
                <a:solidFill>
                  <a:srgbClr val="404040"/>
                </a:solidFill>
                <a:latin typeface="Arial"/>
                <a:cs typeface="Arial"/>
              </a:rPr>
              <a:t>-</a:t>
            </a:r>
            <a:endParaRPr sz="850">
              <a:latin typeface="Arial"/>
              <a:cs typeface="Arial"/>
            </a:endParaRPr>
          </a:p>
          <a:p>
            <a:pPr marL="167640">
              <a:lnSpc>
                <a:spcPts val="1015"/>
              </a:lnSpc>
            </a:pPr>
            <a:r>
              <a:rPr sz="850" b="1" spc="-5" dirty="0">
                <a:solidFill>
                  <a:srgbClr val="404040"/>
                </a:solidFill>
                <a:latin typeface="Arial"/>
                <a:cs typeface="Arial"/>
              </a:rPr>
              <a:t>05 </a:t>
            </a:r>
            <a:r>
              <a:rPr sz="850" b="1" spc="-65" dirty="0">
                <a:solidFill>
                  <a:srgbClr val="404040"/>
                </a:solidFill>
                <a:latin typeface="Arial"/>
                <a:cs typeface="Arial"/>
              </a:rPr>
              <a:t>Q106  </a:t>
            </a:r>
            <a:r>
              <a:rPr sz="850" b="1" spc="-5" dirty="0">
                <a:solidFill>
                  <a:srgbClr val="404040"/>
                </a:solidFill>
                <a:latin typeface="Arial"/>
                <a:cs typeface="Arial"/>
              </a:rPr>
              <a:t>07  08  09  10  11  12  13  14  15  16  17  18  19</a:t>
            </a:r>
            <a:r>
              <a:rPr sz="850" b="1" spc="-7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850" b="1" spc="-10" dirty="0">
                <a:solidFill>
                  <a:srgbClr val="404040"/>
                </a:solidFill>
                <a:latin typeface="Arial"/>
                <a:cs typeface="Arial"/>
              </a:rPr>
              <a:t>20</a:t>
            </a:r>
            <a:endParaRPr sz="850">
              <a:latin typeface="Arial"/>
              <a:cs typeface="Arial"/>
            </a:endParaRPr>
          </a:p>
        </p:txBody>
      </p:sp>
      <p:sp>
        <p:nvSpPr>
          <p:cNvPr id="322" name="object 322"/>
          <p:cNvSpPr txBox="1"/>
          <p:nvPr/>
        </p:nvSpPr>
        <p:spPr>
          <a:xfrm>
            <a:off x="1721602" y="2175877"/>
            <a:ext cx="330200" cy="362585"/>
          </a:xfrm>
          <a:prstGeom prst="rect">
            <a:avLst/>
          </a:prstGeom>
        </p:spPr>
        <p:txBody>
          <a:bodyPr vert="horz" wrap="square" lIns="0" tIns="2540" rIns="0" bIns="0" rtlCol="0">
            <a:spAutoFit/>
          </a:bodyPr>
          <a:lstStyle/>
          <a:p>
            <a:pPr marL="17145" marR="5080" indent="-5080">
              <a:lnSpc>
                <a:spcPts val="680"/>
              </a:lnSpc>
              <a:spcBef>
                <a:spcPts val="20"/>
              </a:spcBef>
            </a:pPr>
            <a:r>
              <a:rPr sz="600" b="1" spc="-5" dirty="0">
                <a:solidFill>
                  <a:srgbClr val="404040"/>
                </a:solidFill>
                <a:latin typeface="Arial"/>
                <a:cs typeface="Arial"/>
              </a:rPr>
              <a:t>Sales </a:t>
            </a:r>
            <a:r>
              <a:rPr sz="600" b="1" dirty="0">
                <a:solidFill>
                  <a:srgbClr val="404040"/>
                </a:solidFill>
                <a:latin typeface="Arial"/>
                <a:cs typeface="Arial"/>
              </a:rPr>
              <a:t>in  No</a:t>
            </a:r>
            <a:r>
              <a:rPr sz="600" b="1" spc="-10" dirty="0">
                <a:solidFill>
                  <a:srgbClr val="404040"/>
                </a:solidFill>
                <a:latin typeface="Arial"/>
                <a:cs typeface="Arial"/>
              </a:rPr>
              <a:t>m</a:t>
            </a:r>
            <a:r>
              <a:rPr sz="600" b="1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600" b="1" spc="-10" dirty="0">
                <a:solidFill>
                  <a:srgbClr val="404040"/>
                </a:solidFill>
                <a:latin typeface="Arial"/>
                <a:cs typeface="Arial"/>
              </a:rPr>
              <a:t>n</a:t>
            </a:r>
            <a:r>
              <a:rPr sz="600" b="1" dirty="0">
                <a:solidFill>
                  <a:srgbClr val="404040"/>
                </a:solidFill>
                <a:latin typeface="Arial"/>
                <a:cs typeface="Arial"/>
              </a:rPr>
              <a:t>al</a:t>
            </a:r>
            <a:endParaRPr sz="600">
              <a:latin typeface="Arial"/>
              <a:cs typeface="Arial"/>
            </a:endParaRPr>
          </a:p>
          <a:p>
            <a:pPr marL="13970" marR="24765" indent="12065">
              <a:lnSpc>
                <a:spcPts val="680"/>
              </a:lnSpc>
              <a:spcBef>
                <a:spcPts val="10"/>
              </a:spcBef>
            </a:pPr>
            <a:r>
              <a:rPr sz="600" b="1" spc="-5" dirty="0">
                <a:solidFill>
                  <a:srgbClr val="404040"/>
                </a:solidFill>
                <a:latin typeface="Arial"/>
                <a:cs typeface="Arial"/>
              </a:rPr>
              <a:t>Dollars  </a:t>
            </a:r>
            <a:r>
              <a:rPr sz="600" b="1" dirty="0">
                <a:solidFill>
                  <a:srgbClr val="404040"/>
                </a:solidFill>
                <a:latin typeface="Arial"/>
                <a:cs typeface="Arial"/>
              </a:rPr>
              <a:t>($M</a:t>
            </a:r>
            <a:r>
              <a:rPr sz="600" b="1" spc="-10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600" b="1" spc="-5" dirty="0">
                <a:solidFill>
                  <a:srgbClr val="404040"/>
                </a:solidFill>
                <a:latin typeface="Arial"/>
                <a:cs typeface="Arial"/>
              </a:rPr>
              <a:t>US)</a:t>
            </a:r>
            <a:endParaRPr sz="600">
              <a:latin typeface="Arial"/>
              <a:cs typeface="Arial"/>
            </a:endParaRPr>
          </a:p>
        </p:txBody>
      </p:sp>
      <p:sp>
        <p:nvSpPr>
          <p:cNvPr id="323" name="object 323"/>
          <p:cNvSpPr/>
          <p:nvPr/>
        </p:nvSpPr>
        <p:spPr>
          <a:xfrm>
            <a:off x="5433274" y="2169325"/>
            <a:ext cx="467995" cy="459740"/>
          </a:xfrm>
          <a:custGeom>
            <a:avLst/>
            <a:gdLst/>
            <a:ahLst/>
            <a:cxnLst/>
            <a:rect l="l" t="t" r="r" b="b"/>
            <a:pathLst>
              <a:path w="467995" h="459739">
                <a:moveTo>
                  <a:pt x="0" y="459172"/>
                </a:moveTo>
                <a:lnTo>
                  <a:pt x="467973" y="459172"/>
                </a:lnTo>
                <a:lnTo>
                  <a:pt x="467973" y="0"/>
                </a:lnTo>
                <a:lnTo>
                  <a:pt x="0" y="0"/>
                </a:lnTo>
                <a:lnTo>
                  <a:pt x="0" y="4591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433274" y="2169325"/>
            <a:ext cx="467995" cy="459740"/>
          </a:xfrm>
          <a:custGeom>
            <a:avLst/>
            <a:gdLst/>
            <a:ahLst/>
            <a:cxnLst/>
            <a:rect l="l" t="t" r="r" b="b"/>
            <a:pathLst>
              <a:path w="467995" h="459739">
                <a:moveTo>
                  <a:pt x="0" y="459172"/>
                </a:moveTo>
                <a:lnTo>
                  <a:pt x="467973" y="459172"/>
                </a:lnTo>
                <a:lnTo>
                  <a:pt x="467973" y="0"/>
                </a:lnTo>
                <a:lnTo>
                  <a:pt x="0" y="0"/>
                </a:lnTo>
                <a:lnTo>
                  <a:pt x="0" y="45917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479004" y="2246107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8108" y="0"/>
                </a:lnTo>
              </a:path>
            </a:pathLst>
          </a:custGeom>
          <a:ln w="38010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479004" y="2399671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8108" y="0"/>
                </a:lnTo>
              </a:path>
            </a:pathLst>
          </a:custGeom>
          <a:ln w="38010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479004" y="2553235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8108" y="0"/>
                </a:lnTo>
              </a:path>
            </a:pathLst>
          </a:custGeom>
          <a:ln w="38010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 txBox="1"/>
          <p:nvPr/>
        </p:nvSpPr>
        <p:spPr>
          <a:xfrm>
            <a:off x="5433274" y="2169325"/>
            <a:ext cx="467995" cy="459740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00330">
              <a:lnSpc>
                <a:spcPct val="100000"/>
              </a:lnSpc>
              <a:spcBef>
                <a:spcPts val="195"/>
              </a:spcBef>
            </a:pPr>
            <a:r>
              <a:rPr sz="600" spc="-5" dirty="0">
                <a:solidFill>
                  <a:srgbClr val="404040"/>
                </a:solidFill>
                <a:latin typeface="Arial"/>
                <a:cs typeface="Arial"/>
              </a:rPr>
              <a:t>Asia</a:t>
            </a:r>
            <a:endParaRPr sz="600">
              <a:latin typeface="Arial"/>
              <a:cs typeface="Arial"/>
            </a:endParaRPr>
          </a:p>
          <a:p>
            <a:pPr marL="100330">
              <a:lnSpc>
                <a:spcPct val="100000"/>
              </a:lnSpc>
              <a:spcBef>
                <a:spcPts val="484"/>
              </a:spcBef>
            </a:pPr>
            <a:r>
              <a:rPr sz="600" spc="-5" dirty="0">
                <a:solidFill>
                  <a:srgbClr val="404040"/>
                </a:solidFill>
                <a:latin typeface="Arial"/>
                <a:cs typeface="Arial"/>
              </a:rPr>
              <a:t>EMEA</a:t>
            </a:r>
            <a:endParaRPr sz="600">
              <a:latin typeface="Arial"/>
              <a:cs typeface="Arial"/>
            </a:endParaRPr>
          </a:p>
          <a:p>
            <a:pPr marL="100330">
              <a:lnSpc>
                <a:spcPct val="100000"/>
              </a:lnSpc>
              <a:spcBef>
                <a:spcPts val="484"/>
              </a:spcBef>
            </a:pPr>
            <a:r>
              <a:rPr sz="600" spc="-5" dirty="0">
                <a:solidFill>
                  <a:srgbClr val="404040"/>
                </a:solidFill>
                <a:latin typeface="Arial"/>
                <a:cs typeface="Arial"/>
              </a:rPr>
              <a:t>Americas</a:t>
            </a:r>
            <a:endParaRPr sz="600">
              <a:latin typeface="Arial"/>
              <a:cs typeface="Arial"/>
            </a:endParaRPr>
          </a:p>
        </p:txBody>
      </p:sp>
      <p:sp>
        <p:nvSpPr>
          <p:cNvPr id="329" name="object 329"/>
          <p:cNvSpPr/>
          <p:nvPr/>
        </p:nvSpPr>
        <p:spPr>
          <a:xfrm>
            <a:off x="1666621" y="1360450"/>
            <a:ext cx="4259580" cy="2152015"/>
          </a:xfrm>
          <a:custGeom>
            <a:avLst/>
            <a:gdLst/>
            <a:ahLst/>
            <a:cxnLst/>
            <a:rect l="l" t="t" r="r" b="b"/>
            <a:pathLst>
              <a:path w="4259580" h="2152015">
                <a:moveTo>
                  <a:pt x="0" y="2151418"/>
                </a:moveTo>
                <a:lnTo>
                  <a:pt x="4259015" y="2151418"/>
                </a:lnTo>
                <a:lnTo>
                  <a:pt x="4259015" y="0"/>
                </a:lnTo>
                <a:lnTo>
                  <a:pt x="0" y="0"/>
                </a:lnTo>
                <a:lnTo>
                  <a:pt x="0" y="2151418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331" name="object 33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62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244904" y="847293"/>
            <a:ext cx="5414645" cy="3317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0665" marR="42545" indent="-227965">
              <a:lnSpc>
                <a:spcPct val="143700"/>
              </a:lnSpc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dirty="0">
                <a:latin typeface="Arial"/>
                <a:cs typeface="Arial"/>
              </a:rPr>
              <a:t>Emerson </a:t>
            </a:r>
            <a:r>
              <a:rPr sz="1000" spc="-5" dirty="0">
                <a:latin typeface="Arial"/>
                <a:cs typeface="Arial"/>
              </a:rPr>
              <a:t>expanded facilities extensively over the past two </a:t>
            </a:r>
            <a:r>
              <a:rPr sz="1000" dirty="0">
                <a:latin typeface="Arial"/>
                <a:cs typeface="Arial"/>
              </a:rPr>
              <a:t>years. </a:t>
            </a:r>
            <a:r>
              <a:rPr sz="1000" spc="-5" dirty="0">
                <a:latin typeface="Arial"/>
                <a:cs typeface="Arial"/>
              </a:rPr>
              <a:t>In 2011 its board  approved a $100m investment program that built administrative </a:t>
            </a:r>
            <a:r>
              <a:rPr sz="1000" dirty="0">
                <a:latin typeface="Arial"/>
                <a:cs typeface="Arial"/>
              </a:rPr>
              <a:t>office </a:t>
            </a:r>
            <a:r>
              <a:rPr sz="1000" spc="-5" dirty="0">
                <a:latin typeface="Arial"/>
                <a:cs typeface="Arial"/>
              </a:rPr>
              <a:t>space, </a:t>
            </a:r>
            <a:r>
              <a:rPr sz="1000" dirty="0">
                <a:latin typeface="Arial"/>
                <a:cs typeface="Arial"/>
              </a:rPr>
              <a:t>technology  </a:t>
            </a:r>
            <a:r>
              <a:rPr sz="1000" spc="-5" dirty="0">
                <a:latin typeface="Arial"/>
                <a:cs typeface="Arial"/>
              </a:rPr>
              <a:t>centers, and manufacturing facilities around the world in places such as Houston and  McKinney, Texas; Nanjing, China; and Sorocaba, Brazil. </a:t>
            </a:r>
            <a:r>
              <a:rPr sz="1000" dirty="0">
                <a:latin typeface="Arial"/>
                <a:cs typeface="Arial"/>
              </a:rPr>
              <a:t>The expansion </a:t>
            </a:r>
            <a:r>
              <a:rPr sz="1000" spc="-5" dirty="0">
                <a:latin typeface="Arial"/>
                <a:cs typeface="Arial"/>
              </a:rPr>
              <a:t>in Brazil alone</a:t>
            </a:r>
            <a:r>
              <a:rPr sz="1000" spc="12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was</a:t>
            </a:r>
            <a:endParaRPr sz="1000">
              <a:latin typeface="Arial"/>
              <a:cs typeface="Arial"/>
            </a:endParaRPr>
          </a:p>
          <a:p>
            <a:pPr marL="240665">
              <a:lnSpc>
                <a:spcPct val="100000"/>
              </a:lnSpc>
              <a:spcBef>
                <a:spcPts val="525"/>
              </a:spcBef>
            </a:pPr>
            <a:r>
              <a:rPr sz="1000" dirty="0">
                <a:latin typeface="Arial"/>
                <a:cs typeface="Arial"/>
              </a:rPr>
              <a:t>$35m, </a:t>
            </a:r>
            <a:r>
              <a:rPr sz="1000" spc="-5" dirty="0">
                <a:latin typeface="Arial"/>
                <a:cs typeface="Arial"/>
              </a:rPr>
              <a:t>and </a:t>
            </a:r>
            <a:r>
              <a:rPr sz="1000" dirty="0">
                <a:latin typeface="Arial"/>
                <a:cs typeface="Arial"/>
              </a:rPr>
              <a:t>it </a:t>
            </a:r>
            <a:r>
              <a:rPr sz="1000" spc="-5" dirty="0">
                <a:latin typeface="Arial"/>
                <a:cs typeface="Arial"/>
              </a:rPr>
              <a:t>added 45k</a:t>
            </a:r>
            <a:r>
              <a:rPr sz="1000" spc="-65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</a:rPr>
              <a:t>m</a:t>
            </a:r>
            <a:r>
              <a:rPr sz="975" spc="7" baseline="42735" dirty="0">
                <a:latin typeface="Arial"/>
                <a:cs typeface="Arial"/>
              </a:rPr>
              <a:t>2</a:t>
            </a:r>
            <a:r>
              <a:rPr sz="1000" spc="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240665" marR="5080" indent="-227965">
              <a:lnSpc>
                <a:spcPct val="143800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dirty="0">
                <a:latin typeface="Arial"/>
                <a:cs typeface="Arial"/>
              </a:rPr>
              <a:t>Emerson </a:t>
            </a:r>
            <a:r>
              <a:rPr sz="1000" spc="-5" dirty="0">
                <a:latin typeface="Arial"/>
                <a:cs typeface="Arial"/>
              </a:rPr>
              <a:t>Process also expanded its facility in Székesfehérvár, Hungary, which is intended  as a logistical platform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10" dirty="0">
                <a:latin typeface="Arial"/>
                <a:cs typeface="Arial"/>
              </a:rPr>
              <a:t>the </a:t>
            </a:r>
            <a:r>
              <a:rPr sz="1000" dirty="0">
                <a:latin typeface="Arial"/>
                <a:cs typeface="Arial"/>
              </a:rPr>
              <a:t>company to </a:t>
            </a:r>
            <a:r>
              <a:rPr sz="1000" spc="-5" dirty="0">
                <a:latin typeface="Arial"/>
                <a:cs typeface="Arial"/>
              </a:rPr>
              <a:t>better serve its European </a:t>
            </a:r>
            <a:r>
              <a:rPr sz="1000" dirty="0">
                <a:latin typeface="Arial"/>
                <a:cs typeface="Arial"/>
              </a:rPr>
              <a:t>customers. </a:t>
            </a:r>
            <a:r>
              <a:rPr sz="1000" spc="-5" dirty="0">
                <a:latin typeface="Arial"/>
                <a:cs typeface="Arial"/>
              </a:rPr>
              <a:t>The </a:t>
            </a:r>
            <a:r>
              <a:rPr sz="1000" spc="10" dirty="0">
                <a:latin typeface="Arial"/>
                <a:cs typeface="Arial"/>
              </a:rPr>
              <a:t>6k </a:t>
            </a:r>
            <a:r>
              <a:rPr sz="1000" spc="5" dirty="0">
                <a:latin typeface="Arial"/>
                <a:cs typeface="Arial"/>
              </a:rPr>
              <a:t>m</a:t>
            </a:r>
            <a:r>
              <a:rPr sz="975" spc="7" baseline="42735" dirty="0">
                <a:latin typeface="Arial"/>
                <a:cs typeface="Arial"/>
              </a:rPr>
              <a:t>2  </a:t>
            </a:r>
            <a:r>
              <a:rPr sz="1000" spc="-5" dirty="0">
                <a:latin typeface="Arial"/>
                <a:cs typeface="Arial"/>
              </a:rPr>
              <a:t>facility, which opened last September, will </a:t>
            </a:r>
            <a:r>
              <a:rPr sz="1000" dirty="0">
                <a:latin typeface="Arial"/>
                <a:cs typeface="Arial"/>
              </a:rPr>
              <a:t>make </a:t>
            </a:r>
            <a:r>
              <a:rPr sz="1000" spc="-5" dirty="0">
                <a:latin typeface="Arial"/>
                <a:cs typeface="Arial"/>
              </a:rPr>
              <a:t>actuators and related control valve  components. </a:t>
            </a:r>
            <a:r>
              <a:rPr sz="1000" dirty="0">
                <a:latin typeface="Arial"/>
                <a:cs typeface="Arial"/>
              </a:rPr>
              <a:t>It </a:t>
            </a:r>
            <a:r>
              <a:rPr sz="1000" spc="-5" dirty="0">
                <a:latin typeface="Arial"/>
                <a:cs typeface="Arial"/>
              </a:rPr>
              <a:t>should help shrink delivery </a:t>
            </a:r>
            <a:r>
              <a:rPr sz="1000" dirty="0">
                <a:latin typeface="Arial"/>
                <a:cs typeface="Arial"/>
              </a:rPr>
              <a:t>times for </a:t>
            </a:r>
            <a:r>
              <a:rPr sz="1000" spc="-5" dirty="0">
                <a:latin typeface="Arial"/>
                <a:cs typeface="Arial"/>
              </a:rPr>
              <a:t>European customers </a:t>
            </a:r>
            <a:r>
              <a:rPr sz="1000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up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25%. </a:t>
            </a:r>
            <a:r>
              <a:rPr sz="1000" dirty="0">
                <a:latin typeface="Arial"/>
                <a:cs typeface="Arial"/>
              </a:rPr>
              <a:t>The  </a:t>
            </a:r>
            <a:r>
              <a:rPr sz="1000" spc="-5" dirty="0">
                <a:latin typeface="Arial"/>
                <a:cs typeface="Arial"/>
              </a:rPr>
              <a:t>facility, which employs 550 people,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5" dirty="0">
                <a:latin typeface="Arial"/>
                <a:cs typeface="Arial"/>
              </a:rPr>
              <a:t>ISO </a:t>
            </a:r>
            <a:r>
              <a:rPr sz="1000" spc="-5" dirty="0">
                <a:latin typeface="Arial"/>
                <a:cs typeface="Arial"/>
              </a:rPr>
              <a:t>9001:2008 and PED (Pressure Equipment  Directive)</a:t>
            </a:r>
            <a:r>
              <a:rPr sz="1000" spc="-8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certified</a:t>
            </a:r>
            <a:endParaRPr sz="1000">
              <a:latin typeface="Arial"/>
              <a:cs typeface="Arial"/>
            </a:endParaRPr>
          </a:p>
          <a:p>
            <a:pPr marL="240665" marR="67945" indent="-227965">
              <a:lnSpc>
                <a:spcPct val="143700"/>
              </a:lnSpc>
              <a:spcBef>
                <a:spcPts val="6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dirty="0">
                <a:latin typeface="Arial"/>
                <a:cs typeface="Arial"/>
              </a:rPr>
              <a:t>Emerson </a:t>
            </a:r>
            <a:r>
              <a:rPr sz="1000" spc="-5" dirty="0">
                <a:latin typeface="Arial"/>
                <a:cs typeface="Arial"/>
              </a:rPr>
              <a:t>also expanded through acquisition. It bought Sanmar in India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its production  and marketing of control valves, industrial regulators and other process technologies and  services through the Fisher brand. It paid $135 </a:t>
            </a:r>
            <a:r>
              <a:rPr sz="1000" dirty="0">
                <a:latin typeface="Arial"/>
                <a:cs typeface="Arial"/>
              </a:rPr>
              <a:t>million for Sanmar. </a:t>
            </a:r>
            <a:r>
              <a:rPr sz="1000" spc="-5" dirty="0">
                <a:latin typeface="Arial"/>
                <a:cs typeface="Arial"/>
              </a:rPr>
              <a:t>It later </a:t>
            </a:r>
            <a:r>
              <a:rPr sz="1000" dirty="0">
                <a:latin typeface="Arial"/>
                <a:cs typeface="Arial"/>
              </a:rPr>
              <a:t>renamed </a:t>
            </a:r>
            <a:r>
              <a:rPr sz="1000" spc="-5" dirty="0">
                <a:latin typeface="Arial"/>
                <a:cs typeface="Arial"/>
              </a:rPr>
              <a:t>the unit  Fisher</a:t>
            </a:r>
            <a:r>
              <a:rPr sz="1000" spc="-8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Sanmar.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8" name="object 98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63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94" name="object 94"/>
          <p:cNvSpPr txBox="1"/>
          <p:nvPr/>
        </p:nvSpPr>
        <p:spPr>
          <a:xfrm>
            <a:off x="1016304" y="4522596"/>
            <a:ext cx="5610860" cy="6705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500"/>
              </a:lnSpc>
            </a:pPr>
            <a:r>
              <a:rPr sz="1000" spc="-5" dirty="0">
                <a:latin typeface="Arial"/>
                <a:cs typeface="Arial"/>
              </a:rPr>
              <a:t>Circor built a </a:t>
            </a:r>
            <a:r>
              <a:rPr sz="1000" dirty="0">
                <a:latin typeface="Arial"/>
                <a:cs typeface="Arial"/>
              </a:rPr>
              <a:t>new </a:t>
            </a:r>
            <a:r>
              <a:rPr sz="1000" spc="-5" dirty="0">
                <a:latin typeface="Arial"/>
                <a:cs typeface="Arial"/>
              </a:rPr>
              <a:t>manufacturing </a:t>
            </a:r>
            <a:r>
              <a:rPr sz="1000" dirty="0">
                <a:latin typeface="Arial"/>
                <a:cs typeface="Arial"/>
              </a:rPr>
              <a:t>facility </a:t>
            </a:r>
            <a:r>
              <a:rPr sz="1000" spc="-5" dirty="0">
                <a:latin typeface="Arial"/>
                <a:cs typeface="Arial"/>
              </a:rPr>
              <a:t>at Ponnandampalayam near Coimbatore, India. </a:t>
            </a:r>
            <a:r>
              <a:rPr sz="1000" dirty="0">
                <a:latin typeface="Arial"/>
                <a:cs typeface="Arial"/>
              </a:rPr>
              <a:t>The 60k ft2  </a:t>
            </a:r>
            <a:r>
              <a:rPr sz="1000" spc="-5" dirty="0">
                <a:latin typeface="Arial"/>
                <a:cs typeface="Arial"/>
              </a:rPr>
              <a:t>unit </a:t>
            </a:r>
            <a:r>
              <a:rPr sz="1000" dirty="0">
                <a:latin typeface="Arial"/>
                <a:cs typeface="Arial"/>
              </a:rPr>
              <a:t>currently </a:t>
            </a:r>
            <a:r>
              <a:rPr sz="1000" spc="-5" dirty="0">
                <a:latin typeface="Arial"/>
                <a:cs typeface="Arial"/>
              </a:rPr>
              <a:t>houses 150 employees. Its intended uses include a ‘Centre of Excellence’ </a:t>
            </a:r>
            <a:r>
              <a:rPr sz="1000" dirty="0">
                <a:latin typeface="Arial"/>
                <a:cs typeface="Arial"/>
              </a:rPr>
              <a:t>for  </a:t>
            </a:r>
            <a:r>
              <a:rPr sz="1000" spc="-5" dirty="0">
                <a:latin typeface="Arial"/>
                <a:cs typeface="Arial"/>
              </a:rPr>
              <a:t>manufacturing and</a:t>
            </a:r>
            <a:r>
              <a:rPr sz="100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engineering.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016304" y="5552313"/>
            <a:ext cx="5589270" cy="34086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91440">
              <a:lnSpc>
                <a:spcPct val="143000"/>
              </a:lnSpc>
            </a:pPr>
            <a:r>
              <a:rPr sz="1000" spc="-5" dirty="0">
                <a:latin typeface="Arial"/>
                <a:cs typeface="Arial"/>
              </a:rPr>
              <a:t>Although </a:t>
            </a:r>
            <a:r>
              <a:rPr sz="1000" dirty="0">
                <a:latin typeface="Arial"/>
                <a:cs typeface="Arial"/>
              </a:rPr>
              <a:t>they </a:t>
            </a:r>
            <a:r>
              <a:rPr sz="1000" spc="-5" dirty="0">
                <a:latin typeface="Arial"/>
                <a:cs typeface="Arial"/>
              </a:rPr>
              <a:t>are not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additions </a:t>
            </a:r>
            <a:r>
              <a:rPr sz="1000" dirty="0">
                <a:latin typeface="Arial"/>
                <a:cs typeface="Arial"/>
              </a:rPr>
              <a:t>strictly </a:t>
            </a:r>
            <a:r>
              <a:rPr sz="1000" spc="-5" dirty="0">
                <a:latin typeface="Arial"/>
                <a:cs typeface="Arial"/>
              </a:rPr>
              <a:t>speaking, several acquisitions and re-positionings  changed the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landscape. For</a:t>
            </a:r>
            <a:r>
              <a:rPr sz="1000" spc="1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example:</a:t>
            </a:r>
            <a:endParaRPr sz="1000">
              <a:latin typeface="Arial"/>
              <a:cs typeface="Arial"/>
            </a:endParaRPr>
          </a:p>
          <a:p>
            <a:pPr marL="469265" marR="5080" indent="-227965">
              <a:lnSpc>
                <a:spcPct val="143800"/>
              </a:lnSpc>
              <a:spcBef>
                <a:spcPts val="67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IMI purchased </a:t>
            </a:r>
            <a:r>
              <a:rPr sz="1000" dirty="0">
                <a:latin typeface="Arial"/>
                <a:cs typeface="Arial"/>
              </a:rPr>
              <a:t>Remosa, </a:t>
            </a:r>
            <a:r>
              <a:rPr sz="1000" spc="-5" dirty="0">
                <a:latin typeface="Arial"/>
                <a:cs typeface="Arial"/>
              </a:rPr>
              <a:t>an Italian valve manufacturer, to integrate into its control valve  business. </a:t>
            </a:r>
            <a:r>
              <a:rPr sz="1000" dirty="0">
                <a:latin typeface="Arial"/>
                <a:cs typeface="Arial"/>
              </a:rPr>
              <a:t>Remosa makes </a:t>
            </a:r>
            <a:r>
              <a:rPr sz="1000" spc="-5" dirty="0">
                <a:latin typeface="Arial"/>
                <a:cs typeface="Arial"/>
              </a:rPr>
              <a:t>specialist valves such as </a:t>
            </a:r>
            <a:r>
              <a:rPr sz="1000" dirty="0">
                <a:latin typeface="Arial"/>
                <a:cs typeface="Arial"/>
              </a:rPr>
              <a:t>fluid </a:t>
            </a:r>
            <a:r>
              <a:rPr sz="1000" spc="-5" dirty="0">
                <a:latin typeface="Arial"/>
                <a:cs typeface="Arial"/>
              </a:rPr>
              <a:t>catalytic cracking slide valves, </a:t>
            </a:r>
            <a:r>
              <a:rPr sz="1000" spc="-10" dirty="0">
                <a:latin typeface="Arial"/>
                <a:cs typeface="Arial"/>
              </a:rPr>
              <a:t>two  </a:t>
            </a:r>
            <a:r>
              <a:rPr sz="1000" spc="-5" dirty="0">
                <a:latin typeface="Arial"/>
                <a:cs typeface="Arial"/>
              </a:rPr>
              <a:t>port diverter valves, and expander </a:t>
            </a:r>
            <a:r>
              <a:rPr sz="1000" dirty="0">
                <a:latin typeface="Arial"/>
                <a:cs typeface="Arial"/>
              </a:rPr>
              <a:t>butterfly </a:t>
            </a:r>
            <a:r>
              <a:rPr sz="1000" spc="-5" dirty="0">
                <a:latin typeface="Arial"/>
                <a:cs typeface="Arial"/>
              </a:rPr>
              <a:t>valves. Remosa’s access to IMI's global sales  and </a:t>
            </a:r>
            <a:r>
              <a:rPr sz="1000" dirty="0">
                <a:latin typeface="Arial"/>
                <a:cs typeface="Arial"/>
              </a:rPr>
              <a:t>aftermarket </a:t>
            </a:r>
            <a:r>
              <a:rPr sz="1000" spc="-5" dirty="0">
                <a:latin typeface="Arial"/>
                <a:cs typeface="Arial"/>
              </a:rPr>
              <a:t>infrastructure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expected to improve </a:t>
            </a:r>
            <a:r>
              <a:rPr sz="1000" dirty="0">
                <a:latin typeface="Arial"/>
                <a:cs typeface="Arial"/>
              </a:rPr>
              <a:t>Remosa's </a:t>
            </a:r>
            <a:r>
              <a:rPr sz="1000" spc="-5" dirty="0">
                <a:latin typeface="Arial"/>
                <a:cs typeface="Arial"/>
              </a:rPr>
              <a:t>geographic penetration,  </a:t>
            </a:r>
            <a:r>
              <a:rPr sz="1000" dirty="0">
                <a:latin typeface="Arial"/>
                <a:cs typeface="Arial"/>
              </a:rPr>
              <a:t>notably in North </a:t>
            </a:r>
            <a:r>
              <a:rPr sz="1000" spc="-5" dirty="0">
                <a:latin typeface="Arial"/>
                <a:cs typeface="Arial"/>
              </a:rPr>
              <a:t>America (it earns </a:t>
            </a:r>
            <a:r>
              <a:rPr sz="1000" dirty="0">
                <a:latin typeface="Arial"/>
                <a:cs typeface="Arial"/>
              </a:rPr>
              <a:t>more </a:t>
            </a:r>
            <a:r>
              <a:rPr sz="1000" spc="-5" dirty="0">
                <a:latin typeface="Arial"/>
                <a:cs typeface="Arial"/>
              </a:rPr>
              <a:t>than half of its revenue from South</a:t>
            </a:r>
            <a:r>
              <a:rPr sz="1000" spc="10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America).</a:t>
            </a:r>
            <a:endParaRPr sz="1000">
              <a:latin typeface="Arial"/>
              <a:cs typeface="Arial"/>
            </a:endParaRPr>
          </a:p>
          <a:p>
            <a:pPr marL="469265" marR="17145" indent="-227965" algn="just">
              <a:lnSpc>
                <a:spcPct val="143500"/>
              </a:lnSpc>
              <a:spcBef>
                <a:spcPts val="65"/>
              </a:spcBef>
              <a:buFont typeface="Symbol"/>
              <a:buChar char=""/>
              <a:tabLst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Circor’s 2011 acquisition of the Brazilian </a:t>
            </a:r>
            <a:r>
              <a:rPr sz="1000" spc="-10" dirty="0">
                <a:latin typeface="Arial"/>
                <a:cs typeface="Arial"/>
              </a:rPr>
              <a:t>valve </a:t>
            </a:r>
            <a:r>
              <a:rPr sz="1000" spc="-5" dirty="0">
                <a:latin typeface="Arial"/>
                <a:cs typeface="Arial"/>
              </a:rPr>
              <a:t>supplier Válvulas S.F. </a:t>
            </a:r>
            <a:r>
              <a:rPr sz="1000" dirty="0">
                <a:latin typeface="Arial"/>
                <a:cs typeface="Arial"/>
              </a:rPr>
              <a:t>Indústria </a:t>
            </a:r>
            <a:r>
              <a:rPr sz="1000" spc="-5" dirty="0">
                <a:latin typeface="Arial"/>
                <a:cs typeface="Arial"/>
              </a:rPr>
              <a:t>e </a:t>
            </a:r>
            <a:r>
              <a:rPr sz="1000" dirty="0">
                <a:latin typeface="Arial"/>
                <a:cs typeface="Arial"/>
              </a:rPr>
              <a:t>Comércio  </a:t>
            </a:r>
            <a:r>
              <a:rPr sz="1000" spc="-5" dirty="0">
                <a:latin typeface="Arial"/>
                <a:cs typeface="Arial"/>
              </a:rPr>
              <a:t>Ltda. adds a Latin American supplier of control and </a:t>
            </a:r>
            <a:r>
              <a:rPr sz="1000" dirty="0">
                <a:latin typeface="Arial"/>
                <a:cs typeface="Arial"/>
              </a:rPr>
              <a:t>safety relief </a:t>
            </a:r>
            <a:r>
              <a:rPr sz="1000" spc="-5" dirty="0">
                <a:latin typeface="Arial"/>
                <a:cs typeface="Arial"/>
              </a:rPr>
              <a:t>valves to buyers’ </a:t>
            </a:r>
            <a:r>
              <a:rPr sz="1000" dirty="0">
                <a:latin typeface="Arial"/>
                <a:cs typeface="Arial"/>
              </a:rPr>
              <a:t>potential  </a:t>
            </a:r>
            <a:r>
              <a:rPr sz="1000" spc="-10" dirty="0">
                <a:latin typeface="Arial"/>
                <a:cs typeface="Arial"/>
              </a:rPr>
              <a:t>bid </a:t>
            </a:r>
            <a:r>
              <a:rPr sz="1000" spc="-5" dirty="0">
                <a:latin typeface="Arial"/>
                <a:cs typeface="Arial"/>
              </a:rPr>
              <a:t>lists. Válvulas, which focuses on </a:t>
            </a:r>
            <a:r>
              <a:rPr sz="1000" dirty="0">
                <a:latin typeface="Arial"/>
                <a:cs typeface="Arial"/>
              </a:rPr>
              <a:t>making </a:t>
            </a:r>
            <a:r>
              <a:rPr sz="1000" spc="-5" dirty="0">
                <a:latin typeface="Arial"/>
                <a:cs typeface="Arial"/>
              </a:rPr>
              <a:t>valves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the </a:t>
            </a:r>
            <a:r>
              <a:rPr sz="1000" dirty="0">
                <a:latin typeface="Arial"/>
                <a:cs typeface="Arial"/>
              </a:rPr>
              <a:t>energy market, </a:t>
            </a:r>
            <a:r>
              <a:rPr sz="1000" spc="-5" dirty="0">
                <a:latin typeface="Arial"/>
                <a:cs typeface="Arial"/>
              </a:rPr>
              <a:t>generated</a:t>
            </a:r>
            <a:r>
              <a:rPr sz="1000" spc="10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about</a:t>
            </a:r>
            <a:endParaRPr sz="1000">
              <a:latin typeface="Arial"/>
              <a:cs typeface="Arial"/>
            </a:endParaRPr>
          </a:p>
          <a:p>
            <a:pPr marL="469265">
              <a:lnSpc>
                <a:spcPct val="100000"/>
              </a:lnSpc>
              <a:spcBef>
                <a:spcPts val="525"/>
              </a:spcBef>
            </a:pPr>
            <a:r>
              <a:rPr sz="1000" spc="-5" dirty="0">
                <a:latin typeface="Arial"/>
                <a:cs typeface="Arial"/>
              </a:rPr>
              <a:t>$20m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2010</a:t>
            </a:r>
            <a:r>
              <a:rPr sz="1000" spc="-3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revenue.</a:t>
            </a:r>
            <a:endParaRPr sz="1000">
              <a:latin typeface="Arial"/>
              <a:cs typeface="Arial"/>
            </a:endParaRPr>
          </a:p>
          <a:p>
            <a:pPr marL="469265" marR="262255" indent="-227965">
              <a:lnSpc>
                <a:spcPct val="143000"/>
              </a:lnSpc>
              <a:spcBef>
                <a:spcPts val="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10" dirty="0">
                <a:latin typeface="Arial"/>
                <a:cs typeface="Arial"/>
              </a:rPr>
              <a:t>SPX </a:t>
            </a:r>
            <a:r>
              <a:rPr sz="1000" spc="-5" dirty="0">
                <a:latin typeface="Arial"/>
                <a:cs typeface="Arial"/>
              </a:rPr>
              <a:t>bought Copes-Vulcan, a </a:t>
            </a:r>
            <a:r>
              <a:rPr sz="1000" dirty="0">
                <a:latin typeface="Arial"/>
                <a:cs typeface="Arial"/>
              </a:rPr>
              <a:t>subsidiary </a:t>
            </a:r>
            <a:r>
              <a:rPr sz="1000" spc="-5" dirty="0">
                <a:latin typeface="Arial"/>
                <a:cs typeface="Arial"/>
              </a:rPr>
              <a:t>of </a:t>
            </a:r>
            <a:r>
              <a:rPr sz="1000" dirty="0">
                <a:latin typeface="Arial"/>
                <a:cs typeface="Arial"/>
              </a:rPr>
              <a:t>DeZurik, for $30m, </a:t>
            </a:r>
            <a:r>
              <a:rPr sz="1000" spc="-5" dirty="0">
                <a:latin typeface="Arial"/>
                <a:cs typeface="Arial"/>
              </a:rPr>
              <a:t>to add its control valves  capability to its</a:t>
            </a:r>
            <a:r>
              <a:rPr sz="1000" spc="-1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portfolio.</a:t>
            </a:r>
            <a:endParaRPr sz="1000">
              <a:latin typeface="Arial"/>
              <a:cs typeface="Arial"/>
            </a:endParaRPr>
          </a:p>
          <a:p>
            <a:pPr marL="469265" marR="37465" indent="-227965">
              <a:lnSpc>
                <a:spcPct val="143000"/>
              </a:lnSpc>
              <a:spcBef>
                <a:spcPts val="8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Severn Unival, a North Sea supplier of Gate valves with a repair service center </a:t>
            </a:r>
            <a:r>
              <a:rPr sz="1000" dirty="0">
                <a:latin typeface="Arial"/>
                <a:cs typeface="Arial"/>
              </a:rPr>
              <a:t>focused </a:t>
            </a:r>
            <a:r>
              <a:rPr sz="1000" spc="-5" dirty="0">
                <a:latin typeface="Arial"/>
                <a:cs typeface="Arial"/>
              </a:rPr>
              <a:t>on  Gate valves, decided to </a:t>
            </a:r>
            <a:r>
              <a:rPr sz="1000" dirty="0">
                <a:latin typeface="Arial"/>
                <a:cs typeface="Arial"/>
              </a:rPr>
              <a:t>focus </a:t>
            </a:r>
            <a:r>
              <a:rPr sz="1000" spc="-5" dirty="0">
                <a:latin typeface="Arial"/>
                <a:cs typeface="Arial"/>
              </a:rPr>
              <a:t>uniquely on control valves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the oil and gas</a:t>
            </a:r>
            <a:r>
              <a:rPr sz="1000" spc="13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industry.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16304" y="9385503"/>
            <a:ext cx="4953635" cy="386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At a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utilization rate of 74%, </a:t>
            </a:r>
            <a:r>
              <a:rPr sz="1000" dirty="0">
                <a:latin typeface="Arial"/>
                <a:cs typeface="Arial"/>
              </a:rPr>
              <a:t>most </a:t>
            </a:r>
            <a:r>
              <a:rPr sz="1000" spc="-5" dirty="0">
                <a:latin typeface="Arial"/>
                <a:cs typeface="Arial"/>
              </a:rPr>
              <a:t>suppliers can deliver </a:t>
            </a:r>
            <a:r>
              <a:rPr sz="1000" dirty="0">
                <a:latin typeface="Arial"/>
                <a:cs typeface="Arial"/>
              </a:rPr>
              <a:t>comfortably on </a:t>
            </a:r>
            <a:r>
              <a:rPr sz="1000" spc="-5" dirty="0">
                <a:latin typeface="Arial"/>
                <a:cs typeface="Arial"/>
              </a:rPr>
              <a:t>their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new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25"/>
              </a:spcBef>
            </a:pPr>
            <a:r>
              <a:rPr sz="1000" spc="-5" dirty="0">
                <a:latin typeface="Arial"/>
                <a:cs typeface="Arial"/>
              </a:rPr>
              <a:t>commitments.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016304" y="838149"/>
            <a:ext cx="5561330" cy="89026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700"/>
              </a:lnSpc>
            </a:pPr>
            <a:r>
              <a:rPr sz="1000" spc="-5" dirty="0">
                <a:latin typeface="Arial"/>
                <a:cs typeface="Arial"/>
              </a:rPr>
              <a:t>Capacity utilization </a:t>
            </a:r>
            <a:r>
              <a:rPr sz="1000" dirty="0">
                <a:latin typeface="Arial"/>
                <a:cs typeface="Arial"/>
              </a:rPr>
              <a:t>rates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spc="-5" dirty="0">
                <a:latin typeface="Arial"/>
                <a:cs typeface="Arial"/>
              </a:rPr>
              <a:t>increase </a:t>
            </a:r>
            <a:r>
              <a:rPr sz="1000" dirty="0">
                <a:latin typeface="Arial"/>
                <a:cs typeface="Arial"/>
              </a:rPr>
              <a:t>only slightly (by </a:t>
            </a:r>
            <a:r>
              <a:rPr sz="1000" spc="-5" dirty="0">
                <a:latin typeface="Arial"/>
                <a:cs typeface="Arial"/>
              </a:rPr>
              <a:t>less than a percent) as demand continues </a:t>
            </a:r>
            <a:r>
              <a:rPr sz="1000" dirty="0">
                <a:latin typeface="Arial"/>
                <a:cs typeface="Arial"/>
              </a:rPr>
              <a:t>to  </a:t>
            </a:r>
            <a:r>
              <a:rPr sz="1000" spc="-5" dirty="0">
                <a:latin typeface="Arial"/>
                <a:cs typeface="Arial"/>
              </a:rPr>
              <a:t>grow. </a:t>
            </a:r>
            <a:r>
              <a:rPr sz="1000" dirty="0">
                <a:latin typeface="Arial"/>
                <a:cs typeface="Arial"/>
              </a:rPr>
              <a:t>Emerson </a:t>
            </a:r>
            <a:r>
              <a:rPr sz="1000" spc="-5" dirty="0">
                <a:latin typeface="Arial"/>
                <a:cs typeface="Arial"/>
              </a:rPr>
              <a:t>has invested </a:t>
            </a:r>
            <a:r>
              <a:rPr sz="1000" dirty="0">
                <a:latin typeface="Arial"/>
                <a:cs typeface="Arial"/>
              </a:rPr>
              <a:t>sufficiently </a:t>
            </a:r>
            <a:r>
              <a:rPr sz="1000" spc="-5" dirty="0">
                <a:latin typeface="Arial"/>
                <a:cs typeface="Arial"/>
              </a:rPr>
              <a:t>globally to provide </a:t>
            </a:r>
            <a:r>
              <a:rPr sz="1000" dirty="0">
                <a:latin typeface="Arial"/>
                <a:cs typeface="Arial"/>
              </a:rPr>
              <a:t>capacity for </a:t>
            </a:r>
            <a:r>
              <a:rPr sz="1000" spc="-5" dirty="0">
                <a:latin typeface="Arial"/>
                <a:cs typeface="Arial"/>
              </a:rPr>
              <a:t>growth, and smaller  suppliers can augment their technical and </a:t>
            </a:r>
            <a:r>
              <a:rPr sz="1000" dirty="0">
                <a:latin typeface="Arial"/>
                <a:cs typeface="Arial"/>
              </a:rPr>
              <a:t>engineering </a:t>
            </a:r>
            <a:r>
              <a:rPr sz="1000" spc="-5" dirty="0">
                <a:latin typeface="Arial"/>
                <a:cs typeface="Arial"/>
              </a:rPr>
              <a:t>and supervisory </a:t>
            </a:r>
            <a:r>
              <a:rPr sz="1000" dirty="0">
                <a:latin typeface="Arial"/>
                <a:cs typeface="Arial"/>
              </a:rPr>
              <a:t>staff </a:t>
            </a:r>
            <a:r>
              <a:rPr sz="1000" spc="-5" dirty="0">
                <a:latin typeface="Arial"/>
                <a:cs typeface="Arial"/>
              </a:rPr>
              <a:t>as needed. In short,  </a:t>
            </a:r>
            <a:r>
              <a:rPr sz="1000" dirty="0">
                <a:latin typeface="Arial"/>
                <a:cs typeface="Arial"/>
              </a:rPr>
              <a:t>capacity margin </a:t>
            </a:r>
            <a:r>
              <a:rPr sz="1000" spc="-5" dirty="0">
                <a:latin typeface="Arial"/>
                <a:cs typeface="Arial"/>
              </a:rPr>
              <a:t>appears not to pose a problem </a:t>
            </a:r>
            <a:r>
              <a:rPr sz="1000" dirty="0">
                <a:latin typeface="Arial"/>
                <a:cs typeface="Arial"/>
              </a:rPr>
              <a:t>for most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buyers.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2455291" y="2151633"/>
            <a:ext cx="26498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32: </a:t>
            </a:r>
            <a:r>
              <a:rPr sz="1000" b="1" dirty="0">
                <a:latin typeface="Arial"/>
                <a:cs typeface="Arial"/>
              </a:rPr>
              <a:t>Capacity Margin </a:t>
            </a:r>
            <a:r>
              <a:rPr sz="1000" b="1" spc="-5" dirty="0">
                <a:latin typeface="Arial"/>
                <a:cs typeface="Arial"/>
              </a:rPr>
              <a:t>- Control</a:t>
            </a:r>
            <a:r>
              <a:rPr sz="1000" b="1" spc="-3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016304" y="5601080"/>
            <a:ext cx="5127625" cy="16687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Capacity utilization at the major suppliers indicates that capacity will not </a:t>
            </a:r>
            <a:r>
              <a:rPr sz="1000" dirty="0">
                <a:latin typeface="Arial"/>
                <a:cs typeface="Arial"/>
              </a:rPr>
              <a:t>be </a:t>
            </a:r>
            <a:r>
              <a:rPr sz="1000" spc="-5" dirty="0">
                <a:latin typeface="Arial"/>
                <a:cs typeface="Arial"/>
              </a:rPr>
              <a:t>scarce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large  contracts: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Times New Roman"/>
              <a:cs typeface="Times New Roman"/>
            </a:endParaRPr>
          </a:p>
          <a:p>
            <a:pPr marL="583565" indent="-228600">
              <a:lnSpc>
                <a:spcPct val="100000"/>
              </a:lnSpc>
              <a:buFont typeface="Symbol"/>
              <a:buChar char=""/>
              <a:tabLst>
                <a:tab pos="583565" algn="l"/>
                <a:tab pos="584200" algn="l"/>
              </a:tabLst>
            </a:pPr>
            <a:r>
              <a:rPr sz="1000" dirty="0">
                <a:latin typeface="Arial"/>
                <a:cs typeface="Arial"/>
              </a:rPr>
              <a:t>Emerson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about 70% utilized, after adding </a:t>
            </a:r>
            <a:r>
              <a:rPr sz="1000" dirty="0">
                <a:latin typeface="Arial"/>
                <a:cs typeface="Arial"/>
              </a:rPr>
              <a:t>substantial capacity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worldwide.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  <a:buFont typeface="Symbol"/>
              <a:buChar char=""/>
            </a:pPr>
            <a:endParaRPr sz="1000">
              <a:latin typeface="Times New Roman"/>
              <a:cs typeface="Times New Roman"/>
            </a:endParaRPr>
          </a:p>
          <a:p>
            <a:pPr marL="583565" indent="-228600">
              <a:lnSpc>
                <a:spcPct val="100000"/>
              </a:lnSpc>
              <a:buFont typeface="Symbol"/>
              <a:buChar char=""/>
              <a:tabLst>
                <a:tab pos="583565" algn="l"/>
                <a:tab pos="584200" algn="l"/>
              </a:tabLst>
            </a:pPr>
            <a:r>
              <a:rPr sz="1000" spc="-5" dirty="0">
                <a:latin typeface="Arial"/>
                <a:cs typeface="Arial"/>
              </a:rPr>
              <a:t>Flowserve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about 70% </a:t>
            </a:r>
            <a:r>
              <a:rPr sz="1000" dirty="0">
                <a:latin typeface="Arial"/>
                <a:cs typeface="Arial"/>
              </a:rPr>
              <a:t>and </a:t>
            </a:r>
            <a:r>
              <a:rPr sz="1000" spc="-5" dirty="0">
                <a:latin typeface="Arial"/>
                <a:cs typeface="Arial"/>
              </a:rPr>
              <a:t>projects that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spc="-5" dirty="0">
                <a:latin typeface="Arial"/>
                <a:cs typeface="Arial"/>
              </a:rPr>
              <a:t>increase to 79% within a</a:t>
            </a:r>
            <a:r>
              <a:rPr sz="1000" spc="14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year.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Font typeface="Symbol"/>
              <a:buChar char=""/>
            </a:pPr>
            <a:endParaRPr sz="1000">
              <a:latin typeface="Times New Roman"/>
              <a:cs typeface="Times New Roman"/>
            </a:endParaRPr>
          </a:p>
          <a:p>
            <a:pPr marL="583565" indent="-228600">
              <a:lnSpc>
                <a:spcPct val="100000"/>
              </a:lnSpc>
              <a:buFont typeface="Symbol"/>
              <a:buChar char=""/>
              <a:tabLst>
                <a:tab pos="583565" algn="l"/>
                <a:tab pos="584200" algn="l"/>
              </a:tabLst>
            </a:pPr>
            <a:r>
              <a:rPr sz="1000" dirty="0">
                <a:latin typeface="Arial"/>
                <a:cs typeface="Arial"/>
              </a:rPr>
              <a:t>Samson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70% utilized and expects </a:t>
            </a:r>
            <a:r>
              <a:rPr sz="1000" dirty="0">
                <a:latin typeface="Arial"/>
                <a:cs typeface="Arial"/>
              </a:rPr>
              <a:t>it </a:t>
            </a:r>
            <a:r>
              <a:rPr sz="1000" spc="-5" dirty="0">
                <a:latin typeface="Arial"/>
                <a:cs typeface="Arial"/>
              </a:rPr>
              <a:t>to</a:t>
            </a:r>
            <a:r>
              <a:rPr sz="1000" spc="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increase.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Font typeface="Symbol"/>
              <a:buChar char=""/>
            </a:pPr>
            <a:endParaRPr sz="1000">
              <a:latin typeface="Times New Roman"/>
              <a:cs typeface="Times New Roman"/>
            </a:endParaRPr>
          </a:p>
          <a:p>
            <a:pPr marL="583565" indent="-228600">
              <a:lnSpc>
                <a:spcPct val="100000"/>
              </a:lnSpc>
              <a:buFont typeface="Symbol"/>
              <a:buChar char=""/>
              <a:tabLst>
                <a:tab pos="583565" algn="l"/>
                <a:tab pos="584200" algn="l"/>
              </a:tabLst>
            </a:pPr>
            <a:r>
              <a:rPr sz="1000" spc="-5" dirty="0">
                <a:latin typeface="Arial"/>
                <a:cs typeface="Arial"/>
              </a:rPr>
              <a:t>Several other suppliers had figures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 </a:t>
            </a:r>
            <a:r>
              <a:rPr sz="1000" dirty="0">
                <a:latin typeface="Arial"/>
                <a:cs typeface="Arial"/>
              </a:rPr>
              <a:t>same</a:t>
            </a:r>
            <a:r>
              <a:rPr sz="1000" spc="8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range.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/>
          <p:nvPr/>
        </p:nvSpPr>
        <p:spPr>
          <a:xfrm>
            <a:off x="1386331" y="2458827"/>
            <a:ext cx="4825365" cy="2477135"/>
          </a:xfrm>
          <a:custGeom>
            <a:avLst/>
            <a:gdLst/>
            <a:ahLst/>
            <a:cxnLst/>
            <a:rect l="l" t="t" r="r" b="b"/>
            <a:pathLst>
              <a:path w="4825365" h="2477135">
                <a:moveTo>
                  <a:pt x="0" y="2476619"/>
                </a:moveTo>
                <a:lnTo>
                  <a:pt x="4825041" y="2476620"/>
                </a:lnTo>
                <a:lnTo>
                  <a:pt x="4825041" y="0"/>
                </a:lnTo>
                <a:lnTo>
                  <a:pt x="0" y="0"/>
                </a:lnTo>
                <a:lnTo>
                  <a:pt x="0" y="2476619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526699" y="3245425"/>
            <a:ext cx="0" cy="1149985"/>
          </a:xfrm>
          <a:custGeom>
            <a:avLst/>
            <a:gdLst/>
            <a:ahLst/>
            <a:cxnLst/>
            <a:rect l="l" t="t" r="r" b="b"/>
            <a:pathLst>
              <a:path h="1149985">
                <a:moveTo>
                  <a:pt x="0" y="0"/>
                </a:moveTo>
                <a:lnTo>
                  <a:pt x="0" y="1149441"/>
                </a:lnTo>
              </a:path>
            </a:pathLst>
          </a:custGeom>
          <a:ln w="25900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604399" y="3272757"/>
            <a:ext cx="0" cy="1122680"/>
          </a:xfrm>
          <a:custGeom>
            <a:avLst/>
            <a:gdLst/>
            <a:ahLst/>
            <a:cxnLst/>
            <a:rect l="l" t="t" r="r" b="b"/>
            <a:pathLst>
              <a:path h="1122679">
                <a:moveTo>
                  <a:pt x="0" y="0"/>
                </a:moveTo>
                <a:lnTo>
                  <a:pt x="0" y="1122109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695049" y="3315275"/>
            <a:ext cx="0" cy="1080135"/>
          </a:xfrm>
          <a:custGeom>
            <a:avLst/>
            <a:gdLst/>
            <a:ahLst/>
            <a:cxnLst/>
            <a:rect l="l" t="t" r="r" b="b"/>
            <a:pathLst>
              <a:path h="1080135">
                <a:moveTo>
                  <a:pt x="0" y="0"/>
                </a:moveTo>
                <a:lnTo>
                  <a:pt x="0" y="1079592"/>
                </a:lnTo>
              </a:path>
            </a:pathLst>
          </a:custGeom>
          <a:ln w="48753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785700" y="3356273"/>
            <a:ext cx="0" cy="1038860"/>
          </a:xfrm>
          <a:custGeom>
            <a:avLst/>
            <a:gdLst/>
            <a:ahLst/>
            <a:cxnLst/>
            <a:rect l="l" t="t" r="r" b="b"/>
            <a:pathLst>
              <a:path h="1038860">
                <a:moveTo>
                  <a:pt x="0" y="0"/>
                </a:moveTo>
                <a:lnTo>
                  <a:pt x="0" y="1038593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875589" y="3392716"/>
            <a:ext cx="0" cy="1002665"/>
          </a:xfrm>
          <a:custGeom>
            <a:avLst/>
            <a:gdLst/>
            <a:ahLst/>
            <a:cxnLst/>
            <a:rect l="l" t="t" r="r" b="b"/>
            <a:pathLst>
              <a:path h="1002664">
                <a:moveTo>
                  <a:pt x="0" y="0"/>
                </a:moveTo>
                <a:lnTo>
                  <a:pt x="0" y="1002150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965477" y="3383605"/>
            <a:ext cx="0" cy="1011555"/>
          </a:xfrm>
          <a:custGeom>
            <a:avLst/>
            <a:gdLst/>
            <a:ahLst/>
            <a:cxnLst/>
            <a:rect l="l" t="t" r="r" b="b"/>
            <a:pathLst>
              <a:path h="1011554">
                <a:moveTo>
                  <a:pt x="0" y="0"/>
                </a:moveTo>
                <a:lnTo>
                  <a:pt x="0" y="1011261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055366" y="3374495"/>
            <a:ext cx="0" cy="1020444"/>
          </a:xfrm>
          <a:custGeom>
            <a:avLst/>
            <a:gdLst/>
            <a:ahLst/>
            <a:cxnLst/>
            <a:rect l="l" t="t" r="r" b="b"/>
            <a:pathLst>
              <a:path h="1020445">
                <a:moveTo>
                  <a:pt x="0" y="0"/>
                </a:moveTo>
                <a:lnTo>
                  <a:pt x="0" y="1020371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145255" y="3365384"/>
            <a:ext cx="0" cy="1029969"/>
          </a:xfrm>
          <a:custGeom>
            <a:avLst/>
            <a:gdLst/>
            <a:ahLst/>
            <a:cxnLst/>
            <a:rect l="l" t="t" r="r" b="b"/>
            <a:pathLst>
              <a:path h="1029970">
                <a:moveTo>
                  <a:pt x="0" y="0"/>
                </a:moveTo>
                <a:lnTo>
                  <a:pt x="0" y="1029482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235143" y="3354755"/>
            <a:ext cx="0" cy="1040130"/>
          </a:xfrm>
          <a:custGeom>
            <a:avLst/>
            <a:gdLst/>
            <a:ahLst/>
            <a:cxnLst/>
            <a:rect l="l" t="t" r="r" b="b"/>
            <a:pathLst>
              <a:path h="1040129">
                <a:moveTo>
                  <a:pt x="0" y="0"/>
                </a:moveTo>
                <a:lnTo>
                  <a:pt x="0" y="1040112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325794" y="3344125"/>
            <a:ext cx="0" cy="1050925"/>
          </a:xfrm>
          <a:custGeom>
            <a:avLst/>
            <a:gdLst/>
            <a:ahLst/>
            <a:cxnLst/>
            <a:rect l="l" t="t" r="r" b="b"/>
            <a:pathLst>
              <a:path h="1050925">
                <a:moveTo>
                  <a:pt x="0" y="0"/>
                </a:moveTo>
                <a:lnTo>
                  <a:pt x="0" y="1050741"/>
                </a:lnTo>
              </a:path>
            </a:pathLst>
          </a:custGeom>
          <a:ln w="48753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416444" y="3331978"/>
            <a:ext cx="0" cy="1062990"/>
          </a:xfrm>
          <a:custGeom>
            <a:avLst/>
            <a:gdLst/>
            <a:ahLst/>
            <a:cxnLst/>
            <a:rect l="l" t="t" r="r" b="b"/>
            <a:pathLst>
              <a:path h="1062989">
                <a:moveTo>
                  <a:pt x="0" y="0"/>
                </a:moveTo>
                <a:lnTo>
                  <a:pt x="0" y="1062889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506333" y="3319830"/>
            <a:ext cx="0" cy="1075055"/>
          </a:xfrm>
          <a:custGeom>
            <a:avLst/>
            <a:gdLst/>
            <a:ahLst/>
            <a:cxnLst/>
            <a:rect l="l" t="t" r="r" b="b"/>
            <a:pathLst>
              <a:path h="1075054">
                <a:moveTo>
                  <a:pt x="0" y="0"/>
                </a:moveTo>
                <a:lnTo>
                  <a:pt x="0" y="1075036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596221" y="3307682"/>
            <a:ext cx="0" cy="1087755"/>
          </a:xfrm>
          <a:custGeom>
            <a:avLst/>
            <a:gdLst/>
            <a:ahLst/>
            <a:cxnLst/>
            <a:rect l="l" t="t" r="r" b="b"/>
            <a:pathLst>
              <a:path h="1087754">
                <a:moveTo>
                  <a:pt x="0" y="0"/>
                </a:moveTo>
                <a:lnTo>
                  <a:pt x="0" y="1087184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686110" y="3294016"/>
            <a:ext cx="0" cy="1101090"/>
          </a:xfrm>
          <a:custGeom>
            <a:avLst/>
            <a:gdLst/>
            <a:ahLst/>
            <a:cxnLst/>
            <a:rect l="l" t="t" r="r" b="b"/>
            <a:pathLst>
              <a:path h="1101089">
                <a:moveTo>
                  <a:pt x="0" y="0"/>
                </a:moveTo>
                <a:lnTo>
                  <a:pt x="0" y="1100850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775999" y="3280350"/>
            <a:ext cx="0" cy="1115060"/>
          </a:xfrm>
          <a:custGeom>
            <a:avLst/>
            <a:gdLst/>
            <a:ahLst/>
            <a:cxnLst/>
            <a:rect l="l" t="t" r="r" b="b"/>
            <a:pathLst>
              <a:path h="1115060">
                <a:moveTo>
                  <a:pt x="0" y="0"/>
                </a:moveTo>
                <a:lnTo>
                  <a:pt x="0" y="1114516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865888" y="3266683"/>
            <a:ext cx="0" cy="1128395"/>
          </a:xfrm>
          <a:custGeom>
            <a:avLst/>
            <a:gdLst/>
            <a:ahLst/>
            <a:cxnLst/>
            <a:rect l="l" t="t" r="r" b="b"/>
            <a:pathLst>
              <a:path h="1128395">
                <a:moveTo>
                  <a:pt x="0" y="0"/>
                </a:moveTo>
                <a:lnTo>
                  <a:pt x="0" y="1128183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956538" y="3253017"/>
            <a:ext cx="0" cy="1142365"/>
          </a:xfrm>
          <a:custGeom>
            <a:avLst/>
            <a:gdLst/>
            <a:ahLst/>
            <a:cxnLst/>
            <a:rect l="l" t="t" r="r" b="b"/>
            <a:pathLst>
              <a:path h="1142364">
                <a:moveTo>
                  <a:pt x="0" y="0"/>
                </a:moveTo>
                <a:lnTo>
                  <a:pt x="0" y="1141849"/>
                </a:lnTo>
              </a:path>
            </a:pathLst>
          </a:custGeom>
          <a:ln w="48753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047189" y="3239351"/>
            <a:ext cx="0" cy="1155700"/>
          </a:xfrm>
          <a:custGeom>
            <a:avLst/>
            <a:gdLst/>
            <a:ahLst/>
            <a:cxnLst/>
            <a:rect l="l" t="t" r="r" b="b"/>
            <a:pathLst>
              <a:path h="1155700">
                <a:moveTo>
                  <a:pt x="0" y="0"/>
                </a:moveTo>
                <a:lnTo>
                  <a:pt x="0" y="1155515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137077" y="3224166"/>
            <a:ext cx="0" cy="1170940"/>
          </a:xfrm>
          <a:custGeom>
            <a:avLst/>
            <a:gdLst/>
            <a:ahLst/>
            <a:cxnLst/>
            <a:rect l="l" t="t" r="r" b="b"/>
            <a:pathLst>
              <a:path h="1170939">
                <a:moveTo>
                  <a:pt x="0" y="0"/>
                </a:moveTo>
                <a:lnTo>
                  <a:pt x="0" y="1170700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226966" y="3210500"/>
            <a:ext cx="0" cy="1184910"/>
          </a:xfrm>
          <a:custGeom>
            <a:avLst/>
            <a:gdLst/>
            <a:ahLst/>
            <a:cxnLst/>
            <a:rect l="l" t="t" r="r" b="b"/>
            <a:pathLst>
              <a:path h="1184910">
                <a:moveTo>
                  <a:pt x="0" y="0"/>
                </a:moveTo>
                <a:lnTo>
                  <a:pt x="0" y="1184366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316855" y="3195316"/>
            <a:ext cx="0" cy="1200150"/>
          </a:xfrm>
          <a:custGeom>
            <a:avLst/>
            <a:gdLst/>
            <a:ahLst/>
            <a:cxnLst/>
            <a:rect l="l" t="t" r="r" b="b"/>
            <a:pathLst>
              <a:path h="1200150">
                <a:moveTo>
                  <a:pt x="0" y="0"/>
                </a:moveTo>
                <a:lnTo>
                  <a:pt x="0" y="1199551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406743" y="3181649"/>
            <a:ext cx="0" cy="1213485"/>
          </a:xfrm>
          <a:custGeom>
            <a:avLst/>
            <a:gdLst/>
            <a:ahLst/>
            <a:cxnLst/>
            <a:rect l="l" t="t" r="r" b="b"/>
            <a:pathLst>
              <a:path h="1213485">
                <a:moveTo>
                  <a:pt x="0" y="0"/>
                </a:moveTo>
                <a:lnTo>
                  <a:pt x="0" y="1213217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496632" y="3166465"/>
            <a:ext cx="0" cy="1228725"/>
          </a:xfrm>
          <a:custGeom>
            <a:avLst/>
            <a:gdLst/>
            <a:ahLst/>
            <a:cxnLst/>
            <a:rect l="l" t="t" r="r" b="b"/>
            <a:pathLst>
              <a:path h="1228725">
                <a:moveTo>
                  <a:pt x="0" y="0"/>
                </a:moveTo>
                <a:lnTo>
                  <a:pt x="0" y="1228401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587282" y="3151280"/>
            <a:ext cx="0" cy="1243965"/>
          </a:xfrm>
          <a:custGeom>
            <a:avLst/>
            <a:gdLst/>
            <a:ahLst/>
            <a:cxnLst/>
            <a:rect l="l" t="t" r="r" b="b"/>
            <a:pathLst>
              <a:path h="1243964">
                <a:moveTo>
                  <a:pt x="0" y="0"/>
                </a:moveTo>
                <a:lnTo>
                  <a:pt x="0" y="1243586"/>
                </a:lnTo>
              </a:path>
            </a:pathLst>
          </a:custGeom>
          <a:ln w="48753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677933" y="3136095"/>
            <a:ext cx="0" cy="1259205"/>
          </a:xfrm>
          <a:custGeom>
            <a:avLst/>
            <a:gdLst/>
            <a:ahLst/>
            <a:cxnLst/>
            <a:rect l="l" t="t" r="r" b="b"/>
            <a:pathLst>
              <a:path h="1259204">
                <a:moveTo>
                  <a:pt x="0" y="0"/>
                </a:moveTo>
                <a:lnTo>
                  <a:pt x="0" y="1258771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767822" y="3120911"/>
            <a:ext cx="0" cy="1274445"/>
          </a:xfrm>
          <a:custGeom>
            <a:avLst/>
            <a:gdLst/>
            <a:ahLst/>
            <a:cxnLst/>
            <a:rect l="l" t="t" r="r" b="b"/>
            <a:pathLst>
              <a:path h="1274445">
                <a:moveTo>
                  <a:pt x="0" y="0"/>
                </a:moveTo>
                <a:lnTo>
                  <a:pt x="0" y="1273956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857710" y="3105726"/>
            <a:ext cx="0" cy="1289685"/>
          </a:xfrm>
          <a:custGeom>
            <a:avLst/>
            <a:gdLst/>
            <a:ahLst/>
            <a:cxnLst/>
            <a:rect l="l" t="t" r="r" b="b"/>
            <a:pathLst>
              <a:path h="1289685">
                <a:moveTo>
                  <a:pt x="0" y="0"/>
                </a:moveTo>
                <a:lnTo>
                  <a:pt x="0" y="1289140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947599" y="3090541"/>
            <a:ext cx="0" cy="1304925"/>
          </a:xfrm>
          <a:custGeom>
            <a:avLst/>
            <a:gdLst/>
            <a:ahLst/>
            <a:cxnLst/>
            <a:rect l="l" t="t" r="r" b="b"/>
            <a:pathLst>
              <a:path h="1304925">
                <a:moveTo>
                  <a:pt x="0" y="0"/>
                </a:moveTo>
                <a:lnTo>
                  <a:pt x="0" y="1304325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037488" y="3075357"/>
            <a:ext cx="0" cy="1319530"/>
          </a:xfrm>
          <a:custGeom>
            <a:avLst/>
            <a:gdLst/>
            <a:ahLst/>
            <a:cxnLst/>
            <a:rect l="l" t="t" r="r" b="b"/>
            <a:pathLst>
              <a:path h="1319529">
                <a:moveTo>
                  <a:pt x="0" y="0"/>
                </a:moveTo>
                <a:lnTo>
                  <a:pt x="0" y="1319510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127376" y="3058654"/>
            <a:ext cx="0" cy="1336675"/>
          </a:xfrm>
          <a:custGeom>
            <a:avLst/>
            <a:gdLst/>
            <a:ahLst/>
            <a:cxnLst/>
            <a:rect l="l" t="t" r="r" b="b"/>
            <a:pathLst>
              <a:path h="1336675">
                <a:moveTo>
                  <a:pt x="0" y="0"/>
                </a:moveTo>
                <a:lnTo>
                  <a:pt x="0" y="1336213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218027" y="3043469"/>
            <a:ext cx="0" cy="1351915"/>
          </a:xfrm>
          <a:custGeom>
            <a:avLst/>
            <a:gdLst/>
            <a:ahLst/>
            <a:cxnLst/>
            <a:rect l="l" t="t" r="r" b="b"/>
            <a:pathLst>
              <a:path h="1351914">
                <a:moveTo>
                  <a:pt x="0" y="0"/>
                </a:moveTo>
                <a:lnTo>
                  <a:pt x="0" y="1351397"/>
                </a:lnTo>
              </a:path>
            </a:pathLst>
          </a:custGeom>
          <a:ln w="48753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308677" y="3026766"/>
            <a:ext cx="0" cy="1368425"/>
          </a:xfrm>
          <a:custGeom>
            <a:avLst/>
            <a:gdLst/>
            <a:ahLst/>
            <a:cxnLst/>
            <a:rect l="l" t="t" r="r" b="b"/>
            <a:pathLst>
              <a:path h="1368425">
                <a:moveTo>
                  <a:pt x="0" y="0"/>
                </a:moveTo>
                <a:lnTo>
                  <a:pt x="0" y="1368100"/>
                </a:lnTo>
              </a:path>
            </a:pathLst>
          </a:custGeom>
          <a:ln w="5027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353622" y="2817217"/>
            <a:ext cx="0" cy="1577975"/>
          </a:xfrm>
          <a:custGeom>
            <a:avLst/>
            <a:gdLst/>
            <a:ahLst/>
            <a:cxnLst/>
            <a:rect l="l" t="t" r="r" b="b"/>
            <a:pathLst>
              <a:path h="1577975">
                <a:moveTo>
                  <a:pt x="0" y="1577649"/>
                </a:moveTo>
                <a:lnTo>
                  <a:pt x="0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318580" y="4394867"/>
            <a:ext cx="68580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318580" y="3867959"/>
            <a:ext cx="68580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318580" y="3342607"/>
            <a:ext cx="68580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318580" y="2817217"/>
            <a:ext cx="68580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515272" y="2817217"/>
            <a:ext cx="0" cy="1577975"/>
          </a:xfrm>
          <a:custGeom>
            <a:avLst/>
            <a:gdLst/>
            <a:ahLst/>
            <a:cxnLst/>
            <a:rect l="l" t="t" r="r" b="b"/>
            <a:pathLst>
              <a:path h="1577975">
                <a:moveTo>
                  <a:pt x="0" y="1577649"/>
                </a:moveTo>
                <a:lnTo>
                  <a:pt x="0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2480231" y="4394867"/>
            <a:ext cx="68580" cy="0"/>
          </a:xfrm>
          <a:custGeom>
            <a:avLst/>
            <a:gdLst/>
            <a:ahLst/>
            <a:cxnLst/>
            <a:rect l="l" t="t" r="r" b="b"/>
            <a:pathLst>
              <a:path w="68580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2480231" y="4079025"/>
            <a:ext cx="68580" cy="0"/>
          </a:xfrm>
          <a:custGeom>
            <a:avLst/>
            <a:gdLst/>
            <a:ahLst/>
            <a:cxnLst/>
            <a:rect l="l" t="t" r="r" b="b"/>
            <a:pathLst>
              <a:path w="68580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2480231" y="3763184"/>
            <a:ext cx="68580" cy="0"/>
          </a:xfrm>
          <a:custGeom>
            <a:avLst/>
            <a:gdLst/>
            <a:ahLst/>
            <a:cxnLst/>
            <a:rect l="l" t="t" r="r" b="b"/>
            <a:pathLst>
              <a:path w="68580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480231" y="3447381"/>
            <a:ext cx="68580" cy="0"/>
          </a:xfrm>
          <a:custGeom>
            <a:avLst/>
            <a:gdLst/>
            <a:ahLst/>
            <a:cxnLst/>
            <a:rect l="l" t="t" r="r" b="b"/>
            <a:pathLst>
              <a:path w="68580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2480231" y="3133058"/>
            <a:ext cx="68580" cy="0"/>
          </a:xfrm>
          <a:custGeom>
            <a:avLst/>
            <a:gdLst/>
            <a:ahLst/>
            <a:cxnLst/>
            <a:rect l="l" t="t" r="r" b="b"/>
            <a:pathLst>
              <a:path w="68580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480231" y="2817217"/>
            <a:ext cx="68580" cy="0"/>
          </a:xfrm>
          <a:custGeom>
            <a:avLst/>
            <a:gdLst/>
            <a:ahLst/>
            <a:cxnLst/>
            <a:rect l="l" t="t" r="r" b="b"/>
            <a:pathLst>
              <a:path w="68580">
                <a:moveTo>
                  <a:pt x="0" y="0"/>
                </a:moveTo>
                <a:lnTo>
                  <a:pt x="685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2515272" y="4394867"/>
            <a:ext cx="2838450" cy="0"/>
          </a:xfrm>
          <a:custGeom>
            <a:avLst/>
            <a:gdLst/>
            <a:ahLst/>
            <a:cxnLst/>
            <a:rect l="l" t="t" r="r" b="b"/>
            <a:pathLst>
              <a:path w="2838450">
                <a:moveTo>
                  <a:pt x="0" y="0"/>
                </a:moveTo>
                <a:lnTo>
                  <a:pt x="283834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515272" y="4394867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695049" y="4394867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874827" y="4394867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3056128" y="4394867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3235905" y="4394867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3415682" y="4394867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3595460" y="4394867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3776761" y="4394867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3956538" y="4394867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4136316" y="4394867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4317617" y="4394867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4497394" y="4394867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677171" y="4394867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4856948" y="4394867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038249" y="4394867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218027" y="4394867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6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514777" y="3722731"/>
            <a:ext cx="2794000" cy="81915"/>
          </a:xfrm>
          <a:custGeom>
            <a:avLst/>
            <a:gdLst/>
            <a:ahLst/>
            <a:cxnLst/>
            <a:rect l="l" t="t" r="r" b="b"/>
            <a:pathLst>
              <a:path w="2794000" h="81914">
                <a:moveTo>
                  <a:pt x="0" y="81338"/>
                </a:moveTo>
                <a:lnTo>
                  <a:pt x="22527" y="77810"/>
                </a:lnTo>
                <a:lnTo>
                  <a:pt x="45052" y="74394"/>
                </a:lnTo>
                <a:lnTo>
                  <a:pt x="67577" y="70764"/>
                </a:lnTo>
                <a:lnTo>
                  <a:pt x="90104" y="66596"/>
                </a:lnTo>
                <a:lnTo>
                  <a:pt x="112634" y="61661"/>
                </a:lnTo>
                <a:lnTo>
                  <a:pt x="135169" y="56183"/>
                </a:lnTo>
                <a:lnTo>
                  <a:pt x="157713" y="50490"/>
                </a:lnTo>
                <a:lnTo>
                  <a:pt x="180272" y="44907"/>
                </a:lnTo>
                <a:lnTo>
                  <a:pt x="202764" y="39488"/>
                </a:lnTo>
                <a:lnTo>
                  <a:pt x="225280" y="34069"/>
                </a:lnTo>
                <a:lnTo>
                  <a:pt x="247796" y="28650"/>
                </a:lnTo>
                <a:lnTo>
                  <a:pt x="270288" y="23231"/>
                </a:lnTo>
                <a:lnTo>
                  <a:pt x="292835" y="17299"/>
                </a:lnTo>
                <a:lnTo>
                  <a:pt x="315359" y="11034"/>
                </a:lnTo>
                <a:lnTo>
                  <a:pt x="337883" y="5445"/>
                </a:lnTo>
                <a:lnTo>
                  <a:pt x="360430" y="1542"/>
                </a:lnTo>
                <a:lnTo>
                  <a:pt x="382978" y="0"/>
                </a:lnTo>
                <a:lnTo>
                  <a:pt x="405502" y="144"/>
                </a:lnTo>
                <a:lnTo>
                  <a:pt x="428025" y="962"/>
                </a:lnTo>
                <a:lnTo>
                  <a:pt x="450573" y="1441"/>
                </a:lnTo>
                <a:lnTo>
                  <a:pt x="473067" y="1420"/>
                </a:lnTo>
                <a:lnTo>
                  <a:pt x="495597" y="1397"/>
                </a:lnTo>
                <a:lnTo>
                  <a:pt x="518150" y="1373"/>
                </a:lnTo>
                <a:lnTo>
                  <a:pt x="540716" y="1352"/>
                </a:lnTo>
                <a:lnTo>
                  <a:pt x="563208" y="1324"/>
                </a:lnTo>
                <a:lnTo>
                  <a:pt x="585723" y="1299"/>
                </a:lnTo>
                <a:lnTo>
                  <a:pt x="608239" y="1278"/>
                </a:lnTo>
                <a:lnTo>
                  <a:pt x="630731" y="1264"/>
                </a:lnTo>
                <a:lnTo>
                  <a:pt x="653297" y="1247"/>
                </a:lnTo>
                <a:lnTo>
                  <a:pt x="675850" y="1234"/>
                </a:lnTo>
                <a:lnTo>
                  <a:pt x="698380" y="1223"/>
                </a:lnTo>
                <a:lnTo>
                  <a:pt x="720874" y="1213"/>
                </a:lnTo>
                <a:lnTo>
                  <a:pt x="743421" y="1204"/>
                </a:lnTo>
                <a:lnTo>
                  <a:pt x="765945" y="1194"/>
                </a:lnTo>
                <a:lnTo>
                  <a:pt x="788469" y="1185"/>
                </a:lnTo>
                <a:lnTo>
                  <a:pt x="811016" y="1175"/>
                </a:lnTo>
                <a:lnTo>
                  <a:pt x="833510" y="1166"/>
                </a:lnTo>
                <a:lnTo>
                  <a:pt x="856040" y="1156"/>
                </a:lnTo>
                <a:lnTo>
                  <a:pt x="878594" y="1147"/>
                </a:lnTo>
                <a:lnTo>
                  <a:pt x="901159" y="1137"/>
                </a:lnTo>
                <a:lnTo>
                  <a:pt x="923651" y="1126"/>
                </a:lnTo>
                <a:lnTo>
                  <a:pt x="946167" y="1113"/>
                </a:lnTo>
                <a:lnTo>
                  <a:pt x="968683" y="1103"/>
                </a:lnTo>
                <a:lnTo>
                  <a:pt x="991175" y="1099"/>
                </a:lnTo>
                <a:lnTo>
                  <a:pt x="1013740" y="1094"/>
                </a:lnTo>
                <a:lnTo>
                  <a:pt x="1036294" y="1094"/>
                </a:lnTo>
                <a:lnTo>
                  <a:pt x="1058823" y="1097"/>
                </a:lnTo>
                <a:lnTo>
                  <a:pt x="1081317" y="1099"/>
                </a:lnTo>
                <a:lnTo>
                  <a:pt x="1103865" y="1099"/>
                </a:lnTo>
                <a:lnTo>
                  <a:pt x="1126389" y="1099"/>
                </a:lnTo>
                <a:lnTo>
                  <a:pt x="1148912" y="1099"/>
                </a:lnTo>
                <a:lnTo>
                  <a:pt x="1171460" y="1099"/>
                </a:lnTo>
                <a:lnTo>
                  <a:pt x="1193954" y="1099"/>
                </a:lnTo>
                <a:lnTo>
                  <a:pt x="1216484" y="1099"/>
                </a:lnTo>
                <a:lnTo>
                  <a:pt x="1239037" y="1099"/>
                </a:lnTo>
                <a:lnTo>
                  <a:pt x="1261602" y="1099"/>
                </a:lnTo>
                <a:lnTo>
                  <a:pt x="1284094" y="1099"/>
                </a:lnTo>
                <a:lnTo>
                  <a:pt x="1306610" y="1099"/>
                </a:lnTo>
                <a:lnTo>
                  <a:pt x="1329126" y="1099"/>
                </a:lnTo>
                <a:lnTo>
                  <a:pt x="1351618" y="1099"/>
                </a:lnTo>
                <a:lnTo>
                  <a:pt x="1374184" y="1099"/>
                </a:lnTo>
                <a:lnTo>
                  <a:pt x="1396737" y="1099"/>
                </a:lnTo>
                <a:lnTo>
                  <a:pt x="1419267" y="1099"/>
                </a:lnTo>
                <a:lnTo>
                  <a:pt x="1441761" y="1099"/>
                </a:lnTo>
                <a:lnTo>
                  <a:pt x="1464308" y="1099"/>
                </a:lnTo>
                <a:lnTo>
                  <a:pt x="1486832" y="1099"/>
                </a:lnTo>
                <a:lnTo>
                  <a:pt x="1509356" y="1099"/>
                </a:lnTo>
                <a:lnTo>
                  <a:pt x="1531903" y="1099"/>
                </a:lnTo>
                <a:lnTo>
                  <a:pt x="1554397" y="1099"/>
                </a:lnTo>
                <a:lnTo>
                  <a:pt x="1576927" y="1099"/>
                </a:lnTo>
                <a:lnTo>
                  <a:pt x="1599481" y="1099"/>
                </a:lnTo>
                <a:lnTo>
                  <a:pt x="1622046" y="1099"/>
                </a:lnTo>
                <a:lnTo>
                  <a:pt x="1644538" y="1099"/>
                </a:lnTo>
                <a:lnTo>
                  <a:pt x="1667054" y="1099"/>
                </a:lnTo>
                <a:lnTo>
                  <a:pt x="1689570" y="1099"/>
                </a:lnTo>
                <a:lnTo>
                  <a:pt x="1712062" y="1099"/>
                </a:lnTo>
                <a:lnTo>
                  <a:pt x="1734627" y="1099"/>
                </a:lnTo>
                <a:lnTo>
                  <a:pt x="1757181" y="1099"/>
                </a:lnTo>
                <a:lnTo>
                  <a:pt x="1779710" y="1099"/>
                </a:lnTo>
                <a:lnTo>
                  <a:pt x="1802204" y="1099"/>
                </a:lnTo>
                <a:lnTo>
                  <a:pt x="1824752" y="1099"/>
                </a:lnTo>
                <a:lnTo>
                  <a:pt x="1847276" y="1099"/>
                </a:lnTo>
                <a:lnTo>
                  <a:pt x="1869799" y="1099"/>
                </a:lnTo>
                <a:lnTo>
                  <a:pt x="1892347" y="1099"/>
                </a:lnTo>
                <a:lnTo>
                  <a:pt x="1914841" y="1099"/>
                </a:lnTo>
                <a:lnTo>
                  <a:pt x="1937371" y="1099"/>
                </a:lnTo>
                <a:lnTo>
                  <a:pt x="1959924" y="1099"/>
                </a:lnTo>
                <a:lnTo>
                  <a:pt x="1982489" y="1099"/>
                </a:lnTo>
                <a:lnTo>
                  <a:pt x="2004981" y="1092"/>
                </a:lnTo>
                <a:lnTo>
                  <a:pt x="2027497" y="1088"/>
                </a:lnTo>
                <a:lnTo>
                  <a:pt x="2050013" y="1087"/>
                </a:lnTo>
                <a:lnTo>
                  <a:pt x="2072505" y="1087"/>
                </a:lnTo>
                <a:lnTo>
                  <a:pt x="2095071" y="1089"/>
                </a:lnTo>
                <a:lnTo>
                  <a:pt x="2117624" y="1093"/>
                </a:lnTo>
                <a:lnTo>
                  <a:pt x="2140154" y="1097"/>
                </a:lnTo>
                <a:lnTo>
                  <a:pt x="2162648" y="1099"/>
                </a:lnTo>
                <a:lnTo>
                  <a:pt x="2185195" y="1099"/>
                </a:lnTo>
                <a:lnTo>
                  <a:pt x="2207719" y="1099"/>
                </a:lnTo>
                <a:lnTo>
                  <a:pt x="2230243" y="1099"/>
                </a:lnTo>
                <a:lnTo>
                  <a:pt x="2252790" y="1099"/>
                </a:lnTo>
                <a:lnTo>
                  <a:pt x="2275284" y="1101"/>
                </a:lnTo>
                <a:lnTo>
                  <a:pt x="2297814" y="1106"/>
                </a:lnTo>
                <a:lnTo>
                  <a:pt x="2320368" y="1110"/>
                </a:lnTo>
                <a:lnTo>
                  <a:pt x="2342933" y="1112"/>
                </a:lnTo>
                <a:lnTo>
                  <a:pt x="2365425" y="1112"/>
                </a:lnTo>
                <a:lnTo>
                  <a:pt x="2387941" y="1112"/>
                </a:lnTo>
                <a:lnTo>
                  <a:pt x="2432949" y="1112"/>
                </a:lnTo>
                <a:lnTo>
                  <a:pt x="2478067" y="1118"/>
                </a:lnTo>
                <a:lnTo>
                  <a:pt x="2500597" y="1123"/>
                </a:lnTo>
                <a:lnTo>
                  <a:pt x="2523091" y="1125"/>
                </a:lnTo>
                <a:lnTo>
                  <a:pt x="2545639" y="1125"/>
                </a:lnTo>
                <a:lnTo>
                  <a:pt x="2568162" y="1126"/>
                </a:lnTo>
                <a:lnTo>
                  <a:pt x="2590686" y="1130"/>
                </a:lnTo>
                <a:lnTo>
                  <a:pt x="2613234" y="1137"/>
                </a:lnTo>
                <a:lnTo>
                  <a:pt x="2635728" y="1137"/>
                </a:lnTo>
                <a:lnTo>
                  <a:pt x="2658257" y="1137"/>
                </a:lnTo>
                <a:lnTo>
                  <a:pt x="2680811" y="1137"/>
                </a:lnTo>
                <a:lnTo>
                  <a:pt x="2703376" y="1137"/>
                </a:lnTo>
                <a:lnTo>
                  <a:pt x="2725868" y="1144"/>
                </a:lnTo>
                <a:lnTo>
                  <a:pt x="2748384" y="1148"/>
                </a:lnTo>
                <a:lnTo>
                  <a:pt x="2770900" y="1150"/>
                </a:lnTo>
                <a:lnTo>
                  <a:pt x="2793392" y="1150"/>
                </a:lnTo>
              </a:path>
            </a:pathLst>
          </a:custGeom>
          <a:ln w="12147">
            <a:solidFill>
              <a:srgbClr val="00008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 txBox="1"/>
          <p:nvPr/>
        </p:nvSpPr>
        <p:spPr>
          <a:xfrm>
            <a:off x="5452652" y="4317617"/>
            <a:ext cx="240665" cy="1384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5</a:t>
            </a:r>
            <a:r>
              <a:rPr sz="900" b="1" spc="-1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%</a:t>
            </a:r>
            <a:endParaRPr sz="900">
              <a:latin typeface="Arial"/>
              <a:cs typeface="Arial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5452652" y="3265383"/>
            <a:ext cx="240665" cy="1384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9</a:t>
            </a:r>
            <a:r>
              <a:rPr sz="900" b="1" spc="-1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%</a:t>
            </a:r>
            <a:endParaRPr sz="900">
              <a:latin typeface="Arial"/>
              <a:cs typeface="Arial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5452652" y="2739360"/>
            <a:ext cx="304800" cy="1384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900" b="1" spc="-1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0%</a:t>
            </a:r>
            <a:endParaRPr sz="900">
              <a:latin typeface="Arial"/>
              <a:cs typeface="Arial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2225800" y="4001776"/>
            <a:ext cx="203200" cy="1384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$</a:t>
            </a:r>
            <a:r>
              <a:rPr sz="900" b="1" spc="-15" dirty="0">
                <a:solidFill>
                  <a:srgbClr val="404040"/>
                </a:solidFill>
                <a:latin typeface="Arial"/>
                <a:cs typeface="Arial"/>
              </a:rPr>
              <a:t>5</a:t>
            </a: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2162116" y="3686239"/>
            <a:ext cx="266700" cy="1384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$</a:t>
            </a:r>
            <a:r>
              <a:rPr sz="900" b="1" spc="-1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2162116" y="3370664"/>
            <a:ext cx="26670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$</a:t>
            </a:r>
            <a:r>
              <a:rPr sz="900" b="1" spc="-10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50</a:t>
            </a:r>
            <a:endParaRPr sz="900">
              <a:latin typeface="Arial"/>
              <a:cs typeface="Arial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2162116" y="3054822"/>
            <a:ext cx="266700" cy="1384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$</a:t>
            </a:r>
            <a:r>
              <a:rPr sz="900" b="1" spc="-15" dirty="0">
                <a:solidFill>
                  <a:srgbClr val="404040"/>
                </a:solidFill>
                <a:latin typeface="Arial"/>
                <a:cs typeface="Arial"/>
              </a:rPr>
              <a:t>2</a:t>
            </a: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2162116" y="2739360"/>
            <a:ext cx="266700" cy="1384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$</a:t>
            </a:r>
            <a:r>
              <a:rPr sz="900" b="1" spc="-15" dirty="0">
                <a:solidFill>
                  <a:srgbClr val="404040"/>
                </a:solidFill>
                <a:latin typeface="Arial"/>
                <a:cs typeface="Arial"/>
              </a:rPr>
              <a:t>2</a:t>
            </a: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50</a:t>
            </a:r>
            <a:endParaRPr sz="900">
              <a:latin typeface="Arial"/>
              <a:cs typeface="Arial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2289179" y="4317617"/>
            <a:ext cx="663575" cy="2743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75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$0</a:t>
            </a:r>
            <a:endParaRPr sz="900">
              <a:latin typeface="Arial"/>
              <a:cs typeface="Arial"/>
            </a:endParaRPr>
          </a:p>
          <a:p>
            <a:pPr marL="69215">
              <a:lnSpc>
                <a:spcPts val="1075"/>
              </a:lnSpc>
              <a:tabLst>
                <a:tab pos="521970" algn="l"/>
              </a:tabLst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13</a:t>
            </a:r>
            <a:r>
              <a:rPr sz="900" b="1" spc="-1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900" b="1" spc="5" dirty="0">
                <a:solidFill>
                  <a:srgbClr val="404040"/>
                </a:solidFill>
                <a:latin typeface="Arial"/>
                <a:cs typeface="Arial"/>
              </a:rPr>
              <a:t>Q</a:t>
            </a: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	14</a:t>
            </a:r>
            <a:endParaRPr sz="900">
              <a:latin typeface="Arial"/>
              <a:cs typeface="Arial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3893438" y="4453368"/>
            <a:ext cx="14097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17</a:t>
            </a:r>
            <a:endParaRPr sz="900">
              <a:latin typeface="Arial"/>
              <a:cs typeface="Arial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4253882" y="4453368"/>
            <a:ext cx="50165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  <a:tabLst>
                <a:tab pos="360680" algn="l"/>
              </a:tabLst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18	19</a:t>
            </a:r>
            <a:endParaRPr sz="900">
              <a:latin typeface="Arial"/>
              <a:cs typeface="Arial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4975150" y="4453368"/>
            <a:ext cx="14097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20</a:t>
            </a:r>
            <a:endParaRPr sz="900">
              <a:latin typeface="Arial"/>
              <a:cs typeface="Arial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5452652" y="3523108"/>
            <a:ext cx="624840" cy="40703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79070" algn="ctr">
              <a:lnSpc>
                <a:spcPts val="819"/>
              </a:lnSpc>
            </a:pP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U</a:t>
            </a: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t</a:t>
            </a: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l</a:t>
            </a: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iz</a:t>
            </a: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at</a:t>
            </a: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700" b="1" spc="-15" dirty="0">
                <a:solidFill>
                  <a:srgbClr val="404040"/>
                </a:solidFill>
                <a:latin typeface="Arial"/>
                <a:cs typeface="Arial"/>
              </a:rPr>
              <a:t>o</a:t>
            </a: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n</a:t>
            </a:r>
            <a:endParaRPr sz="700">
              <a:latin typeface="Arial"/>
              <a:cs typeface="Arial"/>
            </a:endParaRPr>
          </a:p>
          <a:p>
            <a:pPr marL="179070" algn="ctr">
              <a:lnSpc>
                <a:spcPts val="819"/>
              </a:lnSpc>
            </a:pP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Rate</a:t>
            </a: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65"/>
              </a:spcBef>
            </a:pPr>
            <a:r>
              <a:rPr sz="900" b="1" spc="-5" dirty="0">
                <a:solidFill>
                  <a:srgbClr val="404040"/>
                </a:solidFill>
                <a:latin typeface="Arial"/>
                <a:cs typeface="Arial"/>
              </a:rPr>
              <a:t>70%</a:t>
            </a:r>
            <a:endParaRPr sz="900">
              <a:latin typeface="Arial"/>
              <a:cs typeface="Arial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1437522" y="3286761"/>
            <a:ext cx="523875" cy="5073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6675" marR="71755" indent="1270" algn="ctr">
              <a:lnSpc>
                <a:spcPts val="800"/>
              </a:lnSpc>
            </a:pP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C</a:t>
            </a: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a</a:t>
            </a:r>
            <a:r>
              <a:rPr sz="700" b="1" spc="-15" dirty="0">
                <a:solidFill>
                  <a:srgbClr val="404040"/>
                </a:solidFill>
                <a:latin typeface="Arial"/>
                <a:cs typeface="Arial"/>
              </a:rPr>
              <a:t>p</a:t>
            </a: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acit</a:t>
            </a: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y  Margin  </a:t>
            </a: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(</a:t>
            </a: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N</a:t>
            </a: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o</a:t>
            </a: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mi</a:t>
            </a:r>
            <a:r>
              <a:rPr sz="700" b="1" spc="-15" dirty="0">
                <a:solidFill>
                  <a:srgbClr val="404040"/>
                </a:solidFill>
                <a:latin typeface="Arial"/>
                <a:cs typeface="Arial"/>
              </a:rPr>
              <a:t>n</a:t>
            </a: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a</a:t>
            </a: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l</a:t>
            </a:r>
            <a:endParaRPr sz="700">
              <a:latin typeface="Arial"/>
              <a:cs typeface="Arial"/>
            </a:endParaRPr>
          </a:p>
          <a:p>
            <a:pPr marR="6985" algn="ctr">
              <a:lnSpc>
                <a:spcPts val="760"/>
              </a:lnSpc>
            </a:pP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$M</a:t>
            </a:r>
            <a:r>
              <a:rPr sz="700" b="1" spc="-8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700" b="1" spc="-5" dirty="0">
                <a:solidFill>
                  <a:srgbClr val="404040"/>
                </a:solidFill>
                <a:latin typeface="Arial"/>
                <a:cs typeface="Arial"/>
              </a:rPr>
              <a:t>USD</a:t>
            </a:r>
            <a:endParaRPr sz="700">
              <a:latin typeface="Arial"/>
              <a:cs typeface="Arial"/>
            </a:endParaRPr>
          </a:p>
          <a:p>
            <a:pPr marR="5080" algn="ctr">
              <a:lnSpc>
                <a:spcPts val="819"/>
              </a:lnSpc>
            </a:pP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per</a:t>
            </a:r>
            <a:r>
              <a:rPr sz="700" b="1" spc="-4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700" b="1" spc="-10" dirty="0">
                <a:solidFill>
                  <a:srgbClr val="404040"/>
                </a:solidFill>
                <a:latin typeface="Arial"/>
                <a:cs typeface="Arial"/>
              </a:rPr>
              <a:t>Quarter)</a:t>
            </a:r>
            <a:endParaRPr sz="700">
              <a:latin typeface="Arial"/>
              <a:cs typeface="Arial"/>
            </a:endParaRPr>
          </a:p>
        </p:txBody>
      </p:sp>
      <p:sp>
        <p:nvSpPr>
          <p:cNvPr id="173" name="object 173"/>
          <p:cNvSpPr/>
          <p:nvPr/>
        </p:nvSpPr>
        <p:spPr>
          <a:xfrm>
            <a:off x="2728567" y="4825358"/>
            <a:ext cx="243840" cy="0"/>
          </a:xfrm>
          <a:custGeom>
            <a:avLst/>
            <a:gdLst/>
            <a:ahLst/>
            <a:cxnLst/>
            <a:rect l="l" t="t" r="r" b="b"/>
            <a:pathLst>
              <a:path w="243839">
                <a:moveTo>
                  <a:pt x="0" y="0"/>
                </a:moveTo>
                <a:lnTo>
                  <a:pt x="243765" y="0"/>
                </a:lnTo>
              </a:path>
            </a:pathLst>
          </a:custGeom>
          <a:ln w="50109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 txBox="1"/>
          <p:nvPr/>
        </p:nvSpPr>
        <p:spPr>
          <a:xfrm>
            <a:off x="2998487" y="4453368"/>
            <a:ext cx="747395" cy="4267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88900" algn="ctr">
              <a:lnSpc>
                <a:spcPct val="100000"/>
              </a:lnSpc>
              <a:tabLst>
                <a:tab pos="449580" algn="l"/>
              </a:tabLst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15	16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100">
              <a:latin typeface="Times New Roman"/>
              <a:cs typeface="Times New Roman"/>
            </a:endParaRPr>
          </a:p>
          <a:p>
            <a:pPr marR="5080" algn="ctr">
              <a:lnSpc>
                <a:spcPct val="100000"/>
              </a:lnSpc>
            </a:pP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Capacity</a:t>
            </a:r>
            <a:r>
              <a:rPr sz="800" spc="-5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Margin</a:t>
            </a:r>
            <a:endParaRPr sz="800">
              <a:latin typeface="Arial"/>
              <a:cs typeface="Arial"/>
            </a:endParaRPr>
          </a:p>
        </p:txBody>
      </p:sp>
      <p:sp>
        <p:nvSpPr>
          <p:cNvPr id="175" name="object 175"/>
          <p:cNvSpPr/>
          <p:nvPr/>
        </p:nvSpPr>
        <p:spPr>
          <a:xfrm>
            <a:off x="4063186" y="4824598"/>
            <a:ext cx="243840" cy="0"/>
          </a:xfrm>
          <a:custGeom>
            <a:avLst/>
            <a:gdLst/>
            <a:ahLst/>
            <a:cxnLst/>
            <a:rect l="l" t="t" r="r" b="b"/>
            <a:pathLst>
              <a:path w="243839">
                <a:moveTo>
                  <a:pt x="0" y="0"/>
                </a:moveTo>
                <a:lnTo>
                  <a:pt x="243765" y="0"/>
                </a:lnTo>
              </a:path>
            </a:pathLst>
          </a:custGeom>
          <a:ln w="12147">
            <a:solidFill>
              <a:srgbClr val="00008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 txBox="1"/>
          <p:nvPr/>
        </p:nvSpPr>
        <p:spPr>
          <a:xfrm>
            <a:off x="4333740" y="4756709"/>
            <a:ext cx="695960" cy="1238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Utilization</a:t>
            </a:r>
            <a:r>
              <a:rPr sz="800" spc="-6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Rate</a:t>
            </a:r>
            <a:endParaRPr sz="800">
              <a:latin typeface="Arial"/>
              <a:cs typeface="Arial"/>
            </a:endParaRPr>
          </a:p>
        </p:txBody>
      </p:sp>
      <p:sp>
        <p:nvSpPr>
          <p:cNvPr id="177" name="object 177"/>
          <p:cNvSpPr/>
          <p:nvPr/>
        </p:nvSpPr>
        <p:spPr>
          <a:xfrm>
            <a:off x="1386331" y="2458826"/>
            <a:ext cx="4825365" cy="2477135"/>
          </a:xfrm>
          <a:custGeom>
            <a:avLst/>
            <a:gdLst/>
            <a:ahLst/>
            <a:cxnLst/>
            <a:rect l="l" t="t" r="r" b="b"/>
            <a:pathLst>
              <a:path w="4825365" h="2477135">
                <a:moveTo>
                  <a:pt x="0" y="2476619"/>
                </a:moveTo>
                <a:lnTo>
                  <a:pt x="4825041" y="2476620"/>
                </a:lnTo>
                <a:lnTo>
                  <a:pt x="4825041" y="0"/>
                </a:lnTo>
                <a:lnTo>
                  <a:pt x="0" y="0"/>
                </a:lnTo>
                <a:lnTo>
                  <a:pt x="0" y="247661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79" name="object 17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64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197660" y="913383"/>
            <a:ext cx="5166995" cy="3028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294255" marR="5080" indent="-2282190">
              <a:lnSpc>
                <a:spcPts val="1150"/>
              </a:lnSpc>
            </a:pPr>
            <a:r>
              <a:rPr sz="1000" b="1" dirty="0">
                <a:latin typeface="Arial"/>
                <a:cs typeface="Arial"/>
              </a:rPr>
              <a:t>Table </a:t>
            </a:r>
            <a:r>
              <a:rPr sz="1000" b="1" spc="-10" dirty="0">
                <a:latin typeface="Arial"/>
                <a:cs typeface="Arial"/>
              </a:rPr>
              <a:t>18: </a:t>
            </a:r>
            <a:r>
              <a:rPr sz="1000" b="1" spc="-5" dirty="0">
                <a:latin typeface="Arial"/>
                <a:cs typeface="Arial"/>
              </a:rPr>
              <a:t>Reported </a:t>
            </a:r>
            <a:r>
              <a:rPr sz="1000" b="1" spc="5" dirty="0">
                <a:latin typeface="Arial"/>
                <a:cs typeface="Arial"/>
              </a:rPr>
              <a:t>or </a:t>
            </a:r>
            <a:r>
              <a:rPr sz="1000" b="1" spc="-5" dirty="0">
                <a:latin typeface="Arial"/>
                <a:cs typeface="Arial"/>
              </a:rPr>
              <a:t>Estimated </a:t>
            </a:r>
            <a:r>
              <a:rPr sz="1000" b="1" dirty="0">
                <a:latin typeface="Arial"/>
                <a:cs typeface="Arial"/>
              </a:rPr>
              <a:t>Capacity Utilization</a:t>
            </a:r>
            <a:r>
              <a:rPr sz="975" b="1" baseline="42735" dirty="0">
                <a:latin typeface="Arial"/>
                <a:cs typeface="Arial"/>
              </a:rPr>
              <a:t>1 </a:t>
            </a:r>
            <a:r>
              <a:rPr sz="1000" b="1" spc="-5" dirty="0">
                <a:latin typeface="Arial"/>
                <a:cs typeface="Arial"/>
              </a:rPr>
              <a:t>Rates at Selected Control Valve  Suppliers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902004" y="3331590"/>
            <a:ext cx="5492750" cy="643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1000"/>
              </a:lnSpc>
            </a:pPr>
            <a:r>
              <a:rPr sz="1000" spc="-5" dirty="0">
                <a:latin typeface="Arial"/>
                <a:cs typeface="Arial"/>
              </a:rPr>
              <a:t>For the </a:t>
            </a:r>
            <a:r>
              <a:rPr sz="1000" dirty="0">
                <a:latin typeface="Arial"/>
                <a:cs typeface="Arial"/>
              </a:rPr>
              <a:t>time </a:t>
            </a:r>
            <a:r>
              <a:rPr sz="1000" spc="-5" dirty="0">
                <a:latin typeface="Arial"/>
                <a:cs typeface="Arial"/>
              </a:rPr>
              <a:t>horizon of this study, </a:t>
            </a:r>
            <a:r>
              <a:rPr sz="1000" spc="-15" dirty="0">
                <a:latin typeface="Arial"/>
                <a:cs typeface="Arial"/>
              </a:rPr>
              <a:t>we </a:t>
            </a:r>
            <a:r>
              <a:rPr sz="1000" spc="-5" dirty="0">
                <a:latin typeface="Arial"/>
                <a:cs typeface="Arial"/>
              </a:rPr>
              <a:t>do not envisage major misalignments between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and  demand.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Times New Roman"/>
              <a:cs typeface="Times New Roman"/>
            </a:endParaRPr>
          </a:p>
          <a:p>
            <a:pPr marL="1417955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33: Demand vs. </a:t>
            </a:r>
            <a:r>
              <a:rPr sz="1000" b="1" dirty="0">
                <a:latin typeface="Arial"/>
                <a:cs typeface="Arial"/>
              </a:rPr>
              <a:t>Capacity </a:t>
            </a:r>
            <a:r>
              <a:rPr sz="1000" b="1" spc="-5" dirty="0">
                <a:latin typeface="Arial"/>
                <a:cs typeface="Arial"/>
              </a:rPr>
              <a:t>- Control</a:t>
            </a:r>
            <a:r>
              <a:rPr sz="1000" b="1" spc="2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902004" y="6968108"/>
            <a:ext cx="134937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10.1.3   New</a:t>
            </a:r>
            <a:r>
              <a:rPr sz="1000" b="1" spc="-4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contracts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902004" y="7490688"/>
            <a:ext cx="5732780" cy="673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100"/>
              </a:lnSpc>
            </a:pPr>
            <a:r>
              <a:rPr sz="1000" b="1" spc="-5" dirty="0">
                <a:latin typeface="Arial"/>
                <a:cs typeface="Arial"/>
              </a:rPr>
              <a:t>BP, Chevron, and Saudi Aramco </a:t>
            </a:r>
            <a:r>
              <a:rPr sz="1000" b="1" dirty="0">
                <a:latin typeface="Arial"/>
                <a:cs typeface="Arial"/>
              </a:rPr>
              <a:t>have </a:t>
            </a:r>
            <a:r>
              <a:rPr sz="1000" b="1" spc="-5" dirty="0">
                <a:latin typeface="Arial"/>
                <a:cs typeface="Arial"/>
              </a:rPr>
              <a:t>been </a:t>
            </a:r>
            <a:r>
              <a:rPr sz="1000" b="1" dirty="0">
                <a:latin typeface="Arial"/>
                <a:cs typeface="Arial"/>
              </a:rPr>
              <a:t>actively </a:t>
            </a:r>
            <a:r>
              <a:rPr sz="1000" b="1" spc="-5" dirty="0">
                <a:latin typeface="Arial"/>
                <a:cs typeface="Arial"/>
              </a:rPr>
              <a:t>forming strategic supply agreement </a:t>
            </a:r>
            <a:r>
              <a:rPr sz="1000" b="1" dirty="0">
                <a:latin typeface="Arial"/>
                <a:cs typeface="Arial"/>
              </a:rPr>
              <a:t>with  </a:t>
            </a:r>
            <a:r>
              <a:rPr sz="1000" b="1" spc="-5" dirty="0">
                <a:latin typeface="Arial"/>
                <a:cs typeface="Arial"/>
              </a:rPr>
              <a:t>control valve suppliers. Emerson, Severn Glocon, and Flowserve have been actively supplying  major oil and gas</a:t>
            </a:r>
            <a:r>
              <a:rPr sz="1000" b="1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projects.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/>
          <p:nvPr/>
        </p:nvSpPr>
        <p:spPr>
          <a:xfrm>
            <a:off x="914704" y="9264904"/>
            <a:ext cx="1829435" cy="0"/>
          </a:xfrm>
          <a:custGeom>
            <a:avLst/>
            <a:gdLst/>
            <a:ahLst/>
            <a:cxnLst/>
            <a:rect l="l" t="t" r="r" b="b"/>
            <a:pathLst>
              <a:path w="1829435">
                <a:moveTo>
                  <a:pt x="0" y="0"/>
                </a:moveTo>
                <a:lnTo>
                  <a:pt x="1829054" y="0"/>
                </a:lnTo>
              </a:path>
            </a:pathLst>
          </a:custGeom>
          <a:ln w="761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 txBox="1"/>
          <p:nvPr/>
        </p:nvSpPr>
        <p:spPr>
          <a:xfrm>
            <a:off x="902004" y="9329115"/>
            <a:ext cx="5560695" cy="457834"/>
          </a:xfrm>
          <a:prstGeom prst="rect">
            <a:avLst/>
          </a:prstGeom>
        </p:spPr>
        <p:txBody>
          <a:bodyPr vert="horz" wrap="square" lIns="0" tIns="6985" rIns="0" bIns="0" rtlCol="0">
            <a:spAutoFit/>
          </a:bodyPr>
          <a:lstStyle/>
          <a:p>
            <a:pPr marL="12700" marR="5080">
              <a:lnSpc>
                <a:spcPct val="95500"/>
              </a:lnSpc>
              <a:spcBef>
                <a:spcPts val="55"/>
              </a:spcBef>
            </a:pPr>
            <a:r>
              <a:rPr sz="975" spc="-7" baseline="42735" dirty="0">
                <a:latin typeface="Arial"/>
                <a:cs typeface="Arial"/>
              </a:rPr>
              <a:t>1 </a:t>
            </a:r>
            <a:r>
              <a:rPr sz="1000" spc="-5" dirty="0">
                <a:latin typeface="Arial"/>
                <a:cs typeface="Arial"/>
              </a:rPr>
              <a:t>Capacity utilization </a:t>
            </a:r>
            <a:r>
              <a:rPr sz="1000" dirty="0">
                <a:latin typeface="Arial"/>
                <a:cs typeface="Arial"/>
              </a:rPr>
              <a:t>means </a:t>
            </a:r>
            <a:r>
              <a:rPr sz="1000" spc="-5" dirty="0">
                <a:latin typeface="Arial"/>
                <a:cs typeface="Arial"/>
              </a:rPr>
              <a:t>output as a percent of possible production where two </a:t>
            </a:r>
            <a:r>
              <a:rPr sz="1000" dirty="0">
                <a:latin typeface="Arial"/>
                <a:cs typeface="Arial"/>
              </a:rPr>
              <a:t>shifts </a:t>
            </a:r>
            <a:r>
              <a:rPr sz="1000" spc="-5" dirty="0">
                <a:latin typeface="Arial"/>
                <a:cs typeface="Arial"/>
              </a:rPr>
              <a:t>five days a  week equals 100%. This </a:t>
            </a:r>
            <a:r>
              <a:rPr sz="1000" dirty="0">
                <a:latin typeface="Arial"/>
                <a:cs typeface="Arial"/>
              </a:rPr>
              <a:t>methodology </a:t>
            </a:r>
            <a:r>
              <a:rPr sz="1000" spc="-5" dirty="0">
                <a:latin typeface="Arial"/>
                <a:cs typeface="Arial"/>
              </a:rPr>
              <a:t>does not consider possible efficiencies from process  improvements, which could free up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and reduce the effective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utilization</a:t>
            </a:r>
            <a:r>
              <a:rPr sz="1000" spc="13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rate.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9" name="object 99"/>
          <p:cNvSpPr/>
          <p:nvPr/>
        </p:nvSpPr>
        <p:spPr>
          <a:xfrm>
            <a:off x="1838072" y="4042991"/>
            <a:ext cx="4027170" cy="2492375"/>
          </a:xfrm>
          <a:custGeom>
            <a:avLst/>
            <a:gdLst/>
            <a:ahLst/>
            <a:cxnLst/>
            <a:rect l="l" t="t" r="r" b="b"/>
            <a:pathLst>
              <a:path w="4027170" h="2492375">
                <a:moveTo>
                  <a:pt x="0" y="2491826"/>
                </a:moveTo>
                <a:lnTo>
                  <a:pt x="4026784" y="2491826"/>
                </a:lnTo>
                <a:lnTo>
                  <a:pt x="4026784" y="0"/>
                </a:lnTo>
                <a:lnTo>
                  <a:pt x="0" y="0"/>
                </a:lnTo>
                <a:lnTo>
                  <a:pt x="0" y="2491826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085765" y="4305980"/>
            <a:ext cx="0" cy="1771650"/>
          </a:xfrm>
          <a:custGeom>
            <a:avLst/>
            <a:gdLst/>
            <a:ahLst/>
            <a:cxnLst/>
            <a:rect l="l" t="t" r="r" b="b"/>
            <a:pathLst>
              <a:path h="1771650">
                <a:moveTo>
                  <a:pt x="0" y="0"/>
                </a:moveTo>
                <a:lnTo>
                  <a:pt x="0" y="1771213"/>
                </a:lnTo>
              </a:path>
            </a:pathLst>
          </a:custGeom>
          <a:ln w="9151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471665" y="4305980"/>
            <a:ext cx="0" cy="1771650"/>
          </a:xfrm>
          <a:custGeom>
            <a:avLst/>
            <a:gdLst/>
            <a:ahLst/>
            <a:cxnLst/>
            <a:rect l="l" t="t" r="r" b="b"/>
            <a:pathLst>
              <a:path h="1771650">
                <a:moveTo>
                  <a:pt x="0" y="0"/>
                </a:moveTo>
                <a:lnTo>
                  <a:pt x="0" y="1771213"/>
                </a:lnTo>
              </a:path>
            </a:pathLst>
          </a:custGeom>
          <a:ln w="9151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859090" y="4305980"/>
            <a:ext cx="0" cy="1771650"/>
          </a:xfrm>
          <a:custGeom>
            <a:avLst/>
            <a:gdLst/>
            <a:ahLst/>
            <a:cxnLst/>
            <a:rect l="l" t="t" r="r" b="b"/>
            <a:pathLst>
              <a:path h="1771650">
                <a:moveTo>
                  <a:pt x="0" y="0"/>
                </a:moveTo>
                <a:lnTo>
                  <a:pt x="0" y="1771213"/>
                </a:lnTo>
              </a:path>
            </a:pathLst>
          </a:custGeom>
          <a:ln w="9151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246516" y="4305980"/>
            <a:ext cx="0" cy="1771650"/>
          </a:xfrm>
          <a:custGeom>
            <a:avLst/>
            <a:gdLst/>
            <a:ahLst/>
            <a:cxnLst/>
            <a:rect l="l" t="t" r="r" b="b"/>
            <a:pathLst>
              <a:path h="1771650">
                <a:moveTo>
                  <a:pt x="0" y="0"/>
                </a:moveTo>
                <a:lnTo>
                  <a:pt x="0" y="1771213"/>
                </a:lnTo>
              </a:path>
            </a:pathLst>
          </a:custGeom>
          <a:ln w="9151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633941" y="4305980"/>
            <a:ext cx="0" cy="1771650"/>
          </a:xfrm>
          <a:custGeom>
            <a:avLst/>
            <a:gdLst/>
            <a:ahLst/>
            <a:cxnLst/>
            <a:rect l="l" t="t" r="r" b="b"/>
            <a:pathLst>
              <a:path h="1771650">
                <a:moveTo>
                  <a:pt x="0" y="0"/>
                </a:moveTo>
                <a:lnTo>
                  <a:pt x="0" y="1771213"/>
                </a:lnTo>
              </a:path>
            </a:pathLst>
          </a:custGeom>
          <a:ln w="9151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021367" y="4305980"/>
            <a:ext cx="0" cy="1202690"/>
          </a:xfrm>
          <a:custGeom>
            <a:avLst/>
            <a:gdLst/>
            <a:ahLst/>
            <a:cxnLst/>
            <a:rect l="l" t="t" r="r" b="b"/>
            <a:pathLst>
              <a:path h="1202689">
                <a:moveTo>
                  <a:pt x="0" y="0"/>
                </a:moveTo>
                <a:lnTo>
                  <a:pt x="0" y="1202608"/>
                </a:lnTo>
              </a:path>
            </a:pathLst>
          </a:custGeom>
          <a:ln w="9151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021367" y="5928201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0"/>
                </a:moveTo>
                <a:lnTo>
                  <a:pt x="0" y="148992"/>
                </a:lnTo>
              </a:path>
            </a:pathLst>
          </a:custGeom>
          <a:ln w="9151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408792" y="4305980"/>
            <a:ext cx="0" cy="1202690"/>
          </a:xfrm>
          <a:custGeom>
            <a:avLst/>
            <a:gdLst/>
            <a:ahLst/>
            <a:cxnLst/>
            <a:rect l="l" t="t" r="r" b="b"/>
            <a:pathLst>
              <a:path h="1202689">
                <a:moveTo>
                  <a:pt x="0" y="0"/>
                </a:moveTo>
                <a:lnTo>
                  <a:pt x="0" y="1202608"/>
                </a:lnTo>
              </a:path>
            </a:pathLst>
          </a:custGeom>
          <a:ln w="9151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408792" y="5928201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0"/>
                </a:moveTo>
                <a:lnTo>
                  <a:pt x="0" y="148992"/>
                </a:lnTo>
              </a:path>
            </a:pathLst>
          </a:custGeom>
          <a:ln w="9151">
            <a:solidFill>
              <a:srgbClr val="626262"/>
            </a:solidFill>
            <a:prstDash val="sys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698339" y="4305980"/>
            <a:ext cx="0" cy="1771650"/>
          </a:xfrm>
          <a:custGeom>
            <a:avLst/>
            <a:gdLst/>
            <a:ahLst/>
            <a:cxnLst/>
            <a:rect l="l" t="t" r="r" b="b"/>
            <a:pathLst>
              <a:path h="1771650">
                <a:moveTo>
                  <a:pt x="0" y="1771213"/>
                </a:moveTo>
                <a:lnTo>
                  <a:pt x="0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663257" y="6077193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8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663257" y="5899314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8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663257" y="5722956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8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2663257" y="5545077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8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2663257" y="5368718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8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2663257" y="5190814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8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2663257" y="5014455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8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2663257" y="4836576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8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2663257" y="4660217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8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2663257" y="4482338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8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2663257" y="4305980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8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2698339" y="6077193"/>
            <a:ext cx="3000375" cy="0"/>
          </a:xfrm>
          <a:custGeom>
            <a:avLst/>
            <a:gdLst/>
            <a:ahLst/>
            <a:cxnLst/>
            <a:rect l="l" t="t" r="r" b="b"/>
            <a:pathLst>
              <a:path w="3000375">
                <a:moveTo>
                  <a:pt x="0" y="0"/>
                </a:moveTo>
                <a:lnTo>
                  <a:pt x="300025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2698339" y="6077193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085765" y="6077193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471665" y="6077193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859090" y="6077193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246516" y="6077193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633941" y="6077193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021367" y="6077193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408792" y="6077193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47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2697894" y="4414557"/>
            <a:ext cx="3001645" cy="635000"/>
          </a:xfrm>
          <a:custGeom>
            <a:avLst/>
            <a:gdLst/>
            <a:ahLst/>
            <a:cxnLst/>
            <a:rect l="l" t="t" r="r" b="b"/>
            <a:pathLst>
              <a:path w="3001645" h="635000">
                <a:moveTo>
                  <a:pt x="0" y="599518"/>
                </a:moveTo>
                <a:lnTo>
                  <a:pt x="24197" y="600915"/>
                </a:lnTo>
                <a:lnTo>
                  <a:pt x="48397" y="602242"/>
                </a:lnTo>
                <a:lnTo>
                  <a:pt x="72601" y="603758"/>
                </a:lnTo>
                <a:lnTo>
                  <a:pt x="96805" y="605726"/>
                </a:lnTo>
                <a:lnTo>
                  <a:pt x="121009" y="608359"/>
                </a:lnTo>
                <a:lnTo>
                  <a:pt x="145213" y="611490"/>
                </a:lnTo>
                <a:lnTo>
                  <a:pt x="169413" y="614812"/>
                </a:lnTo>
                <a:lnTo>
                  <a:pt x="193611" y="618015"/>
                </a:lnTo>
                <a:lnTo>
                  <a:pt x="217815" y="621212"/>
                </a:lnTo>
                <a:lnTo>
                  <a:pt x="242020" y="624492"/>
                </a:lnTo>
                <a:lnTo>
                  <a:pt x="266224" y="627511"/>
                </a:lnTo>
                <a:lnTo>
                  <a:pt x="290429" y="629924"/>
                </a:lnTo>
                <a:lnTo>
                  <a:pt x="314631" y="631967"/>
                </a:lnTo>
                <a:lnTo>
                  <a:pt x="338832" y="633725"/>
                </a:lnTo>
                <a:lnTo>
                  <a:pt x="363032" y="634628"/>
                </a:lnTo>
                <a:lnTo>
                  <a:pt x="387234" y="634105"/>
                </a:lnTo>
                <a:lnTo>
                  <a:pt x="411448" y="631734"/>
                </a:lnTo>
                <a:lnTo>
                  <a:pt x="435662" y="627866"/>
                </a:lnTo>
                <a:lnTo>
                  <a:pt x="459877" y="623380"/>
                </a:lnTo>
                <a:lnTo>
                  <a:pt x="484091" y="619155"/>
                </a:lnTo>
                <a:lnTo>
                  <a:pt x="508285" y="615335"/>
                </a:lnTo>
                <a:lnTo>
                  <a:pt x="532455" y="611490"/>
                </a:lnTo>
                <a:lnTo>
                  <a:pt x="556626" y="607646"/>
                </a:lnTo>
                <a:lnTo>
                  <a:pt x="580820" y="603825"/>
                </a:lnTo>
                <a:lnTo>
                  <a:pt x="605034" y="599999"/>
                </a:lnTo>
                <a:lnTo>
                  <a:pt x="629248" y="596208"/>
                </a:lnTo>
                <a:lnTo>
                  <a:pt x="677676" y="588115"/>
                </a:lnTo>
                <a:lnTo>
                  <a:pt x="726104" y="578597"/>
                </a:lnTo>
                <a:lnTo>
                  <a:pt x="750319" y="573595"/>
                </a:lnTo>
                <a:lnTo>
                  <a:pt x="774533" y="568604"/>
                </a:lnTo>
                <a:lnTo>
                  <a:pt x="798673" y="563661"/>
                </a:lnTo>
                <a:lnTo>
                  <a:pt x="822850" y="558706"/>
                </a:lnTo>
                <a:lnTo>
                  <a:pt x="847050" y="553727"/>
                </a:lnTo>
                <a:lnTo>
                  <a:pt x="871262" y="548713"/>
                </a:lnTo>
                <a:lnTo>
                  <a:pt x="895476" y="543748"/>
                </a:lnTo>
                <a:lnTo>
                  <a:pt x="919690" y="538736"/>
                </a:lnTo>
                <a:lnTo>
                  <a:pt x="943904" y="533676"/>
                </a:lnTo>
                <a:lnTo>
                  <a:pt x="968118" y="528569"/>
                </a:lnTo>
                <a:lnTo>
                  <a:pt x="992330" y="523545"/>
                </a:lnTo>
                <a:lnTo>
                  <a:pt x="1040707" y="513354"/>
                </a:lnTo>
                <a:lnTo>
                  <a:pt x="1089062" y="502523"/>
                </a:lnTo>
                <a:lnTo>
                  <a:pt x="1137490" y="491101"/>
                </a:lnTo>
                <a:lnTo>
                  <a:pt x="1161704" y="485366"/>
                </a:lnTo>
                <a:lnTo>
                  <a:pt x="1210132" y="473884"/>
                </a:lnTo>
                <a:lnTo>
                  <a:pt x="1258560" y="462308"/>
                </a:lnTo>
                <a:lnTo>
                  <a:pt x="1282754" y="456436"/>
                </a:lnTo>
                <a:lnTo>
                  <a:pt x="1306925" y="450588"/>
                </a:lnTo>
                <a:lnTo>
                  <a:pt x="1331095" y="444741"/>
                </a:lnTo>
                <a:lnTo>
                  <a:pt x="1355289" y="438869"/>
                </a:lnTo>
                <a:lnTo>
                  <a:pt x="1379504" y="432885"/>
                </a:lnTo>
                <a:lnTo>
                  <a:pt x="1403718" y="426912"/>
                </a:lnTo>
                <a:lnTo>
                  <a:pt x="1427932" y="420964"/>
                </a:lnTo>
                <a:lnTo>
                  <a:pt x="1452146" y="415051"/>
                </a:lnTo>
                <a:lnTo>
                  <a:pt x="1476360" y="409084"/>
                </a:lnTo>
                <a:lnTo>
                  <a:pt x="1524788" y="397198"/>
                </a:lnTo>
                <a:lnTo>
                  <a:pt x="1573196" y="385224"/>
                </a:lnTo>
                <a:lnTo>
                  <a:pt x="1621537" y="373113"/>
                </a:lnTo>
                <a:lnTo>
                  <a:pt x="1645731" y="367033"/>
                </a:lnTo>
                <a:lnTo>
                  <a:pt x="1669945" y="360950"/>
                </a:lnTo>
                <a:lnTo>
                  <a:pt x="1718374" y="348736"/>
                </a:lnTo>
                <a:lnTo>
                  <a:pt x="1766802" y="336383"/>
                </a:lnTo>
                <a:lnTo>
                  <a:pt x="1815230" y="323892"/>
                </a:lnTo>
                <a:lnTo>
                  <a:pt x="1839444" y="317622"/>
                </a:lnTo>
                <a:lnTo>
                  <a:pt x="1863585" y="311444"/>
                </a:lnTo>
                <a:lnTo>
                  <a:pt x="1911961" y="299040"/>
                </a:lnTo>
                <a:lnTo>
                  <a:pt x="1960387" y="286497"/>
                </a:lnTo>
                <a:lnTo>
                  <a:pt x="2008816" y="273816"/>
                </a:lnTo>
                <a:lnTo>
                  <a:pt x="2057242" y="261063"/>
                </a:lnTo>
                <a:lnTo>
                  <a:pt x="2105618" y="248192"/>
                </a:lnTo>
                <a:lnTo>
                  <a:pt x="2153973" y="235231"/>
                </a:lnTo>
                <a:lnTo>
                  <a:pt x="2178187" y="228683"/>
                </a:lnTo>
                <a:lnTo>
                  <a:pt x="2202401" y="222134"/>
                </a:lnTo>
                <a:lnTo>
                  <a:pt x="2226615" y="215633"/>
                </a:lnTo>
                <a:lnTo>
                  <a:pt x="2250829" y="209212"/>
                </a:lnTo>
                <a:lnTo>
                  <a:pt x="2275043" y="202837"/>
                </a:lnTo>
                <a:lnTo>
                  <a:pt x="2299258" y="196463"/>
                </a:lnTo>
                <a:lnTo>
                  <a:pt x="2323472" y="190041"/>
                </a:lnTo>
                <a:lnTo>
                  <a:pt x="2347666" y="183633"/>
                </a:lnTo>
                <a:lnTo>
                  <a:pt x="2371836" y="177166"/>
                </a:lnTo>
                <a:lnTo>
                  <a:pt x="2396007" y="170675"/>
                </a:lnTo>
                <a:lnTo>
                  <a:pt x="2420201" y="164196"/>
                </a:lnTo>
                <a:lnTo>
                  <a:pt x="2444415" y="157637"/>
                </a:lnTo>
                <a:lnTo>
                  <a:pt x="2492843" y="144473"/>
                </a:lnTo>
                <a:lnTo>
                  <a:pt x="2541271" y="131190"/>
                </a:lnTo>
                <a:lnTo>
                  <a:pt x="2589700" y="117835"/>
                </a:lnTo>
                <a:lnTo>
                  <a:pt x="2638108" y="104362"/>
                </a:lnTo>
                <a:lnTo>
                  <a:pt x="2686449" y="90818"/>
                </a:lnTo>
                <a:lnTo>
                  <a:pt x="2734857" y="77135"/>
                </a:lnTo>
                <a:lnTo>
                  <a:pt x="2783285" y="63313"/>
                </a:lnTo>
                <a:lnTo>
                  <a:pt x="2831713" y="49420"/>
                </a:lnTo>
                <a:lnTo>
                  <a:pt x="2880142" y="35409"/>
                </a:lnTo>
                <a:lnTo>
                  <a:pt x="2928496" y="21326"/>
                </a:lnTo>
                <a:lnTo>
                  <a:pt x="2976873" y="7124"/>
                </a:lnTo>
                <a:lnTo>
                  <a:pt x="3001085" y="0"/>
                </a:lnTo>
              </a:path>
            </a:pathLst>
          </a:custGeom>
          <a:ln w="30410">
            <a:solidFill>
              <a:srgbClr val="000066"/>
            </a:solidFill>
            <a:prstDash val="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2698339" y="4994691"/>
            <a:ext cx="3000375" cy="508000"/>
          </a:xfrm>
          <a:custGeom>
            <a:avLst/>
            <a:gdLst/>
            <a:ahLst/>
            <a:cxnLst/>
            <a:rect l="l" t="t" r="r" b="b"/>
            <a:pathLst>
              <a:path w="3000375" h="508000">
                <a:moveTo>
                  <a:pt x="0" y="507816"/>
                </a:moveTo>
                <a:lnTo>
                  <a:pt x="96093" y="501735"/>
                </a:lnTo>
                <a:lnTo>
                  <a:pt x="193712" y="495654"/>
                </a:lnTo>
                <a:lnTo>
                  <a:pt x="289806" y="491093"/>
                </a:lnTo>
                <a:lnTo>
                  <a:pt x="387425" y="478930"/>
                </a:lnTo>
                <a:lnTo>
                  <a:pt x="483519" y="468288"/>
                </a:lnTo>
                <a:lnTo>
                  <a:pt x="581138" y="456125"/>
                </a:lnTo>
                <a:lnTo>
                  <a:pt x="677231" y="443962"/>
                </a:lnTo>
                <a:lnTo>
                  <a:pt x="773325" y="430279"/>
                </a:lnTo>
                <a:lnTo>
                  <a:pt x="870944" y="415076"/>
                </a:lnTo>
                <a:lnTo>
                  <a:pt x="967038" y="399873"/>
                </a:lnTo>
                <a:lnTo>
                  <a:pt x="1064657" y="384669"/>
                </a:lnTo>
                <a:lnTo>
                  <a:pt x="1160750" y="366425"/>
                </a:lnTo>
                <a:lnTo>
                  <a:pt x="1258370" y="349702"/>
                </a:lnTo>
                <a:lnTo>
                  <a:pt x="1354463" y="331458"/>
                </a:lnTo>
                <a:lnTo>
                  <a:pt x="1452082" y="313214"/>
                </a:lnTo>
                <a:lnTo>
                  <a:pt x="1548176" y="296490"/>
                </a:lnTo>
                <a:lnTo>
                  <a:pt x="1645795" y="278246"/>
                </a:lnTo>
                <a:lnTo>
                  <a:pt x="1741889" y="258456"/>
                </a:lnTo>
                <a:lnTo>
                  <a:pt x="1839508" y="240212"/>
                </a:lnTo>
                <a:lnTo>
                  <a:pt x="1935601" y="221968"/>
                </a:lnTo>
                <a:lnTo>
                  <a:pt x="2033220" y="202204"/>
                </a:lnTo>
                <a:lnTo>
                  <a:pt x="2129314" y="182440"/>
                </a:lnTo>
                <a:lnTo>
                  <a:pt x="2226933" y="162675"/>
                </a:lnTo>
                <a:lnTo>
                  <a:pt x="2323027" y="144431"/>
                </a:lnTo>
                <a:lnTo>
                  <a:pt x="2419121" y="124667"/>
                </a:lnTo>
                <a:lnTo>
                  <a:pt x="2516740" y="104903"/>
                </a:lnTo>
                <a:lnTo>
                  <a:pt x="2612833" y="83618"/>
                </a:lnTo>
                <a:lnTo>
                  <a:pt x="2710452" y="63854"/>
                </a:lnTo>
                <a:lnTo>
                  <a:pt x="2806546" y="42569"/>
                </a:lnTo>
                <a:lnTo>
                  <a:pt x="2904165" y="21284"/>
                </a:lnTo>
                <a:lnTo>
                  <a:pt x="3000259" y="0"/>
                </a:lnTo>
              </a:path>
            </a:pathLst>
          </a:custGeom>
          <a:ln w="27368">
            <a:solidFill>
              <a:srgbClr val="336699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 txBox="1"/>
          <p:nvPr/>
        </p:nvSpPr>
        <p:spPr>
          <a:xfrm>
            <a:off x="2408838" y="4227281"/>
            <a:ext cx="205104" cy="1024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5715" algn="ctr">
              <a:lnSpc>
                <a:spcPct val="100000"/>
              </a:lnSpc>
            </a:pPr>
            <a:r>
              <a:rPr sz="900" b="1" spc="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900" b="1" spc="-10" dirty="0">
                <a:solidFill>
                  <a:srgbClr val="404040"/>
                </a:solidFill>
                <a:latin typeface="Arial"/>
                <a:cs typeface="Arial"/>
              </a:rPr>
              <a:t>4</a:t>
            </a: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  <a:p>
            <a:pPr marR="5715" algn="ctr">
              <a:lnSpc>
                <a:spcPct val="100000"/>
              </a:lnSpc>
              <a:spcBef>
                <a:spcPts val="315"/>
              </a:spcBef>
            </a:pPr>
            <a:r>
              <a:rPr sz="900" b="1" spc="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900" b="1" spc="-10" dirty="0">
                <a:solidFill>
                  <a:srgbClr val="404040"/>
                </a:solidFill>
                <a:latin typeface="Arial"/>
                <a:cs typeface="Arial"/>
              </a:rPr>
              <a:t>3</a:t>
            </a: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  <a:p>
            <a:pPr marR="5715" algn="ctr">
              <a:lnSpc>
                <a:spcPct val="100000"/>
              </a:lnSpc>
              <a:spcBef>
                <a:spcPts val="315"/>
              </a:spcBef>
            </a:pPr>
            <a:r>
              <a:rPr sz="900" b="1" spc="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900" b="1" spc="-10" dirty="0">
                <a:solidFill>
                  <a:srgbClr val="404040"/>
                </a:solidFill>
                <a:latin typeface="Arial"/>
                <a:cs typeface="Arial"/>
              </a:rPr>
              <a:t>2</a:t>
            </a: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  <a:p>
            <a:pPr marR="5715" algn="ctr">
              <a:lnSpc>
                <a:spcPct val="100000"/>
              </a:lnSpc>
              <a:spcBef>
                <a:spcPts val="315"/>
              </a:spcBef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900" b="1" spc="-10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  <a:p>
            <a:pPr marR="5715" algn="ctr">
              <a:lnSpc>
                <a:spcPct val="100000"/>
              </a:lnSpc>
              <a:spcBef>
                <a:spcPts val="310"/>
              </a:spcBef>
            </a:pPr>
            <a:r>
              <a:rPr sz="900" b="1" spc="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900" b="1" spc="-1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  <a:p>
            <a:pPr marL="50800" algn="ctr">
              <a:lnSpc>
                <a:spcPct val="100000"/>
              </a:lnSpc>
              <a:spcBef>
                <a:spcPts val="315"/>
              </a:spcBef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90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3409382" y="6135299"/>
            <a:ext cx="14097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15</a:t>
            </a:r>
            <a:endParaRPr sz="900">
              <a:latin typeface="Arial"/>
              <a:cs typeface="Arial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3796807" y="6135299"/>
            <a:ext cx="14097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16</a:t>
            </a:r>
            <a:endParaRPr sz="900">
              <a:latin typeface="Arial"/>
              <a:cs typeface="Arial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4184233" y="6135299"/>
            <a:ext cx="14097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17</a:t>
            </a:r>
            <a:endParaRPr sz="900">
              <a:latin typeface="Arial"/>
              <a:cs typeface="Arial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4571658" y="6135299"/>
            <a:ext cx="14097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18</a:t>
            </a:r>
            <a:endParaRPr sz="900">
              <a:latin typeface="Arial"/>
              <a:cs typeface="Arial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4959084" y="6135299"/>
            <a:ext cx="14097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19</a:t>
            </a:r>
            <a:endParaRPr sz="900">
              <a:latin typeface="Arial"/>
              <a:cs typeface="Arial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5346509" y="6135299"/>
            <a:ext cx="14097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20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9" name="object 139"/>
          <p:cNvSpPr/>
          <p:nvPr/>
        </p:nvSpPr>
        <p:spPr>
          <a:xfrm>
            <a:off x="4720883" y="5508589"/>
            <a:ext cx="947419" cy="419734"/>
          </a:xfrm>
          <a:custGeom>
            <a:avLst/>
            <a:gdLst/>
            <a:ahLst/>
            <a:cxnLst/>
            <a:rect l="l" t="t" r="r" b="b"/>
            <a:pathLst>
              <a:path w="947420" h="419735">
                <a:moveTo>
                  <a:pt x="0" y="419612"/>
                </a:moveTo>
                <a:lnTo>
                  <a:pt x="947209" y="419612"/>
                </a:lnTo>
                <a:lnTo>
                  <a:pt x="947209" y="0"/>
                </a:lnTo>
                <a:lnTo>
                  <a:pt x="0" y="0"/>
                </a:lnTo>
                <a:lnTo>
                  <a:pt x="0" y="41961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720883" y="5508589"/>
            <a:ext cx="947419" cy="419734"/>
          </a:xfrm>
          <a:custGeom>
            <a:avLst/>
            <a:gdLst/>
            <a:ahLst/>
            <a:cxnLst/>
            <a:rect l="l" t="t" r="r" b="b"/>
            <a:pathLst>
              <a:path w="947420" h="419735">
                <a:moveTo>
                  <a:pt x="0" y="419612"/>
                </a:moveTo>
                <a:lnTo>
                  <a:pt x="947209" y="419612"/>
                </a:lnTo>
                <a:lnTo>
                  <a:pt x="947209" y="0"/>
                </a:lnTo>
                <a:lnTo>
                  <a:pt x="0" y="0"/>
                </a:lnTo>
                <a:lnTo>
                  <a:pt x="0" y="41961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826129" y="5613492"/>
            <a:ext cx="320675" cy="0"/>
          </a:xfrm>
          <a:custGeom>
            <a:avLst/>
            <a:gdLst/>
            <a:ahLst/>
            <a:cxnLst/>
            <a:rect l="l" t="t" r="r" b="b"/>
            <a:pathLst>
              <a:path w="320675">
                <a:moveTo>
                  <a:pt x="0" y="0"/>
                </a:moveTo>
                <a:lnTo>
                  <a:pt x="320312" y="0"/>
                </a:lnTo>
              </a:path>
            </a:pathLst>
          </a:custGeom>
          <a:ln w="30406">
            <a:solidFill>
              <a:srgbClr val="000066"/>
            </a:solidFill>
            <a:prstDash val="dot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826129" y="5823298"/>
            <a:ext cx="320675" cy="0"/>
          </a:xfrm>
          <a:custGeom>
            <a:avLst/>
            <a:gdLst/>
            <a:ahLst/>
            <a:cxnLst/>
            <a:rect l="l" t="t" r="r" b="b"/>
            <a:pathLst>
              <a:path w="320675">
                <a:moveTo>
                  <a:pt x="0" y="0"/>
                </a:moveTo>
                <a:lnTo>
                  <a:pt x="320312" y="0"/>
                </a:lnTo>
              </a:path>
            </a:pathLst>
          </a:custGeom>
          <a:ln w="27366">
            <a:solidFill>
              <a:srgbClr val="336699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 txBox="1"/>
          <p:nvPr/>
        </p:nvSpPr>
        <p:spPr>
          <a:xfrm>
            <a:off x="4720883" y="5508589"/>
            <a:ext cx="947419" cy="419734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462915">
              <a:lnSpc>
                <a:spcPct val="100000"/>
              </a:lnSpc>
              <a:spcBef>
                <a:spcPts val="280"/>
              </a:spcBef>
            </a:pP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Capacity</a:t>
            </a:r>
            <a:endParaRPr sz="800">
              <a:latin typeface="Arial"/>
              <a:cs typeface="Arial"/>
            </a:endParaRPr>
          </a:p>
          <a:p>
            <a:pPr marL="462915">
              <a:lnSpc>
                <a:spcPct val="100000"/>
              </a:lnSpc>
              <a:spcBef>
                <a:spcPts val="695"/>
              </a:spcBef>
            </a:pP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Demand</a:t>
            </a:r>
            <a:endParaRPr sz="800">
              <a:latin typeface="Arial"/>
              <a:cs typeface="Arial"/>
            </a:endParaRPr>
          </a:p>
        </p:txBody>
      </p:sp>
      <p:sp>
        <p:nvSpPr>
          <p:cNvPr id="144" name="object 144"/>
          <p:cNvSpPr/>
          <p:nvPr/>
        </p:nvSpPr>
        <p:spPr>
          <a:xfrm>
            <a:off x="1838072" y="4042991"/>
            <a:ext cx="4027170" cy="2492375"/>
          </a:xfrm>
          <a:custGeom>
            <a:avLst/>
            <a:gdLst/>
            <a:ahLst/>
            <a:cxnLst/>
            <a:rect l="l" t="t" r="r" b="b"/>
            <a:pathLst>
              <a:path w="4027170" h="2492375">
                <a:moveTo>
                  <a:pt x="0" y="2491826"/>
                </a:moveTo>
                <a:lnTo>
                  <a:pt x="4026784" y="2491826"/>
                </a:lnTo>
                <a:lnTo>
                  <a:pt x="4026784" y="0"/>
                </a:lnTo>
                <a:lnTo>
                  <a:pt x="0" y="0"/>
                </a:lnTo>
                <a:lnTo>
                  <a:pt x="0" y="249182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 txBox="1"/>
          <p:nvPr/>
        </p:nvSpPr>
        <p:spPr>
          <a:xfrm>
            <a:off x="2018362" y="5071066"/>
            <a:ext cx="312420" cy="139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Index</a:t>
            </a:r>
            <a:endParaRPr sz="900">
              <a:latin typeface="Arial"/>
              <a:cs typeface="Arial"/>
            </a:endParaRPr>
          </a:p>
        </p:txBody>
      </p:sp>
      <p:sp>
        <p:nvSpPr>
          <p:cNvPr id="148" name="object 14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49" name="object 14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65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146" name="object 146"/>
          <p:cNvSpPr txBox="1"/>
          <p:nvPr/>
        </p:nvSpPr>
        <p:spPr>
          <a:xfrm>
            <a:off x="1943622" y="5203639"/>
            <a:ext cx="1219200" cy="10706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7470">
              <a:lnSpc>
                <a:spcPts val="1055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(2013</a:t>
            </a:r>
            <a:endParaRPr sz="900">
              <a:latin typeface="Arial"/>
              <a:cs typeface="Arial"/>
            </a:endParaRPr>
          </a:p>
          <a:p>
            <a:pPr>
              <a:lnSpc>
                <a:spcPts val="1040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Q1=100) </a:t>
            </a:r>
            <a:r>
              <a:rPr sz="900" b="1" spc="2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1350" b="1" baseline="21604" dirty="0">
                <a:solidFill>
                  <a:srgbClr val="404040"/>
                </a:solidFill>
                <a:latin typeface="Arial"/>
                <a:cs typeface="Arial"/>
              </a:rPr>
              <a:t>80</a:t>
            </a:r>
            <a:endParaRPr sz="1350" baseline="21604">
              <a:latin typeface="Arial"/>
              <a:cs typeface="Arial"/>
            </a:endParaRPr>
          </a:p>
          <a:p>
            <a:pPr marR="25400" algn="ctr">
              <a:lnSpc>
                <a:spcPts val="1065"/>
              </a:lnSpc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70</a:t>
            </a:r>
            <a:endParaRPr sz="900">
              <a:latin typeface="Arial"/>
              <a:cs typeface="Arial"/>
            </a:endParaRPr>
          </a:p>
          <a:p>
            <a:pPr marR="25400" algn="ctr">
              <a:lnSpc>
                <a:spcPct val="100000"/>
              </a:lnSpc>
              <a:spcBef>
                <a:spcPts val="315"/>
              </a:spcBef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60</a:t>
            </a:r>
            <a:endParaRPr sz="900">
              <a:latin typeface="Arial"/>
              <a:cs typeface="Arial"/>
            </a:endParaRPr>
          </a:p>
          <a:p>
            <a:pPr marR="25400" algn="ctr">
              <a:lnSpc>
                <a:spcPct val="100000"/>
              </a:lnSpc>
              <a:spcBef>
                <a:spcPts val="315"/>
              </a:spcBef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50</a:t>
            </a:r>
            <a:endParaRPr sz="900">
              <a:latin typeface="Arial"/>
              <a:cs typeface="Arial"/>
            </a:endParaRPr>
          </a:p>
          <a:p>
            <a:pPr marR="25400" algn="ctr">
              <a:lnSpc>
                <a:spcPts val="1075"/>
              </a:lnSpc>
              <a:spcBef>
                <a:spcPts val="315"/>
              </a:spcBef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40</a:t>
            </a:r>
            <a:endParaRPr sz="900">
              <a:latin typeface="Arial"/>
              <a:cs typeface="Arial"/>
            </a:endParaRPr>
          </a:p>
          <a:p>
            <a:pPr marL="598805">
              <a:lnSpc>
                <a:spcPts val="1075"/>
              </a:lnSpc>
              <a:tabLst>
                <a:tab pos="1078230" algn="l"/>
              </a:tabLst>
            </a:pP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13</a:t>
            </a:r>
            <a:r>
              <a:rPr sz="900" b="1" spc="-1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900" b="1" spc="5" dirty="0">
                <a:solidFill>
                  <a:srgbClr val="404040"/>
                </a:solidFill>
                <a:latin typeface="Arial"/>
                <a:cs typeface="Arial"/>
              </a:rPr>
              <a:t>Q</a:t>
            </a:r>
            <a:r>
              <a:rPr sz="900" b="1" dirty="0">
                <a:solidFill>
                  <a:srgbClr val="404040"/>
                </a:solidFill>
                <a:latin typeface="Arial"/>
                <a:cs typeface="Arial"/>
              </a:rPr>
              <a:t>1	14</a:t>
            </a:r>
            <a:endParaRPr sz="900">
              <a:latin typeface="Arial"/>
              <a:cs typeface="Arial"/>
            </a:endParaRPr>
          </a:p>
        </p:txBody>
      </p:sp>
      <p:graphicFrame>
        <p:nvGraphicFramePr>
          <p:cNvPr id="147" name="object 147"/>
          <p:cNvGraphicFramePr>
            <a:graphicFrameLocks noGrp="1"/>
          </p:cNvGraphicFramePr>
          <p:nvPr/>
        </p:nvGraphicFramePr>
        <p:xfrm>
          <a:off x="1743710" y="1473961"/>
          <a:ext cx="4079240" cy="16706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841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146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144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5686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2607">
                <a:tc>
                  <a:txBody>
                    <a:bodyPr/>
                    <a:lstStyle/>
                    <a:p>
                      <a:pPr marL="67945">
                        <a:lnSpc>
                          <a:spcPts val="111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Company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11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Country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9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Current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ts val="1175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Level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marL="163195" indent="-18415">
                        <a:lnSpc>
                          <a:spcPts val="109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12-Month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marL="163195">
                        <a:lnSpc>
                          <a:spcPts val="1175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Forecast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0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5447">
                <a:tc>
                  <a:txBody>
                    <a:bodyPr/>
                    <a:lstStyle/>
                    <a:p>
                      <a:pPr marL="65405">
                        <a:lnSpc>
                          <a:spcPts val="1150"/>
                        </a:lnSpc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Emerson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5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Worldwide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ts val="1150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50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Flowserve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Worldwide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80%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MTS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China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80%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80%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OCV Control</a:t>
                      </a:r>
                      <a:r>
                        <a:rPr sz="10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Valves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USA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50%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55%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Samson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Worldwide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75%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Samson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Worldwide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75%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Tyco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Worldwide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75%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75%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Valvitalia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China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Valvitalia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Italy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5755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70%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016304" y="838301"/>
            <a:ext cx="5568315" cy="6711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600"/>
              </a:lnSpc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list of agreements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control valves and control valve solutions has been extensive. There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a  sense among executives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 supplier </a:t>
            </a:r>
            <a:r>
              <a:rPr sz="1000" dirty="0">
                <a:latin typeface="Arial"/>
                <a:cs typeface="Arial"/>
              </a:rPr>
              <a:t>community that </a:t>
            </a:r>
            <a:r>
              <a:rPr sz="1000" spc="-5" dirty="0">
                <a:latin typeface="Arial"/>
                <a:cs typeface="Arial"/>
              </a:rPr>
              <a:t>suppliers are rushing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lock up the large  buyers’ multi-category requirements before competitors get</a:t>
            </a:r>
            <a:r>
              <a:rPr sz="1000" spc="11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them.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7" name="object 9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66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94" name="object 94"/>
          <p:cNvSpPr txBox="1"/>
          <p:nvPr/>
        </p:nvSpPr>
        <p:spPr>
          <a:xfrm>
            <a:off x="1016304" y="1867408"/>
            <a:ext cx="5591175" cy="6705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500"/>
              </a:lnSpc>
            </a:pPr>
            <a:r>
              <a:rPr sz="1000" spc="-5" dirty="0">
                <a:latin typeface="Arial"/>
                <a:cs typeface="Arial"/>
              </a:rPr>
              <a:t>Due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the large number of contracts, </a:t>
            </a:r>
            <a:r>
              <a:rPr sz="1000" spc="-15" dirty="0">
                <a:latin typeface="Arial"/>
                <a:cs typeface="Arial"/>
              </a:rPr>
              <a:t>we </a:t>
            </a:r>
            <a:r>
              <a:rPr sz="1000" spc="-5" dirty="0">
                <a:latin typeface="Arial"/>
                <a:cs typeface="Arial"/>
              </a:rPr>
              <a:t>have separated them into </a:t>
            </a:r>
            <a:r>
              <a:rPr sz="1000" spc="-10" dirty="0">
                <a:latin typeface="Arial"/>
                <a:cs typeface="Arial"/>
              </a:rPr>
              <a:t>two </a:t>
            </a:r>
            <a:r>
              <a:rPr sz="1000" spc="-5" dirty="0">
                <a:latin typeface="Arial"/>
                <a:cs typeface="Arial"/>
              </a:rPr>
              <a:t>groups – agreements that  resemble the ‘reference product,’ and other </a:t>
            </a:r>
            <a:r>
              <a:rPr sz="1000" dirty="0">
                <a:latin typeface="Arial"/>
                <a:cs typeface="Arial"/>
              </a:rPr>
              <a:t>agreements </a:t>
            </a:r>
            <a:r>
              <a:rPr sz="1000" spc="-5" dirty="0">
                <a:latin typeface="Arial"/>
                <a:cs typeface="Arial"/>
              </a:rPr>
              <a:t>that are </a:t>
            </a:r>
            <a:r>
              <a:rPr sz="1000" dirty="0">
                <a:latin typeface="Arial"/>
                <a:cs typeface="Arial"/>
              </a:rPr>
              <a:t>more </a:t>
            </a:r>
            <a:r>
              <a:rPr sz="1000" spc="-5" dirty="0">
                <a:latin typeface="Arial"/>
                <a:cs typeface="Arial"/>
              </a:rPr>
              <a:t>of the solutions </a:t>
            </a:r>
            <a:r>
              <a:rPr sz="1000" dirty="0">
                <a:latin typeface="Arial"/>
                <a:cs typeface="Arial"/>
              </a:rPr>
              <a:t>variety </a:t>
            </a:r>
            <a:r>
              <a:rPr sz="1000" spc="-5" dirty="0">
                <a:latin typeface="Arial"/>
                <a:cs typeface="Arial"/>
              </a:rPr>
              <a:t>being  </a:t>
            </a:r>
            <a:r>
              <a:rPr sz="1000" dirty="0">
                <a:latin typeface="Arial"/>
                <a:cs typeface="Arial"/>
              </a:rPr>
              <a:t>offered </a:t>
            </a:r>
            <a:r>
              <a:rPr sz="1000" spc="-5" dirty="0">
                <a:latin typeface="Arial"/>
                <a:cs typeface="Arial"/>
              </a:rPr>
              <a:t>increasingly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Emerson and other leading suppliers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this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industry.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016304" y="2962402"/>
            <a:ext cx="5629275" cy="644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Agreements that </a:t>
            </a:r>
            <a:r>
              <a:rPr sz="1000" dirty="0">
                <a:latin typeface="Arial"/>
                <a:cs typeface="Arial"/>
              </a:rPr>
              <a:t>come </a:t>
            </a:r>
            <a:r>
              <a:rPr sz="1000" spc="-5" dirty="0">
                <a:latin typeface="Arial"/>
                <a:cs typeface="Arial"/>
              </a:rPr>
              <a:t>close to the reference product specification</a:t>
            </a:r>
            <a:r>
              <a:rPr sz="1000" spc="13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include:</a:t>
            </a:r>
            <a:endParaRPr sz="1000">
              <a:latin typeface="Arial"/>
              <a:cs typeface="Arial"/>
            </a:endParaRPr>
          </a:p>
          <a:p>
            <a:pPr marL="469265" marR="11430" indent="-227965">
              <a:lnSpc>
                <a:spcPct val="143600"/>
              </a:lnSpc>
              <a:spcBef>
                <a:spcPts val="67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10" dirty="0">
                <a:latin typeface="Arial"/>
                <a:cs typeface="Arial"/>
              </a:rPr>
              <a:t>BP </a:t>
            </a:r>
            <a:r>
              <a:rPr sz="1000" spc="-5" dirty="0">
                <a:latin typeface="Arial"/>
                <a:cs typeface="Arial"/>
              </a:rPr>
              <a:t>selected </a:t>
            </a:r>
            <a:r>
              <a:rPr sz="1000" dirty="0">
                <a:latin typeface="Arial"/>
                <a:cs typeface="Arial"/>
              </a:rPr>
              <a:t>Emerson </a:t>
            </a:r>
            <a:r>
              <a:rPr sz="1000" spc="-5" dirty="0">
                <a:latin typeface="Arial"/>
                <a:cs typeface="Arial"/>
              </a:rPr>
              <a:t>as a preferred supplier </a:t>
            </a:r>
            <a:r>
              <a:rPr sz="1000" dirty="0">
                <a:latin typeface="Arial"/>
                <a:cs typeface="Arial"/>
              </a:rPr>
              <a:t>for control </a:t>
            </a:r>
            <a:r>
              <a:rPr sz="1000" spc="-5" dirty="0">
                <a:latin typeface="Arial"/>
                <a:cs typeface="Arial"/>
              </a:rPr>
              <a:t>valves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five oilfields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10" dirty="0">
                <a:latin typeface="Arial"/>
                <a:cs typeface="Arial"/>
              </a:rPr>
              <a:t>the </a:t>
            </a:r>
            <a:r>
              <a:rPr sz="1000" dirty="0">
                <a:latin typeface="Arial"/>
                <a:cs typeface="Arial"/>
              </a:rPr>
              <a:t>North  </a:t>
            </a:r>
            <a:r>
              <a:rPr sz="1000" spc="-5" dirty="0">
                <a:latin typeface="Arial"/>
                <a:cs typeface="Arial"/>
              </a:rPr>
              <a:t>Sea in June 2012. </a:t>
            </a:r>
            <a:r>
              <a:rPr sz="1000" spc="-10" dirty="0">
                <a:latin typeface="Arial"/>
                <a:cs typeface="Arial"/>
              </a:rPr>
              <a:t>BP </a:t>
            </a:r>
            <a:r>
              <a:rPr sz="1000" spc="-5" dirty="0">
                <a:latin typeface="Arial"/>
                <a:cs typeface="Arial"/>
              </a:rPr>
              <a:t>is targeting the benefits of a single source relationship, including a  single point of contact and </a:t>
            </a:r>
            <a:r>
              <a:rPr sz="1000" dirty="0">
                <a:latin typeface="Arial"/>
                <a:cs typeface="Arial"/>
              </a:rPr>
              <a:t>more </a:t>
            </a:r>
            <a:r>
              <a:rPr sz="1000" spc="-5" dirty="0">
                <a:latin typeface="Arial"/>
                <a:cs typeface="Arial"/>
              </a:rPr>
              <a:t>efficient and seamless project execution. It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dirty="0">
                <a:latin typeface="Arial"/>
                <a:cs typeface="Arial"/>
              </a:rPr>
              <a:t>also </a:t>
            </a:r>
            <a:r>
              <a:rPr sz="1000" spc="-5" dirty="0">
                <a:latin typeface="Arial"/>
                <a:cs typeface="Arial"/>
              </a:rPr>
              <a:t>bundling  training and maintenance support services into the agreement.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latter </a:t>
            </a:r>
            <a:r>
              <a:rPr sz="1000" dirty="0">
                <a:latin typeface="Arial"/>
                <a:cs typeface="Arial"/>
              </a:rPr>
              <a:t>comes </a:t>
            </a:r>
            <a:r>
              <a:rPr sz="1000" spc="-5" dirty="0">
                <a:latin typeface="Arial"/>
                <a:cs typeface="Arial"/>
              </a:rPr>
              <a:t>from a  lifecycle asset </a:t>
            </a:r>
            <a:r>
              <a:rPr sz="1000" dirty="0">
                <a:latin typeface="Arial"/>
                <a:cs typeface="Arial"/>
              </a:rPr>
              <a:t>management </a:t>
            </a:r>
            <a:r>
              <a:rPr sz="1000" spc="-5" dirty="0">
                <a:latin typeface="Arial"/>
                <a:cs typeface="Arial"/>
              </a:rPr>
              <a:t>model, which starts at the </a:t>
            </a:r>
            <a:r>
              <a:rPr sz="1000" spc="-10" dirty="0">
                <a:latin typeface="Arial"/>
                <a:cs typeface="Arial"/>
              </a:rPr>
              <a:t>FEED </a:t>
            </a:r>
            <a:r>
              <a:rPr sz="1000" dirty="0">
                <a:latin typeface="Arial"/>
                <a:cs typeface="Arial"/>
              </a:rPr>
              <a:t>stage </a:t>
            </a:r>
            <a:r>
              <a:rPr sz="1000" spc="-5" dirty="0">
                <a:latin typeface="Arial"/>
                <a:cs typeface="Arial"/>
              </a:rPr>
              <a:t>and involves installation  </a:t>
            </a:r>
            <a:r>
              <a:rPr sz="1000" spc="-10" dirty="0">
                <a:latin typeface="Arial"/>
                <a:cs typeface="Arial"/>
              </a:rPr>
              <a:t>and </a:t>
            </a:r>
            <a:r>
              <a:rPr sz="1000" spc="-5" dirty="0">
                <a:latin typeface="Arial"/>
                <a:cs typeface="Arial"/>
              </a:rPr>
              <a:t>testing support. </a:t>
            </a:r>
            <a:r>
              <a:rPr sz="1000" dirty="0">
                <a:latin typeface="Arial"/>
                <a:cs typeface="Arial"/>
              </a:rPr>
              <a:t>The agreement </a:t>
            </a:r>
            <a:r>
              <a:rPr sz="1000" spc="-5" dirty="0">
                <a:latin typeface="Arial"/>
                <a:cs typeface="Arial"/>
              </a:rPr>
              <a:t>also involves predictive maintenance</a:t>
            </a:r>
            <a:r>
              <a:rPr sz="1000" spc="10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software.</a:t>
            </a:r>
            <a:endParaRPr sz="1000">
              <a:latin typeface="Arial"/>
              <a:cs typeface="Arial"/>
            </a:endParaRPr>
          </a:p>
          <a:p>
            <a:pPr marL="469265" marR="46355" indent="-227965">
              <a:lnSpc>
                <a:spcPct val="143500"/>
              </a:lnSpc>
              <a:spcBef>
                <a:spcPts val="7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10" dirty="0">
                <a:latin typeface="Arial"/>
                <a:cs typeface="Arial"/>
              </a:rPr>
              <a:t>BP </a:t>
            </a:r>
            <a:r>
              <a:rPr sz="1000" spc="-5" dirty="0">
                <a:latin typeface="Arial"/>
                <a:cs typeface="Arial"/>
              </a:rPr>
              <a:t>chose Severn Glocon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supply 450 control valves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its </a:t>
            </a:r>
            <a:r>
              <a:rPr sz="1000" dirty="0">
                <a:latin typeface="Arial"/>
                <a:cs typeface="Arial"/>
              </a:rPr>
              <a:t>gas </a:t>
            </a:r>
            <a:r>
              <a:rPr sz="1000" spc="-5" dirty="0">
                <a:latin typeface="Arial"/>
                <a:cs typeface="Arial"/>
              </a:rPr>
              <a:t>plant in Angola. </a:t>
            </a:r>
            <a:r>
              <a:rPr sz="1000" dirty="0">
                <a:latin typeface="Arial"/>
                <a:cs typeface="Arial"/>
              </a:rPr>
              <a:t>The  </a:t>
            </a:r>
            <a:r>
              <a:rPr sz="1000" spc="-5" dirty="0">
                <a:latin typeface="Arial"/>
                <a:cs typeface="Arial"/>
              </a:rPr>
              <a:t>contract </a:t>
            </a:r>
            <a:r>
              <a:rPr sz="1000" spc="-10" dirty="0">
                <a:latin typeface="Arial"/>
                <a:cs typeface="Arial"/>
              </a:rPr>
              <a:t>was </a:t>
            </a:r>
            <a:r>
              <a:rPr sz="1000" dirty="0">
                <a:latin typeface="Arial"/>
                <a:cs typeface="Arial"/>
              </a:rPr>
              <a:t>for $6m, </a:t>
            </a:r>
            <a:r>
              <a:rPr sz="1000" spc="-5" dirty="0">
                <a:latin typeface="Arial"/>
                <a:cs typeface="Arial"/>
              </a:rPr>
              <a:t>and the average price per valve was </a:t>
            </a:r>
            <a:r>
              <a:rPr sz="1000" dirty="0">
                <a:latin typeface="Arial"/>
                <a:cs typeface="Arial"/>
              </a:rPr>
              <a:t>$13k. </a:t>
            </a:r>
            <a:r>
              <a:rPr sz="1000" spc="-5" dirty="0">
                <a:latin typeface="Arial"/>
                <a:cs typeface="Arial"/>
              </a:rPr>
              <a:t>This project was priced </a:t>
            </a:r>
            <a:r>
              <a:rPr sz="1000" dirty="0">
                <a:latin typeface="Arial"/>
                <a:cs typeface="Arial"/>
              </a:rPr>
              <a:t>to  </a:t>
            </a:r>
            <a:r>
              <a:rPr sz="1000" spc="-5" dirty="0">
                <a:latin typeface="Arial"/>
                <a:cs typeface="Arial"/>
              </a:rPr>
              <a:t>the customer’s design </a:t>
            </a:r>
            <a:r>
              <a:rPr sz="1000" dirty="0">
                <a:latin typeface="Arial"/>
                <a:cs typeface="Arial"/>
              </a:rPr>
              <a:t>specs, </a:t>
            </a:r>
            <a:r>
              <a:rPr sz="1000" spc="-5" dirty="0">
                <a:latin typeface="Arial"/>
                <a:cs typeface="Arial"/>
              </a:rPr>
              <a:t>rather than being a percentage </a:t>
            </a:r>
            <a:r>
              <a:rPr sz="1000" dirty="0">
                <a:latin typeface="Arial"/>
                <a:cs typeface="Arial"/>
              </a:rPr>
              <a:t>off </a:t>
            </a:r>
            <a:r>
              <a:rPr sz="1000" spc="-5" dirty="0">
                <a:latin typeface="Arial"/>
                <a:cs typeface="Arial"/>
              </a:rPr>
              <a:t>list</a:t>
            </a:r>
            <a:r>
              <a:rPr sz="1000" spc="13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price.</a:t>
            </a:r>
            <a:endParaRPr sz="1000">
              <a:latin typeface="Arial"/>
              <a:cs typeface="Arial"/>
            </a:endParaRPr>
          </a:p>
          <a:p>
            <a:pPr marL="469265" marR="258445" indent="-227965">
              <a:lnSpc>
                <a:spcPct val="143400"/>
              </a:lnSpc>
              <a:spcBef>
                <a:spcPts val="7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Chevron also chose Severn Glocon to </a:t>
            </a:r>
            <a:r>
              <a:rPr sz="1000" dirty="0">
                <a:latin typeface="Arial"/>
                <a:cs typeface="Arial"/>
              </a:rPr>
              <a:t>supply control </a:t>
            </a:r>
            <a:r>
              <a:rPr sz="1000" spc="-5" dirty="0">
                <a:latin typeface="Arial"/>
                <a:cs typeface="Arial"/>
              </a:rPr>
              <a:t>valves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its Gorgon project </a:t>
            </a:r>
            <a:r>
              <a:rPr sz="1000" dirty="0">
                <a:latin typeface="Arial"/>
                <a:cs typeface="Arial"/>
              </a:rPr>
              <a:t>off </a:t>
            </a:r>
            <a:r>
              <a:rPr sz="1000" spc="-5" dirty="0">
                <a:latin typeface="Arial"/>
                <a:cs typeface="Arial"/>
              </a:rPr>
              <a:t>of  Australia.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applications include </a:t>
            </a:r>
            <a:r>
              <a:rPr sz="1000" dirty="0">
                <a:latin typeface="Arial"/>
                <a:cs typeface="Arial"/>
              </a:rPr>
              <a:t>compressor anti-surge, </a:t>
            </a:r>
            <a:r>
              <a:rPr sz="1000" spc="-5" dirty="0">
                <a:latin typeface="Arial"/>
                <a:cs typeface="Arial"/>
              </a:rPr>
              <a:t>blow down, gas to </a:t>
            </a:r>
            <a:r>
              <a:rPr sz="1000" dirty="0">
                <a:latin typeface="Arial"/>
                <a:cs typeface="Arial"/>
              </a:rPr>
              <a:t>flare, </a:t>
            </a:r>
            <a:r>
              <a:rPr sz="1000" spc="-5" dirty="0">
                <a:latin typeface="Arial"/>
                <a:cs typeface="Arial"/>
              </a:rPr>
              <a:t>low  shear and flow control. </a:t>
            </a:r>
            <a:r>
              <a:rPr sz="1000" dirty="0">
                <a:latin typeface="Arial"/>
                <a:cs typeface="Arial"/>
              </a:rPr>
              <a:t>Some </a:t>
            </a:r>
            <a:r>
              <a:rPr sz="1000" spc="-15" dirty="0">
                <a:latin typeface="Arial"/>
                <a:cs typeface="Arial"/>
              </a:rPr>
              <a:t>of </a:t>
            </a:r>
            <a:r>
              <a:rPr sz="1000" spc="-5" dirty="0">
                <a:latin typeface="Arial"/>
                <a:cs typeface="Arial"/>
              </a:rPr>
              <a:t>the valves are </a:t>
            </a:r>
            <a:r>
              <a:rPr sz="1000" dirty="0">
                <a:latin typeface="Arial"/>
                <a:cs typeface="Arial"/>
              </a:rPr>
              <a:t>made </a:t>
            </a:r>
            <a:r>
              <a:rPr sz="1000" spc="-5" dirty="0">
                <a:latin typeface="Arial"/>
                <a:cs typeface="Arial"/>
              </a:rPr>
              <a:t>of pure Inconel, </a:t>
            </a:r>
            <a:r>
              <a:rPr sz="1000" dirty="0">
                <a:latin typeface="Arial"/>
                <a:cs typeface="Arial"/>
              </a:rPr>
              <a:t>which </a:t>
            </a:r>
            <a:r>
              <a:rPr sz="1000" spc="-5" dirty="0">
                <a:latin typeface="Arial"/>
                <a:cs typeface="Arial"/>
              </a:rPr>
              <a:t>created  manufacturing</a:t>
            </a:r>
            <a:r>
              <a:rPr sz="1000" spc="-2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challenges.</a:t>
            </a:r>
            <a:endParaRPr sz="1000">
              <a:latin typeface="Arial"/>
              <a:cs typeface="Arial"/>
            </a:endParaRPr>
          </a:p>
          <a:p>
            <a:pPr marL="469265" marR="18415" indent="-227965">
              <a:lnSpc>
                <a:spcPct val="143700"/>
              </a:lnSpc>
              <a:spcBef>
                <a:spcPts val="7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A </a:t>
            </a:r>
            <a:r>
              <a:rPr sz="1000" dirty="0">
                <a:latin typeface="Arial"/>
                <a:cs typeface="Arial"/>
              </a:rPr>
              <a:t>utility </a:t>
            </a:r>
            <a:r>
              <a:rPr sz="1000" spc="-5" dirty="0">
                <a:latin typeface="Arial"/>
                <a:cs typeface="Arial"/>
              </a:rPr>
              <a:t>grade combined heat and power </a:t>
            </a:r>
            <a:r>
              <a:rPr sz="1000" dirty="0">
                <a:latin typeface="Arial"/>
                <a:cs typeface="Arial"/>
              </a:rPr>
              <a:t>(CHP) </a:t>
            </a:r>
            <a:r>
              <a:rPr sz="1000" spc="-5" dirty="0">
                <a:latin typeface="Arial"/>
                <a:cs typeface="Arial"/>
              </a:rPr>
              <a:t>plant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Cheshire, UK, chose Emerson to  automate its process control so as to minimize backwash from seawater, which was  clogging a </a:t>
            </a:r>
            <a:r>
              <a:rPr sz="1000" dirty="0">
                <a:latin typeface="Arial"/>
                <a:cs typeface="Arial"/>
              </a:rPr>
              <a:t>butterfly </a:t>
            </a:r>
            <a:r>
              <a:rPr sz="1000" spc="-5" dirty="0">
                <a:latin typeface="Arial"/>
                <a:cs typeface="Arial"/>
              </a:rPr>
              <a:t>valve. </a:t>
            </a:r>
            <a:r>
              <a:rPr sz="1000" dirty="0">
                <a:latin typeface="Arial"/>
                <a:cs typeface="Arial"/>
              </a:rPr>
              <a:t>Emerson </a:t>
            </a:r>
            <a:r>
              <a:rPr sz="1000" spc="-5" dirty="0">
                <a:latin typeface="Arial"/>
                <a:cs typeface="Arial"/>
              </a:rPr>
              <a:t>introduced </a:t>
            </a:r>
            <a:r>
              <a:rPr sz="1000" dirty="0">
                <a:latin typeface="Arial"/>
                <a:cs typeface="Arial"/>
              </a:rPr>
              <a:t>automation </a:t>
            </a:r>
            <a:r>
              <a:rPr sz="1000" spc="-5" dirty="0">
                <a:latin typeface="Arial"/>
                <a:cs typeface="Arial"/>
              </a:rPr>
              <a:t>to </a:t>
            </a:r>
            <a:r>
              <a:rPr sz="1000" dirty="0">
                <a:latin typeface="Arial"/>
                <a:cs typeface="Arial"/>
              </a:rPr>
              <a:t>make </a:t>
            </a:r>
            <a:r>
              <a:rPr sz="1000" spc="-5" dirty="0">
                <a:latin typeface="Arial"/>
                <a:cs typeface="Arial"/>
              </a:rPr>
              <a:t>the </a:t>
            </a:r>
            <a:r>
              <a:rPr sz="1000" dirty="0">
                <a:latin typeface="Arial"/>
                <a:cs typeface="Arial"/>
              </a:rPr>
              <a:t>butterfly </a:t>
            </a:r>
            <a:r>
              <a:rPr sz="1000" spc="-5" dirty="0">
                <a:latin typeface="Arial"/>
                <a:cs typeface="Arial"/>
              </a:rPr>
              <a:t>valve into a  control valve, which reduced the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backwash.</a:t>
            </a:r>
            <a:endParaRPr sz="1000">
              <a:latin typeface="Arial"/>
              <a:cs typeface="Arial"/>
            </a:endParaRPr>
          </a:p>
          <a:p>
            <a:pPr marL="469265" marR="5080" indent="-227965">
              <a:lnSpc>
                <a:spcPct val="143500"/>
              </a:lnSpc>
              <a:spcBef>
                <a:spcPts val="7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A Brazilian </a:t>
            </a:r>
            <a:r>
              <a:rPr sz="1000" dirty="0">
                <a:latin typeface="Arial"/>
                <a:cs typeface="Arial"/>
              </a:rPr>
              <a:t>pump </a:t>
            </a:r>
            <a:r>
              <a:rPr sz="1000" spc="-5" dirty="0">
                <a:latin typeface="Arial"/>
                <a:cs typeface="Arial"/>
              </a:rPr>
              <a:t>company, Eldorado Celulose e Papel S.A., chose Flowserve to </a:t>
            </a:r>
            <a:r>
              <a:rPr sz="1000" dirty="0">
                <a:latin typeface="Arial"/>
                <a:cs typeface="Arial"/>
              </a:rPr>
              <a:t>supply  </a:t>
            </a:r>
            <a:r>
              <a:rPr sz="1000" spc="-5" dirty="0">
                <a:latin typeface="Arial"/>
                <a:cs typeface="Arial"/>
              </a:rPr>
              <a:t>control and on-off </a:t>
            </a:r>
            <a:r>
              <a:rPr sz="1000" spc="-10" dirty="0">
                <a:latin typeface="Arial"/>
                <a:cs typeface="Arial"/>
              </a:rPr>
              <a:t>valves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its new plant, which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expected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be one of the world’s largest  single-line pulp</a:t>
            </a:r>
            <a:r>
              <a:rPr sz="1000" spc="-2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plants.</a:t>
            </a:r>
            <a:endParaRPr sz="1000">
              <a:latin typeface="Arial"/>
              <a:cs typeface="Arial"/>
            </a:endParaRPr>
          </a:p>
          <a:p>
            <a:pPr marL="469265" marR="275590" indent="-227965">
              <a:lnSpc>
                <a:spcPct val="144000"/>
              </a:lnSpc>
              <a:spcBef>
                <a:spcPts val="6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A UAE LNG plant chose Metso to </a:t>
            </a:r>
            <a:r>
              <a:rPr sz="1000" dirty="0">
                <a:latin typeface="Arial"/>
                <a:cs typeface="Arial"/>
              </a:rPr>
              <a:t>supply </a:t>
            </a:r>
            <a:r>
              <a:rPr sz="1000" spc="-5" dirty="0">
                <a:latin typeface="Arial"/>
                <a:cs typeface="Arial"/>
              </a:rPr>
              <a:t>its control valves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a $4m contract.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likely  price per valve is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$17-18k.</a:t>
            </a:r>
            <a:endParaRPr sz="1000">
              <a:latin typeface="Arial"/>
              <a:cs typeface="Arial"/>
            </a:endParaRPr>
          </a:p>
          <a:p>
            <a:pPr marL="469265" marR="5080" indent="-227965">
              <a:lnSpc>
                <a:spcPct val="143300"/>
              </a:lnSpc>
              <a:spcBef>
                <a:spcPts val="8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A </a:t>
            </a:r>
            <a:r>
              <a:rPr sz="1000" dirty="0">
                <a:latin typeface="Arial"/>
                <a:cs typeface="Arial"/>
              </a:rPr>
              <a:t>major </a:t>
            </a:r>
            <a:r>
              <a:rPr sz="1000" spc="-5" dirty="0">
                <a:latin typeface="Arial"/>
                <a:cs typeface="Arial"/>
              </a:rPr>
              <a:t>international oil </a:t>
            </a:r>
            <a:r>
              <a:rPr sz="1000" dirty="0">
                <a:latin typeface="Arial"/>
                <a:cs typeface="Arial"/>
              </a:rPr>
              <a:t>and </a:t>
            </a:r>
            <a:r>
              <a:rPr sz="1000" spc="-5" dirty="0">
                <a:latin typeface="Arial"/>
                <a:cs typeface="Arial"/>
              </a:rPr>
              <a:t>gas </a:t>
            </a:r>
            <a:r>
              <a:rPr sz="1000" dirty="0">
                <a:latin typeface="Arial"/>
                <a:cs typeface="Arial"/>
              </a:rPr>
              <a:t>company </a:t>
            </a:r>
            <a:r>
              <a:rPr sz="1000" spc="-5" dirty="0">
                <a:latin typeface="Arial"/>
                <a:cs typeface="Arial"/>
              </a:rPr>
              <a:t>chose Mascot Australia to </a:t>
            </a:r>
            <a:r>
              <a:rPr sz="1000" dirty="0">
                <a:latin typeface="Arial"/>
                <a:cs typeface="Arial"/>
              </a:rPr>
              <a:t>supply </a:t>
            </a:r>
            <a:r>
              <a:rPr sz="1000" spc="-10" dirty="0">
                <a:latin typeface="Arial"/>
                <a:cs typeface="Arial"/>
              </a:rPr>
              <a:t>16” </a:t>
            </a:r>
            <a:r>
              <a:rPr sz="1000" spc="-5" dirty="0">
                <a:latin typeface="Arial"/>
                <a:cs typeface="Arial"/>
              </a:rPr>
              <a:t>900# large,  high pressure duplex globe control valves from its Melbourne plant, two of them for slug  catcher applications. Duplex material was </a:t>
            </a:r>
            <a:r>
              <a:rPr sz="1000" dirty="0">
                <a:latin typeface="Arial"/>
                <a:cs typeface="Arial"/>
              </a:rPr>
              <a:t>specified due </a:t>
            </a:r>
            <a:r>
              <a:rPr sz="1000" spc="-5" dirty="0">
                <a:latin typeface="Arial"/>
                <a:cs typeface="Arial"/>
              </a:rPr>
              <a:t>to high corrosivity. Mascot also  supplied high pressure </a:t>
            </a:r>
            <a:r>
              <a:rPr sz="1000" dirty="0">
                <a:latin typeface="Arial"/>
                <a:cs typeface="Arial"/>
              </a:rPr>
              <a:t>drop </a:t>
            </a:r>
            <a:r>
              <a:rPr sz="1000" spc="-5" dirty="0">
                <a:latin typeface="Arial"/>
                <a:cs typeface="Arial"/>
              </a:rPr>
              <a:t>angle style control valves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the</a:t>
            </a:r>
            <a:r>
              <a:rPr sz="1000" spc="1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project.</a:t>
            </a:r>
            <a:endParaRPr sz="1000">
              <a:latin typeface="Arial"/>
              <a:cs typeface="Arial"/>
            </a:endParaRPr>
          </a:p>
          <a:p>
            <a:pPr marL="469265" marR="163195" indent="-227965">
              <a:lnSpc>
                <a:spcPct val="143000"/>
              </a:lnSpc>
              <a:spcBef>
                <a:spcPts val="8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Mascot also supplied low-temperature carbon </a:t>
            </a:r>
            <a:r>
              <a:rPr sz="1000" dirty="0">
                <a:latin typeface="Arial"/>
                <a:cs typeface="Arial"/>
              </a:rPr>
              <a:t>steel </a:t>
            </a:r>
            <a:r>
              <a:rPr sz="1000" spc="-5" dirty="0">
                <a:latin typeface="Arial"/>
                <a:cs typeface="Arial"/>
              </a:rPr>
              <a:t>control valves as part of a </a:t>
            </a:r>
            <a:r>
              <a:rPr sz="1000" dirty="0">
                <a:latin typeface="Arial"/>
                <a:cs typeface="Arial"/>
              </a:rPr>
              <a:t>major  </a:t>
            </a:r>
            <a:r>
              <a:rPr sz="1000" spc="-5" dirty="0">
                <a:latin typeface="Arial"/>
                <a:cs typeface="Arial"/>
              </a:rPr>
              <a:t>international oil &amp; gas company's expansion project at an existing facility.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valve</a:t>
            </a:r>
            <a:r>
              <a:rPr sz="1000" spc="20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body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244904" y="837387"/>
            <a:ext cx="5450205" cy="42125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0665" marR="111125">
              <a:lnSpc>
                <a:spcPct val="144200"/>
              </a:lnSpc>
            </a:pPr>
            <a:r>
              <a:rPr sz="1000" spc="-5" dirty="0">
                <a:latin typeface="Arial"/>
                <a:cs typeface="Arial"/>
              </a:rPr>
              <a:t>castings were subcontracted. Mascot did the </a:t>
            </a:r>
            <a:r>
              <a:rPr sz="1000" dirty="0">
                <a:latin typeface="Arial"/>
                <a:cs typeface="Arial"/>
              </a:rPr>
              <a:t>final assembly </a:t>
            </a:r>
            <a:r>
              <a:rPr sz="1000" spc="-5" dirty="0">
                <a:latin typeface="Arial"/>
                <a:cs typeface="Arial"/>
              </a:rPr>
              <a:t>and non-destructive testing </a:t>
            </a:r>
            <a:r>
              <a:rPr sz="1000" dirty="0">
                <a:latin typeface="Arial"/>
                <a:cs typeface="Arial"/>
              </a:rPr>
              <a:t>for  </a:t>
            </a:r>
            <a:r>
              <a:rPr sz="1000" spc="-5" dirty="0">
                <a:latin typeface="Arial"/>
                <a:cs typeface="Arial"/>
              </a:rPr>
              <a:t>all castings and valve components, including radiography and certified </a:t>
            </a:r>
            <a:r>
              <a:rPr sz="1000" dirty="0">
                <a:latin typeface="Arial"/>
                <a:cs typeface="Arial"/>
              </a:rPr>
              <a:t>mill </a:t>
            </a:r>
            <a:r>
              <a:rPr sz="1000" spc="-5" dirty="0">
                <a:latin typeface="Arial"/>
                <a:cs typeface="Arial"/>
              </a:rPr>
              <a:t>test</a:t>
            </a:r>
            <a:r>
              <a:rPr sz="1000" spc="14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reports.</a:t>
            </a:r>
            <a:endParaRPr sz="1000">
              <a:latin typeface="Arial"/>
              <a:cs typeface="Arial"/>
            </a:endParaRPr>
          </a:p>
          <a:p>
            <a:pPr marL="240665" marR="5080" indent="-227965">
              <a:lnSpc>
                <a:spcPct val="143800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Nederlandse Aardolie Maatschappij (NAM) chose </a:t>
            </a:r>
            <a:r>
              <a:rPr sz="1000" dirty="0">
                <a:latin typeface="Arial"/>
                <a:cs typeface="Arial"/>
              </a:rPr>
              <a:t>Emerson </a:t>
            </a:r>
            <a:r>
              <a:rPr sz="1000" spc="-5" dirty="0">
                <a:latin typeface="Arial"/>
                <a:cs typeface="Arial"/>
              </a:rPr>
              <a:t>to </a:t>
            </a:r>
            <a:r>
              <a:rPr sz="1000" dirty="0">
                <a:latin typeface="Arial"/>
                <a:cs typeface="Arial"/>
              </a:rPr>
              <a:t>automate </a:t>
            </a:r>
            <a:r>
              <a:rPr sz="1000" spc="-5" dirty="0">
                <a:latin typeface="Arial"/>
                <a:cs typeface="Arial"/>
              </a:rPr>
              <a:t>a Dutch gasfield,  including a contract </a:t>
            </a:r>
            <a:r>
              <a:rPr sz="1000" dirty="0">
                <a:latin typeface="Arial"/>
                <a:cs typeface="Arial"/>
              </a:rPr>
              <a:t>to supply </a:t>
            </a:r>
            <a:r>
              <a:rPr sz="1000" spc="-5" dirty="0">
                <a:latin typeface="Arial"/>
                <a:cs typeface="Arial"/>
              </a:rPr>
              <a:t>1k Fisher control valves.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optimized automation system  helps NAM control deliveries from 29 individual well clusters, each of which has about </a:t>
            </a:r>
            <a:r>
              <a:rPr sz="1000" dirty="0">
                <a:latin typeface="Arial"/>
                <a:cs typeface="Arial"/>
              </a:rPr>
              <a:t>10  </a:t>
            </a:r>
            <a:r>
              <a:rPr sz="1000" spc="-5" dirty="0">
                <a:latin typeface="Arial"/>
                <a:cs typeface="Arial"/>
              </a:rPr>
              <a:t>wellheads, in a </a:t>
            </a:r>
            <a:r>
              <a:rPr sz="1000" dirty="0">
                <a:latin typeface="Arial"/>
                <a:cs typeface="Arial"/>
              </a:rPr>
              <a:t>way </a:t>
            </a:r>
            <a:r>
              <a:rPr sz="1000" spc="-5" dirty="0">
                <a:latin typeface="Arial"/>
                <a:cs typeface="Arial"/>
              </a:rPr>
              <a:t>that maximizes output from the field. NAM also uses the control system  to provide preventive maintenance. It can use the data from the valves, </a:t>
            </a:r>
            <a:r>
              <a:rPr sz="1000" dirty="0">
                <a:latin typeface="Arial"/>
                <a:cs typeface="Arial"/>
              </a:rPr>
              <a:t>through its </a:t>
            </a:r>
            <a:r>
              <a:rPr sz="1000" spc="-5" dirty="0">
                <a:latin typeface="Arial"/>
                <a:cs typeface="Arial"/>
              </a:rPr>
              <a:t>software,  to </a:t>
            </a:r>
            <a:r>
              <a:rPr sz="1000" dirty="0">
                <a:latin typeface="Arial"/>
                <a:cs typeface="Arial"/>
              </a:rPr>
              <a:t>identify </a:t>
            </a:r>
            <a:r>
              <a:rPr sz="1000" spc="-5" dirty="0">
                <a:latin typeface="Arial"/>
                <a:cs typeface="Arial"/>
              </a:rPr>
              <a:t>degradation in valve </a:t>
            </a:r>
            <a:r>
              <a:rPr sz="1000" dirty="0">
                <a:latin typeface="Arial"/>
                <a:cs typeface="Arial"/>
              </a:rPr>
              <a:t>performance </a:t>
            </a:r>
            <a:r>
              <a:rPr sz="1000" spc="-5" dirty="0">
                <a:latin typeface="Arial"/>
                <a:cs typeface="Arial"/>
              </a:rPr>
              <a:t>and </a:t>
            </a:r>
            <a:r>
              <a:rPr sz="1000" spc="5" dirty="0">
                <a:latin typeface="Arial"/>
                <a:cs typeface="Arial"/>
              </a:rPr>
              <a:t>take </a:t>
            </a:r>
            <a:r>
              <a:rPr sz="1000" spc="-5" dirty="0">
                <a:latin typeface="Arial"/>
                <a:cs typeface="Arial"/>
              </a:rPr>
              <a:t>corrective action as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needed.</a:t>
            </a:r>
            <a:endParaRPr sz="1000">
              <a:latin typeface="Arial"/>
              <a:cs typeface="Arial"/>
            </a:endParaRPr>
          </a:p>
          <a:p>
            <a:pPr marL="240665" marR="67945" indent="-227965">
              <a:lnSpc>
                <a:spcPct val="143400"/>
              </a:lnSpc>
              <a:spcBef>
                <a:spcPts val="7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Saudi </a:t>
            </a:r>
            <a:r>
              <a:rPr sz="1000" dirty="0">
                <a:latin typeface="Arial"/>
                <a:cs typeface="Arial"/>
              </a:rPr>
              <a:t>Aramco </a:t>
            </a:r>
            <a:r>
              <a:rPr sz="1000" spc="-5" dirty="0">
                <a:latin typeface="Arial"/>
                <a:cs typeface="Arial"/>
              </a:rPr>
              <a:t>awarded Severn Glocon a control valve contract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the </a:t>
            </a:r>
            <a:r>
              <a:rPr sz="1000" spc="5" dirty="0">
                <a:latin typeface="Arial"/>
                <a:cs typeface="Arial"/>
              </a:rPr>
              <a:t>Wasit </a:t>
            </a:r>
            <a:r>
              <a:rPr sz="1000" spc="-5" dirty="0">
                <a:latin typeface="Arial"/>
                <a:cs typeface="Arial"/>
              </a:rPr>
              <a:t>gas  processing facility. Severn will manufacture the valves jointly in Gloucester, UK and </a:t>
            </a:r>
            <a:r>
              <a:rPr sz="1000" dirty="0">
                <a:latin typeface="Arial"/>
                <a:cs typeface="Arial"/>
              </a:rPr>
              <a:t>in  </a:t>
            </a:r>
            <a:r>
              <a:rPr sz="1000" spc="-5" dirty="0">
                <a:latin typeface="Arial"/>
                <a:cs typeface="Arial"/>
              </a:rPr>
              <a:t>Saudi Arabia, (through a local partner </a:t>
            </a:r>
            <a:r>
              <a:rPr sz="1000" dirty="0">
                <a:latin typeface="Arial"/>
                <a:cs typeface="Arial"/>
              </a:rPr>
              <a:t>named </a:t>
            </a:r>
            <a:r>
              <a:rPr sz="1000" spc="-5" dirty="0">
                <a:latin typeface="Arial"/>
                <a:cs typeface="Arial"/>
              </a:rPr>
              <a:t>Binzagr)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order to conform to Saudi Arabia’s  local content</a:t>
            </a:r>
            <a:r>
              <a:rPr sz="1000" spc="-2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preferences.</a:t>
            </a:r>
            <a:endParaRPr sz="1000">
              <a:latin typeface="Arial"/>
              <a:cs typeface="Arial"/>
            </a:endParaRPr>
          </a:p>
          <a:p>
            <a:pPr marL="240665" marR="146050" indent="-227965">
              <a:lnSpc>
                <a:spcPct val="143700"/>
              </a:lnSpc>
              <a:spcBef>
                <a:spcPts val="7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Saudi </a:t>
            </a:r>
            <a:r>
              <a:rPr sz="1000" dirty="0">
                <a:latin typeface="Arial"/>
                <a:cs typeface="Arial"/>
              </a:rPr>
              <a:t>Aramco </a:t>
            </a:r>
            <a:r>
              <a:rPr sz="1000" spc="-5" dirty="0">
                <a:latin typeface="Arial"/>
                <a:cs typeface="Arial"/>
              </a:rPr>
              <a:t>chose Flowserve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a long-term agreement involving all flow products. </a:t>
            </a:r>
            <a:r>
              <a:rPr sz="1000" dirty="0">
                <a:latin typeface="Arial"/>
                <a:cs typeface="Arial"/>
              </a:rPr>
              <a:t>The  </a:t>
            </a:r>
            <a:r>
              <a:rPr sz="1000" spc="-5" dirty="0">
                <a:latin typeface="Arial"/>
                <a:cs typeface="Arial"/>
              </a:rPr>
              <a:t>agreement calls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a facility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Saudi </a:t>
            </a:r>
            <a:r>
              <a:rPr sz="1000" dirty="0">
                <a:latin typeface="Arial"/>
                <a:cs typeface="Arial"/>
              </a:rPr>
              <a:t>Arabia </a:t>
            </a:r>
            <a:r>
              <a:rPr sz="1000" spc="-5" dirty="0">
                <a:latin typeface="Arial"/>
                <a:cs typeface="Arial"/>
              </a:rPr>
              <a:t>that will handle maintenance, repair, training,  and parts </a:t>
            </a:r>
            <a:r>
              <a:rPr sz="1000" dirty="0">
                <a:latin typeface="Arial"/>
                <a:cs typeface="Arial"/>
              </a:rPr>
              <a:t>management. </a:t>
            </a:r>
            <a:r>
              <a:rPr sz="1000" spc="-5" dirty="0">
                <a:latin typeface="Arial"/>
                <a:cs typeface="Arial"/>
              </a:rPr>
              <a:t>Flowserve </a:t>
            </a:r>
            <a:r>
              <a:rPr sz="1000" dirty="0">
                <a:latin typeface="Arial"/>
                <a:cs typeface="Arial"/>
              </a:rPr>
              <a:t>formed </a:t>
            </a:r>
            <a:r>
              <a:rPr sz="1000" spc="-5" dirty="0">
                <a:latin typeface="Arial"/>
                <a:cs typeface="Arial"/>
              </a:rPr>
              <a:t>a joint venture with a local Saudi Arabian  company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execute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program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 spirit of ‘local</a:t>
            </a:r>
            <a:r>
              <a:rPr sz="1000" spc="8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content.’</a:t>
            </a:r>
            <a:endParaRPr sz="1000">
              <a:latin typeface="Arial"/>
              <a:cs typeface="Arial"/>
            </a:endParaRPr>
          </a:p>
          <a:p>
            <a:pPr marL="240665" marR="73660" indent="-227965">
              <a:lnSpc>
                <a:spcPct val="143500"/>
              </a:lnSpc>
              <a:spcBef>
                <a:spcPts val="7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Shell established an Enterprise Framework Agreement with Flowserve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overall </a:t>
            </a:r>
            <a:r>
              <a:rPr sz="1000" dirty="0">
                <a:latin typeface="Arial"/>
                <a:cs typeface="Arial"/>
              </a:rPr>
              <a:t>flow  </a:t>
            </a:r>
            <a:r>
              <a:rPr sz="1000" spc="-5" dirty="0">
                <a:latin typeface="Arial"/>
                <a:cs typeface="Arial"/>
              </a:rPr>
              <a:t>control solutions worldwide. Shell selected Flowserve based </a:t>
            </a:r>
            <a:r>
              <a:rPr sz="1000" dirty="0">
                <a:latin typeface="Arial"/>
                <a:cs typeface="Arial"/>
              </a:rPr>
              <a:t>on </a:t>
            </a:r>
            <a:r>
              <a:rPr sz="1000" spc="-5" dirty="0">
                <a:latin typeface="Arial"/>
                <a:cs typeface="Arial"/>
              </a:rPr>
              <a:t>its quality of the equipment,  pricing, </a:t>
            </a:r>
            <a:r>
              <a:rPr sz="1000" dirty="0">
                <a:latin typeface="Arial"/>
                <a:cs typeface="Arial"/>
              </a:rPr>
              <a:t>equipment </a:t>
            </a:r>
            <a:r>
              <a:rPr sz="1000" spc="-5" dirty="0">
                <a:latin typeface="Arial"/>
                <a:cs typeface="Arial"/>
              </a:rPr>
              <a:t>standardization, and its ability to </a:t>
            </a:r>
            <a:r>
              <a:rPr sz="1000" dirty="0">
                <a:latin typeface="Arial"/>
                <a:cs typeface="Arial"/>
              </a:rPr>
              <a:t>meet </a:t>
            </a:r>
            <a:r>
              <a:rPr sz="1000" spc="-5" dirty="0">
                <a:latin typeface="Arial"/>
                <a:cs typeface="Arial"/>
              </a:rPr>
              <a:t>project delivery</a:t>
            </a:r>
            <a:r>
              <a:rPr sz="1000" spc="1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timelines.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6" name="object 9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67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94" name="object 94"/>
          <p:cNvSpPr txBox="1"/>
          <p:nvPr/>
        </p:nvSpPr>
        <p:spPr>
          <a:xfrm>
            <a:off x="902004" y="5405450"/>
            <a:ext cx="5753735" cy="42214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22225">
              <a:lnSpc>
                <a:spcPct val="144200"/>
              </a:lnSpc>
            </a:pPr>
            <a:r>
              <a:rPr sz="1000" spc="-5" dirty="0">
                <a:latin typeface="Arial"/>
                <a:cs typeface="Arial"/>
              </a:rPr>
              <a:t>Other agreements pertained to entire systems and/or larger </a:t>
            </a:r>
            <a:r>
              <a:rPr sz="1000" dirty="0">
                <a:latin typeface="Arial"/>
                <a:cs typeface="Arial"/>
              </a:rPr>
              <a:t>equipment, </a:t>
            </a:r>
            <a:r>
              <a:rPr sz="1000" spc="-5" dirty="0">
                <a:latin typeface="Arial"/>
                <a:cs typeface="Arial"/>
              </a:rPr>
              <a:t>but are instructive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learning  about the </a:t>
            </a:r>
            <a:r>
              <a:rPr sz="1000" dirty="0">
                <a:latin typeface="Arial"/>
                <a:cs typeface="Arial"/>
              </a:rPr>
              <a:t>same </a:t>
            </a:r>
            <a:r>
              <a:rPr sz="1000" spc="-5" dirty="0">
                <a:latin typeface="Arial"/>
                <a:cs typeface="Arial"/>
              </a:rPr>
              <a:t>suppliers who </a:t>
            </a:r>
            <a:r>
              <a:rPr sz="1000" dirty="0">
                <a:latin typeface="Arial"/>
                <a:cs typeface="Arial"/>
              </a:rPr>
              <a:t>supply </a:t>
            </a:r>
            <a:r>
              <a:rPr sz="1000" spc="-5" dirty="0">
                <a:latin typeface="Arial"/>
                <a:cs typeface="Arial"/>
              </a:rPr>
              <a:t>oil and gas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contracts.</a:t>
            </a:r>
            <a:endParaRPr sz="1000">
              <a:latin typeface="Arial"/>
              <a:cs typeface="Arial"/>
            </a:endParaRPr>
          </a:p>
          <a:p>
            <a:pPr marL="469265" marR="123825" indent="-227965">
              <a:lnSpc>
                <a:spcPct val="143700"/>
              </a:lnSpc>
              <a:spcBef>
                <a:spcPts val="67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Petrofac awarded Severn Glocon a contract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48 control valves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delivery in Malaysia </a:t>
            </a:r>
            <a:r>
              <a:rPr sz="1000" dirty="0">
                <a:latin typeface="Arial"/>
                <a:cs typeface="Arial"/>
              </a:rPr>
              <a:t>to  </a:t>
            </a:r>
            <a:r>
              <a:rPr sz="1000" spc="-5" dirty="0">
                <a:latin typeface="Arial"/>
                <a:cs typeface="Arial"/>
              </a:rPr>
              <a:t>the Berantai project.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valves ranged </a:t>
            </a:r>
            <a:r>
              <a:rPr sz="1000" dirty="0">
                <a:latin typeface="Arial"/>
                <a:cs typeface="Arial"/>
              </a:rPr>
              <a:t>between </a:t>
            </a:r>
            <a:r>
              <a:rPr sz="1000" spc="-5" dirty="0">
                <a:latin typeface="Arial"/>
                <a:cs typeface="Arial"/>
              </a:rPr>
              <a:t>1” </a:t>
            </a:r>
            <a:r>
              <a:rPr sz="1000" dirty="0">
                <a:latin typeface="Arial"/>
                <a:cs typeface="Arial"/>
              </a:rPr>
              <a:t>and </a:t>
            </a:r>
            <a:r>
              <a:rPr sz="1000" spc="-5" dirty="0">
                <a:latin typeface="Arial"/>
                <a:cs typeface="Arial"/>
              </a:rPr>
              <a:t>14” in size, and from 300 to 2500 in  pressure class.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valves were manufactured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 UK and India (Chennai) along with  butterfly and Gate</a:t>
            </a:r>
            <a:r>
              <a:rPr sz="1000" spc="-2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valves.</a:t>
            </a:r>
            <a:endParaRPr sz="1000">
              <a:latin typeface="Arial"/>
              <a:cs typeface="Arial"/>
            </a:endParaRPr>
          </a:p>
          <a:p>
            <a:pPr marL="469265" marR="405765" indent="-227965">
              <a:lnSpc>
                <a:spcPct val="144000"/>
              </a:lnSpc>
              <a:spcBef>
                <a:spcPts val="66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Donggi-Senoro LNG plant project in Central Sulaw esi, Indonesia awarded Severn  Glocon a contract </a:t>
            </a:r>
            <a:r>
              <a:rPr sz="1000" dirty="0">
                <a:latin typeface="Arial"/>
                <a:cs typeface="Arial"/>
              </a:rPr>
              <a:t>to supply </a:t>
            </a:r>
            <a:r>
              <a:rPr sz="1000" spc="-5" dirty="0">
                <a:latin typeface="Arial"/>
                <a:cs typeface="Arial"/>
              </a:rPr>
              <a:t>control valves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cryogenic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applications.</a:t>
            </a:r>
            <a:endParaRPr sz="1000">
              <a:latin typeface="Arial"/>
              <a:cs typeface="Arial"/>
            </a:endParaRPr>
          </a:p>
          <a:p>
            <a:pPr marL="469265" marR="5080" indent="-227965">
              <a:lnSpc>
                <a:spcPct val="143800"/>
              </a:lnSpc>
              <a:spcBef>
                <a:spcPts val="66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10" dirty="0">
                <a:latin typeface="Arial"/>
                <a:cs typeface="Arial"/>
              </a:rPr>
              <a:t>225-MW </a:t>
            </a:r>
            <a:r>
              <a:rPr sz="1000" spc="-5" dirty="0">
                <a:latin typeface="Arial"/>
                <a:cs typeface="Arial"/>
              </a:rPr>
              <a:t>combined-cycle Halmore power plant in Bhikki, Pakistan, awarded </a:t>
            </a:r>
            <a:r>
              <a:rPr sz="1000" dirty="0">
                <a:latin typeface="Arial"/>
                <a:cs typeface="Arial"/>
              </a:rPr>
              <a:t>Emerson </a:t>
            </a:r>
            <a:r>
              <a:rPr sz="1000" spc="-5" dirty="0">
                <a:latin typeface="Arial"/>
                <a:cs typeface="Arial"/>
              </a:rPr>
              <a:t>a  contract to </a:t>
            </a:r>
            <a:r>
              <a:rPr sz="1000" dirty="0">
                <a:latin typeface="Arial"/>
                <a:cs typeface="Arial"/>
              </a:rPr>
              <a:t>implement </a:t>
            </a:r>
            <a:r>
              <a:rPr sz="1000" spc="-5" dirty="0">
                <a:latin typeface="Arial"/>
                <a:cs typeface="Arial"/>
              </a:rPr>
              <a:t>its Ovation process management </a:t>
            </a:r>
            <a:r>
              <a:rPr sz="1000" dirty="0">
                <a:latin typeface="Arial"/>
                <a:cs typeface="Arial"/>
              </a:rPr>
              <a:t>system. The </a:t>
            </a:r>
            <a:r>
              <a:rPr sz="1000" spc="-5" dirty="0">
                <a:latin typeface="Arial"/>
                <a:cs typeface="Arial"/>
              </a:rPr>
              <a:t>system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spc="-5" dirty="0">
                <a:latin typeface="Arial"/>
                <a:cs typeface="Arial"/>
              </a:rPr>
              <a:t>also interface  to the unit’s gas and steam turbines, air </a:t>
            </a:r>
            <a:r>
              <a:rPr sz="1000" dirty="0">
                <a:latin typeface="Arial"/>
                <a:cs typeface="Arial"/>
              </a:rPr>
              <a:t>compression </a:t>
            </a:r>
            <a:r>
              <a:rPr sz="1000" spc="-5" dirty="0">
                <a:latin typeface="Arial"/>
                <a:cs typeface="Arial"/>
              </a:rPr>
              <a:t>station and </a:t>
            </a:r>
            <a:r>
              <a:rPr sz="1000" dirty="0">
                <a:latin typeface="Arial"/>
                <a:cs typeface="Arial"/>
              </a:rPr>
              <a:t>emergency </a:t>
            </a:r>
            <a:r>
              <a:rPr sz="1000" spc="-5" dirty="0">
                <a:latin typeface="Arial"/>
                <a:cs typeface="Arial"/>
              </a:rPr>
              <a:t>diesel generator.  In all, the Ovation system will manage </a:t>
            </a:r>
            <a:r>
              <a:rPr sz="1000" dirty="0">
                <a:latin typeface="Arial"/>
                <a:cs typeface="Arial"/>
              </a:rPr>
              <a:t>more </a:t>
            </a:r>
            <a:r>
              <a:rPr sz="1000" spc="-5" dirty="0">
                <a:latin typeface="Arial"/>
                <a:cs typeface="Arial"/>
              </a:rPr>
              <a:t>than </a:t>
            </a:r>
            <a:r>
              <a:rPr sz="1000" spc="5" dirty="0">
                <a:latin typeface="Arial"/>
                <a:cs typeface="Arial"/>
              </a:rPr>
              <a:t>3k </a:t>
            </a:r>
            <a:r>
              <a:rPr sz="1000" spc="-5" dirty="0">
                <a:latin typeface="Arial"/>
                <a:cs typeface="Arial"/>
              </a:rPr>
              <a:t>I/O points. </a:t>
            </a:r>
            <a:r>
              <a:rPr sz="1000" dirty="0">
                <a:latin typeface="Arial"/>
                <a:cs typeface="Arial"/>
              </a:rPr>
              <a:t>Emerson </a:t>
            </a:r>
            <a:r>
              <a:rPr sz="1000" spc="-5" dirty="0">
                <a:latin typeface="Arial"/>
                <a:cs typeface="Arial"/>
              </a:rPr>
              <a:t>will also provide  onsite training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operators at the </a:t>
            </a:r>
            <a:r>
              <a:rPr sz="1000" dirty="0">
                <a:latin typeface="Arial"/>
                <a:cs typeface="Arial"/>
              </a:rPr>
              <a:t>time </a:t>
            </a:r>
            <a:r>
              <a:rPr sz="1000" spc="-5" dirty="0">
                <a:latin typeface="Arial"/>
                <a:cs typeface="Arial"/>
              </a:rPr>
              <a:t>of the installation. </a:t>
            </a:r>
            <a:r>
              <a:rPr sz="1000" dirty="0">
                <a:latin typeface="Arial"/>
                <a:cs typeface="Arial"/>
              </a:rPr>
              <a:t>Emerson </a:t>
            </a:r>
            <a:r>
              <a:rPr sz="1000" spc="-5" dirty="0">
                <a:latin typeface="Arial"/>
                <a:cs typeface="Arial"/>
              </a:rPr>
              <a:t>won a similar contract  from the DTEK power plant </a:t>
            </a:r>
            <a:r>
              <a:rPr sz="1000" spc="-10" dirty="0">
                <a:latin typeface="Arial"/>
                <a:cs typeface="Arial"/>
              </a:rPr>
              <a:t>in</a:t>
            </a:r>
            <a:r>
              <a:rPr sz="1000" spc="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Ukraine.</a:t>
            </a:r>
            <a:endParaRPr sz="1000">
              <a:latin typeface="Arial"/>
              <a:cs typeface="Arial"/>
            </a:endParaRPr>
          </a:p>
          <a:p>
            <a:pPr marL="469265" marR="278130" indent="-227965">
              <a:lnSpc>
                <a:spcPct val="143700"/>
              </a:lnSpc>
              <a:spcBef>
                <a:spcPts val="6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dirty="0">
                <a:latin typeface="Arial"/>
                <a:cs typeface="Arial"/>
              </a:rPr>
              <a:t>Emerson </a:t>
            </a:r>
            <a:r>
              <a:rPr sz="1000" spc="-5" dirty="0">
                <a:latin typeface="Arial"/>
                <a:cs typeface="Arial"/>
              </a:rPr>
              <a:t>automated SECCO’s 10-plant ethylene cracker </a:t>
            </a:r>
            <a:r>
              <a:rPr sz="1000" dirty="0">
                <a:latin typeface="Arial"/>
                <a:cs typeface="Arial"/>
              </a:rPr>
              <a:t>complex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Shanghai which has  thousands of control valves of different brands, </a:t>
            </a:r>
            <a:r>
              <a:rPr sz="1000" dirty="0">
                <a:latin typeface="Arial"/>
                <a:cs typeface="Arial"/>
              </a:rPr>
              <a:t>types, </a:t>
            </a:r>
            <a:r>
              <a:rPr sz="1000" spc="-5" dirty="0">
                <a:latin typeface="Arial"/>
                <a:cs typeface="Arial"/>
              </a:rPr>
              <a:t>and sizes. SECCO has reported  improved control, production efficiency, and </a:t>
            </a:r>
            <a:r>
              <a:rPr sz="1000" dirty="0">
                <a:latin typeface="Arial"/>
                <a:cs typeface="Arial"/>
              </a:rPr>
              <a:t>uptime, </a:t>
            </a:r>
            <a:r>
              <a:rPr sz="1000" spc="-5" dirty="0">
                <a:latin typeface="Arial"/>
                <a:cs typeface="Arial"/>
              </a:rPr>
              <a:t>and a $40k savings in annual  maintenance costs, through replacing </a:t>
            </a:r>
            <a:r>
              <a:rPr sz="1000" spc="-10" dirty="0">
                <a:latin typeface="Arial"/>
                <a:cs typeface="Arial"/>
              </a:rPr>
              <a:t>valve</a:t>
            </a:r>
            <a:r>
              <a:rPr sz="1000" spc="9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positioners.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130604" y="847141"/>
            <a:ext cx="5563870" cy="88455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0665" marR="60325" indent="-227965">
              <a:lnSpc>
                <a:spcPct val="143800"/>
              </a:lnSpc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Doosan, the EPC contractor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Saudi Electricity </a:t>
            </a:r>
            <a:r>
              <a:rPr sz="1000" dirty="0">
                <a:latin typeface="Arial"/>
                <a:cs typeface="Arial"/>
              </a:rPr>
              <a:t>Company's </a:t>
            </a:r>
            <a:r>
              <a:rPr sz="1000" spc="-5" dirty="0">
                <a:latin typeface="Arial"/>
                <a:cs typeface="Arial"/>
              </a:rPr>
              <a:t>(SEC) Rabigh Power Plant </a:t>
            </a:r>
            <a:r>
              <a:rPr sz="1000" dirty="0">
                <a:latin typeface="Arial"/>
                <a:cs typeface="Arial"/>
              </a:rPr>
              <a:t>No.2  </a:t>
            </a:r>
            <a:r>
              <a:rPr sz="1000" spc="-5" dirty="0">
                <a:latin typeface="Arial"/>
                <a:cs typeface="Arial"/>
              </a:rPr>
              <a:t>project, awarded </a:t>
            </a:r>
            <a:r>
              <a:rPr sz="1000" dirty="0">
                <a:latin typeface="Arial"/>
                <a:cs typeface="Arial"/>
              </a:rPr>
              <a:t>Emerson </a:t>
            </a:r>
            <a:r>
              <a:rPr sz="1000" spc="-5" dirty="0">
                <a:latin typeface="Arial"/>
                <a:cs typeface="Arial"/>
              </a:rPr>
              <a:t>a $10m contract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its Fisher® control valves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boiler, turbine  gas, multi-stage flash desalination, and selective catalytic reduction applications </a:t>
            </a:r>
            <a:r>
              <a:rPr sz="1000" dirty="0">
                <a:latin typeface="Arial"/>
                <a:cs typeface="Arial"/>
              </a:rPr>
              <a:t>as </a:t>
            </a:r>
            <a:r>
              <a:rPr sz="1000" spc="-10" dirty="0">
                <a:latin typeface="Arial"/>
                <a:cs typeface="Arial"/>
              </a:rPr>
              <a:t>well </a:t>
            </a:r>
            <a:r>
              <a:rPr sz="1000" spc="-5" dirty="0">
                <a:latin typeface="Arial"/>
                <a:cs typeface="Arial"/>
              </a:rPr>
              <a:t>as </a:t>
            </a:r>
            <a:r>
              <a:rPr sz="1000" dirty="0">
                <a:latin typeface="Arial"/>
                <a:cs typeface="Arial"/>
              </a:rPr>
              <a:t>for  </a:t>
            </a:r>
            <a:r>
              <a:rPr sz="1000" spc="-5" dirty="0">
                <a:latin typeface="Arial"/>
                <a:cs typeface="Arial"/>
              </a:rPr>
              <a:t>the balance of plant.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contract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670 control valves at </a:t>
            </a:r>
            <a:r>
              <a:rPr sz="1000" dirty="0">
                <a:latin typeface="Arial"/>
                <a:cs typeface="Arial"/>
              </a:rPr>
              <a:t>an </a:t>
            </a:r>
            <a:r>
              <a:rPr sz="1000" spc="-5" dirty="0">
                <a:latin typeface="Arial"/>
                <a:cs typeface="Arial"/>
              </a:rPr>
              <a:t>approximate cost of $15k per  valve, which is </a:t>
            </a:r>
            <a:r>
              <a:rPr sz="1000" dirty="0">
                <a:latin typeface="Arial"/>
                <a:cs typeface="Arial"/>
              </a:rPr>
              <a:t>likely </a:t>
            </a:r>
            <a:r>
              <a:rPr sz="1000" spc="-5" dirty="0">
                <a:latin typeface="Arial"/>
                <a:cs typeface="Arial"/>
              </a:rPr>
              <a:t>a 25% discount </a:t>
            </a:r>
            <a:r>
              <a:rPr sz="1000" dirty="0">
                <a:latin typeface="Arial"/>
                <a:cs typeface="Arial"/>
              </a:rPr>
              <a:t>off </a:t>
            </a:r>
            <a:r>
              <a:rPr sz="1000" spc="-5" dirty="0">
                <a:latin typeface="Arial"/>
                <a:cs typeface="Arial"/>
              </a:rPr>
              <a:t>the </a:t>
            </a:r>
            <a:r>
              <a:rPr sz="1000" dirty="0">
                <a:latin typeface="Arial"/>
                <a:cs typeface="Arial"/>
              </a:rPr>
              <a:t>published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price.</a:t>
            </a:r>
            <a:endParaRPr sz="1000">
              <a:latin typeface="Arial"/>
              <a:cs typeface="Arial"/>
            </a:endParaRPr>
          </a:p>
          <a:p>
            <a:pPr marL="240665" marR="123825" indent="-227965">
              <a:lnSpc>
                <a:spcPct val="143700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Ekibastuz </a:t>
            </a:r>
            <a:r>
              <a:rPr sz="1000" dirty="0">
                <a:latin typeface="Arial"/>
                <a:cs typeface="Arial"/>
              </a:rPr>
              <a:t>GRES-1 thermal </a:t>
            </a:r>
            <a:r>
              <a:rPr sz="1000" spc="-5" dirty="0">
                <a:latin typeface="Arial"/>
                <a:cs typeface="Arial"/>
              </a:rPr>
              <a:t>power, the largest power plant in Kazakhstan, awarded </a:t>
            </a:r>
            <a:r>
              <a:rPr sz="1000" dirty="0">
                <a:latin typeface="Arial"/>
                <a:cs typeface="Arial"/>
              </a:rPr>
              <a:t>Emerson  </a:t>
            </a:r>
            <a:r>
              <a:rPr sz="1000" spc="-5" dirty="0">
                <a:latin typeface="Arial"/>
                <a:cs typeface="Arial"/>
              </a:rPr>
              <a:t>two contracts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modernize its plant </a:t>
            </a:r>
            <a:r>
              <a:rPr sz="1000" dirty="0">
                <a:latin typeface="Arial"/>
                <a:cs typeface="Arial"/>
              </a:rPr>
              <a:t>controls </a:t>
            </a:r>
            <a:r>
              <a:rPr sz="1000" spc="-5" dirty="0">
                <a:latin typeface="Arial"/>
                <a:cs typeface="Arial"/>
              </a:rPr>
              <a:t>using Ovation technology. Under the first  contract </a:t>
            </a:r>
            <a:r>
              <a:rPr sz="1000" dirty="0">
                <a:latin typeface="Arial"/>
                <a:cs typeface="Arial"/>
              </a:rPr>
              <a:t>Emerson </a:t>
            </a:r>
            <a:r>
              <a:rPr sz="1000" spc="-5" dirty="0">
                <a:latin typeface="Arial"/>
                <a:cs typeface="Arial"/>
              </a:rPr>
              <a:t>will modernize the controls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the steam turbine and turbine drives </a:t>
            </a:r>
            <a:r>
              <a:rPr sz="1000" dirty="0">
                <a:latin typeface="Arial"/>
                <a:cs typeface="Arial"/>
              </a:rPr>
              <a:t>for  </a:t>
            </a:r>
            <a:r>
              <a:rPr sz="1000" spc="-5" dirty="0">
                <a:latin typeface="Arial"/>
                <a:cs typeface="Arial"/>
              </a:rPr>
              <a:t>feedwater </a:t>
            </a:r>
            <a:r>
              <a:rPr sz="1000" dirty="0">
                <a:latin typeface="Arial"/>
                <a:cs typeface="Arial"/>
              </a:rPr>
              <a:t>pumps </a:t>
            </a:r>
            <a:r>
              <a:rPr sz="1000" spc="-5" dirty="0">
                <a:latin typeface="Arial"/>
                <a:cs typeface="Arial"/>
              </a:rPr>
              <a:t>at six </a:t>
            </a:r>
            <a:r>
              <a:rPr sz="1000" spc="-10" dirty="0">
                <a:latin typeface="Arial"/>
                <a:cs typeface="Arial"/>
              </a:rPr>
              <a:t>500-MW </a:t>
            </a:r>
            <a:r>
              <a:rPr sz="1000" spc="-5" dirty="0">
                <a:latin typeface="Arial"/>
                <a:cs typeface="Arial"/>
              </a:rPr>
              <a:t>units (Units 3-8). </a:t>
            </a:r>
            <a:r>
              <a:rPr sz="1000" spc="5" dirty="0">
                <a:latin typeface="Arial"/>
                <a:cs typeface="Arial"/>
              </a:rPr>
              <a:t>While </a:t>
            </a:r>
            <a:r>
              <a:rPr sz="1000" spc="-5" dirty="0">
                <a:latin typeface="Arial"/>
                <a:cs typeface="Arial"/>
              </a:rPr>
              <a:t>the second contract is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digitally  automating all </a:t>
            </a:r>
            <a:r>
              <a:rPr sz="1000" dirty="0">
                <a:latin typeface="Arial"/>
                <a:cs typeface="Arial"/>
              </a:rPr>
              <a:t>major </a:t>
            </a:r>
            <a:r>
              <a:rPr sz="1000" spc="-5" dirty="0">
                <a:latin typeface="Arial"/>
                <a:cs typeface="Arial"/>
              </a:rPr>
              <a:t>equipment and processes, including unit coordinator and startup and  shutdown sequencing at Unit 8. Ekibastuz is also contemplating extending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scope of  Emerson’s Ovation control at Units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3-7.</a:t>
            </a:r>
            <a:endParaRPr sz="1000">
              <a:latin typeface="Arial"/>
              <a:cs typeface="Arial"/>
            </a:endParaRPr>
          </a:p>
          <a:p>
            <a:pPr marL="240665" marR="90170" indent="-227965">
              <a:lnSpc>
                <a:spcPct val="143500"/>
              </a:lnSpc>
              <a:spcBef>
                <a:spcPts val="7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Petrobras </a:t>
            </a:r>
            <a:r>
              <a:rPr sz="1000" dirty="0">
                <a:latin typeface="Arial"/>
                <a:cs typeface="Arial"/>
              </a:rPr>
              <a:t>made Emerson </a:t>
            </a:r>
            <a:r>
              <a:rPr sz="1000" spc="-5" dirty="0">
                <a:latin typeface="Arial"/>
                <a:cs typeface="Arial"/>
              </a:rPr>
              <a:t>the </a:t>
            </a:r>
            <a:r>
              <a:rPr sz="1000" dirty="0">
                <a:latin typeface="Arial"/>
                <a:cs typeface="Arial"/>
              </a:rPr>
              <a:t>main </a:t>
            </a:r>
            <a:r>
              <a:rPr sz="1000" spc="-5" dirty="0">
                <a:latin typeface="Arial"/>
                <a:cs typeface="Arial"/>
              </a:rPr>
              <a:t>automation </a:t>
            </a:r>
            <a:r>
              <a:rPr sz="1000" dirty="0">
                <a:latin typeface="Arial"/>
                <a:cs typeface="Arial"/>
              </a:rPr>
              <a:t>contractor for </a:t>
            </a:r>
            <a:r>
              <a:rPr sz="1000" spc="-5" dirty="0">
                <a:latin typeface="Arial"/>
                <a:cs typeface="Arial"/>
              </a:rPr>
              <a:t>its Comperj project. </a:t>
            </a:r>
            <a:r>
              <a:rPr sz="1000" dirty="0">
                <a:latin typeface="Arial"/>
                <a:cs typeface="Arial"/>
              </a:rPr>
              <a:t>Emerson  </a:t>
            </a:r>
            <a:r>
              <a:rPr sz="1000" spc="-5" dirty="0">
                <a:latin typeface="Arial"/>
                <a:cs typeface="Arial"/>
              </a:rPr>
              <a:t>will deliver engineering services, process automation, and </a:t>
            </a:r>
            <a:r>
              <a:rPr sz="1000" dirty="0">
                <a:latin typeface="Arial"/>
                <a:cs typeface="Arial"/>
              </a:rPr>
              <a:t>systems </a:t>
            </a:r>
            <a:r>
              <a:rPr sz="1000" spc="-5" dirty="0">
                <a:latin typeface="Arial"/>
                <a:cs typeface="Arial"/>
              </a:rPr>
              <a:t>integration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the refining  unit, selected utilities, and offsite operations that are part of the</a:t>
            </a:r>
            <a:r>
              <a:rPr sz="1000" spc="18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project.</a:t>
            </a:r>
            <a:endParaRPr sz="1000">
              <a:latin typeface="Arial"/>
              <a:cs typeface="Arial"/>
            </a:endParaRPr>
          </a:p>
          <a:p>
            <a:pPr marL="240665" marR="60325" indent="-227965">
              <a:lnSpc>
                <a:spcPct val="143500"/>
              </a:lnSpc>
              <a:spcBef>
                <a:spcPts val="7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A Brazilian Processing plant has awarded Dresser </a:t>
            </a:r>
            <a:r>
              <a:rPr sz="1000" dirty="0">
                <a:latin typeface="Arial"/>
                <a:cs typeface="Arial"/>
              </a:rPr>
              <a:t>(GE) </a:t>
            </a:r>
            <a:r>
              <a:rPr sz="1000" spc="-5" dirty="0">
                <a:latin typeface="Arial"/>
                <a:cs typeface="Arial"/>
              </a:rPr>
              <a:t>a contract worth </a:t>
            </a:r>
            <a:r>
              <a:rPr sz="1000" dirty="0">
                <a:latin typeface="Arial"/>
                <a:cs typeface="Arial"/>
              </a:rPr>
              <a:t>approximately </a:t>
            </a:r>
            <a:r>
              <a:rPr sz="1000" spc="-5" dirty="0">
                <a:latin typeface="Arial"/>
                <a:cs typeface="Arial"/>
              </a:rPr>
              <a:t>$5m 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250 valves to be used </a:t>
            </a:r>
            <a:r>
              <a:rPr sz="1000" dirty="0">
                <a:latin typeface="Arial"/>
                <a:cs typeface="Arial"/>
              </a:rPr>
              <a:t>at </a:t>
            </a:r>
            <a:r>
              <a:rPr sz="1000" spc="-5" dirty="0">
                <a:latin typeface="Arial"/>
                <a:cs typeface="Arial"/>
              </a:rPr>
              <a:t>the plant.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order </a:t>
            </a:r>
            <a:r>
              <a:rPr sz="1000" dirty="0">
                <a:latin typeface="Arial"/>
                <a:cs typeface="Arial"/>
              </a:rPr>
              <a:t>comprises </a:t>
            </a:r>
            <a:r>
              <a:rPr sz="1000" spc="-5" dirty="0">
                <a:latin typeface="Arial"/>
                <a:cs typeface="Arial"/>
              </a:rPr>
              <a:t>of 160 control valves and 90 relief  valves at </a:t>
            </a:r>
            <a:r>
              <a:rPr sz="1000" dirty="0">
                <a:latin typeface="Arial"/>
                <a:cs typeface="Arial"/>
              </a:rPr>
              <a:t>an </a:t>
            </a:r>
            <a:r>
              <a:rPr sz="1000" spc="-5" dirty="0">
                <a:latin typeface="Arial"/>
                <a:cs typeface="Arial"/>
              </a:rPr>
              <a:t>average cost </a:t>
            </a:r>
            <a:r>
              <a:rPr sz="1000" dirty="0">
                <a:latin typeface="Arial"/>
                <a:cs typeface="Arial"/>
              </a:rPr>
              <a:t>of </a:t>
            </a:r>
            <a:r>
              <a:rPr sz="1000" spc="-5" dirty="0">
                <a:latin typeface="Arial"/>
                <a:cs typeface="Arial"/>
              </a:rPr>
              <a:t>$19k</a:t>
            </a:r>
            <a:r>
              <a:rPr sz="1000" spc="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each.</a:t>
            </a:r>
            <a:endParaRPr sz="1000">
              <a:latin typeface="Arial"/>
              <a:cs typeface="Arial"/>
            </a:endParaRPr>
          </a:p>
          <a:p>
            <a:pPr marL="240665" marR="347980" indent="-227965">
              <a:lnSpc>
                <a:spcPct val="143000"/>
              </a:lnSpc>
              <a:spcBef>
                <a:spcPts val="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Southern </a:t>
            </a:r>
            <a:r>
              <a:rPr sz="1000" dirty="0">
                <a:latin typeface="Arial"/>
                <a:cs typeface="Arial"/>
              </a:rPr>
              <a:t>Company </a:t>
            </a:r>
            <a:r>
              <a:rPr sz="1000" spc="-5" dirty="0">
                <a:latin typeface="Arial"/>
                <a:cs typeface="Arial"/>
              </a:rPr>
              <a:t>awarded GE $10m contract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50 </a:t>
            </a:r>
            <a:r>
              <a:rPr sz="1000" dirty="0">
                <a:latin typeface="Arial"/>
                <a:cs typeface="Arial"/>
              </a:rPr>
              <a:t>utility </a:t>
            </a:r>
            <a:r>
              <a:rPr sz="1000" spc="-5" dirty="0">
                <a:latin typeface="Arial"/>
                <a:cs typeface="Arial"/>
              </a:rPr>
              <a:t>grade control bypass valves  worth about $20-25k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each.</a:t>
            </a:r>
            <a:endParaRPr sz="1000">
              <a:latin typeface="Arial"/>
              <a:cs typeface="Arial"/>
            </a:endParaRPr>
          </a:p>
          <a:p>
            <a:pPr marL="240665" marR="161290" indent="-227965">
              <a:lnSpc>
                <a:spcPct val="143500"/>
              </a:lnSpc>
              <a:spcBef>
                <a:spcPts val="7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KEPCO of South Korea signed a $38m agreement with </a:t>
            </a:r>
            <a:r>
              <a:rPr sz="1000" spc="5" dirty="0">
                <a:latin typeface="Arial"/>
                <a:cs typeface="Arial"/>
              </a:rPr>
              <a:t>Weir </a:t>
            </a:r>
            <a:r>
              <a:rPr sz="1000" spc="-10" dirty="0">
                <a:latin typeface="Arial"/>
                <a:cs typeface="Arial"/>
              </a:rPr>
              <a:t>Valves </a:t>
            </a:r>
            <a:r>
              <a:rPr sz="1000" spc="-5" dirty="0">
                <a:latin typeface="Arial"/>
                <a:cs typeface="Arial"/>
              </a:rPr>
              <a:t>&amp; Controls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nuclear  power </a:t>
            </a:r>
            <a:r>
              <a:rPr sz="1000" dirty="0">
                <a:latin typeface="Arial"/>
                <a:cs typeface="Arial"/>
              </a:rPr>
              <a:t>plant </a:t>
            </a:r>
            <a:r>
              <a:rPr sz="1000" spc="-5" dirty="0">
                <a:latin typeface="Arial"/>
                <a:cs typeface="Arial"/>
              </a:rPr>
              <a:t>valves. </a:t>
            </a:r>
            <a:r>
              <a:rPr sz="1000" spc="5" dirty="0">
                <a:latin typeface="Arial"/>
                <a:cs typeface="Arial"/>
              </a:rPr>
              <a:t>Weir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spc="5" dirty="0">
                <a:latin typeface="Arial"/>
                <a:cs typeface="Arial"/>
              </a:rPr>
              <a:t>make </a:t>
            </a:r>
            <a:r>
              <a:rPr sz="1000" spc="-5" dirty="0">
                <a:latin typeface="Arial"/>
                <a:cs typeface="Arial"/>
              </a:rPr>
              <a:t>100 control valves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be supplied to Shin Ulchin, a South  Korean nuclear plant, </a:t>
            </a:r>
            <a:r>
              <a:rPr sz="1000" dirty="0">
                <a:latin typeface="Arial"/>
                <a:cs typeface="Arial"/>
              </a:rPr>
              <a:t>for safety </a:t>
            </a:r>
            <a:r>
              <a:rPr sz="1000" spc="-5" dirty="0">
                <a:latin typeface="Arial"/>
                <a:cs typeface="Arial"/>
              </a:rPr>
              <a:t>related </a:t>
            </a:r>
            <a:r>
              <a:rPr sz="1000" dirty="0">
                <a:latin typeface="Arial"/>
                <a:cs typeface="Arial"/>
              </a:rPr>
              <a:t>and </a:t>
            </a:r>
            <a:r>
              <a:rPr sz="1000" spc="-5" dirty="0">
                <a:latin typeface="Arial"/>
                <a:cs typeface="Arial"/>
              </a:rPr>
              <a:t>severe service applications.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contract also  covers valves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South Korea’s first overseas nuclear contract, to be built at the </a:t>
            </a:r>
            <a:r>
              <a:rPr sz="1000" dirty="0">
                <a:latin typeface="Arial"/>
                <a:cs typeface="Arial"/>
              </a:rPr>
              <a:t>Braka  </a:t>
            </a:r>
            <a:r>
              <a:rPr sz="1000" spc="-5" dirty="0">
                <a:latin typeface="Arial"/>
                <a:cs typeface="Arial"/>
              </a:rPr>
              <a:t>nuclear power plant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 U.A.E., which need to be delivered from 2013 through</a:t>
            </a:r>
            <a:r>
              <a:rPr sz="1000" spc="2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2017.</a:t>
            </a:r>
            <a:endParaRPr sz="1000">
              <a:latin typeface="Arial"/>
              <a:cs typeface="Arial"/>
            </a:endParaRPr>
          </a:p>
          <a:p>
            <a:pPr marL="240665" marR="54610" indent="-227965">
              <a:lnSpc>
                <a:spcPct val="143700"/>
              </a:lnSpc>
              <a:spcBef>
                <a:spcPts val="7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NTPC Limited (National </a:t>
            </a:r>
            <a:r>
              <a:rPr sz="1000" dirty="0">
                <a:latin typeface="Arial"/>
                <a:cs typeface="Arial"/>
              </a:rPr>
              <a:t>Thermal </a:t>
            </a:r>
            <a:r>
              <a:rPr sz="1000" spc="-10" dirty="0">
                <a:latin typeface="Arial"/>
                <a:cs typeface="Arial"/>
              </a:rPr>
              <a:t>Power </a:t>
            </a:r>
            <a:r>
              <a:rPr sz="1000" spc="-5" dirty="0">
                <a:latin typeface="Arial"/>
                <a:cs typeface="Arial"/>
              </a:rPr>
              <a:t>Corporation), India’s largest state-owned power  generator, has contracted Velan </a:t>
            </a:r>
            <a:r>
              <a:rPr sz="1000" dirty="0">
                <a:latin typeface="Arial"/>
                <a:cs typeface="Arial"/>
              </a:rPr>
              <a:t>to supply </a:t>
            </a:r>
            <a:r>
              <a:rPr sz="1000" spc="-5" dirty="0">
                <a:latin typeface="Arial"/>
                <a:cs typeface="Arial"/>
              </a:rPr>
              <a:t>valves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the </a:t>
            </a:r>
            <a:r>
              <a:rPr sz="1000" dirty="0">
                <a:latin typeface="Arial"/>
                <a:cs typeface="Arial"/>
              </a:rPr>
              <a:t>three </a:t>
            </a:r>
            <a:r>
              <a:rPr sz="1000" spc="-5" dirty="0">
                <a:latin typeface="Arial"/>
                <a:cs typeface="Arial"/>
              </a:rPr>
              <a:t>660 megawatt </a:t>
            </a:r>
            <a:r>
              <a:rPr sz="1000" dirty="0">
                <a:latin typeface="Arial"/>
                <a:cs typeface="Arial"/>
              </a:rPr>
              <a:t>units </a:t>
            </a:r>
            <a:r>
              <a:rPr sz="1000" spc="-5" dirty="0">
                <a:latin typeface="Arial"/>
                <a:cs typeface="Arial"/>
              </a:rPr>
              <a:t>of the Barh  supercritical coal-fired </a:t>
            </a:r>
            <a:r>
              <a:rPr sz="1000" dirty="0">
                <a:latin typeface="Arial"/>
                <a:cs typeface="Arial"/>
              </a:rPr>
              <a:t>power </a:t>
            </a:r>
            <a:r>
              <a:rPr sz="1000" spc="-5" dirty="0">
                <a:latin typeface="Arial"/>
                <a:cs typeface="Arial"/>
              </a:rPr>
              <a:t>plant. </a:t>
            </a:r>
            <a:r>
              <a:rPr sz="1000" dirty="0">
                <a:latin typeface="Arial"/>
                <a:cs typeface="Arial"/>
              </a:rPr>
              <a:t>The order </a:t>
            </a:r>
            <a:r>
              <a:rPr sz="1000" spc="-5" dirty="0">
                <a:latin typeface="Arial"/>
                <a:cs typeface="Arial"/>
              </a:rPr>
              <a:t>includes high-pressure Gate, globe, and check  valves and steam traps manufactured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Velan, as </a:t>
            </a:r>
            <a:r>
              <a:rPr sz="1000" spc="-10" dirty="0">
                <a:latin typeface="Arial"/>
                <a:cs typeface="Arial"/>
              </a:rPr>
              <a:t>well </a:t>
            </a:r>
            <a:r>
              <a:rPr sz="1000" spc="-5" dirty="0">
                <a:latin typeface="Arial"/>
                <a:cs typeface="Arial"/>
              </a:rPr>
              <a:t>as safety </a:t>
            </a:r>
            <a:r>
              <a:rPr sz="1000" spc="-10" dirty="0">
                <a:latin typeface="Arial"/>
                <a:cs typeface="Arial"/>
              </a:rPr>
              <a:t>valves </a:t>
            </a:r>
            <a:r>
              <a:rPr sz="1000" spc="-5" dirty="0">
                <a:latin typeface="Arial"/>
                <a:cs typeface="Arial"/>
              </a:rPr>
              <a:t>with</a:t>
            </a:r>
            <a:r>
              <a:rPr sz="1000" spc="2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silencers,</a:t>
            </a:r>
            <a:endParaRPr sz="1000">
              <a:latin typeface="Arial"/>
              <a:cs typeface="Arial"/>
            </a:endParaRPr>
          </a:p>
          <a:p>
            <a:pPr marL="240665" marR="5080">
              <a:lnSpc>
                <a:spcPct val="143500"/>
              </a:lnSpc>
            </a:pPr>
            <a:r>
              <a:rPr sz="1000" spc="-5" dirty="0">
                <a:latin typeface="Arial"/>
                <a:cs typeface="Arial"/>
              </a:rPr>
              <a:t>control valves, </a:t>
            </a:r>
            <a:r>
              <a:rPr sz="1000" dirty="0">
                <a:latin typeface="Arial"/>
                <a:cs typeface="Arial"/>
              </a:rPr>
              <a:t>butterfly </a:t>
            </a:r>
            <a:r>
              <a:rPr sz="1000" spc="-5" dirty="0">
                <a:latin typeface="Arial"/>
                <a:cs typeface="Arial"/>
              </a:rPr>
              <a:t>valves, and actuators </a:t>
            </a:r>
            <a:r>
              <a:rPr sz="1000" dirty="0">
                <a:latin typeface="Arial"/>
                <a:cs typeface="Arial"/>
              </a:rPr>
              <a:t>manufactured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six other </a:t>
            </a:r>
            <a:r>
              <a:rPr sz="1000" dirty="0">
                <a:latin typeface="Arial"/>
                <a:cs typeface="Arial"/>
              </a:rPr>
              <a:t>companies </a:t>
            </a:r>
            <a:r>
              <a:rPr sz="1000" spc="-5" dirty="0">
                <a:latin typeface="Arial"/>
                <a:cs typeface="Arial"/>
              </a:rPr>
              <a:t>in Europe.  Velan will also </a:t>
            </a:r>
            <a:r>
              <a:rPr sz="1000" dirty="0">
                <a:latin typeface="Arial"/>
                <a:cs typeface="Arial"/>
              </a:rPr>
              <a:t>supply </a:t>
            </a:r>
            <a:r>
              <a:rPr sz="1000" spc="-5" dirty="0">
                <a:latin typeface="Arial"/>
                <a:cs typeface="Arial"/>
              </a:rPr>
              <a:t>six large 20” motor-operated forged Gate valves with Velan’s patented  Ultraflex™ </a:t>
            </a:r>
            <a:r>
              <a:rPr sz="1000" dirty="0">
                <a:latin typeface="Arial"/>
                <a:cs typeface="Arial"/>
              </a:rPr>
              <a:t>high- </a:t>
            </a:r>
            <a:r>
              <a:rPr sz="1000" spc="-5" dirty="0">
                <a:latin typeface="Arial"/>
                <a:cs typeface="Arial"/>
              </a:rPr>
              <a:t>pressure and high temperature wedge</a:t>
            </a:r>
            <a:r>
              <a:rPr sz="1000" spc="9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design.</a:t>
            </a:r>
            <a:endParaRPr sz="1000">
              <a:latin typeface="Arial"/>
              <a:cs typeface="Arial"/>
            </a:endParaRPr>
          </a:p>
          <a:p>
            <a:pPr marL="240665" marR="85725" indent="-227965">
              <a:lnSpc>
                <a:spcPct val="143600"/>
              </a:lnSpc>
              <a:spcBef>
                <a:spcPts val="7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China Nuclear Energy </a:t>
            </a:r>
            <a:r>
              <a:rPr sz="1000" dirty="0">
                <a:latin typeface="Arial"/>
                <a:cs typeface="Arial"/>
              </a:rPr>
              <a:t>Industry </a:t>
            </a:r>
            <a:r>
              <a:rPr sz="1000" spc="-5" dirty="0">
                <a:latin typeface="Arial"/>
                <a:cs typeface="Arial"/>
              </a:rPr>
              <a:t>Corporation (CNEIC) has awarded Velan a contract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the  </a:t>
            </a:r>
            <a:r>
              <a:rPr sz="1000" dirty="0">
                <a:latin typeface="Arial"/>
                <a:cs typeface="Arial"/>
              </a:rPr>
              <a:t>supply </a:t>
            </a:r>
            <a:r>
              <a:rPr sz="1000" spc="-5" dirty="0">
                <a:latin typeface="Arial"/>
                <a:cs typeface="Arial"/>
              </a:rPr>
              <a:t>of nuclear class control globe valves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the two new </a:t>
            </a:r>
            <a:r>
              <a:rPr sz="1000" dirty="0">
                <a:latin typeface="Arial"/>
                <a:cs typeface="Arial"/>
              </a:rPr>
              <a:t>Russian-design </a:t>
            </a:r>
            <a:r>
              <a:rPr sz="1000" spc="-5" dirty="0">
                <a:latin typeface="Arial"/>
                <a:cs typeface="Arial"/>
              </a:rPr>
              <a:t>pressurized  water reactor type nuclear power plants of Tianwan Units 3 and 4, with </a:t>
            </a:r>
            <a:r>
              <a:rPr sz="1000" dirty="0">
                <a:latin typeface="Arial"/>
                <a:cs typeface="Arial"/>
              </a:rPr>
              <a:t>delivery </a:t>
            </a:r>
            <a:r>
              <a:rPr sz="1000" spc="-5" dirty="0">
                <a:latin typeface="Arial"/>
                <a:cs typeface="Arial"/>
              </a:rPr>
              <a:t>scheduled </a:t>
            </a:r>
            <a:r>
              <a:rPr sz="1000" dirty="0">
                <a:latin typeface="Arial"/>
                <a:cs typeface="Arial"/>
              </a:rPr>
              <a:t>for  </a:t>
            </a:r>
            <a:r>
              <a:rPr sz="1000" spc="-5" dirty="0">
                <a:latin typeface="Arial"/>
                <a:cs typeface="Arial"/>
              </a:rPr>
              <a:t>2014-15. Velan also received a separate contract </a:t>
            </a:r>
            <a:r>
              <a:rPr sz="1000" dirty="0">
                <a:latin typeface="Arial"/>
                <a:cs typeface="Arial"/>
              </a:rPr>
              <a:t>from </a:t>
            </a:r>
            <a:r>
              <a:rPr sz="1000" spc="-5" dirty="0">
                <a:latin typeface="Arial"/>
                <a:cs typeface="Arial"/>
              </a:rPr>
              <a:t>CNNC's Nuclear </a:t>
            </a:r>
            <a:r>
              <a:rPr sz="1000" spc="-10" dirty="0">
                <a:latin typeface="Arial"/>
                <a:cs typeface="Arial"/>
              </a:rPr>
              <a:t>Power </a:t>
            </a:r>
            <a:r>
              <a:rPr sz="1000" dirty="0">
                <a:latin typeface="Arial"/>
                <a:cs typeface="Arial"/>
              </a:rPr>
              <a:t>Company  </a:t>
            </a:r>
            <a:r>
              <a:rPr sz="1000" spc="-5" dirty="0">
                <a:latin typeface="Arial"/>
                <a:cs typeface="Arial"/>
              </a:rPr>
              <a:t>(known as CNNP)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spare parts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Qinshan II units 1-2-3-4.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contracts together are  worth $9.75m spread over </a:t>
            </a:r>
            <a:r>
              <a:rPr sz="1000" dirty="0">
                <a:latin typeface="Arial"/>
                <a:cs typeface="Arial"/>
              </a:rPr>
              <a:t>two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years.</a:t>
            </a:r>
            <a:endParaRPr sz="1000">
              <a:latin typeface="Arial"/>
              <a:cs typeface="Arial"/>
            </a:endParaRPr>
          </a:p>
          <a:p>
            <a:pPr marL="240665" marR="125095" indent="-227965">
              <a:lnSpc>
                <a:spcPct val="143000"/>
              </a:lnSpc>
              <a:spcBef>
                <a:spcPts val="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Ras </a:t>
            </a:r>
            <a:r>
              <a:rPr sz="1000" spc="-10" dirty="0">
                <a:latin typeface="Arial"/>
                <a:cs typeface="Arial"/>
              </a:rPr>
              <a:t>Azawr </a:t>
            </a:r>
            <a:r>
              <a:rPr sz="1000" spc="-5" dirty="0">
                <a:latin typeface="Arial"/>
                <a:cs typeface="Arial"/>
              </a:rPr>
              <a:t>Desalination Plant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Riyadh, Saudi Arabia, has ordered Circor/Pibiviesse to  </a:t>
            </a:r>
            <a:r>
              <a:rPr sz="1000" dirty="0">
                <a:latin typeface="Arial"/>
                <a:cs typeface="Arial"/>
              </a:rPr>
              <a:t>supply </a:t>
            </a:r>
            <a:r>
              <a:rPr sz="1000" spc="-5" dirty="0">
                <a:latin typeface="Arial"/>
                <a:cs typeface="Arial"/>
              </a:rPr>
              <a:t>large control ball valves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a 450 km pipeline </a:t>
            </a:r>
            <a:r>
              <a:rPr sz="1000" dirty="0">
                <a:latin typeface="Arial"/>
                <a:cs typeface="Arial"/>
              </a:rPr>
              <a:t>from </a:t>
            </a:r>
            <a:r>
              <a:rPr sz="1000" spc="-5" dirty="0">
                <a:latin typeface="Arial"/>
                <a:cs typeface="Arial"/>
              </a:rPr>
              <a:t>the plant to Riyadh. Aside from</a:t>
            </a:r>
            <a:r>
              <a:rPr sz="1000" spc="16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5" name="object 95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68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359153" y="838301"/>
            <a:ext cx="5106035" cy="6711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>
              <a:lnSpc>
                <a:spcPct val="143600"/>
              </a:lnSpc>
            </a:pPr>
            <a:r>
              <a:rPr sz="1000" spc="-5" dirty="0">
                <a:latin typeface="Arial"/>
                <a:cs typeface="Arial"/>
              </a:rPr>
              <a:t>variety of ball control valves of sizes ranging from 6"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40", CIRCOR is also delivering two  64" X 48" hydraulic actuated control </a:t>
            </a:r>
            <a:r>
              <a:rPr sz="1000" dirty="0">
                <a:latin typeface="Arial"/>
                <a:cs typeface="Arial"/>
              </a:rPr>
              <a:t>cage </a:t>
            </a:r>
            <a:r>
              <a:rPr sz="1000" spc="-5" dirty="0">
                <a:latin typeface="Arial"/>
                <a:cs typeface="Arial"/>
              </a:rPr>
              <a:t>ball valves with </a:t>
            </a:r>
            <a:r>
              <a:rPr sz="1000" dirty="0">
                <a:latin typeface="Arial"/>
                <a:cs typeface="Arial"/>
              </a:rPr>
              <a:t>flow capacity of </a:t>
            </a:r>
            <a:r>
              <a:rPr sz="1000" spc="-5" dirty="0">
                <a:latin typeface="Arial"/>
                <a:cs typeface="Arial"/>
              </a:rPr>
              <a:t>125,500 Cv, that  are believed </a:t>
            </a:r>
            <a:r>
              <a:rPr sz="1000" dirty="0">
                <a:latin typeface="Arial"/>
                <a:cs typeface="Arial"/>
              </a:rPr>
              <a:t>to be </a:t>
            </a:r>
            <a:r>
              <a:rPr sz="1000" spc="-5" dirty="0">
                <a:latin typeface="Arial"/>
                <a:cs typeface="Arial"/>
              </a:rPr>
              <a:t>the </a:t>
            </a:r>
            <a:r>
              <a:rPr sz="1000" dirty="0">
                <a:latin typeface="Arial"/>
                <a:cs typeface="Arial"/>
              </a:rPr>
              <a:t>largest </a:t>
            </a:r>
            <a:r>
              <a:rPr sz="1000" spc="-10" dirty="0">
                <a:latin typeface="Arial"/>
                <a:cs typeface="Arial"/>
              </a:rPr>
              <a:t>ever </a:t>
            </a:r>
            <a:r>
              <a:rPr sz="1000" spc="-5" dirty="0">
                <a:latin typeface="Arial"/>
                <a:cs typeface="Arial"/>
              </a:rPr>
              <a:t>of their </a:t>
            </a:r>
            <a:r>
              <a:rPr sz="1000" dirty="0">
                <a:latin typeface="Arial"/>
                <a:cs typeface="Arial"/>
              </a:rPr>
              <a:t>kind </a:t>
            </a:r>
            <a:r>
              <a:rPr sz="1000" spc="-5" dirty="0">
                <a:latin typeface="Arial"/>
                <a:cs typeface="Arial"/>
              </a:rPr>
              <a:t>in the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world.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6" name="object 9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69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94" name="object 94"/>
          <p:cNvSpPr txBox="1"/>
          <p:nvPr/>
        </p:nvSpPr>
        <p:spPr>
          <a:xfrm>
            <a:off x="1016304" y="1866950"/>
            <a:ext cx="5634355" cy="11099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800"/>
              </a:lnSpc>
            </a:pPr>
            <a:r>
              <a:rPr sz="1000" dirty="0">
                <a:latin typeface="Arial"/>
                <a:cs typeface="Arial"/>
              </a:rPr>
              <a:t>New </a:t>
            </a:r>
            <a:r>
              <a:rPr sz="1000" spc="-5" dirty="0">
                <a:latin typeface="Arial"/>
                <a:cs typeface="Arial"/>
              </a:rPr>
              <a:t>contracts will </a:t>
            </a:r>
            <a:r>
              <a:rPr sz="1000" dirty="0">
                <a:latin typeface="Arial"/>
                <a:cs typeface="Arial"/>
              </a:rPr>
              <a:t>come </a:t>
            </a:r>
            <a:r>
              <a:rPr sz="1000" spc="-5" dirty="0">
                <a:latin typeface="Arial"/>
                <a:cs typeface="Arial"/>
              </a:rPr>
              <a:t>at an increasing rate, given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number of </a:t>
            </a:r>
            <a:r>
              <a:rPr sz="1000" dirty="0">
                <a:latin typeface="Arial"/>
                <a:cs typeface="Arial"/>
              </a:rPr>
              <a:t>major </a:t>
            </a:r>
            <a:r>
              <a:rPr sz="1000" spc="-5" dirty="0">
                <a:latin typeface="Arial"/>
                <a:cs typeface="Arial"/>
              </a:rPr>
              <a:t>capital projects underway  and the increasing availability of specialized control </a:t>
            </a:r>
            <a:r>
              <a:rPr sz="1000" spc="-10" dirty="0">
                <a:latin typeface="Arial"/>
                <a:cs typeface="Arial"/>
              </a:rPr>
              <a:t>valve </a:t>
            </a:r>
            <a:r>
              <a:rPr sz="1000" spc="-5" dirty="0">
                <a:latin typeface="Arial"/>
                <a:cs typeface="Arial"/>
              </a:rPr>
              <a:t>designs that </a:t>
            </a:r>
            <a:r>
              <a:rPr sz="1000" dirty="0">
                <a:latin typeface="Arial"/>
                <a:cs typeface="Arial"/>
              </a:rPr>
              <a:t>match </a:t>
            </a:r>
            <a:r>
              <a:rPr sz="1000" spc="-5" dirty="0">
                <a:latin typeface="Arial"/>
                <a:cs typeface="Arial"/>
              </a:rPr>
              <a:t>the </a:t>
            </a:r>
            <a:r>
              <a:rPr sz="1000" dirty="0">
                <a:latin typeface="Arial"/>
                <a:cs typeface="Arial"/>
              </a:rPr>
              <a:t>demands </a:t>
            </a:r>
            <a:r>
              <a:rPr sz="1000" spc="-5" dirty="0">
                <a:latin typeface="Arial"/>
                <a:cs typeface="Arial"/>
              </a:rPr>
              <a:t>of higher  pressure and higher temperature applications. Major projects are underway such as Maersk Oil’s  Chissonga FPSO,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Yanbu Aramco-Sinopec Refinery, and Statoil's Peregrino project located in  the </a:t>
            </a:r>
            <a:r>
              <a:rPr sz="1000" dirty="0">
                <a:latin typeface="Arial"/>
                <a:cs typeface="Arial"/>
              </a:rPr>
              <a:t>Campos </a:t>
            </a:r>
            <a:r>
              <a:rPr sz="1000" spc="-5" dirty="0">
                <a:latin typeface="Arial"/>
                <a:cs typeface="Arial"/>
              </a:rPr>
              <a:t>basin </a:t>
            </a:r>
            <a:r>
              <a:rPr sz="1000" dirty="0">
                <a:latin typeface="Arial"/>
                <a:cs typeface="Arial"/>
              </a:rPr>
              <a:t>offshore </a:t>
            </a:r>
            <a:r>
              <a:rPr sz="1000" spc="-5" dirty="0">
                <a:latin typeface="Arial"/>
                <a:cs typeface="Arial"/>
              </a:rPr>
              <a:t>Brazil, just to </a:t>
            </a:r>
            <a:r>
              <a:rPr sz="1000" dirty="0">
                <a:latin typeface="Arial"/>
                <a:cs typeface="Arial"/>
              </a:rPr>
              <a:t>name </a:t>
            </a:r>
            <a:r>
              <a:rPr sz="1000" spc="-5" dirty="0">
                <a:latin typeface="Arial"/>
                <a:cs typeface="Arial"/>
              </a:rPr>
              <a:t>a</a:t>
            </a:r>
            <a:r>
              <a:rPr sz="1000" spc="-3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few.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1134058"/>
            <a:ext cx="5655310" cy="15468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700"/>
              </a:lnSpc>
            </a:pPr>
            <a:r>
              <a:rPr sz="1000" b="1" i="1" spc="-5" dirty="0">
                <a:latin typeface="Arial"/>
                <a:cs typeface="Arial"/>
              </a:rPr>
              <a:t>Globe valves </a:t>
            </a:r>
            <a:r>
              <a:rPr sz="1000" spc="-5" dirty="0">
                <a:latin typeface="Arial"/>
                <a:cs typeface="Arial"/>
              </a:rPr>
              <a:t>are used to regulate flow through use of a ball, which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housed in a bonnet and  positioned with a seat ring, to constrict flow. Their </a:t>
            </a:r>
            <a:r>
              <a:rPr sz="1000" dirty="0">
                <a:latin typeface="Arial"/>
                <a:cs typeface="Arial"/>
              </a:rPr>
              <a:t>design </a:t>
            </a:r>
            <a:r>
              <a:rPr sz="1000" spc="-5" dirty="0">
                <a:latin typeface="Arial"/>
                <a:cs typeface="Arial"/>
              </a:rPr>
              <a:t>allows them to be used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relatively  accurate proportioning of flow. Because </a:t>
            </a:r>
            <a:r>
              <a:rPr sz="1000" dirty="0">
                <a:latin typeface="Arial"/>
                <a:cs typeface="Arial"/>
              </a:rPr>
              <a:t>they </a:t>
            </a:r>
            <a:r>
              <a:rPr sz="1000" spc="-5" dirty="0">
                <a:latin typeface="Arial"/>
                <a:cs typeface="Arial"/>
              </a:rPr>
              <a:t>are relatively </a:t>
            </a:r>
            <a:r>
              <a:rPr sz="1000" dirty="0">
                <a:latin typeface="Arial"/>
                <a:cs typeface="Arial"/>
              </a:rPr>
              <a:t>simple, they </a:t>
            </a:r>
            <a:r>
              <a:rPr sz="1000" spc="-5" dirty="0">
                <a:latin typeface="Arial"/>
                <a:cs typeface="Arial"/>
              </a:rPr>
              <a:t>are </a:t>
            </a:r>
            <a:r>
              <a:rPr sz="1000" dirty="0">
                <a:latin typeface="Arial"/>
                <a:cs typeface="Arial"/>
              </a:rPr>
              <a:t>generally </a:t>
            </a:r>
            <a:r>
              <a:rPr sz="1000" spc="-5" dirty="0">
                <a:latin typeface="Arial"/>
                <a:cs typeface="Arial"/>
              </a:rPr>
              <a:t>strong, rugged,  and reliable, and hence are used everywhere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 hydrocarbon value chain, especially upstream</a:t>
            </a:r>
            <a:r>
              <a:rPr sz="1000" spc="229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in</a:t>
            </a:r>
            <a:endParaRPr sz="1000">
              <a:latin typeface="Arial"/>
              <a:cs typeface="Arial"/>
            </a:endParaRPr>
          </a:p>
          <a:p>
            <a:pPr marL="12700" marR="27940">
              <a:lnSpc>
                <a:spcPct val="143500"/>
              </a:lnSpc>
              <a:spcBef>
                <a:spcPts val="5"/>
              </a:spcBef>
            </a:pPr>
            <a:r>
              <a:rPr sz="1000" spc="-5" dirty="0">
                <a:latin typeface="Arial"/>
                <a:cs typeface="Arial"/>
              </a:rPr>
              <a:t>reliability-critical applications, </a:t>
            </a:r>
            <a:r>
              <a:rPr sz="1000" dirty="0">
                <a:latin typeface="Arial"/>
                <a:cs typeface="Arial"/>
              </a:rPr>
              <a:t>such </a:t>
            </a:r>
            <a:r>
              <a:rPr sz="1000" spc="-5" dirty="0">
                <a:latin typeface="Arial"/>
                <a:cs typeface="Arial"/>
              </a:rPr>
              <a:t>as </a:t>
            </a:r>
            <a:r>
              <a:rPr sz="1000" dirty="0">
                <a:latin typeface="Arial"/>
                <a:cs typeface="Arial"/>
              </a:rPr>
              <a:t>offshore </a:t>
            </a:r>
            <a:r>
              <a:rPr sz="1000" spc="-5" dirty="0">
                <a:latin typeface="Arial"/>
                <a:cs typeface="Arial"/>
              </a:rPr>
              <a:t>rigs. Because the inner workings are protected, </a:t>
            </a:r>
            <a:r>
              <a:rPr sz="1000" dirty="0">
                <a:latin typeface="Arial"/>
                <a:cs typeface="Arial"/>
              </a:rPr>
              <a:t>they  </a:t>
            </a:r>
            <a:r>
              <a:rPr sz="1000" spc="-5" dirty="0">
                <a:latin typeface="Arial"/>
                <a:cs typeface="Arial"/>
              </a:rPr>
              <a:t>provide good service in corrosive and high/low temperature environments, and </a:t>
            </a:r>
            <a:r>
              <a:rPr sz="1000" dirty="0">
                <a:latin typeface="Arial"/>
                <a:cs typeface="Arial"/>
              </a:rPr>
              <a:t>also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high pressure  environments </a:t>
            </a:r>
            <a:r>
              <a:rPr sz="1000" spc="-10" dirty="0">
                <a:latin typeface="Arial"/>
                <a:cs typeface="Arial"/>
              </a:rPr>
              <a:t>where </a:t>
            </a:r>
            <a:r>
              <a:rPr sz="1000" spc="-5" dirty="0">
                <a:latin typeface="Arial"/>
                <a:cs typeface="Arial"/>
              </a:rPr>
              <a:t>the internal ‘z’ pattern of fluid </a:t>
            </a:r>
            <a:r>
              <a:rPr sz="1000" dirty="0">
                <a:latin typeface="Arial"/>
                <a:cs typeface="Arial"/>
              </a:rPr>
              <a:t>movement </a:t>
            </a:r>
            <a:r>
              <a:rPr sz="1000" spc="-5" dirty="0">
                <a:latin typeface="Arial"/>
                <a:cs typeface="Arial"/>
              </a:rPr>
              <a:t>can help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constrict</a:t>
            </a:r>
            <a:r>
              <a:rPr sz="1000" spc="16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flow.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6" name="object 96"/>
          <p:cNvSpPr txBox="1"/>
          <p:nvPr/>
        </p:nvSpPr>
        <p:spPr>
          <a:xfrm>
            <a:off x="5845302" y="10266245"/>
            <a:ext cx="818515" cy="182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dirty="0">
                <a:solidFill>
                  <a:srgbClr val="F1F1F1"/>
                </a:solidFill>
                <a:latin typeface="Arial"/>
                <a:cs typeface="Arial"/>
              </a:rPr>
              <a:t>Page </a:t>
            </a:r>
            <a:fld id="{81D60167-4931-47E6-BA6A-407CBD079E47}" type="slidenum">
              <a:rPr sz="1100" b="1" dirty="0">
                <a:solidFill>
                  <a:srgbClr val="F1F1F1"/>
                </a:solidFill>
                <a:latin typeface="Arial"/>
                <a:cs typeface="Arial"/>
              </a:rPr>
              <a:t>7</a:t>
            </a:fld>
            <a:r>
              <a:rPr sz="1100" b="1" dirty="0">
                <a:solidFill>
                  <a:srgbClr val="F1F1F1"/>
                </a:solidFill>
                <a:latin typeface="Arial"/>
                <a:cs typeface="Arial"/>
              </a:rPr>
              <a:t> </a:t>
            </a:r>
            <a:r>
              <a:rPr sz="1100" spc="-10" dirty="0">
                <a:solidFill>
                  <a:srgbClr val="F1F1F1"/>
                </a:solidFill>
                <a:latin typeface="Arial"/>
                <a:cs typeface="Arial"/>
              </a:rPr>
              <a:t>of</a:t>
            </a:r>
            <a:r>
              <a:rPr sz="1100" spc="-90" dirty="0">
                <a:solidFill>
                  <a:srgbClr val="F1F1F1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1F1F1"/>
                </a:solidFill>
                <a:latin typeface="Arial"/>
                <a:cs typeface="Arial"/>
              </a:rPr>
              <a:t>81</a:t>
            </a:r>
            <a:endParaRPr sz="11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902004" y="3038906"/>
            <a:ext cx="5730240" cy="62845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87630">
              <a:lnSpc>
                <a:spcPct val="143800"/>
              </a:lnSpc>
            </a:pPr>
            <a:r>
              <a:rPr sz="1000" b="1" i="1" spc="-5" dirty="0">
                <a:latin typeface="Arial"/>
                <a:cs typeface="Arial"/>
              </a:rPr>
              <a:t>Relief valves</a:t>
            </a:r>
            <a:r>
              <a:rPr sz="1000" spc="-5" dirty="0">
                <a:latin typeface="Arial"/>
                <a:cs typeface="Arial"/>
              </a:rPr>
              <a:t>, also called Safety valves, are designed to contain pressure </a:t>
            </a:r>
            <a:r>
              <a:rPr sz="1000" dirty="0">
                <a:latin typeface="Arial"/>
                <a:cs typeface="Arial"/>
              </a:rPr>
              <a:t>surges </a:t>
            </a:r>
            <a:r>
              <a:rPr sz="1000" spc="-5" dirty="0">
                <a:latin typeface="Arial"/>
                <a:cs typeface="Arial"/>
              </a:rPr>
              <a:t>in a system or  vessel to prevent damage from overpressure. </a:t>
            </a:r>
            <a:r>
              <a:rPr sz="1000" dirty="0">
                <a:latin typeface="Arial"/>
                <a:cs typeface="Arial"/>
              </a:rPr>
              <a:t>Many </a:t>
            </a:r>
            <a:r>
              <a:rPr sz="1000" spc="-5" dirty="0">
                <a:latin typeface="Arial"/>
                <a:cs typeface="Arial"/>
              </a:rPr>
              <a:t>designs and subtypes include all combination of  </a:t>
            </a:r>
            <a:r>
              <a:rPr sz="1000" dirty="0">
                <a:latin typeface="Arial"/>
                <a:cs typeface="Arial"/>
              </a:rPr>
              <a:t>safety </a:t>
            </a:r>
            <a:r>
              <a:rPr sz="1000" spc="-5" dirty="0">
                <a:latin typeface="Arial"/>
                <a:cs typeface="Arial"/>
              </a:rPr>
              <a:t>and relief functions, and are referred to in combinations of the words safety, pressure, and  relief.</a:t>
            </a:r>
            <a:endParaRPr sz="1000">
              <a:latin typeface="Arial"/>
              <a:cs typeface="Arial"/>
            </a:endParaRPr>
          </a:p>
          <a:p>
            <a:pPr marL="469265" marR="5080" indent="-227965">
              <a:lnSpc>
                <a:spcPct val="143600"/>
              </a:lnSpc>
              <a:spcBef>
                <a:spcPts val="67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“Pressure </a:t>
            </a:r>
            <a:r>
              <a:rPr sz="1000" dirty="0">
                <a:latin typeface="Arial"/>
                <a:cs typeface="Arial"/>
              </a:rPr>
              <a:t>safety </a:t>
            </a:r>
            <a:r>
              <a:rPr sz="1000" spc="-5" dirty="0">
                <a:latin typeface="Arial"/>
                <a:cs typeface="Arial"/>
              </a:rPr>
              <a:t>valves” have a lever that activates manually or automatically, in event of  overpressure. </a:t>
            </a:r>
            <a:r>
              <a:rPr sz="1000" dirty="0">
                <a:latin typeface="Arial"/>
                <a:cs typeface="Arial"/>
              </a:rPr>
              <a:t>Some </a:t>
            </a:r>
            <a:r>
              <a:rPr sz="1000" spc="5" dirty="0">
                <a:latin typeface="Arial"/>
                <a:cs typeface="Arial"/>
              </a:rPr>
              <a:t>may </a:t>
            </a:r>
            <a:r>
              <a:rPr sz="1000" dirty="0">
                <a:latin typeface="Arial"/>
                <a:cs typeface="Arial"/>
              </a:rPr>
              <a:t>use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dirty="0">
                <a:latin typeface="Arial"/>
                <a:cs typeface="Arial"/>
              </a:rPr>
              <a:t>diaphragm, </a:t>
            </a:r>
            <a:r>
              <a:rPr sz="1000" spc="-5" dirty="0">
                <a:latin typeface="Arial"/>
                <a:cs typeface="Arial"/>
              </a:rPr>
              <a:t>while others use a spring, to ‘pop’ at a specific  ‘set </a:t>
            </a:r>
            <a:r>
              <a:rPr sz="1000" dirty="0">
                <a:latin typeface="Arial"/>
                <a:cs typeface="Arial"/>
              </a:rPr>
              <a:t>pressure,’ </a:t>
            </a:r>
            <a:r>
              <a:rPr sz="1000" spc="-5" dirty="0">
                <a:latin typeface="Arial"/>
                <a:cs typeface="Arial"/>
              </a:rPr>
              <a:t>which </a:t>
            </a:r>
            <a:r>
              <a:rPr sz="1000" dirty="0">
                <a:latin typeface="Arial"/>
                <a:cs typeface="Arial"/>
              </a:rPr>
              <a:t>typically </a:t>
            </a:r>
            <a:r>
              <a:rPr sz="1000" spc="-5" dirty="0">
                <a:latin typeface="Arial"/>
                <a:cs typeface="Arial"/>
              </a:rPr>
              <a:t>follows a standard set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ASME, and which applies to a </a:t>
            </a:r>
            <a:r>
              <a:rPr sz="1000" dirty="0">
                <a:latin typeface="Arial"/>
                <a:cs typeface="Arial"/>
              </a:rPr>
              <a:t>specific  </a:t>
            </a:r>
            <a:r>
              <a:rPr sz="1000" spc="-5" dirty="0">
                <a:latin typeface="Arial"/>
                <a:cs typeface="Arial"/>
              </a:rPr>
              <a:t>type of fluid or gas. ASME’s boiler </a:t>
            </a:r>
            <a:r>
              <a:rPr sz="1000" dirty="0">
                <a:latin typeface="Arial"/>
                <a:cs typeface="Arial"/>
              </a:rPr>
              <a:t>and </a:t>
            </a:r>
            <a:r>
              <a:rPr sz="1000" spc="-5" dirty="0">
                <a:latin typeface="Arial"/>
                <a:cs typeface="Arial"/>
              </a:rPr>
              <a:t>pressure vessel code applies, as </a:t>
            </a:r>
            <a:r>
              <a:rPr sz="1000" dirty="0">
                <a:latin typeface="Arial"/>
                <a:cs typeface="Arial"/>
              </a:rPr>
              <a:t>do </a:t>
            </a:r>
            <a:r>
              <a:rPr sz="1000" spc="-5" dirty="0">
                <a:latin typeface="Arial"/>
                <a:cs typeface="Arial"/>
              </a:rPr>
              <a:t>standards </a:t>
            </a:r>
            <a:r>
              <a:rPr sz="1000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API  (Practice 520/521), ISO (4126), European pressure equipment directives, and </a:t>
            </a:r>
            <a:r>
              <a:rPr sz="1000" dirty="0">
                <a:latin typeface="Arial"/>
                <a:cs typeface="Arial"/>
              </a:rPr>
              <a:t>German  </a:t>
            </a:r>
            <a:r>
              <a:rPr sz="1000" spc="-5" dirty="0">
                <a:latin typeface="Arial"/>
                <a:cs typeface="Arial"/>
              </a:rPr>
              <a:t>standards).</a:t>
            </a:r>
            <a:endParaRPr sz="1000">
              <a:latin typeface="Arial"/>
              <a:cs typeface="Arial"/>
            </a:endParaRPr>
          </a:p>
          <a:p>
            <a:pPr marL="469265" marR="40005" indent="-227965">
              <a:lnSpc>
                <a:spcPct val="143200"/>
              </a:lnSpc>
              <a:spcBef>
                <a:spcPts val="8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Low-pressure </a:t>
            </a:r>
            <a:r>
              <a:rPr sz="1000" dirty="0">
                <a:latin typeface="Arial"/>
                <a:cs typeface="Arial"/>
              </a:rPr>
              <a:t>safety </a:t>
            </a:r>
            <a:r>
              <a:rPr sz="1000" spc="-5" dirty="0">
                <a:latin typeface="Arial"/>
                <a:cs typeface="Arial"/>
              </a:rPr>
              <a:t>valves release </a:t>
            </a:r>
            <a:r>
              <a:rPr sz="1000" dirty="0">
                <a:latin typeface="Arial"/>
                <a:cs typeface="Arial"/>
              </a:rPr>
              <a:t>automatically </a:t>
            </a:r>
            <a:r>
              <a:rPr sz="1000" spc="-5" dirty="0">
                <a:latin typeface="Arial"/>
                <a:cs typeface="Arial"/>
              </a:rPr>
              <a:t>as the static pressure of a gas exceeds the  set point.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relieving </a:t>
            </a:r>
            <a:r>
              <a:rPr sz="1000" dirty="0">
                <a:latin typeface="Arial"/>
                <a:cs typeface="Arial"/>
              </a:rPr>
              <a:t>pressure </a:t>
            </a:r>
            <a:r>
              <a:rPr sz="1000" spc="-5" dirty="0">
                <a:latin typeface="Arial"/>
                <a:cs typeface="Arial"/>
              </a:rPr>
              <a:t>is near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atmospheric pressure but</a:t>
            </a:r>
            <a:r>
              <a:rPr sz="1000" spc="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positive.</a:t>
            </a:r>
            <a:endParaRPr sz="1000">
              <a:latin typeface="Arial"/>
              <a:cs typeface="Arial"/>
            </a:endParaRPr>
          </a:p>
          <a:p>
            <a:pPr marL="469265" marR="153670" indent="-227965">
              <a:lnSpc>
                <a:spcPct val="143000"/>
              </a:lnSpc>
              <a:spcBef>
                <a:spcPts val="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Vacuum pressure </a:t>
            </a:r>
            <a:r>
              <a:rPr sz="1000" dirty="0">
                <a:latin typeface="Arial"/>
                <a:cs typeface="Arial"/>
              </a:rPr>
              <a:t>safety valves similarly </a:t>
            </a:r>
            <a:r>
              <a:rPr sz="1000" spc="-5" dirty="0">
                <a:latin typeface="Arial"/>
                <a:cs typeface="Arial"/>
              </a:rPr>
              <a:t>release according to the static </a:t>
            </a:r>
            <a:r>
              <a:rPr sz="1000" dirty="0">
                <a:latin typeface="Arial"/>
                <a:cs typeface="Arial"/>
              </a:rPr>
              <a:t>pressure </a:t>
            </a:r>
            <a:r>
              <a:rPr sz="1000" spc="-5" dirty="0">
                <a:latin typeface="Arial"/>
                <a:cs typeface="Arial"/>
              </a:rPr>
              <a:t>of a gas.  However, in this case the relieving pressure is near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atmospheric pressure but</a:t>
            </a:r>
            <a:r>
              <a:rPr sz="1000" spc="18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negative.</a:t>
            </a:r>
            <a:endParaRPr sz="1000">
              <a:latin typeface="Arial"/>
              <a:cs typeface="Arial"/>
            </a:endParaRPr>
          </a:p>
          <a:p>
            <a:pPr marL="469265" marR="36830" indent="-227965">
              <a:lnSpc>
                <a:spcPct val="143500"/>
              </a:lnSpc>
              <a:spcBef>
                <a:spcPts val="7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dirty="0">
                <a:latin typeface="Arial"/>
                <a:cs typeface="Arial"/>
              </a:rPr>
              <a:t>Thermal </a:t>
            </a:r>
            <a:r>
              <a:rPr sz="1000" spc="-5" dirty="0">
                <a:latin typeface="Arial"/>
                <a:cs typeface="Arial"/>
              </a:rPr>
              <a:t>Relief valves are designed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relieve </a:t>
            </a:r>
            <a:r>
              <a:rPr sz="1000" dirty="0">
                <a:latin typeface="Arial"/>
                <a:cs typeface="Arial"/>
              </a:rPr>
              <a:t>thermal </a:t>
            </a:r>
            <a:r>
              <a:rPr sz="1000" spc="-5" dirty="0">
                <a:latin typeface="Arial"/>
                <a:cs typeface="Arial"/>
              </a:rPr>
              <a:t>expansion of process fluids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vessels  and long lengths of pipe, as temperature and pressure </a:t>
            </a:r>
            <a:r>
              <a:rPr sz="1000" dirty="0">
                <a:latin typeface="Arial"/>
                <a:cs typeface="Arial"/>
              </a:rPr>
              <a:t>changes </a:t>
            </a:r>
            <a:r>
              <a:rPr sz="1000" spc="-5" dirty="0">
                <a:latin typeface="Arial"/>
                <a:cs typeface="Arial"/>
              </a:rPr>
              <a:t>occur during changes to flow  conditions. API codes apply, such as API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520.</a:t>
            </a:r>
            <a:endParaRPr sz="1000">
              <a:latin typeface="Arial"/>
              <a:cs typeface="Arial"/>
            </a:endParaRPr>
          </a:p>
          <a:p>
            <a:pPr marL="469265" marR="26034" indent="-227965">
              <a:lnSpc>
                <a:spcPct val="143500"/>
              </a:lnSpc>
              <a:spcBef>
                <a:spcPts val="7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Bursting </a:t>
            </a:r>
            <a:r>
              <a:rPr sz="1000" dirty="0">
                <a:latin typeface="Arial"/>
                <a:cs typeface="Arial"/>
              </a:rPr>
              <a:t>Discs </a:t>
            </a:r>
            <a:r>
              <a:rPr sz="1000" spc="-5" dirty="0">
                <a:latin typeface="Arial"/>
                <a:cs typeface="Arial"/>
              </a:rPr>
              <a:t>provide a sacrificial disc that ‘petals open’ when pressure exceeds the set  point. As opposed to being in a valve themselves, bursting discs </a:t>
            </a:r>
            <a:r>
              <a:rPr sz="1000" spc="5" dirty="0">
                <a:latin typeface="Arial"/>
                <a:cs typeface="Arial"/>
              </a:rPr>
              <a:t>may </a:t>
            </a:r>
            <a:r>
              <a:rPr sz="1000" spc="-5" dirty="0">
                <a:latin typeface="Arial"/>
                <a:cs typeface="Arial"/>
              </a:rPr>
              <a:t>reside in the </a:t>
            </a:r>
            <a:r>
              <a:rPr sz="1000" spc="10" dirty="0">
                <a:latin typeface="Arial"/>
                <a:cs typeface="Arial"/>
              </a:rPr>
              <a:t>main </a:t>
            </a:r>
            <a:r>
              <a:rPr sz="1000" dirty="0">
                <a:latin typeface="Arial"/>
                <a:cs typeface="Arial"/>
              </a:rPr>
              <a:t>body  </a:t>
            </a:r>
            <a:r>
              <a:rPr sz="1000" spc="-5" dirty="0">
                <a:latin typeface="Arial"/>
                <a:cs typeface="Arial"/>
              </a:rPr>
              <a:t>of the pressurized vessel or fit directly in</a:t>
            </a:r>
            <a:r>
              <a:rPr sz="1000" spc="7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pipelines.</a:t>
            </a:r>
            <a:endParaRPr sz="1000">
              <a:latin typeface="Arial"/>
              <a:cs typeface="Arial"/>
            </a:endParaRPr>
          </a:p>
          <a:p>
            <a:pPr marL="469265" marR="67310" indent="-227965">
              <a:lnSpc>
                <a:spcPct val="143800"/>
              </a:lnSpc>
              <a:spcBef>
                <a:spcPts val="6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Pilot operated </a:t>
            </a:r>
            <a:r>
              <a:rPr sz="1000" dirty="0">
                <a:latin typeface="Arial"/>
                <a:cs typeface="Arial"/>
              </a:rPr>
              <a:t>relief </a:t>
            </a:r>
            <a:r>
              <a:rPr sz="1000" spc="-5" dirty="0">
                <a:latin typeface="Arial"/>
                <a:cs typeface="Arial"/>
              </a:rPr>
              <a:t>valves use a </a:t>
            </a:r>
            <a:r>
              <a:rPr sz="1000" dirty="0">
                <a:latin typeface="Arial"/>
                <a:cs typeface="Arial"/>
              </a:rPr>
              <a:t>remote mechanism, </a:t>
            </a:r>
            <a:r>
              <a:rPr sz="1000" spc="-5" dirty="0">
                <a:latin typeface="Arial"/>
                <a:cs typeface="Arial"/>
              </a:rPr>
              <a:t>which is connected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the upstream  </a:t>
            </a:r>
            <a:r>
              <a:rPr sz="1000" dirty="0">
                <a:latin typeface="Arial"/>
                <a:cs typeface="Arial"/>
              </a:rPr>
              <a:t>system, </a:t>
            </a:r>
            <a:r>
              <a:rPr sz="1000" spc="-5" dirty="0">
                <a:latin typeface="Arial"/>
                <a:cs typeface="Arial"/>
              </a:rPr>
              <a:t>to detect pressure and then release the valve remotely. Pilot operated valves are  often used in gas applications. It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important to minimize the delay between the pilot and the  valve release action. </a:t>
            </a:r>
            <a:r>
              <a:rPr sz="1000" dirty="0">
                <a:latin typeface="Arial"/>
                <a:cs typeface="Arial"/>
              </a:rPr>
              <a:t>Some </a:t>
            </a:r>
            <a:r>
              <a:rPr sz="1000" spc="-5" dirty="0">
                <a:latin typeface="Arial"/>
                <a:cs typeface="Arial"/>
              </a:rPr>
              <a:t>are “snap acting,” which implies conveyance of the signal and  release of the valve within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milliseconds.</a:t>
            </a:r>
            <a:endParaRPr sz="1000">
              <a:latin typeface="Arial"/>
              <a:cs typeface="Arial"/>
            </a:endParaRPr>
          </a:p>
          <a:p>
            <a:pPr marL="469265" marR="43815" indent="-227965">
              <a:lnSpc>
                <a:spcPct val="143500"/>
              </a:lnSpc>
              <a:spcBef>
                <a:spcPts val="7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Modulating relief valves </a:t>
            </a:r>
            <a:r>
              <a:rPr sz="1000" dirty="0">
                <a:latin typeface="Arial"/>
                <a:cs typeface="Arial"/>
              </a:rPr>
              <a:t>open in </a:t>
            </a:r>
            <a:r>
              <a:rPr sz="1000" spc="-5" dirty="0">
                <a:latin typeface="Arial"/>
                <a:cs typeface="Arial"/>
              </a:rPr>
              <a:t>proportion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the overpressure. These are used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relieve  excess pressure in </a:t>
            </a:r>
            <a:r>
              <a:rPr sz="1000" dirty="0">
                <a:latin typeface="Arial"/>
                <a:cs typeface="Arial"/>
              </a:rPr>
              <a:t>pumps, </a:t>
            </a:r>
            <a:r>
              <a:rPr sz="1000" spc="-5" dirty="0">
                <a:latin typeface="Arial"/>
                <a:cs typeface="Arial"/>
              </a:rPr>
              <a:t>piping, </a:t>
            </a:r>
            <a:r>
              <a:rPr sz="1000" dirty="0">
                <a:latin typeface="Arial"/>
                <a:cs typeface="Arial"/>
              </a:rPr>
              <a:t>tanks, </a:t>
            </a:r>
            <a:r>
              <a:rPr sz="1000" spc="-5" dirty="0">
                <a:latin typeface="Arial"/>
                <a:cs typeface="Arial"/>
              </a:rPr>
              <a:t>calorifiers, gas and oil </a:t>
            </a:r>
            <a:r>
              <a:rPr sz="1000" dirty="0">
                <a:latin typeface="Arial"/>
                <a:cs typeface="Arial"/>
              </a:rPr>
              <a:t>separators, </a:t>
            </a:r>
            <a:r>
              <a:rPr sz="1000" spc="-5" dirty="0">
                <a:latin typeface="Arial"/>
                <a:cs typeface="Arial"/>
              </a:rPr>
              <a:t>and other oil and  gas pressure vessels that withstand fluctuating amounts of pressure in </a:t>
            </a:r>
            <a:r>
              <a:rPr sz="1000" dirty="0">
                <a:latin typeface="Arial"/>
                <a:cs typeface="Arial"/>
              </a:rPr>
              <a:t>normal</a:t>
            </a:r>
            <a:r>
              <a:rPr sz="1000" spc="19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operation.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406397" y="832815"/>
            <a:ext cx="4747260" cy="4597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114425" marR="5080" indent="-1102360">
              <a:lnSpc>
                <a:spcPct val="146200"/>
              </a:lnSpc>
            </a:pPr>
            <a:r>
              <a:rPr sz="1000" b="1" dirty="0">
                <a:latin typeface="Arial"/>
                <a:cs typeface="Arial"/>
              </a:rPr>
              <a:t>Table </a:t>
            </a:r>
            <a:r>
              <a:rPr sz="1000" b="1" spc="-10" dirty="0">
                <a:latin typeface="Arial"/>
                <a:cs typeface="Arial"/>
              </a:rPr>
              <a:t>19: </a:t>
            </a:r>
            <a:r>
              <a:rPr sz="1000" b="1" spc="-5" dirty="0">
                <a:latin typeface="Arial"/>
                <a:cs typeface="Arial"/>
              </a:rPr>
              <a:t>Summary of </a:t>
            </a:r>
            <a:r>
              <a:rPr sz="1000" b="1" dirty="0">
                <a:latin typeface="Arial"/>
                <a:cs typeface="Arial"/>
              </a:rPr>
              <a:t>New </a:t>
            </a:r>
            <a:r>
              <a:rPr sz="1000" b="1" spc="-5" dirty="0">
                <a:latin typeface="Arial"/>
                <a:cs typeface="Arial"/>
              </a:rPr>
              <a:t>Contracts and </a:t>
            </a:r>
            <a:r>
              <a:rPr sz="1000" b="1" dirty="0">
                <a:latin typeface="Arial"/>
                <a:cs typeface="Arial"/>
              </a:rPr>
              <a:t>Estimated </a:t>
            </a:r>
            <a:r>
              <a:rPr sz="1000" b="1" spc="-5" dirty="0">
                <a:latin typeface="Arial"/>
                <a:cs typeface="Arial"/>
              </a:rPr>
              <a:t>Values for Control Valves  (Relatively Close Fit to </a:t>
            </a:r>
            <a:r>
              <a:rPr sz="1000" b="1" dirty="0">
                <a:latin typeface="Arial"/>
                <a:cs typeface="Arial"/>
              </a:rPr>
              <a:t>the </a:t>
            </a:r>
            <a:r>
              <a:rPr sz="1000" b="1" spc="-5" dirty="0">
                <a:latin typeface="Arial"/>
                <a:cs typeface="Arial"/>
              </a:rPr>
              <a:t>Reference</a:t>
            </a:r>
            <a:r>
              <a:rPr sz="1000" b="1" spc="2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Product)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6" name="object 96"/>
          <p:cNvSpPr txBox="1"/>
          <p:nvPr/>
        </p:nvSpPr>
        <p:spPr>
          <a:xfrm>
            <a:off x="5767578" y="10266245"/>
            <a:ext cx="895985" cy="182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dirty="0">
                <a:solidFill>
                  <a:srgbClr val="F1F1F1"/>
                </a:solidFill>
                <a:latin typeface="Arial"/>
                <a:cs typeface="Arial"/>
              </a:rPr>
              <a:t>Page </a:t>
            </a:r>
            <a:r>
              <a:rPr sz="1100" b="1" spc="-5" dirty="0">
                <a:solidFill>
                  <a:srgbClr val="F1F1F1"/>
                </a:solidFill>
                <a:latin typeface="Arial"/>
                <a:cs typeface="Arial"/>
              </a:rPr>
              <a:t>70 </a:t>
            </a:r>
            <a:r>
              <a:rPr sz="1100" spc="-10" dirty="0">
                <a:solidFill>
                  <a:srgbClr val="F1F1F1"/>
                </a:solidFill>
                <a:latin typeface="Arial"/>
                <a:cs typeface="Arial"/>
              </a:rPr>
              <a:t>of</a:t>
            </a:r>
            <a:r>
              <a:rPr sz="1100" spc="-75" dirty="0">
                <a:solidFill>
                  <a:srgbClr val="F1F1F1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1F1F1"/>
                </a:solidFill>
                <a:latin typeface="Arial"/>
                <a:cs typeface="Arial"/>
              </a:rPr>
              <a:t>81</a:t>
            </a:r>
            <a:endParaRPr sz="1100">
              <a:latin typeface="Arial"/>
              <a:cs typeface="Arial"/>
            </a:endParaRPr>
          </a:p>
        </p:txBody>
      </p:sp>
      <p:graphicFrame>
        <p:nvGraphicFramePr>
          <p:cNvPr id="94" name="object 94"/>
          <p:cNvGraphicFramePr>
            <a:graphicFrameLocks noGrp="1"/>
          </p:cNvGraphicFramePr>
          <p:nvPr/>
        </p:nvGraphicFramePr>
        <p:xfrm>
          <a:off x="843076" y="1428241"/>
          <a:ext cx="6080760" cy="66611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29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83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1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335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5382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01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0035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51053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30734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Arial"/>
                          <a:cs typeface="Arial"/>
                        </a:rPr>
                        <a:t>Buyer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9535" marR="86360" indent="13335">
                        <a:lnSpc>
                          <a:spcPts val="1150"/>
                        </a:lnSpc>
                        <a:spcBef>
                          <a:spcPts val="830"/>
                        </a:spcBef>
                      </a:pPr>
                      <a:r>
                        <a:rPr sz="1000" b="1" spc="-5" dirty="0">
                          <a:latin typeface="Arial"/>
                          <a:cs typeface="Arial"/>
                        </a:rPr>
                        <a:t>Country of  </a:t>
                      </a:r>
                      <a:r>
                        <a:rPr sz="1000" b="1" dirty="0">
                          <a:latin typeface="Arial"/>
                          <a:cs typeface="Arial"/>
                        </a:rPr>
                        <a:t>Instal</a:t>
                      </a:r>
                      <a:r>
                        <a:rPr sz="1000" b="1" spc="-5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1000" b="1" dirty="0">
                          <a:latin typeface="Arial"/>
                          <a:cs typeface="Arial"/>
                        </a:rPr>
                        <a:t>ation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10541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R="110489" algn="r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000" b="1" dirty="0">
                          <a:latin typeface="Arial"/>
                          <a:cs typeface="Arial"/>
                        </a:rPr>
                        <a:t>uppli</a:t>
                      </a:r>
                      <a:r>
                        <a:rPr sz="1000" b="1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1000" b="1" dirty="0">
                          <a:latin typeface="Arial"/>
                          <a:cs typeface="Arial"/>
                        </a:rPr>
                        <a:t>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Arial"/>
                          <a:cs typeface="Arial"/>
                        </a:rPr>
                        <a:t>Product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Arial"/>
                          <a:cs typeface="Arial"/>
                        </a:rPr>
                        <a:t>Application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295" marR="70485" indent="17780">
                        <a:lnSpc>
                          <a:spcPts val="1150"/>
                        </a:lnSpc>
                        <a:spcBef>
                          <a:spcPts val="830"/>
                        </a:spcBef>
                      </a:pPr>
                      <a:r>
                        <a:rPr sz="1000" b="1" spc="-5" dirty="0">
                          <a:latin typeface="Arial"/>
                          <a:cs typeface="Arial"/>
                        </a:rPr>
                        <a:t>Estimated  Value</a:t>
                      </a:r>
                      <a:r>
                        <a:rPr sz="1000" b="1" spc="-7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b="1" spc="-5" dirty="0">
                          <a:latin typeface="Arial"/>
                          <a:cs typeface="Arial"/>
                        </a:rPr>
                        <a:t>($m)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10541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710" marR="88265" algn="ctr">
                        <a:lnSpc>
                          <a:spcPts val="1150"/>
                        </a:lnSpc>
                        <a:spcBef>
                          <a:spcPts val="254"/>
                        </a:spcBef>
                      </a:pPr>
                      <a:r>
                        <a:rPr sz="1000" b="1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1000" b="1" dirty="0">
                          <a:latin typeface="Arial"/>
                          <a:cs typeface="Arial"/>
                        </a:rPr>
                        <a:t>stima</a:t>
                      </a:r>
                      <a:r>
                        <a:rPr sz="1000" b="1" spc="5" dirty="0">
                          <a:latin typeface="Arial"/>
                          <a:cs typeface="Arial"/>
                        </a:rPr>
                        <a:t>t</a:t>
                      </a:r>
                      <a:r>
                        <a:rPr sz="1000" b="1" dirty="0">
                          <a:latin typeface="Arial"/>
                          <a:cs typeface="Arial"/>
                        </a:rPr>
                        <a:t>ed  </a:t>
                      </a:r>
                      <a:r>
                        <a:rPr sz="1000" b="1" spc="-5" dirty="0">
                          <a:latin typeface="Arial"/>
                          <a:cs typeface="Arial"/>
                        </a:rPr>
                        <a:t>Cost/Unit  ($m)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2384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718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BP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Angola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 marR="161290" indent="1270">
                        <a:lnSpc>
                          <a:spcPts val="1150"/>
                        </a:lnSpc>
                        <a:spcBef>
                          <a:spcPts val="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v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ern  G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ocon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Control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LNG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$6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$13k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45007">
                <a:tc>
                  <a:txBody>
                    <a:bodyPr/>
                    <a:lstStyle/>
                    <a:p>
                      <a:pPr marL="65405">
                        <a:lnSpc>
                          <a:spcPts val="113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BP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216535">
                        <a:lnSpc>
                          <a:spcPts val="1140"/>
                        </a:lnSpc>
                        <a:spcBef>
                          <a:spcPts val="2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UK</a:t>
                      </a:r>
                      <a:r>
                        <a:rPr sz="1000" spc="-8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(North  Sea)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254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6045" algn="r">
                        <a:lnSpc>
                          <a:spcPts val="113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1000" spc="20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er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120" marR="65405" indent="1905" algn="ctr">
                        <a:lnSpc>
                          <a:spcPts val="1140"/>
                        </a:lnSpc>
                        <a:spcBef>
                          <a:spcPts val="2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Integrated  Control</a:t>
                      </a:r>
                      <a:r>
                        <a:rPr sz="1000" spc="-8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and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Safety</a:t>
                      </a:r>
                      <a:r>
                        <a:rPr sz="1000" spc="-9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Systems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254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Oil &amp;</a:t>
                      </a:r>
                      <a:r>
                        <a:rPr sz="1000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Gas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$8.9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09016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Chevron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Australia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 marR="161290" indent="1270">
                        <a:lnSpc>
                          <a:spcPts val="1150"/>
                        </a:lnSpc>
                        <a:spcBef>
                          <a:spcPts val="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v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ern  G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ocon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Control</a:t>
                      </a:r>
                      <a:r>
                        <a:rPr sz="1000" spc="-8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Valves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265" marR="83820" indent="1270" algn="ctr">
                        <a:lnSpc>
                          <a:spcPts val="1150"/>
                        </a:lnSpc>
                        <a:spcBef>
                          <a:spcPts val="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Oil &amp; Gas  (Gas  P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roces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1756">
                <a:tc>
                  <a:txBody>
                    <a:bodyPr/>
                    <a:lstStyle/>
                    <a:p>
                      <a:pPr marL="65405">
                        <a:lnSpc>
                          <a:spcPts val="110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Chevron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marL="65405">
                        <a:lnSpc>
                          <a:spcPts val="118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(Gorgon)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Australia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 indent="1270">
                        <a:lnSpc>
                          <a:spcPts val="110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Severn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marL="164465">
                        <a:lnSpc>
                          <a:spcPts val="118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Glocon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Control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0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Gas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ts val="118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Processing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marL="65405">
                        <a:lnSpc>
                          <a:spcPts val="110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E.ON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marL="65405">
                        <a:lnSpc>
                          <a:spcPts val="117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Northwich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3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UK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6045" algn="r">
                        <a:lnSpc>
                          <a:spcPts val="113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1000" spc="20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er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 marR="126364" indent="147320">
                        <a:lnSpc>
                          <a:spcPts val="1140"/>
                        </a:lnSpc>
                        <a:spcBef>
                          <a:spcPts val="25"/>
                        </a:spcBef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Butterfly 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Control</a:t>
                      </a:r>
                      <a:r>
                        <a:rPr sz="1000" spc="-8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Valve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17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6379" marR="238125" indent="-3175">
                        <a:lnSpc>
                          <a:spcPts val="1140"/>
                        </a:lnSpc>
                        <a:spcBef>
                          <a:spcPts val="2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000" spc="-15" dirty="0">
                          <a:latin typeface="Arial"/>
                          <a:cs typeface="Arial"/>
                        </a:rPr>
                        <a:t>w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er  (CHP)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17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$8.9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43484">
                <a:tc>
                  <a:txBody>
                    <a:bodyPr/>
                    <a:lstStyle/>
                    <a:p>
                      <a:pPr marL="65405">
                        <a:lnSpc>
                          <a:spcPts val="110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Eldorado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marL="65405" marR="304165">
                        <a:lnSpc>
                          <a:spcPts val="1140"/>
                        </a:lnSpc>
                        <a:spcBef>
                          <a:spcPts val="6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Celulose</a:t>
                      </a:r>
                      <a:r>
                        <a:rPr sz="1000" spc="-7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e  Papel,</a:t>
                      </a:r>
                      <a:r>
                        <a:rPr sz="1000" spc="-7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S.A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Brazil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4930" algn="r">
                        <a:lnSpc>
                          <a:spcPts val="1125"/>
                        </a:lnSpc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F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000" spc="-15" dirty="0">
                          <a:latin typeface="Arial"/>
                          <a:cs typeface="Arial"/>
                        </a:rPr>
                        <a:t>w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er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v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Control</a:t>
                      </a:r>
                      <a:r>
                        <a:rPr sz="1000" spc="-8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Valves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 marR="229870" indent="-18415">
                        <a:lnSpc>
                          <a:spcPts val="1150"/>
                        </a:lnSpc>
                        <a:spcBef>
                          <a:spcPts val="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Pulp</a:t>
                      </a:r>
                      <a:r>
                        <a:rPr sz="1000" spc="-8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&amp;  Paper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$7.9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1355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LNG</a:t>
                      </a:r>
                      <a:r>
                        <a:rPr sz="1000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Plant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UAE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6045" algn="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1000" spc="20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er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Control</a:t>
                      </a:r>
                      <a:r>
                        <a:rPr sz="1000" spc="-8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Valves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LNG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$8.0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45007">
                <a:tc>
                  <a:txBody>
                    <a:bodyPr/>
                    <a:lstStyle/>
                    <a:p>
                      <a:pPr marL="65405" marR="358775">
                        <a:lnSpc>
                          <a:spcPts val="1140"/>
                        </a:lnSpc>
                        <a:spcBef>
                          <a:spcPts val="2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Major Oil 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Co</a:t>
                      </a:r>
                      <a:r>
                        <a:rPr sz="1000" spc="20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y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17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208915">
                        <a:lnSpc>
                          <a:spcPts val="1140"/>
                        </a:lnSpc>
                        <a:spcBef>
                          <a:spcPts val="2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u</a:t>
                      </a:r>
                      <a:r>
                        <a:rPr sz="1000" spc="10" dirty="0">
                          <a:latin typeface="Arial"/>
                          <a:cs typeface="Arial"/>
                        </a:rPr>
                        <a:t>t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ast 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Asia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17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1290">
                        <a:lnSpc>
                          <a:spcPts val="113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Mascot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Control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1765" marR="146050" algn="ctr">
                        <a:lnSpc>
                          <a:spcPts val="1140"/>
                        </a:lnSpc>
                        <a:spcBef>
                          <a:spcPts val="2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Oil &amp;</a:t>
                      </a:r>
                      <a:r>
                        <a:rPr sz="1000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Gas  (Slug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Catcher)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17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591312">
                <a:tc>
                  <a:txBody>
                    <a:bodyPr/>
                    <a:lstStyle/>
                    <a:p>
                      <a:pPr marL="65405">
                        <a:lnSpc>
                          <a:spcPts val="110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NAM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marL="65405" marR="113664">
                        <a:lnSpc>
                          <a:spcPts val="1150"/>
                        </a:lnSpc>
                        <a:spcBef>
                          <a:spcPts val="5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(Nederlandse  Aardolie 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ats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j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Netherlands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6045" algn="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1000" spc="20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er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Control</a:t>
                      </a:r>
                      <a:r>
                        <a:rPr sz="1000" spc="-8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Valves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Gas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110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1000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marL="214629">
                        <a:lnSpc>
                          <a:spcPts val="117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valves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$8,460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97433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Saudi</a:t>
                      </a:r>
                      <a:r>
                        <a:rPr sz="1000" spc="-8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Aramco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413384">
                        <a:lnSpc>
                          <a:spcPts val="115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Saudi  A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ra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b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4930" algn="r">
                        <a:lnSpc>
                          <a:spcPts val="1125"/>
                        </a:lnSpc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F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000" spc="-15" dirty="0">
                          <a:latin typeface="Arial"/>
                          <a:cs typeface="Arial"/>
                        </a:rPr>
                        <a:t>w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er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v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4170" marR="177800" indent="-158750">
                        <a:lnSpc>
                          <a:spcPts val="115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Control</a:t>
                      </a:r>
                      <a:r>
                        <a:rPr sz="1000" spc="-7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and  Globe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Oil &amp;</a:t>
                      </a:r>
                      <a:r>
                        <a:rPr sz="1000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Gas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$8.0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510540">
                <a:tc>
                  <a:txBody>
                    <a:bodyPr/>
                    <a:lstStyle/>
                    <a:p>
                      <a:pPr marL="65405">
                        <a:lnSpc>
                          <a:spcPts val="113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Saudi</a:t>
                      </a:r>
                      <a:r>
                        <a:rPr sz="1000" spc="-8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Aramco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 marR="413384">
                        <a:lnSpc>
                          <a:spcPts val="1140"/>
                        </a:lnSpc>
                        <a:spcBef>
                          <a:spcPts val="2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Saudi  A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ra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b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17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 marR="161290" indent="1270">
                        <a:lnSpc>
                          <a:spcPts val="1140"/>
                        </a:lnSpc>
                        <a:spcBef>
                          <a:spcPts val="2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v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ern  G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ocon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17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Control</a:t>
                      </a:r>
                      <a:r>
                        <a:rPr sz="1000" spc="-8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Valves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265" marR="83820" indent="1270" algn="ctr">
                        <a:lnSpc>
                          <a:spcPts val="1140"/>
                        </a:lnSpc>
                        <a:spcBef>
                          <a:spcPts val="2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Oil &amp; Gas  (Gas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Processing)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17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$8.0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443483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Shell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Worldwide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4930" algn="r">
                        <a:lnSpc>
                          <a:spcPts val="1125"/>
                        </a:lnSpc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F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000" spc="-15" dirty="0">
                          <a:latin typeface="Arial"/>
                          <a:cs typeface="Arial"/>
                        </a:rPr>
                        <a:t>w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er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v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 marR="69850" algn="ctr">
                        <a:lnSpc>
                          <a:spcPts val="1140"/>
                        </a:lnSpc>
                        <a:spcBef>
                          <a:spcPts val="1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Flow Control  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and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Instrumentation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127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Oil &amp;</a:t>
                      </a:r>
                      <a:r>
                        <a:rPr sz="1000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Gas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$7.6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81356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Malaysia</a:t>
                      </a:r>
                      <a:r>
                        <a:rPr sz="1000" spc="-7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LNG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Malaysia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4930" algn="r">
                        <a:lnSpc>
                          <a:spcPts val="1125"/>
                        </a:lnSpc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F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000" spc="-15" dirty="0">
                          <a:latin typeface="Arial"/>
                          <a:cs typeface="Arial"/>
                        </a:rPr>
                        <a:t>w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er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v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Control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$8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$6.9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41375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DTEK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Ukraine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6045" algn="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1000" spc="20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er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1625" marR="185420" indent="-109855">
                        <a:lnSpc>
                          <a:spcPts val="1150"/>
                        </a:lnSpc>
                        <a:spcBef>
                          <a:spcPts val="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ut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000" spc="20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at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n 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System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9554" marR="74930" indent="-167640">
                        <a:lnSpc>
                          <a:spcPts val="1150"/>
                        </a:lnSpc>
                        <a:spcBef>
                          <a:spcPts val="5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Power</a:t>
                      </a:r>
                      <a:r>
                        <a:rPr sz="1000" spc="-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Plant  (Coal)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98704">
                <a:tc>
                  <a:txBody>
                    <a:bodyPr/>
                    <a:lstStyle/>
                    <a:p>
                      <a:pPr marL="65405">
                        <a:lnSpc>
                          <a:spcPts val="113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E.ON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13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UK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6045" algn="r">
                        <a:lnSpc>
                          <a:spcPts val="113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1000" spc="20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er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2715" marR="126364" indent="147320">
                        <a:lnSpc>
                          <a:spcPts val="1140"/>
                        </a:lnSpc>
                        <a:spcBef>
                          <a:spcPts val="25"/>
                        </a:spcBef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Butterfly 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Control</a:t>
                      </a:r>
                      <a:r>
                        <a:rPr sz="1000" spc="-8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Valve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17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CHP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$8.9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474344">
                <a:tc>
                  <a:txBody>
                    <a:bodyPr/>
                    <a:lstStyle/>
                    <a:p>
                      <a:pPr marL="65405" marR="240665">
                        <a:lnSpc>
                          <a:spcPts val="1150"/>
                        </a:lnSpc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Hara</a:t>
                      </a:r>
                      <a:r>
                        <a:rPr sz="1000" spc="20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re 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Loading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marL="6540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terminal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6540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Turkey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444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18415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Auma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444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5425" marR="173355" indent="-45720">
                        <a:lnSpc>
                          <a:spcPts val="1270"/>
                        </a:lnSpc>
                        <a:spcBef>
                          <a:spcPts val="580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Gate</a:t>
                      </a:r>
                      <a:r>
                        <a:rPr sz="1100" spc="-7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valve  </a:t>
                      </a:r>
                      <a:r>
                        <a:rPr sz="1100" dirty="0">
                          <a:latin typeface="Arial"/>
                          <a:cs typeface="Arial"/>
                        </a:rPr>
                        <a:t>actuators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7366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Unknown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444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406397" y="909574"/>
            <a:ext cx="4747260" cy="4591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163320" marR="5080" indent="-1151255">
              <a:lnSpc>
                <a:spcPct val="146000"/>
              </a:lnSpc>
            </a:pPr>
            <a:r>
              <a:rPr sz="1000" b="1" dirty="0">
                <a:latin typeface="Arial"/>
                <a:cs typeface="Arial"/>
              </a:rPr>
              <a:t>Table </a:t>
            </a:r>
            <a:r>
              <a:rPr sz="1000" b="1" spc="-10" dirty="0">
                <a:latin typeface="Arial"/>
                <a:cs typeface="Arial"/>
              </a:rPr>
              <a:t>20: </a:t>
            </a:r>
            <a:r>
              <a:rPr sz="1000" b="1" spc="-5" dirty="0">
                <a:latin typeface="Arial"/>
                <a:cs typeface="Arial"/>
              </a:rPr>
              <a:t>Summary of </a:t>
            </a:r>
            <a:r>
              <a:rPr sz="1000" b="1" dirty="0">
                <a:latin typeface="Arial"/>
                <a:cs typeface="Arial"/>
              </a:rPr>
              <a:t>New </a:t>
            </a:r>
            <a:r>
              <a:rPr sz="1000" b="1" spc="-5" dirty="0">
                <a:latin typeface="Arial"/>
                <a:cs typeface="Arial"/>
              </a:rPr>
              <a:t>Contracts and </a:t>
            </a:r>
            <a:r>
              <a:rPr sz="1000" b="1" dirty="0">
                <a:latin typeface="Arial"/>
                <a:cs typeface="Arial"/>
              </a:rPr>
              <a:t>Estimated </a:t>
            </a:r>
            <a:r>
              <a:rPr sz="1000" b="1" spc="-5" dirty="0">
                <a:latin typeface="Arial"/>
                <a:cs typeface="Arial"/>
              </a:rPr>
              <a:t>Values for Control Valves  (Process Automation Systems and</a:t>
            </a:r>
            <a:r>
              <a:rPr sz="1000" b="1" spc="1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Services)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6" name="object 9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71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graphicFrame>
        <p:nvGraphicFramePr>
          <p:cNvPr id="94" name="object 94"/>
          <p:cNvGraphicFramePr>
            <a:graphicFrameLocks noGrp="1"/>
          </p:cNvGraphicFramePr>
          <p:nvPr/>
        </p:nvGraphicFramePr>
        <p:xfrm>
          <a:off x="843076" y="1800097"/>
          <a:ext cx="6210300" cy="76441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265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68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001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868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1478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72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3845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4500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28003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000" b="1" spc="-5" dirty="0">
                          <a:latin typeface="Arial"/>
                          <a:cs typeface="Arial"/>
                        </a:rPr>
                        <a:t>Buyer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17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265" marR="86360" indent="13335">
                        <a:lnSpc>
                          <a:spcPts val="1150"/>
                        </a:lnSpc>
                        <a:spcBef>
                          <a:spcPts val="565"/>
                        </a:spcBef>
                      </a:pPr>
                      <a:r>
                        <a:rPr sz="1000" b="1" spc="-5" dirty="0">
                          <a:latin typeface="Arial"/>
                          <a:cs typeface="Arial"/>
                        </a:rPr>
                        <a:t>Country of  </a:t>
                      </a:r>
                      <a:r>
                        <a:rPr sz="1000" b="1" dirty="0">
                          <a:latin typeface="Arial"/>
                          <a:cs typeface="Arial"/>
                        </a:rPr>
                        <a:t>Instal</a:t>
                      </a:r>
                      <a:r>
                        <a:rPr sz="1000" b="1" spc="-5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1000" b="1" dirty="0">
                          <a:latin typeface="Arial"/>
                          <a:cs typeface="Arial"/>
                        </a:rPr>
                        <a:t>ation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7175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000" b="1" spc="-5" dirty="0">
                          <a:latin typeface="Arial"/>
                          <a:cs typeface="Arial"/>
                        </a:rPr>
                        <a:t>Supplier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17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000" b="1" spc="-5" dirty="0">
                          <a:latin typeface="Arial"/>
                          <a:cs typeface="Arial"/>
                        </a:rPr>
                        <a:t>Product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17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000" b="1" spc="-5" dirty="0">
                          <a:latin typeface="Arial"/>
                          <a:cs typeface="Arial"/>
                        </a:rPr>
                        <a:t>Application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17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90"/>
                        </a:lnSpc>
                      </a:pPr>
                      <a:r>
                        <a:rPr sz="1000" b="1" spc="-5" dirty="0">
                          <a:latin typeface="Arial"/>
                          <a:cs typeface="Arial"/>
                        </a:rPr>
                        <a:t>Estimated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marL="214629" marR="211454" algn="ctr">
                        <a:lnSpc>
                          <a:spcPts val="1150"/>
                        </a:lnSpc>
                        <a:spcBef>
                          <a:spcPts val="55"/>
                        </a:spcBef>
                      </a:pPr>
                      <a:r>
                        <a:rPr sz="1000" b="1" spc="-5" dirty="0">
                          <a:latin typeface="Arial"/>
                          <a:cs typeface="Arial"/>
                        </a:rPr>
                        <a:t>V</a:t>
                      </a:r>
                      <a:r>
                        <a:rPr sz="1000" b="1" dirty="0">
                          <a:latin typeface="Arial"/>
                          <a:cs typeface="Arial"/>
                        </a:rPr>
                        <a:t>alue  </a:t>
                      </a:r>
                      <a:r>
                        <a:rPr sz="1000" b="1" spc="-5" dirty="0">
                          <a:latin typeface="Arial"/>
                          <a:cs typeface="Arial"/>
                        </a:rPr>
                        <a:t>($m)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3985" indent="-21590">
                        <a:lnSpc>
                          <a:spcPts val="1090"/>
                        </a:lnSpc>
                      </a:pPr>
                      <a:r>
                        <a:rPr sz="1000" b="1" spc="-5" dirty="0">
                          <a:latin typeface="Arial"/>
                          <a:cs typeface="Arial"/>
                        </a:rPr>
                        <a:t>Estimated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marL="281940" marR="127000" indent="-148590">
                        <a:lnSpc>
                          <a:spcPts val="1150"/>
                        </a:lnSpc>
                        <a:spcBef>
                          <a:spcPts val="55"/>
                        </a:spcBef>
                      </a:pPr>
                      <a:r>
                        <a:rPr sz="1000" b="1" dirty="0">
                          <a:latin typeface="Arial"/>
                          <a:cs typeface="Arial"/>
                        </a:rPr>
                        <a:t>Cost/U</a:t>
                      </a:r>
                      <a:r>
                        <a:rPr sz="1000" b="1" spc="5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1000" b="1" dirty="0">
                          <a:latin typeface="Arial"/>
                          <a:cs typeface="Arial"/>
                        </a:rPr>
                        <a:t>it  </a:t>
                      </a:r>
                      <a:r>
                        <a:rPr sz="1000" b="1" spc="-5" dirty="0">
                          <a:latin typeface="Arial"/>
                          <a:cs typeface="Arial"/>
                        </a:rPr>
                        <a:t>($m)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43483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Goliat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10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Norway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marL="63500" marR="300990">
                        <a:lnSpc>
                          <a:spcPts val="1140"/>
                        </a:lnSpc>
                        <a:spcBef>
                          <a:spcPts val="65"/>
                        </a:spcBef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B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arents 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Sea)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Metso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0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Stainless</a:t>
                      </a:r>
                      <a:r>
                        <a:rPr sz="1000" spc="-6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Steel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marL="231775" marR="228600" indent="1270" algn="ctr">
                        <a:lnSpc>
                          <a:spcPts val="1140"/>
                        </a:lnSpc>
                        <a:spcBef>
                          <a:spcPts val="6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Valve 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Con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t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r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ers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7490" marR="177800" indent="-56515">
                        <a:lnSpc>
                          <a:spcPts val="1150"/>
                        </a:lnSpc>
                        <a:spcBef>
                          <a:spcPts val="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Oil &amp;</a:t>
                      </a:r>
                      <a:r>
                        <a:rPr sz="1000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Gas  (FPSO)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37996">
                <a:tc>
                  <a:txBody>
                    <a:bodyPr/>
                    <a:lstStyle/>
                    <a:p>
                      <a:pPr marL="65405" marR="164465">
                        <a:lnSpc>
                          <a:spcPts val="115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Huadian  Lingwu  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Power</a:t>
                      </a:r>
                      <a:r>
                        <a:rPr sz="1000" spc="-6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Plant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China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125"/>
                        </a:lnSpc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Emerson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4775" marR="102235" algn="ctr">
                        <a:lnSpc>
                          <a:spcPts val="115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Control</a:t>
                      </a:r>
                      <a:r>
                        <a:rPr sz="1000" spc="-7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System  (67</a:t>
                      </a:r>
                      <a:r>
                        <a:rPr sz="1000" spc="-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controllers,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marL="77470">
                        <a:lnSpc>
                          <a:spcPts val="110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20</a:t>
                      </a:r>
                      <a:r>
                        <a:rPr sz="1000" spc="-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work-stations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marL="100330" marR="94615" algn="ctr">
                        <a:lnSpc>
                          <a:spcPts val="1150"/>
                        </a:lnSpc>
                        <a:spcBef>
                          <a:spcPts val="6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and 70+</a:t>
                      </a:r>
                      <a:r>
                        <a:rPr sz="1000" spc="-6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control  valves)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Power</a:t>
                      </a:r>
                      <a:r>
                        <a:rPr sz="1000" spc="-8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(Coal)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$2.72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1375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KEPCO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South</a:t>
                      </a:r>
                      <a:r>
                        <a:rPr sz="1000" spc="-7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Korea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 marR="201295" indent="59055">
                        <a:lnSpc>
                          <a:spcPts val="1150"/>
                        </a:lnSpc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Weir 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V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al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v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es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Control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6530" marR="173355" indent="95885">
                        <a:lnSpc>
                          <a:spcPts val="1150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Power 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000" spc="15" dirty="0">
                          <a:latin typeface="Arial"/>
                          <a:cs typeface="Arial"/>
                        </a:rPr>
                        <a:t>T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r</a:t>
                      </a:r>
                      <a:r>
                        <a:rPr sz="1000" spc="20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$37.50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$6.9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43484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Petrobas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Brazil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125"/>
                        </a:lnSpc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Emerson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1290" marR="157480" indent="39370" algn="just">
                        <a:lnSpc>
                          <a:spcPts val="115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Engineering  Services and  </a:t>
                      </a:r>
                      <a:r>
                        <a:rPr sz="1000" spc="15" dirty="0">
                          <a:latin typeface="Arial"/>
                          <a:cs typeface="Arial"/>
                        </a:rPr>
                        <a:t>T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ech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es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Oil &amp;</a:t>
                      </a:r>
                      <a:r>
                        <a:rPr sz="1000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Gas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45007">
                <a:tc>
                  <a:txBody>
                    <a:bodyPr/>
                    <a:lstStyle/>
                    <a:p>
                      <a:pPr marL="65405">
                        <a:lnSpc>
                          <a:spcPts val="113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Petrobras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13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Brazil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135"/>
                        </a:lnSpc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Emerson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935" marR="213360" indent="-24765">
                        <a:lnSpc>
                          <a:spcPts val="1140"/>
                        </a:lnSpc>
                        <a:spcBef>
                          <a:spcPts val="2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ut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000" spc="20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at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n 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General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marL="24193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Contractor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254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Oil &amp;</a:t>
                      </a:r>
                      <a:r>
                        <a:rPr sz="1000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Gas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45008">
                <a:tc>
                  <a:txBody>
                    <a:bodyPr/>
                    <a:lstStyle/>
                    <a:p>
                      <a:pPr marL="65405" marR="149225">
                        <a:lnSpc>
                          <a:spcPts val="1150"/>
                        </a:lnSpc>
                        <a:spcBef>
                          <a:spcPts val="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Ras 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Azawr 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Desal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000" spc="10" dirty="0">
                          <a:latin typeface="Arial"/>
                          <a:cs typeface="Arial"/>
                        </a:rPr>
                        <a:t>t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n 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plant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 marR="413384">
                        <a:lnSpc>
                          <a:spcPts val="1150"/>
                        </a:lnSpc>
                        <a:spcBef>
                          <a:spcPts val="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Saudi  A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ra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b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CIRCOR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8615" marR="205104" indent="-137160">
                        <a:lnSpc>
                          <a:spcPts val="1150"/>
                        </a:lnSpc>
                        <a:spcBef>
                          <a:spcPts val="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Control</a:t>
                      </a:r>
                      <a:r>
                        <a:rPr sz="1000" spc="-6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Ball  Valves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Desalination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61772">
                <a:tc>
                  <a:txBody>
                    <a:bodyPr/>
                    <a:lstStyle/>
                    <a:p>
                      <a:pPr marL="65405">
                        <a:lnSpc>
                          <a:spcPts val="110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Russian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marL="65405" marR="100965">
                        <a:lnSpc>
                          <a:spcPts val="1140"/>
                        </a:lnSpc>
                        <a:spcBef>
                          <a:spcPts val="6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Boiler 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u</a:t>
                      </a:r>
                      <a:r>
                        <a:rPr sz="1000" spc="10" dirty="0">
                          <a:latin typeface="Arial"/>
                          <a:cs typeface="Arial"/>
                        </a:rPr>
                        <a:t>f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acturer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India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Velan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014" marR="114300" indent="59690">
                        <a:lnSpc>
                          <a:spcPts val="1150"/>
                        </a:lnSpc>
                        <a:spcBef>
                          <a:spcPts val="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Gate, Globe,  Check,</a:t>
                      </a:r>
                      <a:r>
                        <a:rPr sz="1000" spc="-6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Control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6530" marR="173355" indent="95885">
                        <a:lnSpc>
                          <a:spcPts val="1150"/>
                        </a:lnSpc>
                        <a:spcBef>
                          <a:spcPts val="5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Power 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000" spc="15" dirty="0">
                          <a:latin typeface="Arial"/>
                          <a:cs typeface="Arial"/>
                        </a:rPr>
                        <a:t>T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r</a:t>
                      </a:r>
                      <a:r>
                        <a:rPr sz="1000" spc="20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$9.80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510794">
                <a:tc>
                  <a:txBody>
                    <a:bodyPr/>
                    <a:lstStyle/>
                    <a:p>
                      <a:pPr marL="65405" marR="149225">
                        <a:lnSpc>
                          <a:spcPts val="1140"/>
                        </a:lnSpc>
                        <a:spcBef>
                          <a:spcPts val="20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SEC</a:t>
                      </a:r>
                      <a:r>
                        <a:rPr sz="1000" spc="-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Rabigh  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Power</a:t>
                      </a:r>
                      <a:r>
                        <a:rPr sz="1000" spc="-6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Plant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254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 marR="413384">
                        <a:lnSpc>
                          <a:spcPts val="1140"/>
                        </a:lnSpc>
                        <a:spcBef>
                          <a:spcPts val="2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Saudi  A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ra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b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254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135"/>
                        </a:lnSpc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Emerson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Control</a:t>
                      </a:r>
                      <a:r>
                        <a:rPr sz="1000" spc="-8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Valves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 marR="135255" indent="-635" algn="ctr">
                        <a:lnSpc>
                          <a:spcPts val="1140"/>
                        </a:lnSpc>
                        <a:spcBef>
                          <a:spcPts val="20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Power 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Ge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era</a:t>
                      </a:r>
                      <a:r>
                        <a:rPr sz="1000" spc="10" dirty="0">
                          <a:latin typeface="Arial"/>
                          <a:cs typeface="Arial"/>
                        </a:rPr>
                        <a:t>t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on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Feedwater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254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$10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$15k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97179">
                <a:tc>
                  <a:txBody>
                    <a:bodyPr/>
                    <a:lstStyle/>
                    <a:p>
                      <a:pPr marL="65405" marR="302260">
                        <a:lnSpc>
                          <a:spcPts val="115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Southern 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Co</a:t>
                      </a:r>
                      <a:r>
                        <a:rPr sz="1000" spc="20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y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US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125"/>
                        </a:lnSpc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Emerson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Control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Power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$10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$22.5k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445007">
                <a:tc>
                  <a:txBody>
                    <a:bodyPr/>
                    <a:lstStyle/>
                    <a:p>
                      <a:pPr marL="65405">
                        <a:lnSpc>
                          <a:spcPts val="113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BP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13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Worldwide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Cameron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6220" marR="231140" indent="88265">
                        <a:lnSpc>
                          <a:spcPts val="1140"/>
                        </a:lnSpc>
                        <a:spcBef>
                          <a:spcPts val="2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Subsea  P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ro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uc</a:t>
                      </a:r>
                      <a:r>
                        <a:rPr sz="1000" spc="10" dirty="0">
                          <a:latin typeface="Arial"/>
                          <a:cs typeface="Arial"/>
                        </a:rPr>
                        <a:t>t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on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marL="29527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Systems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254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Oil &amp;</a:t>
                      </a:r>
                      <a:r>
                        <a:rPr sz="1000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Gas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42900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CNPE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China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Flowserve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(MSIPs)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 marR="231140" indent="-38100">
                        <a:lnSpc>
                          <a:spcPts val="1150"/>
                        </a:lnSpc>
                        <a:spcBef>
                          <a:spcPts val="5"/>
                        </a:spcBef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Nuc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r  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Power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$10+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98704">
                <a:tc>
                  <a:txBody>
                    <a:bodyPr/>
                    <a:lstStyle/>
                    <a:p>
                      <a:pPr marL="65405" marR="296545">
                        <a:lnSpc>
                          <a:spcPts val="1150"/>
                        </a:lnSpc>
                        <a:spcBef>
                          <a:spcPts val="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1000" spc="15" dirty="0">
                          <a:latin typeface="Arial"/>
                          <a:cs typeface="Arial"/>
                        </a:rPr>
                        <a:t>k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b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t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u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z 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GRES-1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Kazakhstan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125"/>
                        </a:lnSpc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Emerson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7804" marR="102235" indent="-113030">
                        <a:lnSpc>
                          <a:spcPts val="1150"/>
                        </a:lnSpc>
                        <a:spcBef>
                          <a:spcPts val="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Control</a:t>
                      </a:r>
                      <a:r>
                        <a:rPr sz="1000" spc="-7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System  Automation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Power</a:t>
                      </a:r>
                      <a:r>
                        <a:rPr sz="1000" spc="-8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(Coal)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41375">
                <a:tc>
                  <a:txBody>
                    <a:bodyPr/>
                    <a:lstStyle/>
                    <a:p>
                      <a:pPr marL="65405" marR="164465">
                        <a:lnSpc>
                          <a:spcPts val="1150"/>
                        </a:lnSpc>
                        <a:spcBef>
                          <a:spcPts val="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Halmore  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Power</a:t>
                      </a:r>
                      <a:r>
                        <a:rPr sz="1000" spc="-6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Plant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Pakistan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125"/>
                        </a:lnSpc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Emerson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Control</a:t>
                      </a:r>
                      <a:r>
                        <a:rPr sz="1000" spc="-7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System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8765" marR="106680" indent="-167640">
                        <a:lnSpc>
                          <a:spcPts val="1150"/>
                        </a:lnSpc>
                        <a:spcBef>
                          <a:spcPts val="5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Power</a:t>
                      </a:r>
                      <a:r>
                        <a:rPr sz="1000" spc="-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Plant  (Coal)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43281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KHNP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Korea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Flowserve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3690" indent="-21590">
                        <a:lnSpc>
                          <a:spcPts val="110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(MSIVs),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marL="313690">
                        <a:lnSpc>
                          <a:spcPts val="118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(MFIVs)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00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Power</a:t>
                      </a:r>
                      <a:endParaRPr sz="10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ts val="118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(Nuclear)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509016">
                <a:tc>
                  <a:txBody>
                    <a:bodyPr/>
                    <a:lstStyle/>
                    <a:p>
                      <a:pPr marL="65405" marR="234315">
                        <a:lnSpc>
                          <a:spcPts val="1150"/>
                        </a:lnSpc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ss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ss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i  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Power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US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GE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8115" marR="151765" indent="-2540" algn="ctr">
                        <a:lnSpc>
                          <a:spcPts val="115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Modulating  steam</a:t>
                      </a:r>
                      <a:r>
                        <a:rPr sz="10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control  valves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1605" marR="139065" indent="-635" algn="ctr">
                        <a:lnSpc>
                          <a:spcPts val="1150"/>
                        </a:lnSpc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Power 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(Co</a:t>
                      </a:r>
                      <a:r>
                        <a:rPr sz="1000" spc="20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b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d 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Cycle)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445007">
                <a:tc>
                  <a:txBody>
                    <a:bodyPr/>
                    <a:lstStyle/>
                    <a:p>
                      <a:pPr marL="65405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SECCO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China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125"/>
                        </a:lnSpc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Emerson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7804" marR="213360" algn="ctr">
                        <a:lnSpc>
                          <a:spcPts val="115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ut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000" spc="20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at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n 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General  Contractor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6400" marR="59690" indent="-342900">
                        <a:lnSpc>
                          <a:spcPts val="115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etro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ch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1000" spc="20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a  </a:t>
                      </a:r>
                      <a:r>
                        <a:rPr sz="1000" spc="-15" dirty="0">
                          <a:latin typeface="Arial"/>
                          <a:cs typeface="Arial"/>
                        </a:rPr>
                        <a:t>ls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41325">
                <a:tc>
                  <a:txBody>
                    <a:bodyPr/>
                    <a:lstStyle/>
                    <a:p>
                      <a:pPr marL="65405" marR="296545">
                        <a:lnSpc>
                          <a:spcPts val="1150"/>
                        </a:lnSpc>
                        <a:spcBef>
                          <a:spcPts val="5"/>
                        </a:spcBef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Unn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1000" spc="20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ed 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Client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China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dirty="0">
                          <a:latin typeface="Arial"/>
                          <a:cs typeface="Arial"/>
                        </a:rPr>
                        <a:t>Cameron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275" marR="290195" indent="28575">
                        <a:lnSpc>
                          <a:spcPts val="1150"/>
                        </a:lnSpc>
                        <a:spcBef>
                          <a:spcPts val="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Subsea  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000" spc="-20" dirty="0">
                          <a:latin typeface="Arial"/>
                          <a:cs typeface="Arial"/>
                        </a:rPr>
                        <a:t>y</a:t>
                      </a:r>
                      <a:r>
                        <a:rPr sz="1000" spc="5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te</a:t>
                      </a:r>
                      <a:r>
                        <a:rPr sz="1000" spc="15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Oil &amp;</a:t>
                      </a:r>
                      <a:r>
                        <a:rPr sz="1000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Gas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5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N/A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904747"/>
            <a:ext cx="912494" cy="4870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i="1" spc="-10" dirty="0">
                <a:latin typeface="Arial"/>
                <a:cs typeface="Arial"/>
              </a:rPr>
              <a:t>10.2  </a:t>
            </a:r>
            <a:r>
              <a:rPr sz="1000" b="1" i="1" spc="65" dirty="0">
                <a:latin typeface="Arial"/>
                <a:cs typeface="Arial"/>
              </a:rPr>
              <a:t> </a:t>
            </a:r>
            <a:r>
              <a:rPr sz="1000" b="1" i="1" spc="-5" dirty="0">
                <a:latin typeface="Arial"/>
                <a:cs typeface="Arial"/>
              </a:rPr>
              <a:t>Analysis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10.2.1 </a:t>
            </a:r>
            <a:r>
              <a:rPr sz="1000" b="1" spc="20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Costs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1" name="object 10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02" name="object 10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72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94" name="object 94"/>
          <p:cNvSpPr txBox="1"/>
          <p:nvPr/>
        </p:nvSpPr>
        <p:spPr>
          <a:xfrm>
            <a:off x="902004" y="1747773"/>
            <a:ext cx="5706745" cy="892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b="1" spc="-5" dirty="0">
                <a:latin typeface="Arial"/>
                <a:cs typeface="Arial"/>
              </a:rPr>
              <a:t>Input costs for control </a:t>
            </a:r>
            <a:r>
              <a:rPr sz="1000" b="1" dirty="0">
                <a:latin typeface="Arial"/>
                <a:cs typeface="Arial"/>
              </a:rPr>
              <a:t>valves </a:t>
            </a:r>
            <a:r>
              <a:rPr sz="1000" b="1" spc="-10" dirty="0">
                <a:latin typeface="Arial"/>
                <a:cs typeface="Arial"/>
              </a:rPr>
              <a:t>are </a:t>
            </a:r>
            <a:r>
              <a:rPr sz="1000" b="1" spc="-5" dirty="0">
                <a:latin typeface="Arial"/>
                <a:cs typeface="Arial"/>
              </a:rPr>
              <a:t>rising slowly and steadily due to modest </a:t>
            </a:r>
            <a:r>
              <a:rPr sz="1000" b="1" dirty="0">
                <a:latin typeface="Arial"/>
                <a:cs typeface="Arial"/>
              </a:rPr>
              <a:t>labor </a:t>
            </a:r>
            <a:r>
              <a:rPr sz="1000" b="1" spc="-5" dirty="0">
                <a:latin typeface="Arial"/>
                <a:cs typeface="Arial"/>
              </a:rPr>
              <a:t>cost </a:t>
            </a:r>
            <a:r>
              <a:rPr sz="1000" b="1" dirty="0">
                <a:latin typeface="Arial"/>
                <a:cs typeface="Arial"/>
              </a:rPr>
              <a:t>inflation.  </a:t>
            </a:r>
            <a:r>
              <a:rPr sz="1000" b="1" spc="-5" dirty="0">
                <a:latin typeface="Arial"/>
                <a:cs typeface="Arial"/>
              </a:rPr>
              <a:t>Falling metals prices cushioned buyers from </a:t>
            </a:r>
            <a:r>
              <a:rPr sz="1000" b="1" dirty="0">
                <a:latin typeface="Arial"/>
                <a:cs typeface="Arial"/>
              </a:rPr>
              <a:t>more </a:t>
            </a:r>
            <a:r>
              <a:rPr sz="1000" b="1" spc="-5" dirty="0">
                <a:latin typeface="Arial"/>
                <a:cs typeface="Arial"/>
              </a:rPr>
              <a:t>than a 1% increase in 2012. On the  presumption of continued low metals costs, </a:t>
            </a:r>
            <a:r>
              <a:rPr sz="1000" b="1" dirty="0">
                <a:latin typeface="Arial"/>
                <a:cs typeface="Arial"/>
              </a:rPr>
              <a:t>overall </a:t>
            </a:r>
            <a:r>
              <a:rPr sz="1000" b="1" spc="-5" dirty="0">
                <a:latin typeface="Arial"/>
                <a:cs typeface="Arial"/>
              </a:rPr>
              <a:t>Control valve price increases </a:t>
            </a:r>
            <a:r>
              <a:rPr sz="1000" b="1" dirty="0">
                <a:latin typeface="Arial"/>
                <a:cs typeface="Arial"/>
              </a:rPr>
              <a:t>will </a:t>
            </a:r>
            <a:r>
              <a:rPr sz="1000" b="1" spc="-5" dirty="0">
                <a:latin typeface="Arial"/>
                <a:cs typeface="Arial"/>
              </a:rPr>
              <a:t>remain  below general industrial</a:t>
            </a:r>
            <a:r>
              <a:rPr sz="1000" b="1" spc="2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inflation.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016304" y="2998063"/>
            <a:ext cx="5318760" cy="6711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600"/>
              </a:lnSpc>
            </a:pPr>
            <a:r>
              <a:rPr sz="1000" dirty="0">
                <a:latin typeface="Arial"/>
                <a:cs typeface="Arial"/>
              </a:rPr>
              <a:t>Nearly </a:t>
            </a:r>
            <a:r>
              <a:rPr sz="1000" spc="-5" dirty="0">
                <a:latin typeface="Arial"/>
                <a:cs typeface="Arial"/>
              </a:rPr>
              <a:t>40% of the cost of Control valves relates </a:t>
            </a:r>
            <a:r>
              <a:rPr sz="1000" dirty="0">
                <a:latin typeface="Arial"/>
                <a:cs typeface="Arial"/>
              </a:rPr>
              <a:t>to labor </a:t>
            </a:r>
            <a:r>
              <a:rPr sz="1000" spc="-5" dirty="0">
                <a:latin typeface="Arial"/>
                <a:cs typeface="Arial"/>
              </a:rPr>
              <a:t>and benefits. Some </a:t>
            </a:r>
            <a:r>
              <a:rPr sz="1000" dirty="0">
                <a:latin typeface="Arial"/>
                <a:cs typeface="Arial"/>
              </a:rPr>
              <a:t>control </a:t>
            </a:r>
            <a:r>
              <a:rPr sz="1000" spc="-5" dirty="0">
                <a:latin typeface="Arial"/>
                <a:cs typeface="Arial"/>
              </a:rPr>
              <a:t>valves are  highly engineered, especially large specialized and customized units. This results </a:t>
            </a:r>
            <a:r>
              <a:rPr sz="1000" dirty="0">
                <a:latin typeface="Arial"/>
                <a:cs typeface="Arial"/>
              </a:rPr>
              <a:t>in  </a:t>
            </a:r>
            <a:r>
              <a:rPr sz="1000" spc="-5" dirty="0">
                <a:latin typeface="Arial"/>
                <a:cs typeface="Arial"/>
              </a:rPr>
              <a:t>disproportionally higher engineering and professional labor costs than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other </a:t>
            </a:r>
            <a:r>
              <a:rPr sz="1000" dirty="0">
                <a:latin typeface="Arial"/>
                <a:cs typeface="Arial"/>
              </a:rPr>
              <a:t>valve</a:t>
            </a:r>
            <a:r>
              <a:rPr sz="1000" spc="19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types.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16304" y="4026534"/>
            <a:ext cx="5499100" cy="453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Still, 29% of the cost </a:t>
            </a:r>
            <a:r>
              <a:rPr sz="1000" dirty="0">
                <a:latin typeface="Arial"/>
                <a:cs typeface="Arial"/>
              </a:rPr>
              <a:t>relates </a:t>
            </a:r>
            <a:r>
              <a:rPr sz="1000" spc="-5" dirty="0">
                <a:latin typeface="Arial"/>
                <a:cs typeface="Arial"/>
              </a:rPr>
              <a:t>to </a:t>
            </a:r>
            <a:r>
              <a:rPr sz="1000" dirty="0">
                <a:latin typeface="Arial"/>
                <a:cs typeface="Arial"/>
              </a:rPr>
              <a:t>metals, </a:t>
            </a:r>
            <a:r>
              <a:rPr sz="1000" spc="-5" dirty="0">
                <a:latin typeface="Arial"/>
                <a:cs typeface="Arial"/>
              </a:rPr>
              <a:t>the price of which generally decreased in 2012 (depending  on the type and</a:t>
            </a:r>
            <a:r>
              <a:rPr sz="1000" spc="-3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grade).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016304" y="4836083"/>
            <a:ext cx="5590540" cy="11099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800"/>
              </a:lnSpc>
            </a:pPr>
            <a:r>
              <a:rPr sz="1000" spc="-5" dirty="0">
                <a:latin typeface="Arial"/>
                <a:cs typeface="Arial"/>
              </a:rPr>
              <a:t>15% of the cost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electronics, including thermosetting resins and plastics </a:t>
            </a:r>
            <a:r>
              <a:rPr sz="1000" dirty="0">
                <a:latin typeface="Arial"/>
                <a:cs typeface="Arial"/>
              </a:rPr>
              <a:t>materials, </a:t>
            </a:r>
            <a:r>
              <a:rPr sz="1000" spc="-5" dirty="0">
                <a:latin typeface="Arial"/>
                <a:cs typeface="Arial"/>
              </a:rPr>
              <a:t>printed  circuit board, semiconductors, electronic capacitors, electronic </a:t>
            </a:r>
            <a:r>
              <a:rPr sz="1000" dirty="0">
                <a:latin typeface="Arial"/>
                <a:cs typeface="Arial"/>
              </a:rPr>
              <a:t>resistors, </a:t>
            </a:r>
            <a:r>
              <a:rPr sz="1000" spc="-5" dirty="0">
                <a:latin typeface="Arial"/>
                <a:cs typeface="Arial"/>
              </a:rPr>
              <a:t>and electronic wire and  cable. Despite intra-year volatility, plastics prices have not driven inflation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 </a:t>
            </a:r>
            <a:r>
              <a:rPr sz="1000" dirty="0">
                <a:latin typeface="Arial"/>
                <a:cs typeface="Arial"/>
              </a:rPr>
              <a:t>price </a:t>
            </a:r>
            <a:r>
              <a:rPr sz="1000" spc="-5" dirty="0">
                <a:latin typeface="Arial"/>
                <a:cs typeface="Arial"/>
              </a:rPr>
              <a:t>of control  valves. For example, </a:t>
            </a:r>
            <a:r>
              <a:rPr sz="1000" dirty="0">
                <a:latin typeface="Arial"/>
                <a:cs typeface="Arial"/>
              </a:rPr>
              <a:t>LDPE, </a:t>
            </a:r>
            <a:r>
              <a:rPr sz="1000" spc="-5" dirty="0">
                <a:latin typeface="Arial"/>
                <a:cs typeface="Arial"/>
              </a:rPr>
              <a:t>which rose and fell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dirty="0">
                <a:latin typeface="Arial"/>
                <a:cs typeface="Arial"/>
              </a:rPr>
              <a:t>14% </a:t>
            </a:r>
            <a:r>
              <a:rPr sz="1000" spc="-5" dirty="0">
                <a:latin typeface="Arial"/>
                <a:cs typeface="Arial"/>
              </a:rPr>
              <a:t>several </a:t>
            </a:r>
            <a:r>
              <a:rPr sz="1000" dirty="0">
                <a:latin typeface="Arial"/>
                <a:cs typeface="Arial"/>
              </a:rPr>
              <a:t>times </a:t>
            </a:r>
            <a:r>
              <a:rPr sz="1000" spc="-5" dirty="0">
                <a:latin typeface="Arial"/>
                <a:cs typeface="Arial"/>
              </a:rPr>
              <a:t>during the past 12 </a:t>
            </a:r>
            <a:r>
              <a:rPr sz="1000" dirty="0">
                <a:latin typeface="Arial"/>
                <a:cs typeface="Arial"/>
              </a:rPr>
              <a:t>months, </a:t>
            </a:r>
            <a:r>
              <a:rPr sz="1000" spc="-10" dirty="0">
                <a:latin typeface="Arial"/>
                <a:cs typeface="Arial"/>
              </a:rPr>
              <a:t>is  </a:t>
            </a:r>
            <a:r>
              <a:rPr sz="1000" spc="-5" dirty="0">
                <a:latin typeface="Arial"/>
                <a:cs typeface="Arial"/>
              </a:rPr>
              <a:t>back </a:t>
            </a:r>
            <a:r>
              <a:rPr sz="1000" spc="-10" dirty="0">
                <a:latin typeface="Arial"/>
                <a:cs typeface="Arial"/>
              </a:rPr>
              <a:t>where </a:t>
            </a:r>
            <a:r>
              <a:rPr sz="1000" spc="-5" dirty="0">
                <a:latin typeface="Arial"/>
                <a:cs typeface="Arial"/>
              </a:rPr>
              <a:t>it was a </a:t>
            </a:r>
            <a:r>
              <a:rPr sz="1000" spc="-10" dirty="0">
                <a:latin typeface="Arial"/>
                <a:cs typeface="Arial"/>
              </a:rPr>
              <a:t>year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ago.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016304" y="6304407"/>
            <a:ext cx="5492750" cy="6705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500"/>
              </a:lnSpc>
            </a:pPr>
            <a:r>
              <a:rPr sz="1000" spc="-5" dirty="0">
                <a:latin typeface="Arial"/>
                <a:cs typeface="Arial"/>
              </a:rPr>
              <a:t>Labor costs are growing at </a:t>
            </a:r>
            <a:r>
              <a:rPr sz="1000" dirty="0">
                <a:latin typeface="Arial"/>
                <a:cs typeface="Arial"/>
              </a:rPr>
              <a:t>only </a:t>
            </a:r>
            <a:r>
              <a:rPr sz="1000" spc="-5" dirty="0">
                <a:latin typeface="Arial"/>
                <a:cs typeface="Arial"/>
              </a:rPr>
              <a:t>0.5% per quarter, or </a:t>
            </a:r>
            <a:r>
              <a:rPr sz="1000" dirty="0">
                <a:latin typeface="Arial"/>
                <a:cs typeface="Arial"/>
              </a:rPr>
              <a:t>slightly </a:t>
            </a:r>
            <a:r>
              <a:rPr sz="1000" spc="-5" dirty="0">
                <a:latin typeface="Arial"/>
                <a:cs typeface="Arial"/>
              </a:rPr>
              <a:t>over 2% </a:t>
            </a:r>
            <a:r>
              <a:rPr sz="1000" dirty="0">
                <a:latin typeface="Arial"/>
                <a:cs typeface="Arial"/>
              </a:rPr>
              <a:t>per </a:t>
            </a:r>
            <a:r>
              <a:rPr sz="1000" spc="-5" dirty="0">
                <a:latin typeface="Arial"/>
                <a:cs typeface="Arial"/>
              </a:rPr>
              <a:t>year, </a:t>
            </a:r>
            <a:r>
              <a:rPr sz="1000" dirty="0">
                <a:latin typeface="Arial"/>
                <a:cs typeface="Arial"/>
              </a:rPr>
              <a:t>on </a:t>
            </a:r>
            <a:r>
              <a:rPr sz="1000" spc="-5" dirty="0">
                <a:latin typeface="Arial"/>
                <a:cs typeface="Arial"/>
              </a:rPr>
              <a:t>average. Less  expensive East European and Asian </a:t>
            </a:r>
            <a:r>
              <a:rPr sz="1000" dirty="0">
                <a:latin typeface="Arial"/>
                <a:cs typeface="Arial"/>
              </a:rPr>
              <a:t>factory </a:t>
            </a:r>
            <a:r>
              <a:rPr sz="1000" spc="-5" dirty="0">
                <a:latin typeface="Arial"/>
                <a:cs typeface="Arial"/>
              </a:rPr>
              <a:t>labor is replacing expensive American and European  labor as factories continue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shift eastward where </a:t>
            </a:r>
            <a:r>
              <a:rPr sz="1000" dirty="0">
                <a:latin typeface="Arial"/>
                <a:cs typeface="Arial"/>
              </a:rPr>
              <a:t>much </a:t>
            </a:r>
            <a:r>
              <a:rPr sz="1000" spc="-5" dirty="0">
                <a:latin typeface="Arial"/>
                <a:cs typeface="Arial"/>
              </a:rPr>
              <a:t>of the demand</a:t>
            </a:r>
            <a:r>
              <a:rPr sz="1000" spc="9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is.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1016304" y="7333106"/>
            <a:ext cx="5580380" cy="6705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500"/>
              </a:lnSpc>
            </a:pPr>
            <a:r>
              <a:rPr sz="1000" spc="-5" dirty="0">
                <a:latin typeface="Arial"/>
                <a:cs typeface="Arial"/>
              </a:rPr>
              <a:t>Overall, prices rose </a:t>
            </a:r>
            <a:r>
              <a:rPr sz="1000" dirty="0">
                <a:latin typeface="Arial"/>
                <a:cs typeface="Arial"/>
              </a:rPr>
              <a:t>slightly </a:t>
            </a:r>
            <a:r>
              <a:rPr sz="1000" spc="-5" dirty="0">
                <a:latin typeface="Arial"/>
                <a:cs typeface="Arial"/>
              </a:rPr>
              <a:t>less than </a:t>
            </a:r>
            <a:r>
              <a:rPr sz="1000" spc="-10" dirty="0">
                <a:latin typeface="Arial"/>
                <a:cs typeface="Arial"/>
              </a:rPr>
              <a:t>1% </a:t>
            </a:r>
            <a:r>
              <a:rPr sz="1000" spc="-5" dirty="0">
                <a:latin typeface="Arial"/>
                <a:cs typeface="Arial"/>
              </a:rPr>
              <a:t>in 2012. However, as the outlook appears stable and  promising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Control valves and the </a:t>
            </a:r>
            <a:r>
              <a:rPr sz="1000" dirty="0">
                <a:latin typeface="Arial"/>
                <a:cs typeface="Arial"/>
              </a:rPr>
              <a:t>effects </a:t>
            </a:r>
            <a:r>
              <a:rPr sz="1000" spc="-5" dirty="0">
                <a:latin typeface="Arial"/>
                <a:cs typeface="Arial"/>
              </a:rPr>
              <a:t>of the recession fade, </a:t>
            </a:r>
            <a:r>
              <a:rPr sz="1000" spc="-15" dirty="0">
                <a:latin typeface="Arial"/>
                <a:cs typeface="Arial"/>
              </a:rPr>
              <a:t>we </a:t>
            </a:r>
            <a:r>
              <a:rPr sz="1000" spc="-5" dirty="0">
                <a:latin typeface="Arial"/>
                <a:cs typeface="Arial"/>
              </a:rPr>
              <a:t>predict </a:t>
            </a:r>
            <a:r>
              <a:rPr sz="1000" dirty="0">
                <a:latin typeface="Arial"/>
                <a:cs typeface="Arial"/>
              </a:rPr>
              <a:t>price </a:t>
            </a:r>
            <a:r>
              <a:rPr sz="1000" spc="-5" dirty="0">
                <a:latin typeface="Arial"/>
                <a:cs typeface="Arial"/>
              </a:rPr>
              <a:t>inflation of 1.3%  to 1.6% per </a:t>
            </a:r>
            <a:r>
              <a:rPr sz="1000" spc="-10" dirty="0">
                <a:latin typeface="Arial"/>
                <a:cs typeface="Arial"/>
              </a:rPr>
              <a:t>year </a:t>
            </a:r>
            <a:r>
              <a:rPr sz="1000" spc="-5" dirty="0">
                <a:latin typeface="Arial"/>
                <a:cs typeface="Arial"/>
              </a:rPr>
              <a:t>from 2013-2015,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a cumulative </a:t>
            </a:r>
            <a:r>
              <a:rPr sz="1000" dirty="0">
                <a:latin typeface="Arial"/>
                <a:cs typeface="Arial"/>
              </a:rPr>
              <a:t>6.0% </a:t>
            </a:r>
            <a:r>
              <a:rPr sz="1000" spc="-5" dirty="0">
                <a:latin typeface="Arial"/>
                <a:cs typeface="Arial"/>
              </a:rPr>
              <a:t>inflation in the prices of control</a:t>
            </a:r>
            <a:r>
              <a:rPr sz="1000" spc="18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valves.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1016304" y="8359902"/>
            <a:ext cx="5580380" cy="6724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Suppliers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dirty="0">
                <a:latin typeface="Arial"/>
                <a:cs typeface="Arial"/>
              </a:rPr>
              <a:t>largely </a:t>
            </a:r>
            <a:r>
              <a:rPr sz="1000" spc="-5" dirty="0">
                <a:latin typeface="Arial"/>
                <a:cs typeface="Arial"/>
              </a:rPr>
              <a:t>pass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rising cost of professional and </a:t>
            </a:r>
            <a:r>
              <a:rPr sz="1000" dirty="0">
                <a:latin typeface="Arial"/>
                <a:cs typeface="Arial"/>
              </a:rPr>
              <a:t>engineering </a:t>
            </a:r>
            <a:r>
              <a:rPr sz="1000" spc="-5" dirty="0">
                <a:latin typeface="Arial"/>
                <a:cs typeface="Arial"/>
              </a:rPr>
              <a:t>labor through to buyers in  the pricing of large process automation </a:t>
            </a:r>
            <a:r>
              <a:rPr sz="1000" dirty="0">
                <a:latin typeface="Arial"/>
                <a:cs typeface="Arial"/>
              </a:rPr>
              <a:t>projects, </a:t>
            </a:r>
            <a:r>
              <a:rPr sz="1000" spc="-5" dirty="0">
                <a:latin typeface="Arial"/>
                <a:cs typeface="Arial"/>
              </a:rPr>
              <a:t>as suppliers have discretion as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how to price  large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projects.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016304" y="837387"/>
            <a:ext cx="5437505" cy="4540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200"/>
              </a:lnSpc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rate of price growth </a:t>
            </a:r>
            <a:r>
              <a:rPr sz="1000" dirty="0">
                <a:latin typeface="Arial"/>
                <a:cs typeface="Arial"/>
              </a:rPr>
              <a:t>will </a:t>
            </a:r>
            <a:r>
              <a:rPr sz="1000" spc="-5" dirty="0">
                <a:latin typeface="Arial"/>
                <a:cs typeface="Arial"/>
              </a:rPr>
              <a:t>increase from 2015 through </a:t>
            </a:r>
            <a:r>
              <a:rPr sz="1000" dirty="0">
                <a:latin typeface="Arial"/>
                <a:cs typeface="Arial"/>
              </a:rPr>
              <a:t>2020, </a:t>
            </a:r>
            <a:r>
              <a:rPr sz="1000" spc="-5" dirty="0">
                <a:latin typeface="Arial"/>
                <a:cs typeface="Arial"/>
              </a:rPr>
              <a:t>rising from 1.6% per </a:t>
            </a:r>
            <a:r>
              <a:rPr sz="1000" spc="-10" dirty="0">
                <a:latin typeface="Arial"/>
                <a:cs typeface="Arial"/>
              </a:rPr>
              <a:t>year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2.0%  per year, based on </a:t>
            </a:r>
            <a:r>
              <a:rPr sz="1000" dirty="0">
                <a:latin typeface="Arial"/>
                <a:cs typeface="Arial"/>
              </a:rPr>
              <a:t>continued </a:t>
            </a:r>
            <a:r>
              <a:rPr sz="1000" spc="-5" dirty="0">
                <a:latin typeface="Arial"/>
                <a:cs typeface="Arial"/>
              </a:rPr>
              <a:t>wage inflation and stabilizing metals</a:t>
            </a:r>
            <a:r>
              <a:rPr sz="1000" spc="10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costs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2467482" y="1712721"/>
            <a:ext cx="262699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34: Cost Structure of Control</a:t>
            </a:r>
            <a:r>
              <a:rPr sz="1000" b="1" spc="3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816354" y="5340222"/>
            <a:ext cx="151638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Note: Prices are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ex-works.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902004" y="6225920"/>
            <a:ext cx="133540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10.2.2   Profit</a:t>
            </a:r>
            <a:r>
              <a:rPr sz="1000" b="1" spc="-3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Margins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902004" y="6748652"/>
            <a:ext cx="5436235" cy="6724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>
              <a:lnSpc>
                <a:spcPct val="144000"/>
              </a:lnSpc>
            </a:pPr>
            <a:r>
              <a:rPr sz="1000" b="1" spc="-5" dirty="0">
                <a:latin typeface="Arial"/>
                <a:cs typeface="Arial"/>
              </a:rPr>
              <a:t>Suppliers make profit on large process automation projects, and use value-based pricing.  Instead of profit per valve, suppliers measure in increments of large installations such </a:t>
            </a:r>
            <a:r>
              <a:rPr sz="1000" b="1" dirty="0">
                <a:latin typeface="Arial"/>
                <a:cs typeface="Arial"/>
              </a:rPr>
              <a:t>as  </a:t>
            </a:r>
            <a:r>
              <a:rPr sz="1000" b="1" spc="-5" dirty="0">
                <a:latin typeface="Arial"/>
                <a:cs typeface="Arial"/>
              </a:rPr>
              <a:t>refineries </a:t>
            </a:r>
            <a:r>
              <a:rPr sz="1000" b="1" dirty="0">
                <a:latin typeface="Arial"/>
                <a:cs typeface="Arial"/>
              </a:rPr>
              <a:t>or power</a:t>
            </a:r>
            <a:r>
              <a:rPr sz="1000" b="1" spc="-4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plants.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016304" y="7779181"/>
            <a:ext cx="5633085" cy="185991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70485">
              <a:lnSpc>
                <a:spcPct val="143800"/>
              </a:lnSpc>
            </a:pPr>
            <a:r>
              <a:rPr sz="1000" spc="20" dirty="0">
                <a:latin typeface="Arial"/>
                <a:cs typeface="Arial"/>
              </a:rPr>
              <a:t>Control </a:t>
            </a:r>
            <a:r>
              <a:rPr sz="1000" spc="15" dirty="0">
                <a:latin typeface="Arial"/>
                <a:cs typeface="Arial"/>
              </a:rPr>
              <a:t>valve </a:t>
            </a:r>
            <a:r>
              <a:rPr sz="1000" spc="20" dirty="0">
                <a:latin typeface="Arial"/>
                <a:cs typeface="Arial"/>
              </a:rPr>
              <a:t>manufacturers </a:t>
            </a:r>
            <a:r>
              <a:rPr sz="1000" spc="15" dirty="0">
                <a:latin typeface="Arial"/>
                <a:cs typeface="Arial"/>
              </a:rPr>
              <a:t>earn </a:t>
            </a:r>
            <a:r>
              <a:rPr sz="1000" spc="20" dirty="0">
                <a:latin typeface="Arial"/>
                <a:cs typeface="Arial"/>
              </a:rPr>
              <a:t>more profit </a:t>
            </a:r>
            <a:r>
              <a:rPr sz="1000" spc="10" dirty="0">
                <a:latin typeface="Arial"/>
                <a:cs typeface="Arial"/>
              </a:rPr>
              <a:t>on </a:t>
            </a:r>
            <a:r>
              <a:rPr sz="1000" spc="20" dirty="0">
                <a:latin typeface="Arial"/>
                <a:cs typeface="Arial"/>
              </a:rPr>
              <a:t>control valves </a:t>
            </a:r>
            <a:r>
              <a:rPr sz="1000" spc="15" dirty="0">
                <a:latin typeface="Arial"/>
                <a:cs typeface="Arial"/>
              </a:rPr>
              <a:t>than </a:t>
            </a:r>
            <a:r>
              <a:rPr sz="1000" spc="10" dirty="0">
                <a:latin typeface="Arial"/>
                <a:cs typeface="Arial"/>
              </a:rPr>
              <a:t>on </a:t>
            </a:r>
            <a:r>
              <a:rPr sz="1000" spc="20" dirty="0">
                <a:latin typeface="Arial"/>
                <a:cs typeface="Arial"/>
              </a:rPr>
              <a:t>other </a:t>
            </a:r>
            <a:r>
              <a:rPr sz="1000" spc="15" dirty="0">
                <a:latin typeface="Arial"/>
                <a:cs typeface="Arial"/>
              </a:rPr>
              <a:t>valve </a:t>
            </a:r>
            <a:r>
              <a:rPr sz="1000" spc="20" dirty="0">
                <a:latin typeface="Arial"/>
                <a:cs typeface="Arial"/>
              </a:rPr>
              <a:t>types.  Leading control </a:t>
            </a:r>
            <a:r>
              <a:rPr sz="1000" spc="15" dirty="0">
                <a:latin typeface="Arial"/>
                <a:cs typeface="Arial"/>
              </a:rPr>
              <a:t>valve </a:t>
            </a:r>
            <a:r>
              <a:rPr sz="1000" spc="25" dirty="0">
                <a:latin typeface="Arial"/>
                <a:cs typeface="Arial"/>
              </a:rPr>
              <a:t>manufacturers </a:t>
            </a:r>
            <a:r>
              <a:rPr sz="1000" spc="20" dirty="0">
                <a:latin typeface="Arial"/>
                <a:cs typeface="Arial"/>
              </a:rPr>
              <a:t>earned </a:t>
            </a:r>
            <a:r>
              <a:rPr sz="1000" spc="15" dirty="0">
                <a:latin typeface="Arial"/>
                <a:cs typeface="Arial"/>
              </a:rPr>
              <a:t>13.4% </a:t>
            </a:r>
            <a:r>
              <a:rPr sz="1000" spc="20" dirty="0">
                <a:latin typeface="Arial"/>
                <a:cs typeface="Arial"/>
              </a:rPr>
              <a:t>operating margin </a:t>
            </a:r>
            <a:r>
              <a:rPr sz="1000" spc="10" dirty="0">
                <a:latin typeface="Arial"/>
                <a:cs typeface="Arial"/>
              </a:rPr>
              <a:t>and </a:t>
            </a:r>
            <a:r>
              <a:rPr sz="1000" spc="15" dirty="0">
                <a:latin typeface="Arial"/>
                <a:cs typeface="Arial"/>
              </a:rPr>
              <a:t>6.5% net </a:t>
            </a:r>
            <a:r>
              <a:rPr sz="1000" spc="20" dirty="0">
                <a:latin typeface="Arial"/>
                <a:cs typeface="Arial"/>
              </a:rPr>
              <a:t>margin.  </a:t>
            </a:r>
            <a:r>
              <a:rPr sz="1000" spc="15" dirty="0">
                <a:latin typeface="Arial"/>
                <a:cs typeface="Arial"/>
              </a:rPr>
              <a:t>This </a:t>
            </a:r>
            <a:r>
              <a:rPr sz="1000" spc="5" dirty="0">
                <a:latin typeface="Arial"/>
                <a:cs typeface="Arial"/>
              </a:rPr>
              <a:t>is </a:t>
            </a:r>
            <a:r>
              <a:rPr sz="1000" spc="20" dirty="0">
                <a:latin typeface="Arial"/>
                <a:cs typeface="Arial"/>
              </a:rPr>
              <a:t>significantly higher than </a:t>
            </a:r>
            <a:r>
              <a:rPr sz="1000" spc="15" dirty="0">
                <a:latin typeface="Arial"/>
                <a:cs typeface="Arial"/>
              </a:rPr>
              <a:t>the </a:t>
            </a:r>
            <a:r>
              <a:rPr sz="1000" spc="20" dirty="0">
                <a:latin typeface="Arial"/>
                <a:cs typeface="Arial"/>
              </a:rPr>
              <a:t>average </a:t>
            </a:r>
            <a:r>
              <a:rPr sz="1000" spc="5" dirty="0">
                <a:latin typeface="Arial"/>
                <a:cs typeface="Arial"/>
              </a:rPr>
              <a:t>of </a:t>
            </a:r>
            <a:r>
              <a:rPr sz="1000" spc="15" dirty="0">
                <a:latin typeface="Arial"/>
                <a:cs typeface="Arial"/>
              </a:rPr>
              <a:t>all valve </a:t>
            </a:r>
            <a:r>
              <a:rPr sz="1000" spc="25" dirty="0">
                <a:latin typeface="Arial"/>
                <a:cs typeface="Arial"/>
              </a:rPr>
              <a:t>manufacturers, </a:t>
            </a:r>
            <a:r>
              <a:rPr sz="1000" spc="10" dirty="0">
                <a:latin typeface="Arial"/>
                <a:cs typeface="Arial"/>
              </a:rPr>
              <a:t>who </a:t>
            </a:r>
            <a:r>
              <a:rPr sz="1000" spc="15" dirty="0">
                <a:latin typeface="Arial"/>
                <a:cs typeface="Arial"/>
              </a:rPr>
              <a:t>have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spc="20" dirty="0">
                <a:latin typeface="Arial"/>
                <a:cs typeface="Arial"/>
              </a:rPr>
              <a:t>collective  operating margin </a:t>
            </a:r>
            <a:r>
              <a:rPr sz="1000" spc="5" dirty="0">
                <a:latin typeface="Arial"/>
                <a:cs typeface="Arial"/>
              </a:rPr>
              <a:t>of </a:t>
            </a:r>
            <a:r>
              <a:rPr sz="1000" spc="15" dirty="0">
                <a:latin typeface="Arial"/>
                <a:cs typeface="Arial"/>
              </a:rPr>
              <a:t>10.6% and </a:t>
            </a:r>
            <a:r>
              <a:rPr sz="1000" spc="10" dirty="0">
                <a:latin typeface="Arial"/>
                <a:cs typeface="Arial"/>
              </a:rPr>
              <a:t>an </a:t>
            </a:r>
            <a:r>
              <a:rPr sz="1000" spc="20" dirty="0">
                <a:latin typeface="Arial"/>
                <a:cs typeface="Arial"/>
              </a:rPr>
              <a:t>average </a:t>
            </a:r>
            <a:r>
              <a:rPr sz="1000" spc="15" dirty="0">
                <a:latin typeface="Arial"/>
                <a:cs typeface="Arial"/>
              </a:rPr>
              <a:t>net </a:t>
            </a:r>
            <a:r>
              <a:rPr sz="1000" spc="20" dirty="0">
                <a:latin typeface="Arial"/>
                <a:cs typeface="Arial"/>
              </a:rPr>
              <a:t>margin </a:t>
            </a:r>
            <a:r>
              <a:rPr sz="1000" spc="5" dirty="0">
                <a:latin typeface="Arial"/>
                <a:cs typeface="Arial"/>
              </a:rPr>
              <a:t>of </a:t>
            </a:r>
            <a:r>
              <a:rPr sz="1000" spc="210" dirty="0">
                <a:latin typeface="Arial"/>
                <a:cs typeface="Arial"/>
              </a:rPr>
              <a:t> </a:t>
            </a:r>
            <a:r>
              <a:rPr sz="1000" spc="15" dirty="0">
                <a:latin typeface="Arial"/>
                <a:cs typeface="Arial"/>
              </a:rPr>
              <a:t>5.7%.</a:t>
            </a:r>
            <a:endParaRPr sz="1000">
              <a:latin typeface="Arial"/>
              <a:cs typeface="Arial"/>
            </a:endParaRPr>
          </a:p>
          <a:p>
            <a:pPr marL="469265" marR="5080" indent="-227965">
              <a:lnSpc>
                <a:spcPct val="143000"/>
              </a:lnSpc>
              <a:spcBef>
                <a:spcPts val="6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20" dirty="0">
                <a:latin typeface="Arial"/>
                <a:cs typeface="Arial"/>
              </a:rPr>
              <a:t>Emerson, </a:t>
            </a:r>
            <a:r>
              <a:rPr sz="1000" spc="15" dirty="0">
                <a:latin typeface="Arial"/>
                <a:cs typeface="Arial"/>
              </a:rPr>
              <a:t>the </a:t>
            </a:r>
            <a:r>
              <a:rPr sz="1000" spc="20" dirty="0">
                <a:latin typeface="Arial"/>
                <a:cs typeface="Arial"/>
              </a:rPr>
              <a:t>world </a:t>
            </a:r>
            <a:r>
              <a:rPr sz="1000" spc="15" dirty="0">
                <a:latin typeface="Arial"/>
                <a:cs typeface="Arial"/>
              </a:rPr>
              <a:t>leader </a:t>
            </a:r>
            <a:r>
              <a:rPr sz="1000" spc="10" dirty="0">
                <a:latin typeface="Arial"/>
                <a:cs typeface="Arial"/>
              </a:rPr>
              <a:t>in </a:t>
            </a:r>
            <a:r>
              <a:rPr sz="1000" spc="20" dirty="0">
                <a:latin typeface="Arial"/>
                <a:cs typeface="Arial"/>
              </a:rPr>
              <a:t>control </a:t>
            </a:r>
            <a:r>
              <a:rPr sz="1000" spc="25" dirty="0">
                <a:latin typeface="Arial"/>
                <a:cs typeface="Arial"/>
              </a:rPr>
              <a:t>valves, </a:t>
            </a:r>
            <a:r>
              <a:rPr sz="1000" spc="20" dirty="0">
                <a:latin typeface="Arial"/>
                <a:cs typeface="Arial"/>
              </a:rPr>
              <a:t>made </a:t>
            </a:r>
            <a:r>
              <a:rPr sz="1000" spc="10" dirty="0">
                <a:latin typeface="Arial"/>
                <a:cs typeface="Arial"/>
              </a:rPr>
              <a:t>an </a:t>
            </a:r>
            <a:r>
              <a:rPr sz="1000" spc="20" dirty="0">
                <a:latin typeface="Arial"/>
                <a:cs typeface="Arial"/>
              </a:rPr>
              <a:t>operating profit margin </a:t>
            </a:r>
            <a:r>
              <a:rPr sz="1000" spc="5" dirty="0">
                <a:latin typeface="Arial"/>
                <a:cs typeface="Arial"/>
              </a:rPr>
              <a:t>of </a:t>
            </a:r>
            <a:r>
              <a:rPr sz="1000" spc="15" dirty="0">
                <a:latin typeface="Arial"/>
                <a:cs typeface="Arial"/>
              </a:rPr>
              <a:t>15.8%  </a:t>
            </a:r>
            <a:r>
              <a:rPr sz="1000" spc="10" dirty="0">
                <a:latin typeface="Arial"/>
                <a:cs typeface="Arial"/>
              </a:rPr>
              <a:t>in its </a:t>
            </a:r>
            <a:r>
              <a:rPr sz="1000" spc="20" dirty="0">
                <a:latin typeface="Arial"/>
                <a:cs typeface="Arial"/>
              </a:rPr>
              <a:t>Process Management</a:t>
            </a:r>
            <a:r>
              <a:rPr sz="1000" spc="200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division.</a:t>
            </a:r>
            <a:endParaRPr sz="1000">
              <a:latin typeface="Arial"/>
              <a:cs typeface="Arial"/>
            </a:endParaRPr>
          </a:p>
          <a:p>
            <a:pPr marL="469265" marR="250190" indent="-227965">
              <a:lnSpc>
                <a:spcPct val="143000"/>
              </a:lnSpc>
              <a:spcBef>
                <a:spcPts val="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15" dirty="0">
                <a:latin typeface="Arial"/>
                <a:cs typeface="Arial"/>
              </a:rPr>
              <a:t>GE, which </a:t>
            </a:r>
            <a:r>
              <a:rPr sz="1000" spc="5" dirty="0">
                <a:latin typeface="Arial"/>
                <a:cs typeface="Arial"/>
              </a:rPr>
              <a:t>is </a:t>
            </a:r>
            <a:r>
              <a:rPr sz="1000" spc="20" dirty="0">
                <a:latin typeface="Arial"/>
                <a:cs typeface="Arial"/>
              </a:rPr>
              <a:t>traditionally </a:t>
            </a:r>
            <a:r>
              <a:rPr sz="1000" spc="15" dirty="0">
                <a:latin typeface="Arial"/>
                <a:cs typeface="Arial"/>
              </a:rPr>
              <a:t>one </a:t>
            </a:r>
            <a:r>
              <a:rPr sz="1000" spc="5" dirty="0">
                <a:latin typeface="Arial"/>
                <a:cs typeface="Arial"/>
              </a:rPr>
              <a:t>of </a:t>
            </a:r>
            <a:r>
              <a:rPr sz="1000" spc="15" dirty="0">
                <a:latin typeface="Arial"/>
                <a:cs typeface="Arial"/>
              </a:rPr>
              <a:t>the </a:t>
            </a:r>
            <a:r>
              <a:rPr sz="1000" spc="20" dirty="0">
                <a:latin typeface="Arial"/>
                <a:cs typeface="Arial"/>
              </a:rPr>
              <a:t>most profitable suppliers, earned </a:t>
            </a:r>
            <a:r>
              <a:rPr sz="1000" spc="10" dirty="0">
                <a:latin typeface="Arial"/>
                <a:cs typeface="Arial"/>
              </a:rPr>
              <a:t>an </a:t>
            </a:r>
            <a:r>
              <a:rPr sz="1000" spc="20" dirty="0">
                <a:latin typeface="Arial"/>
                <a:cs typeface="Arial"/>
              </a:rPr>
              <a:t>operating  margin </a:t>
            </a:r>
            <a:r>
              <a:rPr sz="1000" spc="5" dirty="0">
                <a:latin typeface="Arial"/>
                <a:cs typeface="Arial"/>
              </a:rPr>
              <a:t>of </a:t>
            </a:r>
            <a:r>
              <a:rPr sz="1000" spc="15" dirty="0">
                <a:latin typeface="Arial"/>
                <a:cs typeface="Arial"/>
              </a:rPr>
              <a:t>23.5% and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spc="10" dirty="0">
                <a:latin typeface="Arial"/>
                <a:cs typeface="Arial"/>
              </a:rPr>
              <a:t>net </a:t>
            </a:r>
            <a:r>
              <a:rPr sz="1000" spc="20" dirty="0">
                <a:latin typeface="Arial"/>
                <a:cs typeface="Arial"/>
              </a:rPr>
              <a:t>margin </a:t>
            </a:r>
            <a:r>
              <a:rPr sz="1000" spc="5" dirty="0">
                <a:latin typeface="Arial"/>
                <a:cs typeface="Arial"/>
              </a:rPr>
              <a:t>of </a:t>
            </a:r>
            <a:r>
              <a:rPr sz="1000" spc="15" dirty="0">
                <a:latin typeface="Arial"/>
                <a:cs typeface="Arial"/>
              </a:rPr>
              <a:t>9.6% </a:t>
            </a:r>
            <a:r>
              <a:rPr sz="1000" spc="10" dirty="0">
                <a:latin typeface="Arial"/>
                <a:cs typeface="Arial"/>
              </a:rPr>
              <a:t>in its </a:t>
            </a:r>
            <a:r>
              <a:rPr sz="1000" spc="15" dirty="0">
                <a:latin typeface="Arial"/>
                <a:cs typeface="Arial"/>
              </a:rPr>
              <a:t>Oil </a:t>
            </a:r>
            <a:r>
              <a:rPr sz="1000" spc="-5" dirty="0">
                <a:latin typeface="Arial"/>
                <a:cs typeface="Arial"/>
              </a:rPr>
              <a:t>&amp; </a:t>
            </a:r>
            <a:r>
              <a:rPr sz="1000" spc="15" dirty="0">
                <a:latin typeface="Arial"/>
                <a:cs typeface="Arial"/>
              </a:rPr>
              <a:t>Gas  </a:t>
            </a:r>
            <a:r>
              <a:rPr sz="1000" spc="180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segment.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9" name="object 99"/>
          <p:cNvSpPr/>
          <p:nvPr/>
        </p:nvSpPr>
        <p:spPr>
          <a:xfrm>
            <a:off x="1144501" y="2020751"/>
            <a:ext cx="5730240" cy="2723515"/>
          </a:xfrm>
          <a:custGeom>
            <a:avLst/>
            <a:gdLst/>
            <a:ahLst/>
            <a:cxnLst/>
            <a:rect l="l" t="t" r="r" b="b"/>
            <a:pathLst>
              <a:path w="5730240" h="2723515">
                <a:moveTo>
                  <a:pt x="0" y="2723059"/>
                </a:moveTo>
                <a:lnTo>
                  <a:pt x="5729998" y="2723059"/>
                </a:lnTo>
                <a:lnTo>
                  <a:pt x="5729998" y="0"/>
                </a:lnTo>
                <a:lnTo>
                  <a:pt x="0" y="0"/>
                </a:lnTo>
                <a:lnTo>
                  <a:pt x="0" y="2723059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1144501" y="5189156"/>
            <a:ext cx="5730240" cy="1905"/>
          </a:xfrm>
          <a:custGeom>
            <a:avLst/>
            <a:gdLst/>
            <a:ahLst/>
            <a:cxnLst/>
            <a:rect l="l" t="t" r="r" b="b"/>
            <a:pathLst>
              <a:path w="5730240" h="1904">
                <a:moveTo>
                  <a:pt x="0" y="1499"/>
                </a:moveTo>
                <a:lnTo>
                  <a:pt x="5729998" y="1499"/>
                </a:lnTo>
                <a:lnTo>
                  <a:pt x="5729998" y="0"/>
                </a:lnTo>
                <a:lnTo>
                  <a:pt x="0" y="0"/>
                </a:lnTo>
                <a:lnTo>
                  <a:pt x="0" y="1499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384799" y="3973076"/>
            <a:ext cx="0" cy="358775"/>
          </a:xfrm>
          <a:custGeom>
            <a:avLst/>
            <a:gdLst/>
            <a:ahLst/>
            <a:cxnLst/>
            <a:rect l="l" t="t" r="r" b="b"/>
            <a:pathLst>
              <a:path h="358775">
                <a:moveTo>
                  <a:pt x="0" y="0"/>
                </a:moveTo>
                <a:lnTo>
                  <a:pt x="0" y="358376"/>
                </a:lnTo>
              </a:path>
            </a:pathLst>
          </a:custGeom>
          <a:ln w="21021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448616" y="3967078"/>
            <a:ext cx="0" cy="364490"/>
          </a:xfrm>
          <a:custGeom>
            <a:avLst/>
            <a:gdLst/>
            <a:ahLst/>
            <a:cxnLst/>
            <a:rect l="l" t="t" r="r" b="b"/>
            <a:pathLst>
              <a:path h="364489">
                <a:moveTo>
                  <a:pt x="0" y="0"/>
                </a:moveTo>
                <a:lnTo>
                  <a:pt x="0" y="364374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521442" y="3958081"/>
            <a:ext cx="0" cy="373380"/>
          </a:xfrm>
          <a:custGeom>
            <a:avLst/>
            <a:gdLst/>
            <a:ahLst/>
            <a:cxnLst/>
            <a:rect l="l" t="t" r="r" b="b"/>
            <a:pathLst>
              <a:path h="373379">
                <a:moveTo>
                  <a:pt x="0" y="0"/>
                </a:moveTo>
                <a:lnTo>
                  <a:pt x="0" y="373371"/>
                </a:lnTo>
              </a:path>
            </a:pathLst>
          </a:custGeom>
          <a:ln w="4204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594269" y="3953583"/>
            <a:ext cx="0" cy="378460"/>
          </a:xfrm>
          <a:custGeom>
            <a:avLst/>
            <a:gdLst/>
            <a:ahLst/>
            <a:cxnLst/>
            <a:rect l="l" t="t" r="r" b="b"/>
            <a:pathLst>
              <a:path h="378460">
                <a:moveTo>
                  <a:pt x="0" y="0"/>
                </a:moveTo>
                <a:lnTo>
                  <a:pt x="0" y="377869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667846" y="3947585"/>
            <a:ext cx="0" cy="384175"/>
          </a:xfrm>
          <a:custGeom>
            <a:avLst/>
            <a:gdLst/>
            <a:ahLst/>
            <a:cxnLst/>
            <a:rect l="l" t="t" r="r" b="b"/>
            <a:pathLst>
              <a:path h="384175">
                <a:moveTo>
                  <a:pt x="0" y="0"/>
                </a:moveTo>
                <a:lnTo>
                  <a:pt x="0" y="383867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741423" y="3943086"/>
            <a:ext cx="0" cy="388620"/>
          </a:xfrm>
          <a:custGeom>
            <a:avLst/>
            <a:gdLst/>
            <a:ahLst/>
            <a:cxnLst/>
            <a:rect l="l" t="t" r="r" b="b"/>
            <a:pathLst>
              <a:path h="388620">
                <a:moveTo>
                  <a:pt x="0" y="0"/>
                </a:moveTo>
                <a:lnTo>
                  <a:pt x="0" y="388365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815000" y="3940075"/>
            <a:ext cx="0" cy="391795"/>
          </a:xfrm>
          <a:custGeom>
            <a:avLst/>
            <a:gdLst/>
            <a:ahLst/>
            <a:cxnLst/>
            <a:rect l="l" t="t" r="r" b="b"/>
            <a:pathLst>
              <a:path h="391795">
                <a:moveTo>
                  <a:pt x="0" y="0"/>
                </a:moveTo>
                <a:lnTo>
                  <a:pt x="0" y="391377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888577" y="3940075"/>
            <a:ext cx="0" cy="391795"/>
          </a:xfrm>
          <a:custGeom>
            <a:avLst/>
            <a:gdLst/>
            <a:ahLst/>
            <a:cxnLst/>
            <a:rect l="l" t="t" r="r" b="b"/>
            <a:pathLst>
              <a:path h="391795">
                <a:moveTo>
                  <a:pt x="0" y="0"/>
                </a:moveTo>
                <a:lnTo>
                  <a:pt x="0" y="391377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961403" y="3934077"/>
            <a:ext cx="0" cy="397510"/>
          </a:xfrm>
          <a:custGeom>
            <a:avLst/>
            <a:gdLst/>
            <a:ahLst/>
            <a:cxnLst/>
            <a:rect l="l" t="t" r="r" b="b"/>
            <a:pathLst>
              <a:path h="397510">
                <a:moveTo>
                  <a:pt x="0" y="0"/>
                </a:moveTo>
                <a:lnTo>
                  <a:pt x="0" y="397375"/>
                </a:lnTo>
              </a:path>
            </a:pathLst>
          </a:custGeom>
          <a:ln w="4204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034229" y="3919082"/>
            <a:ext cx="0" cy="412750"/>
          </a:xfrm>
          <a:custGeom>
            <a:avLst/>
            <a:gdLst/>
            <a:ahLst/>
            <a:cxnLst/>
            <a:rect l="l" t="t" r="r" b="b"/>
            <a:pathLst>
              <a:path h="412750">
                <a:moveTo>
                  <a:pt x="0" y="0"/>
                </a:moveTo>
                <a:lnTo>
                  <a:pt x="0" y="412370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107806" y="3905587"/>
            <a:ext cx="0" cy="426084"/>
          </a:xfrm>
          <a:custGeom>
            <a:avLst/>
            <a:gdLst/>
            <a:ahLst/>
            <a:cxnLst/>
            <a:rect l="l" t="t" r="r" b="b"/>
            <a:pathLst>
              <a:path h="426085">
                <a:moveTo>
                  <a:pt x="0" y="0"/>
                </a:moveTo>
                <a:lnTo>
                  <a:pt x="0" y="425865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181383" y="3911585"/>
            <a:ext cx="0" cy="420370"/>
          </a:xfrm>
          <a:custGeom>
            <a:avLst/>
            <a:gdLst/>
            <a:ahLst/>
            <a:cxnLst/>
            <a:rect l="l" t="t" r="r" b="b"/>
            <a:pathLst>
              <a:path h="420370">
                <a:moveTo>
                  <a:pt x="0" y="0"/>
                </a:moveTo>
                <a:lnTo>
                  <a:pt x="0" y="419867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254961" y="3922081"/>
            <a:ext cx="0" cy="409575"/>
          </a:xfrm>
          <a:custGeom>
            <a:avLst/>
            <a:gdLst/>
            <a:ahLst/>
            <a:cxnLst/>
            <a:rect l="l" t="t" r="r" b="b"/>
            <a:pathLst>
              <a:path h="409575">
                <a:moveTo>
                  <a:pt x="0" y="0"/>
                </a:moveTo>
                <a:lnTo>
                  <a:pt x="0" y="409371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328537" y="3926580"/>
            <a:ext cx="0" cy="405130"/>
          </a:xfrm>
          <a:custGeom>
            <a:avLst/>
            <a:gdLst/>
            <a:ahLst/>
            <a:cxnLst/>
            <a:rect l="l" t="t" r="r" b="b"/>
            <a:pathLst>
              <a:path h="405129">
                <a:moveTo>
                  <a:pt x="0" y="0"/>
                </a:moveTo>
                <a:lnTo>
                  <a:pt x="0" y="404872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401364" y="3923581"/>
            <a:ext cx="0" cy="408305"/>
          </a:xfrm>
          <a:custGeom>
            <a:avLst/>
            <a:gdLst/>
            <a:ahLst/>
            <a:cxnLst/>
            <a:rect l="l" t="t" r="r" b="b"/>
            <a:pathLst>
              <a:path h="408304">
                <a:moveTo>
                  <a:pt x="0" y="0"/>
                </a:moveTo>
                <a:lnTo>
                  <a:pt x="0" y="407871"/>
                </a:lnTo>
              </a:path>
            </a:pathLst>
          </a:custGeom>
          <a:ln w="4204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474190" y="3920582"/>
            <a:ext cx="0" cy="411480"/>
          </a:xfrm>
          <a:custGeom>
            <a:avLst/>
            <a:gdLst/>
            <a:ahLst/>
            <a:cxnLst/>
            <a:rect l="l" t="t" r="r" b="b"/>
            <a:pathLst>
              <a:path h="411479">
                <a:moveTo>
                  <a:pt x="0" y="0"/>
                </a:moveTo>
                <a:lnTo>
                  <a:pt x="0" y="410870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547767" y="3917582"/>
            <a:ext cx="0" cy="414020"/>
          </a:xfrm>
          <a:custGeom>
            <a:avLst/>
            <a:gdLst/>
            <a:ahLst/>
            <a:cxnLst/>
            <a:rect l="l" t="t" r="r" b="b"/>
            <a:pathLst>
              <a:path h="414020">
                <a:moveTo>
                  <a:pt x="0" y="0"/>
                </a:moveTo>
                <a:lnTo>
                  <a:pt x="0" y="413869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621344" y="3910085"/>
            <a:ext cx="0" cy="421640"/>
          </a:xfrm>
          <a:custGeom>
            <a:avLst/>
            <a:gdLst/>
            <a:ahLst/>
            <a:cxnLst/>
            <a:rect l="l" t="t" r="r" b="b"/>
            <a:pathLst>
              <a:path h="421639">
                <a:moveTo>
                  <a:pt x="0" y="0"/>
                </a:moveTo>
                <a:lnTo>
                  <a:pt x="0" y="421366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694921" y="3908586"/>
            <a:ext cx="0" cy="422909"/>
          </a:xfrm>
          <a:custGeom>
            <a:avLst/>
            <a:gdLst/>
            <a:ahLst/>
            <a:cxnLst/>
            <a:rect l="l" t="t" r="r" b="b"/>
            <a:pathLst>
              <a:path h="422910">
                <a:moveTo>
                  <a:pt x="0" y="0"/>
                </a:moveTo>
                <a:lnTo>
                  <a:pt x="0" y="422866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768498" y="3904087"/>
            <a:ext cx="0" cy="427355"/>
          </a:xfrm>
          <a:custGeom>
            <a:avLst/>
            <a:gdLst/>
            <a:ahLst/>
            <a:cxnLst/>
            <a:rect l="l" t="t" r="r" b="b"/>
            <a:pathLst>
              <a:path h="427354">
                <a:moveTo>
                  <a:pt x="0" y="0"/>
                </a:moveTo>
                <a:lnTo>
                  <a:pt x="0" y="427364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841324" y="3895090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361"/>
                </a:lnTo>
              </a:path>
            </a:pathLst>
          </a:custGeom>
          <a:ln w="4204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914151" y="3887593"/>
            <a:ext cx="0" cy="443865"/>
          </a:xfrm>
          <a:custGeom>
            <a:avLst/>
            <a:gdLst/>
            <a:ahLst/>
            <a:cxnLst/>
            <a:rect l="l" t="t" r="r" b="b"/>
            <a:pathLst>
              <a:path h="443864">
                <a:moveTo>
                  <a:pt x="0" y="0"/>
                </a:moveTo>
                <a:lnTo>
                  <a:pt x="0" y="443859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987727" y="3886094"/>
            <a:ext cx="0" cy="445770"/>
          </a:xfrm>
          <a:custGeom>
            <a:avLst/>
            <a:gdLst/>
            <a:ahLst/>
            <a:cxnLst/>
            <a:rect l="l" t="t" r="r" b="b"/>
            <a:pathLst>
              <a:path h="445770">
                <a:moveTo>
                  <a:pt x="0" y="0"/>
                </a:moveTo>
                <a:lnTo>
                  <a:pt x="0" y="445358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061304" y="3890592"/>
            <a:ext cx="0" cy="441325"/>
          </a:xfrm>
          <a:custGeom>
            <a:avLst/>
            <a:gdLst/>
            <a:ahLst/>
            <a:cxnLst/>
            <a:rect l="l" t="t" r="r" b="b"/>
            <a:pathLst>
              <a:path h="441325">
                <a:moveTo>
                  <a:pt x="0" y="0"/>
                </a:moveTo>
                <a:lnTo>
                  <a:pt x="0" y="440860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134882" y="3889092"/>
            <a:ext cx="0" cy="442595"/>
          </a:xfrm>
          <a:custGeom>
            <a:avLst/>
            <a:gdLst/>
            <a:ahLst/>
            <a:cxnLst/>
            <a:rect l="l" t="t" r="r" b="b"/>
            <a:pathLst>
              <a:path h="442595">
                <a:moveTo>
                  <a:pt x="0" y="0"/>
                </a:moveTo>
                <a:lnTo>
                  <a:pt x="0" y="442359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208459" y="3890592"/>
            <a:ext cx="0" cy="441325"/>
          </a:xfrm>
          <a:custGeom>
            <a:avLst/>
            <a:gdLst/>
            <a:ahLst/>
            <a:cxnLst/>
            <a:rect l="l" t="t" r="r" b="b"/>
            <a:pathLst>
              <a:path h="441325">
                <a:moveTo>
                  <a:pt x="0" y="0"/>
                </a:moveTo>
                <a:lnTo>
                  <a:pt x="0" y="440860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281285" y="3898089"/>
            <a:ext cx="0" cy="433705"/>
          </a:xfrm>
          <a:custGeom>
            <a:avLst/>
            <a:gdLst/>
            <a:ahLst/>
            <a:cxnLst/>
            <a:rect l="l" t="t" r="r" b="b"/>
            <a:pathLst>
              <a:path h="433704">
                <a:moveTo>
                  <a:pt x="0" y="0"/>
                </a:moveTo>
                <a:lnTo>
                  <a:pt x="0" y="433362"/>
                </a:lnTo>
              </a:path>
            </a:pathLst>
          </a:custGeom>
          <a:ln w="4204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354111" y="3899589"/>
            <a:ext cx="0" cy="432434"/>
          </a:xfrm>
          <a:custGeom>
            <a:avLst/>
            <a:gdLst/>
            <a:ahLst/>
            <a:cxnLst/>
            <a:rect l="l" t="t" r="r" b="b"/>
            <a:pathLst>
              <a:path h="432435">
                <a:moveTo>
                  <a:pt x="0" y="0"/>
                </a:moveTo>
                <a:lnTo>
                  <a:pt x="0" y="431863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427688" y="3898089"/>
            <a:ext cx="0" cy="433705"/>
          </a:xfrm>
          <a:custGeom>
            <a:avLst/>
            <a:gdLst/>
            <a:ahLst/>
            <a:cxnLst/>
            <a:rect l="l" t="t" r="r" b="b"/>
            <a:pathLst>
              <a:path h="433704">
                <a:moveTo>
                  <a:pt x="0" y="0"/>
                </a:moveTo>
                <a:lnTo>
                  <a:pt x="0" y="433362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501265" y="3896590"/>
            <a:ext cx="0" cy="434975"/>
          </a:xfrm>
          <a:custGeom>
            <a:avLst/>
            <a:gdLst/>
            <a:ahLst/>
            <a:cxnLst/>
            <a:rect l="l" t="t" r="r" b="b"/>
            <a:pathLst>
              <a:path h="434975">
                <a:moveTo>
                  <a:pt x="0" y="0"/>
                </a:moveTo>
                <a:lnTo>
                  <a:pt x="0" y="434862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574842" y="3895090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361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648419" y="3893591"/>
            <a:ext cx="0" cy="438150"/>
          </a:xfrm>
          <a:custGeom>
            <a:avLst/>
            <a:gdLst/>
            <a:ahLst/>
            <a:cxnLst/>
            <a:rect l="l" t="t" r="r" b="b"/>
            <a:pathLst>
              <a:path h="438150">
                <a:moveTo>
                  <a:pt x="0" y="0"/>
                </a:moveTo>
                <a:lnTo>
                  <a:pt x="0" y="437861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721245" y="3892091"/>
            <a:ext cx="0" cy="439420"/>
          </a:xfrm>
          <a:custGeom>
            <a:avLst/>
            <a:gdLst/>
            <a:ahLst/>
            <a:cxnLst/>
            <a:rect l="l" t="t" r="r" b="b"/>
            <a:pathLst>
              <a:path h="439420">
                <a:moveTo>
                  <a:pt x="0" y="0"/>
                </a:moveTo>
                <a:lnTo>
                  <a:pt x="0" y="439360"/>
                </a:lnTo>
              </a:path>
            </a:pathLst>
          </a:custGeom>
          <a:ln w="4204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794072" y="3890592"/>
            <a:ext cx="0" cy="441325"/>
          </a:xfrm>
          <a:custGeom>
            <a:avLst/>
            <a:gdLst/>
            <a:ahLst/>
            <a:cxnLst/>
            <a:rect l="l" t="t" r="r" b="b"/>
            <a:pathLst>
              <a:path h="441325">
                <a:moveTo>
                  <a:pt x="0" y="0"/>
                </a:moveTo>
                <a:lnTo>
                  <a:pt x="0" y="440860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867649" y="3889092"/>
            <a:ext cx="0" cy="442595"/>
          </a:xfrm>
          <a:custGeom>
            <a:avLst/>
            <a:gdLst/>
            <a:ahLst/>
            <a:cxnLst/>
            <a:rect l="l" t="t" r="r" b="b"/>
            <a:pathLst>
              <a:path h="442595">
                <a:moveTo>
                  <a:pt x="0" y="0"/>
                </a:moveTo>
                <a:lnTo>
                  <a:pt x="0" y="442359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941225" y="3887593"/>
            <a:ext cx="0" cy="443865"/>
          </a:xfrm>
          <a:custGeom>
            <a:avLst/>
            <a:gdLst/>
            <a:ahLst/>
            <a:cxnLst/>
            <a:rect l="l" t="t" r="r" b="b"/>
            <a:pathLst>
              <a:path h="443864">
                <a:moveTo>
                  <a:pt x="0" y="0"/>
                </a:moveTo>
                <a:lnTo>
                  <a:pt x="0" y="443859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014803" y="3886094"/>
            <a:ext cx="0" cy="445770"/>
          </a:xfrm>
          <a:custGeom>
            <a:avLst/>
            <a:gdLst/>
            <a:ahLst/>
            <a:cxnLst/>
            <a:rect l="l" t="t" r="r" b="b"/>
            <a:pathLst>
              <a:path h="445770">
                <a:moveTo>
                  <a:pt x="0" y="0"/>
                </a:moveTo>
                <a:lnTo>
                  <a:pt x="0" y="445358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088380" y="3884594"/>
            <a:ext cx="0" cy="447040"/>
          </a:xfrm>
          <a:custGeom>
            <a:avLst/>
            <a:gdLst/>
            <a:ahLst/>
            <a:cxnLst/>
            <a:rect l="l" t="t" r="r" b="b"/>
            <a:pathLst>
              <a:path h="447039">
                <a:moveTo>
                  <a:pt x="0" y="0"/>
                </a:moveTo>
                <a:lnTo>
                  <a:pt x="0" y="446858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161206" y="3883095"/>
            <a:ext cx="0" cy="448945"/>
          </a:xfrm>
          <a:custGeom>
            <a:avLst/>
            <a:gdLst/>
            <a:ahLst/>
            <a:cxnLst/>
            <a:rect l="l" t="t" r="r" b="b"/>
            <a:pathLst>
              <a:path h="448945">
                <a:moveTo>
                  <a:pt x="0" y="0"/>
                </a:moveTo>
                <a:lnTo>
                  <a:pt x="0" y="448357"/>
                </a:lnTo>
              </a:path>
            </a:pathLst>
          </a:custGeom>
          <a:ln w="4204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234032" y="3881595"/>
            <a:ext cx="0" cy="450215"/>
          </a:xfrm>
          <a:custGeom>
            <a:avLst/>
            <a:gdLst/>
            <a:ahLst/>
            <a:cxnLst/>
            <a:rect l="l" t="t" r="r" b="b"/>
            <a:pathLst>
              <a:path h="450214">
                <a:moveTo>
                  <a:pt x="0" y="0"/>
                </a:moveTo>
                <a:lnTo>
                  <a:pt x="0" y="449857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307609" y="3880096"/>
            <a:ext cx="0" cy="451484"/>
          </a:xfrm>
          <a:custGeom>
            <a:avLst/>
            <a:gdLst/>
            <a:ahLst/>
            <a:cxnLst/>
            <a:rect l="l" t="t" r="r" b="b"/>
            <a:pathLst>
              <a:path h="451485">
                <a:moveTo>
                  <a:pt x="0" y="0"/>
                </a:moveTo>
                <a:lnTo>
                  <a:pt x="0" y="451356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381186" y="3878596"/>
            <a:ext cx="0" cy="453390"/>
          </a:xfrm>
          <a:custGeom>
            <a:avLst/>
            <a:gdLst/>
            <a:ahLst/>
            <a:cxnLst/>
            <a:rect l="l" t="t" r="r" b="b"/>
            <a:pathLst>
              <a:path h="453389">
                <a:moveTo>
                  <a:pt x="0" y="0"/>
                </a:moveTo>
                <a:lnTo>
                  <a:pt x="0" y="452856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454763" y="3877097"/>
            <a:ext cx="0" cy="454659"/>
          </a:xfrm>
          <a:custGeom>
            <a:avLst/>
            <a:gdLst/>
            <a:ahLst/>
            <a:cxnLst/>
            <a:rect l="l" t="t" r="r" b="b"/>
            <a:pathLst>
              <a:path h="454660">
                <a:moveTo>
                  <a:pt x="0" y="0"/>
                </a:moveTo>
                <a:lnTo>
                  <a:pt x="0" y="454355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528340" y="3875597"/>
            <a:ext cx="0" cy="455930"/>
          </a:xfrm>
          <a:custGeom>
            <a:avLst/>
            <a:gdLst/>
            <a:ahLst/>
            <a:cxnLst/>
            <a:rect l="l" t="t" r="r" b="b"/>
            <a:pathLst>
              <a:path h="455929">
                <a:moveTo>
                  <a:pt x="0" y="0"/>
                </a:moveTo>
                <a:lnTo>
                  <a:pt x="0" y="455855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601167" y="3874098"/>
            <a:ext cx="0" cy="457834"/>
          </a:xfrm>
          <a:custGeom>
            <a:avLst/>
            <a:gdLst/>
            <a:ahLst/>
            <a:cxnLst/>
            <a:rect l="l" t="t" r="r" b="b"/>
            <a:pathLst>
              <a:path h="457835">
                <a:moveTo>
                  <a:pt x="0" y="0"/>
                </a:moveTo>
                <a:lnTo>
                  <a:pt x="0" y="457354"/>
                </a:lnTo>
              </a:path>
            </a:pathLst>
          </a:custGeom>
          <a:ln w="4204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673993" y="3872598"/>
            <a:ext cx="0" cy="459105"/>
          </a:xfrm>
          <a:custGeom>
            <a:avLst/>
            <a:gdLst/>
            <a:ahLst/>
            <a:cxnLst/>
            <a:rect l="l" t="t" r="r" b="b"/>
            <a:pathLst>
              <a:path h="459104">
                <a:moveTo>
                  <a:pt x="0" y="0"/>
                </a:moveTo>
                <a:lnTo>
                  <a:pt x="0" y="458854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747570" y="3869599"/>
            <a:ext cx="0" cy="462280"/>
          </a:xfrm>
          <a:custGeom>
            <a:avLst/>
            <a:gdLst/>
            <a:ahLst/>
            <a:cxnLst/>
            <a:rect l="l" t="t" r="r" b="b"/>
            <a:pathLst>
              <a:path h="462279">
                <a:moveTo>
                  <a:pt x="0" y="0"/>
                </a:moveTo>
                <a:lnTo>
                  <a:pt x="0" y="461852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821147" y="3868100"/>
            <a:ext cx="0" cy="463550"/>
          </a:xfrm>
          <a:custGeom>
            <a:avLst/>
            <a:gdLst/>
            <a:ahLst/>
            <a:cxnLst/>
            <a:rect l="l" t="t" r="r" b="b"/>
            <a:pathLst>
              <a:path h="463550">
                <a:moveTo>
                  <a:pt x="0" y="0"/>
                </a:moveTo>
                <a:lnTo>
                  <a:pt x="0" y="463352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894724" y="3866600"/>
            <a:ext cx="0" cy="465455"/>
          </a:xfrm>
          <a:custGeom>
            <a:avLst/>
            <a:gdLst/>
            <a:ahLst/>
            <a:cxnLst/>
            <a:rect l="l" t="t" r="r" b="b"/>
            <a:pathLst>
              <a:path h="465454">
                <a:moveTo>
                  <a:pt x="0" y="0"/>
                </a:moveTo>
                <a:lnTo>
                  <a:pt x="0" y="464851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968301" y="3865101"/>
            <a:ext cx="0" cy="466725"/>
          </a:xfrm>
          <a:custGeom>
            <a:avLst/>
            <a:gdLst/>
            <a:ahLst/>
            <a:cxnLst/>
            <a:rect l="l" t="t" r="r" b="b"/>
            <a:pathLst>
              <a:path h="466725">
                <a:moveTo>
                  <a:pt x="0" y="0"/>
                </a:moveTo>
                <a:lnTo>
                  <a:pt x="0" y="466351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040376" y="3863601"/>
            <a:ext cx="0" cy="467995"/>
          </a:xfrm>
          <a:custGeom>
            <a:avLst/>
            <a:gdLst/>
            <a:ahLst/>
            <a:cxnLst/>
            <a:rect l="l" t="t" r="r" b="b"/>
            <a:pathLst>
              <a:path h="467995">
                <a:moveTo>
                  <a:pt x="0" y="0"/>
                </a:moveTo>
                <a:lnTo>
                  <a:pt x="0" y="467850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113953" y="3862102"/>
            <a:ext cx="0" cy="469900"/>
          </a:xfrm>
          <a:custGeom>
            <a:avLst/>
            <a:gdLst/>
            <a:ahLst/>
            <a:cxnLst/>
            <a:rect l="l" t="t" r="r" b="b"/>
            <a:pathLst>
              <a:path h="469900">
                <a:moveTo>
                  <a:pt x="0" y="0"/>
                </a:moveTo>
                <a:lnTo>
                  <a:pt x="0" y="469350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187530" y="3860602"/>
            <a:ext cx="0" cy="471170"/>
          </a:xfrm>
          <a:custGeom>
            <a:avLst/>
            <a:gdLst/>
            <a:ahLst/>
            <a:cxnLst/>
            <a:rect l="l" t="t" r="r" b="b"/>
            <a:pathLst>
              <a:path h="471170">
                <a:moveTo>
                  <a:pt x="0" y="0"/>
                </a:moveTo>
                <a:lnTo>
                  <a:pt x="0" y="470849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261107" y="3859103"/>
            <a:ext cx="0" cy="472440"/>
          </a:xfrm>
          <a:custGeom>
            <a:avLst/>
            <a:gdLst/>
            <a:ahLst/>
            <a:cxnLst/>
            <a:rect l="l" t="t" r="r" b="b"/>
            <a:pathLst>
              <a:path h="472439">
                <a:moveTo>
                  <a:pt x="0" y="0"/>
                </a:moveTo>
                <a:lnTo>
                  <a:pt x="0" y="472349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334684" y="3857603"/>
            <a:ext cx="0" cy="474345"/>
          </a:xfrm>
          <a:custGeom>
            <a:avLst/>
            <a:gdLst/>
            <a:ahLst/>
            <a:cxnLst/>
            <a:rect l="l" t="t" r="r" b="b"/>
            <a:pathLst>
              <a:path h="474345">
                <a:moveTo>
                  <a:pt x="0" y="0"/>
                </a:moveTo>
                <a:lnTo>
                  <a:pt x="0" y="473848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408261" y="3854605"/>
            <a:ext cx="0" cy="476884"/>
          </a:xfrm>
          <a:custGeom>
            <a:avLst/>
            <a:gdLst/>
            <a:ahLst/>
            <a:cxnLst/>
            <a:rect l="l" t="t" r="r" b="b"/>
            <a:pathLst>
              <a:path h="476885">
                <a:moveTo>
                  <a:pt x="0" y="0"/>
                </a:moveTo>
                <a:lnTo>
                  <a:pt x="0" y="476847"/>
                </a:lnTo>
              </a:path>
            </a:pathLst>
          </a:custGeom>
          <a:ln w="4054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474330" y="3853105"/>
            <a:ext cx="0" cy="478790"/>
          </a:xfrm>
          <a:custGeom>
            <a:avLst/>
            <a:gdLst/>
            <a:ahLst/>
            <a:cxnLst/>
            <a:rect l="l" t="t" r="r" b="b"/>
            <a:pathLst>
              <a:path h="478789">
                <a:moveTo>
                  <a:pt x="0" y="0"/>
                </a:moveTo>
                <a:lnTo>
                  <a:pt x="0" y="478347"/>
                </a:lnTo>
              </a:path>
            </a:pathLst>
          </a:custGeom>
          <a:ln w="28529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395310" y="3967078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5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468887" y="3958081"/>
            <a:ext cx="31750" cy="9525"/>
          </a:xfrm>
          <a:custGeom>
            <a:avLst/>
            <a:gdLst/>
            <a:ahLst/>
            <a:cxnLst/>
            <a:rect l="l" t="t" r="r" b="b"/>
            <a:pathLst>
              <a:path w="31750" h="9525">
                <a:moveTo>
                  <a:pt x="31533" y="0"/>
                </a:moveTo>
                <a:lnTo>
                  <a:pt x="0" y="89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542464" y="3953583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33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614540" y="3947585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5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688117" y="3943086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5" h="5079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761694" y="3940075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5" h="3175">
                <a:moveTo>
                  <a:pt x="33034" y="0"/>
                </a:moveTo>
                <a:lnTo>
                  <a:pt x="0" y="30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835271" y="3940075"/>
            <a:ext cx="33655" cy="0"/>
          </a:xfrm>
          <a:custGeom>
            <a:avLst/>
            <a:gdLst/>
            <a:ahLst/>
            <a:cxnLst/>
            <a:rect l="l" t="t" r="r" b="b"/>
            <a:pathLst>
              <a:path w="33655">
                <a:moveTo>
                  <a:pt x="330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908848" y="3934077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982425" y="3919082"/>
            <a:ext cx="31750" cy="15240"/>
          </a:xfrm>
          <a:custGeom>
            <a:avLst/>
            <a:gdLst/>
            <a:ahLst/>
            <a:cxnLst/>
            <a:rect l="l" t="t" r="r" b="b"/>
            <a:pathLst>
              <a:path w="31750" h="15239">
                <a:moveTo>
                  <a:pt x="31533" y="0"/>
                </a:moveTo>
                <a:lnTo>
                  <a:pt x="0" y="149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054500" y="3905587"/>
            <a:ext cx="33655" cy="13970"/>
          </a:xfrm>
          <a:custGeom>
            <a:avLst/>
            <a:gdLst/>
            <a:ahLst/>
            <a:cxnLst/>
            <a:rect l="l" t="t" r="r" b="b"/>
            <a:pathLst>
              <a:path w="33655" h="13970">
                <a:moveTo>
                  <a:pt x="33034" y="0"/>
                </a:moveTo>
                <a:lnTo>
                  <a:pt x="0" y="134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128078" y="3905587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5" h="6350">
                <a:moveTo>
                  <a:pt x="33034" y="599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201654" y="3911585"/>
            <a:ext cx="33655" cy="10795"/>
          </a:xfrm>
          <a:custGeom>
            <a:avLst/>
            <a:gdLst/>
            <a:ahLst/>
            <a:cxnLst/>
            <a:rect l="l" t="t" r="r" b="b"/>
            <a:pathLst>
              <a:path w="33655" h="10795">
                <a:moveTo>
                  <a:pt x="33034" y="104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275231" y="3922081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79">
                <a:moveTo>
                  <a:pt x="33034" y="449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348809" y="3923581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33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422386" y="3920582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33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494461" y="3917582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568038" y="3910085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20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641615" y="3908586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4">
                <a:moveTo>
                  <a:pt x="33034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715192" y="3904087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79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788769" y="3895090"/>
            <a:ext cx="31750" cy="9525"/>
          </a:xfrm>
          <a:custGeom>
            <a:avLst/>
            <a:gdLst/>
            <a:ahLst/>
            <a:cxnLst/>
            <a:rect l="l" t="t" r="r" b="b"/>
            <a:pathLst>
              <a:path w="31750" h="9525">
                <a:moveTo>
                  <a:pt x="31533" y="0"/>
                </a:moveTo>
                <a:lnTo>
                  <a:pt x="0" y="89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862346" y="3887593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33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934422" y="3886094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4">
                <a:moveTo>
                  <a:pt x="33034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4007999" y="3886094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79">
                <a:moveTo>
                  <a:pt x="33034" y="449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4081576" y="3889092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4">
                <a:moveTo>
                  <a:pt x="33034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155152" y="3889092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4">
                <a:moveTo>
                  <a:pt x="33034" y="149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228730" y="3890592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33" y="749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302307" y="3898089"/>
            <a:ext cx="31750" cy="1905"/>
          </a:xfrm>
          <a:custGeom>
            <a:avLst/>
            <a:gdLst/>
            <a:ahLst/>
            <a:cxnLst/>
            <a:rect l="l" t="t" r="r" b="b"/>
            <a:pathLst>
              <a:path w="31750" h="1904">
                <a:moveTo>
                  <a:pt x="31533" y="149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4374382" y="3898089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4">
                <a:moveTo>
                  <a:pt x="33034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4447959" y="3896590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4">
                <a:moveTo>
                  <a:pt x="33034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521536" y="3895090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4">
                <a:moveTo>
                  <a:pt x="33034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595113" y="3893591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4">
                <a:moveTo>
                  <a:pt x="33034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4668690" y="3892091"/>
            <a:ext cx="31750" cy="1905"/>
          </a:xfrm>
          <a:custGeom>
            <a:avLst/>
            <a:gdLst/>
            <a:ahLst/>
            <a:cxnLst/>
            <a:rect l="l" t="t" r="r" b="b"/>
            <a:pathLst>
              <a:path w="31750" h="1904">
                <a:moveTo>
                  <a:pt x="31533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4742267" y="3890592"/>
            <a:ext cx="31750" cy="1905"/>
          </a:xfrm>
          <a:custGeom>
            <a:avLst/>
            <a:gdLst/>
            <a:ahLst/>
            <a:cxnLst/>
            <a:rect l="l" t="t" r="r" b="b"/>
            <a:pathLst>
              <a:path w="31750" h="1904">
                <a:moveTo>
                  <a:pt x="31533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814343" y="3889092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4">
                <a:moveTo>
                  <a:pt x="33034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4887920" y="3887593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4">
                <a:moveTo>
                  <a:pt x="33034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4961497" y="3886094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4">
                <a:moveTo>
                  <a:pt x="33034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035074" y="3884594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4">
                <a:moveTo>
                  <a:pt x="33034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108651" y="3883095"/>
            <a:ext cx="31750" cy="1905"/>
          </a:xfrm>
          <a:custGeom>
            <a:avLst/>
            <a:gdLst/>
            <a:ahLst/>
            <a:cxnLst/>
            <a:rect l="l" t="t" r="r" b="b"/>
            <a:pathLst>
              <a:path w="31750" h="1904">
                <a:moveTo>
                  <a:pt x="31533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182228" y="3881595"/>
            <a:ext cx="31750" cy="1905"/>
          </a:xfrm>
          <a:custGeom>
            <a:avLst/>
            <a:gdLst/>
            <a:ahLst/>
            <a:cxnLst/>
            <a:rect l="l" t="t" r="r" b="b"/>
            <a:pathLst>
              <a:path w="31750" h="1904">
                <a:moveTo>
                  <a:pt x="31533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254303" y="3880096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4">
                <a:moveTo>
                  <a:pt x="33034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327880" y="3878596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4">
                <a:moveTo>
                  <a:pt x="33034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401457" y="3877097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4">
                <a:moveTo>
                  <a:pt x="33034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475034" y="3875597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4">
                <a:moveTo>
                  <a:pt x="33034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548611" y="3874098"/>
            <a:ext cx="31750" cy="1905"/>
          </a:xfrm>
          <a:custGeom>
            <a:avLst/>
            <a:gdLst/>
            <a:ahLst/>
            <a:cxnLst/>
            <a:rect l="l" t="t" r="r" b="b"/>
            <a:pathLst>
              <a:path w="31750" h="1904">
                <a:moveTo>
                  <a:pt x="31533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622188" y="3872598"/>
            <a:ext cx="31750" cy="1905"/>
          </a:xfrm>
          <a:custGeom>
            <a:avLst/>
            <a:gdLst/>
            <a:ahLst/>
            <a:cxnLst/>
            <a:rect l="l" t="t" r="r" b="b"/>
            <a:pathLst>
              <a:path w="31750" h="1904">
                <a:moveTo>
                  <a:pt x="31533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694264" y="3869599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767841" y="3868100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4">
                <a:moveTo>
                  <a:pt x="33034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841418" y="3866600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4">
                <a:moveTo>
                  <a:pt x="33034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914995" y="3865101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4">
                <a:moveTo>
                  <a:pt x="33034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988572" y="3863601"/>
            <a:ext cx="31750" cy="1905"/>
          </a:xfrm>
          <a:custGeom>
            <a:avLst/>
            <a:gdLst/>
            <a:ahLst/>
            <a:cxnLst/>
            <a:rect l="l" t="t" r="r" b="b"/>
            <a:pathLst>
              <a:path w="31750" h="1904">
                <a:moveTo>
                  <a:pt x="31533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060647" y="3862102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4">
                <a:moveTo>
                  <a:pt x="33034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134224" y="3860602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4">
                <a:moveTo>
                  <a:pt x="33034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207801" y="3859103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4">
                <a:moveTo>
                  <a:pt x="33034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281378" y="3857603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4">
                <a:moveTo>
                  <a:pt x="33034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354955" y="3854605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428532" y="3853105"/>
            <a:ext cx="31750" cy="1905"/>
          </a:xfrm>
          <a:custGeom>
            <a:avLst/>
            <a:gdLst/>
            <a:ahLst/>
            <a:cxnLst/>
            <a:rect l="l" t="t" r="r" b="b"/>
            <a:pathLst>
              <a:path w="31750" h="1904">
                <a:moveTo>
                  <a:pt x="31533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384799" y="3685163"/>
            <a:ext cx="0" cy="288290"/>
          </a:xfrm>
          <a:custGeom>
            <a:avLst/>
            <a:gdLst/>
            <a:ahLst/>
            <a:cxnLst/>
            <a:rect l="l" t="t" r="r" b="b"/>
            <a:pathLst>
              <a:path h="288289">
                <a:moveTo>
                  <a:pt x="0" y="0"/>
                </a:moveTo>
                <a:lnTo>
                  <a:pt x="0" y="287913"/>
                </a:lnTo>
              </a:path>
            </a:pathLst>
          </a:custGeom>
          <a:ln w="21021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448616" y="3676166"/>
            <a:ext cx="0" cy="291465"/>
          </a:xfrm>
          <a:custGeom>
            <a:avLst/>
            <a:gdLst/>
            <a:ahLst/>
            <a:cxnLst/>
            <a:rect l="l" t="t" r="r" b="b"/>
            <a:pathLst>
              <a:path h="291464">
                <a:moveTo>
                  <a:pt x="0" y="0"/>
                </a:moveTo>
                <a:lnTo>
                  <a:pt x="0" y="290912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521442" y="3667169"/>
            <a:ext cx="0" cy="291465"/>
          </a:xfrm>
          <a:custGeom>
            <a:avLst/>
            <a:gdLst/>
            <a:ahLst/>
            <a:cxnLst/>
            <a:rect l="l" t="t" r="r" b="b"/>
            <a:pathLst>
              <a:path h="291464">
                <a:moveTo>
                  <a:pt x="0" y="0"/>
                </a:moveTo>
                <a:lnTo>
                  <a:pt x="0" y="290912"/>
                </a:lnTo>
              </a:path>
            </a:pathLst>
          </a:custGeom>
          <a:ln w="4204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594269" y="3661171"/>
            <a:ext cx="0" cy="292735"/>
          </a:xfrm>
          <a:custGeom>
            <a:avLst/>
            <a:gdLst/>
            <a:ahLst/>
            <a:cxnLst/>
            <a:rect l="l" t="t" r="r" b="b"/>
            <a:pathLst>
              <a:path h="292735">
                <a:moveTo>
                  <a:pt x="0" y="0"/>
                </a:moveTo>
                <a:lnTo>
                  <a:pt x="0" y="292411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667846" y="3653674"/>
            <a:ext cx="0" cy="294005"/>
          </a:xfrm>
          <a:custGeom>
            <a:avLst/>
            <a:gdLst/>
            <a:ahLst/>
            <a:cxnLst/>
            <a:rect l="l" t="t" r="r" b="b"/>
            <a:pathLst>
              <a:path h="294004">
                <a:moveTo>
                  <a:pt x="0" y="0"/>
                </a:moveTo>
                <a:lnTo>
                  <a:pt x="0" y="293910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741423" y="3646177"/>
            <a:ext cx="0" cy="297180"/>
          </a:xfrm>
          <a:custGeom>
            <a:avLst/>
            <a:gdLst/>
            <a:ahLst/>
            <a:cxnLst/>
            <a:rect l="l" t="t" r="r" b="b"/>
            <a:pathLst>
              <a:path h="297179">
                <a:moveTo>
                  <a:pt x="0" y="0"/>
                </a:moveTo>
                <a:lnTo>
                  <a:pt x="0" y="296909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815000" y="3641678"/>
            <a:ext cx="0" cy="298450"/>
          </a:xfrm>
          <a:custGeom>
            <a:avLst/>
            <a:gdLst/>
            <a:ahLst/>
            <a:cxnLst/>
            <a:rect l="l" t="t" r="r" b="b"/>
            <a:pathLst>
              <a:path h="298450">
                <a:moveTo>
                  <a:pt x="0" y="0"/>
                </a:moveTo>
                <a:lnTo>
                  <a:pt x="0" y="298396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888577" y="3638679"/>
            <a:ext cx="0" cy="301625"/>
          </a:xfrm>
          <a:custGeom>
            <a:avLst/>
            <a:gdLst/>
            <a:ahLst/>
            <a:cxnLst/>
            <a:rect l="l" t="t" r="r" b="b"/>
            <a:pathLst>
              <a:path h="301625">
                <a:moveTo>
                  <a:pt x="0" y="0"/>
                </a:moveTo>
                <a:lnTo>
                  <a:pt x="0" y="301395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961403" y="3631182"/>
            <a:ext cx="0" cy="302895"/>
          </a:xfrm>
          <a:custGeom>
            <a:avLst/>
            <a:gdLst/>
            <a:ahLst/>
            <a:cxnLst/>
            <a:rect l="l" t="t" r="r" b="b"/>
            <a:pathLst>
              <a:path h="302895">
                <a:moveTo>
                  <a:pt x="0" y="0"/>
                </a:moveTo>
                <a:lnTo>
                  <a:pt x="0" y="302895"/>
                </a:lnTo>
              </a:path>
            </a:pathLst>
          </a:custGeom>
          <a:ln w="4204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034229" y="3614687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394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107806" y="3599693"/>
            <a:ext cx="0" cy="306070"/>
          </a:xfrm>
          <a:custGeom>
            <a:avLst/>
            <a:gdLst/>
            <a:ahLst/>
            <a:cxnLst/>
            <a:rect l="l" t="t" r="r" b="b"/>
            <a:pathLst>
              <a:path h="306070">
                <a:moveTo>
                  <a:pt x="0" y="0"/>
                </a:moveTo>
                <a:lnTo>
                  <a:pt x="0" y="305894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181383" y="3602691"/>
            <a:ext cx="0" cy="309245"/>
          </a:xfrm>
          <a:custGeom>
            <a:avLst/>
            <a:gdLst/>
            <a:ahLst/>
            <a:cxnLst/>
            <a:rect l="l" t="t" r="r" b="b"/>
            <a:pathLst>
              <a:path h="309245">
                <a:moveTo>
                  <a:pt x="0" y="0"/>
                </a:moveTo>
                <a:lnTo>
                  <a:pt x="0" y="308893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254961" y="3611688"/>
            <a:ext cx="0" cy="310515"/>
          </a:xfrm>
          <a:custGeom>
            <a:avLst/>
            <a:gdLst/>
            <a:ahLst/>
            <a:cxnLst/>
            <a:rect l="l" t="t" r="r" b="b"/>
            <a:pathLst>
              <a:path h="310514">
                <a:moveTo>
                  <a:pt x="0" y="0"/>
                </a:moveTo>
                <a:lnTo>
                  <a:pt x="0" y="310392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328537" y="3616187"/>
            <a:ext cx="0" cy="310515"/>
          </a:xfrm>
          <a:custGeom>
            <a:avLst/>
            <a:gdLst/>
            <a:ahLst/>
            <a:cxnLst/>
            <a:rect l="l" t="t" r="r" b="b"/>
            <a:pathLst>
              <a:path h="310514">
                <a:moveTo>
                  <a:pt x="0" y="0"/>
                </a:moveTo>
                <a:lnTo>
                  <a:pt x="0" y="310392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401364" y="3610189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391"/>
                </a:lnTo>
              </a:path>
            </a:pathLst>
          </a:custGeom>
          <a:ln w="4204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474190" y="3605690"/>
            <a:ext cx="0" cy="314960"/>
          </a:xfrm>
          <a:custGeom>
            <a:avLst/>
            <a:gdLst/>
            <a:ahLst/>
            <a:cxnLst/>
            <a:rect l="l" t="t" r="r" b="b"/>
            <a:pathLst>
              <a:path h="314960">
                <a:moveTo>
                  <a:pt x="0" y="0"/>
                </a:moveTo>
                <a:lnTo>
                  <a:pt x="0" y="314891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547767" y="3601192"/>
            <a:ext cx="0" cy="316865"/>
          </a:xfrm>
          <a:custGeom>
            <a:avLst/>
            <a:gdLst/>
            <a:ahLst/>
            <a:cxnLst/>
            <a:rect l="l" t="t" r="r" b="b"/>
            <a:pathLst>
              <a:path h="316864">
                <a:moveTo>
                  <a:pt x="0" y="0"/>
                </a:moveTo>
                <a:lnTo>
                  <a:pt x="0" y="316390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621344" y="3592195"/>
            <a:ext cx="0" cy="318135"/>
          </a:xfrm>
          <a:custGeom>
            <a:avLst/>
            <a:gdLst/>
            <a:ahLst/>
            <a:cxnLst/>
            <a:rect l="l" t="t" r="r" b="b"/>
            <a:pathLst>
              <a:path h="318135">
                <a:moveTo>
                  <a:pt x="0" y="0"/>
                </a:moveTo>
                <a:lnTo>
                  <a:pt x="0" y="317890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694921" y="3589196"/>
            <a:ext cx="0" cy="319405"/>
          </a:xfrm>
          <a:custGeom>
            <a:avLst/>
            <a:gdLst/>
            <a:ahLst/>
            <a:cxnLst/>
            <a:rect l="l" t="t" r="r" b="b"/>
            <a:pathLst>
              <a:path h="319404">
                <a:moveTo>
                  <a:pt x="0" y="0"/>
                </a:moveTo>
                <a:lnTo>
                  <a:pt x="0" y="319389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768498" y="3583198"/>
            <a:ext cx="0" cy="321310"/>
          </a:xfrm>
          <a:custGeom>
            <a:avLst/>
            <a:gdLst/>
            <a:ahLst/>
            <a:cxnLst/>
            <a:rect l="l" t="t" r="r" b="b"/>
            <a:pathLst>
              <a:path h="321310">
                <a:moveTo>
                  <a:pt x="0" y="0"/>
                </a:moveTo>
                <a:lnTo>
                  <a:pt x="0" y="320889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841324" y="3572702"/>
            <a:ext cx="0" cy="322580"/>
          </a:xfrm>
          <a:custGeom>
            <a:avLst/>
            <a:gdLst/>
            <a:ahLst/>
            <a:cxnLst/>
            <a:rect l="l" t="t" r="r" b="b"/>
            <a:pathLst>
              <a:path h="322579">
                <a:moveTo>
                  <a:pt x="0" y="0"/>
                </a:moveTo>
                <a:lnTo>
                  <a:pt x="0" y="322388"/>
                </a:lnTo>
              </a:path>
            </a:pathLst>
          </a:custGeom>
          <a:ln w="4204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914151" y="3565204"/>
            <a:ext cx="0" cy="322580"/>
          </a:xfrm>
          <a:custGeom>
            <a:avLst/>
            <a:gdLst/>
            <a:ahLst/>
            <a:cxnLst/>
            <a:rect l="l" t="t" r="r" b="b"/>
            <a:pathLst>
              <a:path h="322579">
                <a:moveTo>
                  <a:pt x="0" y="0"/>
                </a:moveTo>
                <a:lnTo>
                  <a:pt x="0" y="322388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987727" y="3562205"/>
            <a:ext cx="0" cy="324485"/>
          </a:xfrm>
          <a:custGeom>
            <a:avLst/>
            <a:gdLst/>
            <a:ahLst/>
            <a:cxnLst/>
            <a:rect l="l" t="t" r="r" b="b"/>
            <a:pathLst>
              <a:path h="324485">
                <a:moveTo>
                  <a:pt x="0" y="0"/>
                </a:moveTo>
                <a:lnTo>
                  <a:pt x="0" y="323888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061304" y="3566704"/>
            <a:ext cx="0" cy="324485"/>
          </a:xfrm>
          <a:custGeom>
            <a:avLst/>
            <a:gdLst/>
            <a:ahLst/>
            <a:cxnLst/>
            <a:rect l="l" t="t" r="r" b="b"/>
            <a:pathLst>
              <a:path h="324485">
                <a:moveTo>
                  <a:pt x="0" y="0"/>
                </a:moveTo>
                <a:lnTo>
                  <a:pt x="0" y="323888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134882" y="3562205"/>
            <a:ext cx="0" cy="327025"/>
          </a:xfrm>
          <a:custGeom>
            <a:avLst/>
            <a:gdLst/>
            <a:ahLst/>
            <a:cxnLst/>
            <a:rect l="l" t="t" r="r" b="b"/>
            <a:pathLst>
              <a:path h="327025">
                <a:moveTo>
                  <a:pt x="0" y="0"/>
                </a:moveTo>
                <a:lnTo>
                  <a:pt x="0" y="326887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208459" y="3562205"/>
            <a:ext cx="0" cy="328930"/>
          </a:xfrm>
          <a:custGeom>
            <a:avLst/>
            <a:gdLst/>
            <a:ahLst/>
            <a:cxnLst/>
            <a:rect l="l" t="t" r="r" b="b"/>
            <a:pathLst>
              <a:path h="328929">
                <a:moveTo>
                  <a:pt x="0" y="0"/>
                </a:moveTo>
                <a:lnTo>
                  <a:pt x="0" y="328386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281285" y="3569703"/>
            <a:ext cx="0" cy="328930"/>
          </a:xfrm>
          <a:custGeom>
            <a:avLst/>
            <a:gdLst/>
            <a:ahLst/>
            <a:cxnLst/>
            <a:rect l="l" t="t" r="r" b="b"/>
            <a:pathLst>
              <a:path h="328929">
                <a:moveTo>
                  <a:pt x="0" y="0"/>
                </a:moveTo>
                <a:lnTo>
                  <a:pt x="0" y="328386"/>
                </a:lnTo>
              </a:path>
            </a:pathLst>
          </a:custGeom>
          <a:ln w="4204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354111" y="3569703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29886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427688" y="3568203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29886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501265" y="3565204"/>
            <a:ext cx="0" cy="331470"/>
          </a:xfrm>
          <a:custGeom>
            <a:avLst/>
            <a:gdLst/>
            <a:ahLst/>
            <a:cxnLst/>
            <a:rect l="l" t="t" r="r" b="b"/>
            <a:pathLst>
              <a:path h="331470">
                <a:moveTo>
                  <a:pt x="0" y="0"/>
                </a:moveTo>
                <a:lnTo>
                  <a:pt x="0" y="331385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574842" y="3562205"/>
            <a:ext cx="0" cy="333375"/>
          </a:xfrm>
          <a:custGeom>
            <a:avLst/>
            <a:gdLst/>
            <a:ahLst/>
            <a:cxnLst/>
            <a:rect l="l" t="t" r="r" b="b"/>
            <a:pathLst>
              <a:path h="333375">
                <a:moveTo>
                  <a:pt x="0" y="0"/>
                </a:moveTo>
                <a:lnTo>
                  <a:pt x="0" y="332885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648419" y="3559206"/>
            <a:ext cx="0" cy="334645"/>
          </a:xfrm>
          <a:custGeom>
            <a:avLst/>
            <a:gdLst/>
            <a:ahLst/>
            <a:cxnLst/>
            <a:rect l="l" t="t" r="r" b="b"/>
            <a:pathLst>
              <a:path h="334645">
                <a:moveTo>
                  <a:pt x="0" y="0"/>
                </a:moveTo>
                <a:lnTo>
                  <a:pt x="0" y="334384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721245" y="3556208"/>
            <a:ext cx="0" cy="335915"/>
          </a:xfrm>
          <a:custGeom>
            <a:avLst/>
            <a:gdLst/>
            <a:ahLst/>
            <a:cxnLst/>
            <a:rect l="l" t="t" r="r" b="b"/>
            <a:pathLst>
              <a:path h="335914">
                <a:moveTo>
                  <a:pt x="0" y="0"/>
                </a:moveTo>
                <a:lnTo>
                  <a:pt x="0" y="335884"/>
                </a:lnTo>
              </a:path>
            </a:pathLst>
          </a:custGeom>
          <a:ln w="4204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794072" y="3551709"/>
            <a:ext cx="0" cy="339090"/>
          </a:xfrm>
          <a:custGeom>
            <a:avLst/>
            <a:gdLst/>
            <a:ahLst/>
            <a:cxnLst/>
            <a:rect l="l" t="t" r="r" b="b"/>
            <a:pathLst>
              <a:path h="339089">
                <a:moveTo>
                  <a:pt x="0" y="0"/>
                </a:moveTo>
                <a:lnTo>
                  <a:pt x="0" y="338882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867649" y="3548710"/>
            <a:ext cx="0" cy="340995"/>
          </a:xfrm>
          <a:custGeom>
            <a:avLst/>
            <a:gdLst/>
            <a:ahLst/>
            <a:cxnLst/>
            <a:rect l="l" t="t" r="r" b="b"/>
            <a:pathLst>
              <a:path h="340995">
                <a:moveTo>
                  <a:pt x="0" y="0"/>
                </a:moveTo>
                <a:lnTo>
                  <a:pt x="0" y="340382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941225" y="3545711"/>
            <a:ext cx="0" cy="342265"/>
          </a:xfrm>
          <a:custGeom>
            <a:avLst/>
            <a:gdLst/>
            <a:ahLst/>
            <a:cxnLst/>
            <a:rect l="l" t="t" r="r" b="b"/>
            <a:pathLst>
              <a:path h="342264">
                <a:moveTo>
                  <a:pt x="0" y="0"/>
                </a:moveTo>
                <a:lnTo>
                  <a:pt x="0" y="341881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014803" y="3542712"/>
            <a:ext cx="0" cy="343535"/>
          </a:xfrm>
          <a:custGeom>
            <a:avLst/>
            <a:gdLst/>
            <a:ahLst/>
            <a:cxnLst/>
            <a:rect l="l" t="t" r="r" b="b"/>
            <a:pathLst>
              <a:path h="343535">
                <a:moveTo>
                  <a:pt x="0" y="0"/>
                </a:moveTo>
                <a:lnTo>
                  <a:pt x="0" y="343381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088380" y="3539713"/>
            <a:ext cx="0" cy="345440"/>
          </a:xfrm>
          <a:custGeom>
            <a:avLst/>
            <a:gdLst/>
            <a:ahLst/>
            <a:cxnLst/>
            <a:rect l="l" t="t" r="r" b="b"/>
            <a:pathLst>
              <a:path h="345439">
                <a:moveTo>
                  <a:pt x="0" y="0"/>
                </a:moveTo>
                <a:lnTo>
                  <a:pt x="0" y="344880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161206" y="3535215"/>
            <a:ext cx="0" cy="347980"/>
          </a:xfrm>
          <a:custGeom>
            <a:avLst/>
            <a:gdLst/>
            <a:ahLst/>
            <a:cxnLst/>
            <a:rect l="l" t="t" r="r" b="b"/>
            <a:pathLst>
              <a:path h="347979">
                <a:moveTo>
                  <a:pt x="0" y="0"/>
                </a:moveTo>
                <a:lnTo>
                  <a:pt x="0" y="347879"/>
                </a:lnTo>
              </a:path>
            </a:pathLst>
          </a:custGeom>
          <a:ln w="4204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234032" y="3532216"/>
            <a:ext cx="0" cy="349885"/>
          </a:xfrm>
          <a:custGeom>
            <a:avLst/>
            <a:gdLst/>
            <a:ahLst/>
            <a:cxnLst/>
            <a:rect l="l" t="t" r="r" b="b"/>
            <a:pathLst>
              <a:path h="349885">
                <a:moveTo>
                  <a:pt x="0" y="0"/>
                </a:moveTo>
                <a:lnTo>
                  <a:pt x="0" y="349379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307609" y="3529217"/>
            <a:ext cx="0" cy="351155"/>
          </a:xfrm>
          <a:custGeom>
            <a:avLst/>
            <a:gdLst/>
            <a:ahLst/>
            <a:cxnLst/>
            <a:rect l="l" t="t" r="r" b="b"/>
            <a:pathLst>
              <a:path h="351154">
                <a:moveTo>
                  <a:pt x="0" y="0"/>
                </a:moveTo>
                <a:lnTo>
                  <a:pt x="0" y="350878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381186" y="3526218"/>
            <a:ext cx="0" cy="352425"/>
          </a:xfrm>
          <a:custGeom>
            <a:avLst/>
            <a:gdLst/>
            <a:ahLst/>
            <a:cxnLst/>
            <a:rect l="l" t="t" r="r" b="b"/>
            <a:pathLst>
              <a:path h="352425">
                <a:moveTo>
                  <a:pt x="0" y="0"/>
                </a:moveTo>
                <a:lnTo>
                  <a:pt x="0" y="352378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454763" y="3521719"/>
            <a:ext cx="0" cy="355600"/>
          </a:xfrm>
          <a:custGeom>
            <a:avLst/>
            <a:gdLst/>
            <a:ahLst/>
            <a:cxnLst/>
            <a:rect l="l" t="t" r="r" b="b"/>
            <a:pathLst>
              <a:path h="355600">
                <a:moveTo>
                  <a:pt x="0" y="0"/>
                </a:moveTo>
                <a:lnTo>
                  <a:pt x="0" y="355377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528340" y="3518720"/>
            <a:ext cx="0" cy="356870"/>
          </a:xfrm>
          <a:custGeom>
            <a:avLst/>
            <a:gdLst/>
            <a:ahLst/>
            <a:cxnLst/>
            <a:rect l="l" t="t" r="r" b="b"/>
            <a:pathLst>
              <a:path h="356870">
                <a:moveTo>
                  <a:pt x="0" y="0"/>
                </a:moveTo>
                <a:lnTo>
                  <a:pt x="0" y="356876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601167" y="3515721"/>
            <a:ext cx="0" cy="358775"/>
          </a:xfrm>
          <a:custGeom>
            <a:avLst/>
            <a:gdLst/>
            <a:ahLst/>
            <a:cxnLst/>
            <a:rect l="l" t="t" r="r" b="b"/>
            <a:pathLst>
              <a:path h="358775">
                <a:moveTo>
                  <a:pt x="0" y="0"/>
                </a:moveTo>
                <a:lnTo>
                  <a:pt x="0" y="358376"/>
                </a:lnTo>
              </a:path>
            </a:pathLst>
          </a:custGeom>
          <a:ln w="4204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673993" y="3511223"/>
            <a:ext cx="0" cy="361950"/>
          </a:xfrm>
          <a:custGeom>
            <a:avLst/>
            <a:gdLst/>
            <a:ahLst/>
            <a:cxnLst/>
            <a:rect l="l" t="t" r="r" b="b"/>
            <a:pathLst>
              <a:path h="361950">
                <a:moveTo>
                  <a:pt x="0" y="0"/>
                </a:moveTo>
                <a:lnTo>
                  <a:pt x="0" y="361375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747570" y="3508224"/>
            <a:ext cx="0" cy="361950"/>
          </a:xfrm>
          <a:custGeom>
            <a:avLst/>
            <a:gdLst/>
            <a:ahLst/>
            <a:cxnLst/>
            <a:rect l="l" t="t" r="r" b="b"/>
            <a:pathLst>
              <a:path h="361950">
                <a:moveTo>
                  <a:pt x="0" y="0"/>
                </a:moveTo>
                <a:lnTo>
                  <a:pt x="0" y="361375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821147" y="3505225"/>
            <a:ext cx="0" cy="363220"/>
          </a:xfrm>
          <a:custGeom>
            <a:avLst/>
            <a:gdLst/>
            <a:ahLst/>
            <a:cxnLst/>
            <a:rect l="l" t="t" r="r" b="b"/>
            <a:pathLst>
              <a:path h="363220">
                <a:moveTo>
                  <a:pt x="0" y="0"/>
                </a:moveTo>
                <a:lnTo>
                  <a:pt x="0" y="362874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894724" y="3502226"/>
            <a:ext cx="0" cy="364490"/>
          </a:xfrm>
          <a:custGeom>
            <a:avLst/>
            <a:gdLst/>
            <a:ahLst/>
            <a:cxnLst/>
            <a:rect l="l" t="t" r="r" b="b"/>
            <a:pathLst>
              <a:path h="364489">
                <a:moveTo>
                  <a:pt x="0" y="0"/>
                </a:moveTo>
                <a:lnTo>
                  <a:pt x="0" y="364374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968301" y="3497727"/>
            <a:ext cx="0" cy="367665"/>
          </a:xfrm>
          <a:custGeom>
            <a:avLst/>
            <a:gdLst/>
            <a:ahLst/>
            <a:cxnLst/>
            <a:rect l="l" t="t" r="r" b="b"/>
            <a:pathLst>
              <a:path h="367664">
                <a:moveTo>
                  <a:pt x="0" y="0"/>
                </a:moveTo>
                <a:lnTo>
                  <a:pt x="0" y="367373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040376" y="3494729"/>
            <a:ext cx="0" cy="368935"/>
          </a:xfrm>
          <a:custGeom>
            <a:avLst/>
            <a:gdLst/>
            <a:ahLst/>
            <a:cxnLst/>
            <a:rect l="l" t="t" r="r" b="b"/>
            <a:pathLst>
              <a:path h="368935">
                <a:moveTo>
                  <a:pt x="0" y="0"/>
                </a:moveTo>
                <a:lnTo>
                  <a:pt x="0" y="368872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113953" y="3491730"/>
            <a:ext cx="0" cy="370840"/>
          </a:xfrm>
          <a:custGeom>
            <a:avLst/>
            <a:gdLst/>
            <a:ahLst/>
            <a:cxnLst/>
            <a:rect l="l" t="t" r="r" b="b"/>
            <a:pathLst>
              <a:path h="370839">
                <a:moveTo>
                  <a:pt x="0" y="0"/>
                </a:moveTo>
                <a:lnTo>
                  <a:pt x="0" y="370372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187530" y="3487231"/>
            <a:ext cx="0" cy="373380"/>
          </a:xfrm>
          <a:custGeom>
            <a:avLst/>
            <a:gdLst/>
            <a:ahLst/>
            <a:cxnLst/>
            <a:rect l="l" t="t" r="r" b="b"/>
            <a:pathLst>
              <a:path h="373379">
                <a:moveTo>
                  <a:pt x="0" y="0"/>
                </a:moveTo>
                <a:lnTo>
                  <a:pt x="0" y="373371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261107" y="3484232"/>
            <a:ext cx="0" cy="375285"/>
          </a:xfrm>
          <a:custGeom>
            <a:avLst/>
            <a:gdLst/>
            <a:ahLst/>
            <a:cxnLst/>
            <a:rect l="l" t="t" r="r" b="b"/>
            <a:pathLst>
              <a:path h="375285">
                <a:moveTo>
                  <a:pt x="0" y="0"/>
                </a:moveTo>
                <a:lnTo>
                  <a:pt x="0" y="374870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334684" y="3479734"/>
            <a:ext cx="0" cy="378460"/>
          </a:xfrm>
          <a:custGeom>
            <a:avLst/>
            <a:gdLst/>
            <a:ahLst/>
            <a:cxnLst/>
            <a:rect l="l" t="t" r="r" b="b"/>
            <a:pathLst>
              <a:path h="378460">
                <a:moveTo>
                  <a:pt x="0" y="0"/>
                </a:moveTo>
                <a:lnTo>
                  <a:pt x="0" y="377869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408261" y="3476735"/>
            <a:ext cx="0" cy="378460"/>
          </a:xfrm>
          <a:custGeom>
            <a:avLst/>
            <a:gdLst/>
            <a:ahLst/>
            <a:cxnLst/>
            <a:rect l="l" t="t" r="r" b="b"/>
            <a:pathLst>
              <a:path h="378460">
                <a:moveTo>
                  <a:pt x="0" y="0"/>
                </a:moveTo>
                <a:lnTo>
                  <a:pt x="0" y="377869"/>
                </a:lnTo>
              </a:path>
            </a:pathLst>
          </a:custGeom>
          <a:ln w="4054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474330" y="3472236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0868"/>
                </a:lnTo>
              </a:path>
            </a:pathLst>
          </a:custGeom>
          <a:ln w="28529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2395310" y="3676166"/>
            <a:ext cx="33655" cy="9525"/>
          </a:xfrm>
          <a:custGeom>
            <a:avLst/>
            <a:gdLst/>
            <a:ahLst/>
            <a:cxnLst/>
            <a:rect l="l" t="t" r="r" b="b"/>
            <a:pathLst>
              <a:path w="33655" h="9525">
                <a:moveTo>
                  <a:pt x="33034" y="0"/>
                </a:moveTo>
                <a:lnTo>
                  <a:pt x="0" y="89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2468887" y="3667169"/>
            <a:ext cx="31750" cy="9525"/>
          </a:xfrm>
          <a:custGeom>
            <a:avLst/>
            <a:gdLst/>
            <a:ahLst/>
            <a:cxnLst/>
            <a:rect l="l" t="t" r="r" b="b"/>
            <a:pathLst>
              <a:path w="31750" h="9525">
                <a:moveTo>
                  <a:pt x="31533" y="0"/>
                </a:moveTo>
                <a:lnTo>
                  <a:pt x="0" y="89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2542464" y="3661171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614540" y="3653674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5" h="7620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688117" y="3646177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5" h="7620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761694" y="3641678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5" h="5079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835271" y="3638679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5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908848" y="3631182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33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982425" y="3614687"/>
            <a:ext cx="31750" cy="16510"/>
          </a:xfrm>
          <a:custGeom>
            <a:avLst/>
            <a:gdLst/>
            <a:ahLst/>
            <a:cxnLst/>
            <a:rect l="l" t="t" r="r" b="b"/>
            <a:pathLst>
              <a:path w="31750" h="16510">
                <a:moveTo>
                  <a:pt x="31533" y="0"/>
                </a:moveTo>
                <a:lnTo>
                  <a:pt x="0" y="164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3054500" y="3599693"/>
            <a:ext cx="33655" cy="15240"/>
          </a:xfrm>
          <a:custGeom>
            <a:avLst/>
            <a:gdLst/>
            <a:ahLst/>
            <a:cxnLst/>
            <a:rect l="l" t="t" r="r" b="b"/>
            <a:pathLst>
              <a:path w="33655" h="15239">
                <a:moveTo>
                  <a:pt x="33034" y="0"/>
                </a:moveTo>
                <a:lnTo>
                  <a:pt x="0" y="149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3128078" y="3599693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5" h="3175">
                <a:moveTo>
                  <a:pt x="33034" y="299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3201654" y="3602691"/>
            <a:ext cx="33655" cy="9525"/>
          </a:xfrm>
          <a:custGeom>
            <a:avLst/>
            <a:gdLst/>
            <a:ahLst/>
            <a:cxnLst/>
            <a:rect l="l" t="t" r="r" b="b"/>
            <a:pathLst>
              <a:path w="33655" h="9525">
                <a:moveTo>
                  <a:pt x="33034" y="89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3275231" y="3611688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79">
                <a:moveTo>
                  <a:pt x="33034" y="449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3348809" y="3610189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3422386" y="3605690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33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494461" y="3601192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79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568038" y="3592195"/>
            <a:ext cx="33655" cy="9525"/>
          </a:xfrm>
          <a:custGeom>
            <a:avLst/>
            <a:gdLst/>
            <a:ahLst/>
            <a:cxnLst/>
            <a:rect l="l" t="t" r="r" b="b"/>
            <a:pathLst>
              <a:path w="33654" h="9525">
                <a:moveTo>
                  <a:pt x="33034" y="0"/>
                </a:moveTo>
                <a:lnTo>
                  <a:pt x="0" y="89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641615" y="3589196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715192" y="3583198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788769" y="3572702"/>
            <a:ext cx="31750" cy="10795"/>
          </a:xfrm>
          <a:custGeom>
            <a:avLst/>
            <a:gdLst/>
            <a:ahLst/>
            <a:cxnLst/>
            <a:rect l="l" t="t" r="r" b="b"/>
            <a:pathLst>
              <a:path w="31750" h="10795">
                <a:moveTo>
                  <a:pt x="31533" y="0"/>
                </a:moveTo>
                <a:lnTo>
                  <a:pt x="0" y="10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862346" y="3565204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33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934422" y="3562205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4007999" y="3562205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79">
                <a:moveTo>
                  <a:pt x="33034" y="449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4081576" y="3562205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79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4155152" y="3562205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330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4228730" y="3562205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20">
                <a:moveTo>
                  <a:pt x="31533" y="749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4302307" y="3569703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3153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4374382" y="3568203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4">
                <a:moveTo>
                  <a:pt x="33034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4447959" y="3565204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4521536" y="3562205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4595113" y="3559206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4668690" y="3556208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33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4742267" y="3551709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33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4814343" y="3548710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4887920" y="3545711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4961497" y="3542712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035074" y="3539713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108651" y="3535215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33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182228" y="3532216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33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254303" y="3529217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327880" y="3526218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401457" y="3521719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79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475034" y="3518720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548611" y="3515721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33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622188" y="3511223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33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694264" y="3508224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767841" y="3505225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841418" y="3502226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914995" y="3497727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79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988572" y="3494729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33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060647" y="3491730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134224" y="3487231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79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207801" y="3484232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281378" y="3479734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79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354955" y="3476735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428532" y="3472236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33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2384799" y="3517221"/>
            <a:ext cx="0" cy="168275"/>
          </a:xfrm>
          <a:custGeom>
            <a:avLst/>
            <a:gdLst/>
            <a:ahLst/>
            <a:cxnLst/>
            <a:rect l="l" t="t" r="r" b="b"/>
            <a:pathLst>
              <a:path h="168275">
                <a:moveTo>
                  <a:pt x="0" y="0"/>
                </a:moveTo>
                <a:lnTo>
                  <a:pt x="0" y="167942"/>
                </a:lnTo>
              </a:path>
            </a:pathLst>
          </a:custGeom>
          <a:ln w="21021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448616" y="3496228"/>
            <a:ext cx="0" cy="180340"/>
          </a:xfrm>
          <a:custGeom>
            <a:avLst/>
            <a:gdLst/>
            <a:ahLst/>
            <a:cxnLst/>
            <a:rect l="l" t="t" r="r" b="b"/>
            <a:pathLst>
              <a:path h="180339">
                <a:moveTo>
                  <a:pt x="0" y="0"/>
                </a:moveTo>
                <a:lnTo>
                  <a:pt x="0" y="179937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521442" y="3473736"/>
            <a:ext cx="0" cy="193675"/>
          </a:xfrm>
          <a:custGeom>
            <a:avLst/>
            <a:gdLst/>
            <a:ahLst/>
            <a:cxnLst/>
            <a:rect l="l" t="t" r="r" b="b"/>
            <a:pathLst>
              <a:path h="193675">
                <a:moveTo>
                  <a:pt x="0" y="0"/>
                </a:moveTo>
                <a:lnTo>
                  <a:pt x="0" y="193433"/>
                </a:lnTo>
              </a:path>
            </a:pathLst>
          </a:custGeom>
          <a:ln w="4204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594269" y="3473736"/>
            <a:ext cx="0" cy="187960"/>
          </a:xfrm>
          <a:custGeom>
            <a:avLst/>
            <a:gdLst/>
            <a:ahLst/>
            <a:cxnLst/>
            <a:rect l="l" t="t" r="r" b="b"/>
            <a:pathLst>
              <a:path h="187960">
                <a:moveTo>
                  <a:pt x="0" y="0"/>
                </a:moveTo>
                <a:lnTo>
                  <a:pt x="0" y="187435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667846" y="3469237"/>
            <a:ext cx="0" cy="184785"/>
          </a:xfrm>
          <a:custGeom>
            <a:avLst/>
            <a:gdLst/>
            <a:ahLst/>
            <a:cxnLst/>
            <a:rect l="l" t="t" r="r" b="b"/>
            <a:pathLst>
              <a:path h="184785">
                <a:moveTo>
                  <a:pt x="0" y="0"/>
                </a:moveTo>
                <a:lnTo>
                  <a:pt x="0" y="184436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741423" y="3448245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931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815000" y="3445246"/>
            <a:ext cx="0" cy="196850"/>
          </a:xfrm>
          <a:custGeom>
            <a:avLst/>
            <a:gdLst/>
            <a:ahLst/>
            <a:cxnLst/>
            <a:rect l="l" t="t" r="r" b="b"/>
            <a:pathLst>
              <a:path h="196850">
                <a:moveTo>
                  <a:pt x="0" y="0"/>
                </a:moveTo>
                <a:lnTo>
                  <a:pt x="0" y="196432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888577" y="3443746"/>
            <a:ext cx="0" cy="194945"/>
          </a:xfrm>
          <a:custGeom>
            <a:avLst/>
            <a:gdLst/>
            <a:ahLst/>
            <a:cxnLst/>
            <a:rect l="l" t="t" r="r" b="b"/>
            <a:pathLst>
              <a:path h="194945">
                <a:moveTo>
                  <a:pt x="0" y="0"/>
                </a:moveTo>
                <a:lnTo>
                  <a:pt x="0" y="194932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961403" y="3422753"/>
            <a:ext cx="0" cy="208915"/>
          </a:xfrm>
          <a:custGeom>
            <a:avLst/>
            <a:gdLst/>
            <a:ahLst/>
            <a:cxnLst/>
            <a:rect l="l" t="t" r="r" b="b"/>
            <a:pathLst>
              <a:path h="208914">
                <a:moveTo>
                  <a:pt x="0" y="0"/>
                </a:moveTo>
                <a:lnTo>
                  <a:pt x="0" y="208428"/>
                </a:lnTo>
              </a:path>
            </a:pathLst>
          </a:custGeom>
          <a:ln w="4204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034229" y="3367273"/>
            <a:ext cx="0" cy="247650"/>
          </a:xfrm>
          <a:custGeom>
            <a:avLst/>
            <a:gdLst/>
            <a:ahLst/>
            <a:cxnLst/>
            <a:rect l="l" t="t" r="r" b="b"/>
            <a:pathLst>
              <a:path h="247650">
                <a:moveTo>
                  <a:pt x="0" y="0"/>
                </a:moveTo>
                <a:lnTo>
                  <a:pt x="0" y="247414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107806" y="3332784"/>
            <a:ext cx="0" cy="267335"/>
          </a:xfrm>
          <a:custGeom>
            <a:avLst/>
            <a:gdLst/>
            <a:ahLst/>
            <a:cxnLst/>
            <a:rect l="l" t="t" r="r" b="b"/>
            <a:pathLst>
              <a:path h="267335">
                <a:moveTo>
                  <a:pt x="0" y="0"/>
                </a:moveTo>
                <a:lnTo>
                  <a:pt x="0" y="266907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181383" y="3377769"/>
            <a:ext cx="0" cy="225425"/>
          </a:xfrm>
          <a:custGeom>
            <a:avLst/>
            <a:gdLst/>
            <a:ahLst/>
            <a:cxnLst/>
            <a:rect l="l" t="t" r="r" b="b"/>
            <a:pathLst>
              <a:path h="225425">
                <a:moveTo>
                  <a:pt x="0" y="0"/>
                </a:moveTo>
                <a:lnTo>
                  <a:pt x="0" y="224922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254961" y="3421254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434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328537" y="3442247"/>
            <a:ext cx="0" cy="173990"/>
          </a:xfrm>
          <a:custGeom>
            <a:avLst/>
            <a:gdLst/>
            <a:ahLst/>
            <a:cxnLst/>
            <a:rect l="l" t="t" r="r" b="b"/>
            <a:pathLst>
              <a:path h="173989">
                <a:moveTo>
                  <a:pt x="0" y="0"/>
                </a:moveTo>
                <a:lnTo>
                  <a:pt x="0" y="173939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401364" y="3430251"/>
            <a:ext cx="0" cy="180340"/>
          </a:xfrm>
          <a:custGeom>
            <a:avLst/>
            <a:gdLst/>
            <a:ahLst/>
            <a:cxnLst/>
            <a:rect l="l" t="t" r="r" b="b"/>
            <a:pathLst>
              <a:path h="180339">
                <a:moveTo>
                  <a:pt x="0" y="0"/>
                </a:moveTo>
                <a:lnTo>
                  <a:pt x="0" y="179937"/>
                </a:lnTo>
              </a:path>
            </a:pathLst>
          </a:custGeom>
          <a:ln w="4204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474190" y="3418255"/>
            <a:ext cx="0" cy="187960"/>
          </a:xfrm>
          <a:custGeom>
            <a:avLst/>
            <a:gdLst/>
            <a:ahLst/>
            <a:cxnLst/>
            <a:rect l="l" t="t" r="r" b="b"/>
            <a:pathLst>
              <a:path h="187960">
                <a:moveTo>
                  <a:pt x="0" y="0"/>
                </a:moveTo>
                <a:lnTo>
                  <a:pt x="0" y="187435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547767" y="3403260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931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621344" y="3380768"/>
            <a:ext cx="0" cy="211454"/>
          </a:xfrm>
          <a:custGeom>
            <a:avLst/>
            <a:gdLst/>
            <a:ahLst/>
            <a:cxnLst/>
            <a:rect l="l" t="t" r="r" b="b"/>
            <a:pathLst>
              <a:path h="211454">
                <a:moveTo>
                  <a:pt x="0" y="0"/>
                </a:moveTo>
                <a:lnTo>
                  <a:pt x="0" y="211426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694921" y="3385267"/>
            <a:ext cx="0" cy="204470"/>
          </a:xfrm>
          <a:custGeom>
            <a:avLst/>
            <a:gdLst/>
            <a:ahLst/>
            <a:cxnLst/>
            <a:rect l="l" t="t" r="r" b="b"/>
            <a:pathLst>
              <a:path h="204470">
                <a:moveTo>
                  <a:pt x="0" y="0"/>
                </a:moveTo>
                <a:lnTo>
                  <a:pt x="0" y="203929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768498" y="3376270"/>
            <a:ext cx="0" cy="207010"/>
          </a:xfrm>
          <a:custGeom>
            <a:avLst/>
            <a:gdLst/>
            <a:ahLst/>
            <a:cxnLst/>
            <a:rect l="l" t="t" r="r" b="b"/>
            <a:pathLst>
              <a:path h="207010">
                <a:moveTo>
                  <a:pt x="0" y="0"/>
                </a:moveTo>
                <a:lnTo>
                  <a:pt x="0" y="206928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841324" y="3337283"/>
            <a:ext cx="0" cy="235585"/>
          </a:xfrm>
          <a:custGeom>
            <a:avLst/>
            <a:gdLst/>
            <a:ahLst/>
            <a:cxnLst/>
            <a:rect l="l" t="t" r="r" b="b"/>
            <a:pathLst>
              <a:path h="235585">
                <a:moveTo>
                  <a:pt x="0" y="0"/>
                </a:moveTo>
                <a:lnTo>
                  <a:pt x="0" y="235418"/>
                </a:lnTo>
              </a:path>
            </a:pathLst>
          </a:custGeom>
          <a:ln w="4204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914151" y="3325287"/>
            <a:ext cx="0" cy="240029"/>
          </a:xfrm>
          <a:custGeom>
            <a:avLst/>
            <a:gdLst/>
            <a:ahLst/>
            <a:cxnLst/>
            <a:rect l="l" t="t" r="r" b="b"/>
            <a:pathLst>
              <a:path h="240029">
                <a:moveTo>
                  <a:pt x="0" y="0"/>
                </a:moveTo>
                <a:lnTo>
                  <a:pt x="0" y="239917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987727" y="3328286"/>
            <a:ext cx="0" cy="234315"/>
          </a:xfrm>
          <a:custGeom>
            <a:avLst/>
            <a:gdLst/>
            <a:ahLst/>
            <a:cxnLst/>
            <a:rect l="l" t="t" r="r" b="b"/>
            <a:pathLst>
              <a:path h="234314">
                <a:moveTo>
                  <a:pt x="0" y="0"/>
                </a:moveTo>
                <a:lnTo>
                  <a:pt x="0" y="233919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4061304" y="3338783"/>
            <a:ext cx="0" cy="227965"/>
          </a:xfrm>
          <a:custGeom>
            <a:avLst/>
            <a:gdLst/>
            <a:ahLst/>
            <a:cxnLst/>
            <a:rect l="l" t="t" r="r" b="b"/>
            <a:pathLst>
              <a:path h="227964">
                <a:moveTo>
                  <a:pt x="0" y="0"/>
                </a:moveTo>
                <a:lnTo>
                  <a:pt x="0" y="227921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4134882" y="3334284"/>
            <a:ext cx="0" cy="227965"/>
          </a:xfrm>
          <a:custGeom>
            <a:avLst/>
            <a:gdLst/>
            <a:ahLst/>
            <a:cxnLst/>
            <a:rect l="l" t="t" r="r" b="b"/>
            <a:pathLst>
              <a:path h="227964">
                <a:moveTo>
                  <a:pt x="0" y="0"/>
                </a:moveTo>
                <a:lnTo>
                  <a:pt x="0" y="227921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4208459" y="3337283"/>
            <a:ext cx="0" cy="225425"/>
          </a:xfrm>
          <a:custGeom>
            <a:avLst/>
            <a:gdLst/>
            <a:ahLst/>
            <a:cxnLst/>
            <a:rect l="l" t="t" r="r" b="b"/>
            <a:pathLst>
              <a:path h="225425">
                <a:moveTo>
                  <a:pt x="0" y="0"/>
                </a:moveTo>
                <a:lnTo>
                  <a:pt x="0" y="224922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4281285" y="3350778"/>
            <a:ext cx="0" cy="219075"/>
          </a:xfrm>
          <a:custGeom>
            <a:avLst/>
            <a:gdLst/>
            <a:ahLst/>
            <a:cxnLst/>
            <a:rect l="l" t="t" r="r" b="b"/>
            <a:pathLst>
              <a:path h="219075">
                <a:moveTo>
                  <a:pt x="0" y="0"/>
                </a:moveTo>
                <a:lnTo>
                  <a:pt x="0" y="218924"/>
                </a:lnTo>
              </a:path>
            </a:pathLst>
          </a:custGeom>
          <a:ln w="4204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4354111" y="3353777"/>
            <a:ext cx="0" cy="216535"/>
          </a:xfrm>
          <a:custGeom>
            <a:avLst/>
            <a:gdLst/>
            <a:ahLst/>
            <a:cxnLst/>
            <a:rect l="l" t="t" r="r" b="b"/>
            <a:pathLst>
              <a:path h="216535">
                <a:moveTo>
                  <a:pt x="0" y="0"/>
                </a:moveTo>
                <a:lnTo>
                  <a:pt x="0" y="215925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4427688" y="3350778"/>
            <a:ext cx="0" cy="217804"/>
          </a:xfrm>
          <a:custGeom>
            <a:avLst/>
            <a:gdLst/>
            <a:ahLst/>
            <a:cxnLst/>
            <a:rect l="l" t="t" r="r" b="b"/>
            <a:pathLst>
              <a:path h="217804">
                <a:moveTo>
                  <a:pt x="0" y="0"/>
                </a:moveTo>
                <a:lnTo>
                  <a:pt x="0" y="217424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4501265" y="3347779"/>
            <a:ext cx="0" cy="217804"/>
          </a:xfrm>
          <a:custGeom>
            <a:avLst/>
            <a:gdLst/>
            <a:ahLst/>
            <a:cxnLst/>
            <a:rect l="l" t="t" r="r" b="b"/>
            <a:pathLst>
              <a:path h="217804">
                <a:moveTo>
                  <a:pt x="0" y="0"/>
                </a:moveTo>
                <a:lnTo>
                  <a:pt x="0" y="217424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4574842" y="3343281"/>
            <a:ext cx="0" cy="219075"/>
          </a:xfrm>
          <a:custGeom>
            <a:avLst/>
            <a:gdLst/>
            <a:ahLst/>
            <a:cxnLst/>
            <a:rect l="l" t="t" r="r" b="b"/>
            <a:pathLst>
              <a:path h="219075">
                <a:moveTo>
                  <a:pt x="0" y="0"/>
                </a:moveTo>
                <a:lnTo>
                  <a:pt x="0" y="218924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4648419" y="3340282"/>
            <a:ext cx="0" cy="219075"/>
          </a:xfrm>
          <a:custGeom>
            <a:avLst/>
            <a:gdLst/>
            <a:ahLst/>
            <a:cxnLst/>
            <a:rect l="l" t="t" r="r" b="b"/>
            <a:pathLst>
              <a:path h="219075">
                <a:moveTo>
                  <a:pt x="0" y="0"/>
                </a:moveTo>
                <a:lnTo>
                  <a:pt x="0" y="218924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4721245" y="3335783"/>
            <a:ext cx="0" cy="220979"/>
          </a:xfrm>
          <a:custGeom>
            <a:avLst/>
            <a:gdLst/>
            <a:ahLst/>
            <a:cxnLst/>
            <a:rect l="l" t="t" r="r" b="b"/>
            <a:pathLst>
              <a:path h="220979">
                <a:moveTo>
                  <a:pt x="0" y="0"/>
                </a:moveTo>
                <a:lnTo>
                  <a:pt x="0" y="220423"/>
                </a:lnTo>
              </a:path>
            </a:pathLst>
          </a:custGeom>
          <a:ln w="4204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4794072" y="3331285"/>
            <a:ext cx="0" cy="220979"/>
          </a:xfrm>
          <a:custGeom>
            <a:avLst/>
            <a:gdLst/>
            <a:ahLst/>
            <a:cxnLst/>
            <a:rect l="l" t="t" r="r" b="b"/>
            <a:pathLst>
              <a:path h="220979">
                <a:moveTo>
                  <a:pt x="0" y="0"/>
                </a:moveTo>
                <a:lnTo>
                  <a:pt x="0" y="220423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4867649" y="3328286"/>
            <a:ext cx="0" cy="220979"/>
          </a:xfrm>
          <a:custGeom>
            <a:avLst/>
            <a:gdLst/>
            <a:ahLst/>
            <a:cxnLst/>
            <a:rect l="l" t="t" r="r" b="b"/>
            <a:pathLst>
              <a:path h="220979">
                <a:moveTo>
                  <a:pt x="0" y="0"/>
                </a:moveTo>
                <a:lnTo>
                  <a:pt x="0" y="220423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4941225" y="3323788"/>
            <a:ext cx="0" cy="222250"/>
          </a:xfrm>
          <a:custGeom>
            <a:avLst/>
            <a:gdLst/>
            <a:ahLst/>
            <a:cxnLst/>
            <a:rect l="l" t="t" r="r" b="b"/>
            <a:pathLst>
              <a:path h="222250">
                <a:moveTo>
                  <a:pt x="0" y="0"/>
                </a:moveTo>
                <a:lnTo>
                  <a:pt x="0" y="221923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014803" y="3319289"/>
            <a:ext cx="0" cy="223520"/>
          </a:xfrm>
          <a:custGeom>
            <a:avLst/>
            <a:gdLst/>
            <a:ahLst/>
            <a:cxnLst/>
            <a:rect l="l" t="t" r="r" b="b"/>
            <a:pathLst>
              <a:path h="223520">
                <a:moveTo>
                  <a:pt x="0" y="0"/>
                </a:moveTo>
                <a:lnTo>
                  <a:pt x="0" y="223422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5088380" y="3314791"/>
            <a:ext cx="0" cy="225425"/>
          </a:xfrm>
          <a:custGeom>
            <a:avLst/>
            <a:gdLst/>
            <a:ahLst/>
            <a:cxnLst/>
            <a:rect l="l" t="t" r="r" b="b"/>
            <a:pathLst>
              <a:path h="225425">
                <a:moveTo>
                  <a:pt x="0" y="0"/>
                </a:moveTo>
                <a:lnTo>
                  <a:pt x="0" y="224922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5161206" y="3311792"/>
            <a:ext cx="0" cy="223520"/>
          </a:xfrm>
          <a:custGeom>
            <a:avLst/>
            <a:gdLst/>
            <a:ahLst/>
            <a:cxnLst/>
            <a:rect l="l" t="t" r="r" b="b"/>
            <a:pathLst>
              <a:path h="223520">
                <a:moveTo>
                  <a:pt x="0" y="0"/>
                </a:moveTo>
                <a:lnTo>
                  <a:pt x="0" y="223422"/>
                </a:lnTo>
              </a:path>
            </a:pathLst>
          </a:custGeom>
          <a:ln w="4204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234032" y="3307293"/>
            <a:ext cx="0" cy="225425"/>
          </a:xfrm>
          <a:custGeom>
            <a:avLst/>
            <a:gdLst/>
            <a:ahLst/>
            <a:cxnLst/>
            <a:rect l="l" t="t" r="r" b="b"/>
            <a:pathLst>
              <a:path h="225425">
                <a:moveTo>
                  <a:pt x="0" y="0"/>
                </a:moveTo>
                <a:lnTo>
                  <a:pt x="0" y="224922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307609" y="3302795"/>
            <a:ext cx="0" cy="226695"/>
          </a:xfrm>
          <a:custGeom>
            <a:avLst/>
            <a:gdLst/>
            <a:ahLst/>
            <a:cxnLst/>
            <a:rect l="l" t="t" r="r" b="b"/>
            <a:pathLst>
              <a:path h="226695">
                <a:moveTo>
                  <a:pt x="0" y="0"/>
                </a:moveTo>
                <a:lnTo>
                  <a:pt x="0" y="226421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381186" y="3298297"/>
            <a:ext cx="0" cy="227965"/>
          </a:xfrm>
          <a:custGeom>
            <a:avLst/>
            <a:gdLst/>
            <a:ahLst/>
            <a:cxnLst/>
            <a:rect l="l" t="t" r="r" b="b"/>
            <a:pathLst>
              <a:path h="227964">
                <a:moveTo>
                  <a:pt x="0" y="0"/>
                </a:moveTo>
                <a:lnTo>
                  <a:pt x="0" y="227921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454763" y="3295298"/>
            <a:ext cx="0" cy="226695"/>
          </a:xfrm>
          <a:custGeom>
            <a:avLst/>
            <a:gdLst/>
            <a:ahLst/>
            <a:cxnLst/>
            <a:rect l="l" t="t" r="r" b="b"/>
            <a:pathLst>
              <a:path h="226695">
                <a:moveTo>
                  <a:pt x="0" y="0"/>
                </a:moveTo>
                <a:lnTo>
                  <a:pt x="0" y="226421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528340" y="3290799"/>
            <a:ext cx="0" cy="227965"/>
          </a:xfrm>
          <a:custGeom>
            <a:avLst/>
            <a:gdLst/>
            <a:ahLst/>
            <a:cxnLst/>
            <a:rect l="l" t="t" r="r" b="b"/>
            <a:pathLst>
              <a:path h="227964">
                <a:moveTo>
                  <a:pt x="0" y="0"/>
                </a:moveTo>
                <a:lnTo>
                  <a:pt x="0" y="227921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601167" y="3286301"/>
            <a:ext cx="0" cy="229870"/>
          </a:xfrm>
          <a:custGeom>
            <a:avLst/>
            <a:gdLst/>
            <a:ahLst/>
            <a:cxnLst/>
            <a:rect l="l" t="t" r="r" b="b"/>
            <a:pathLst>
              <a:path h="229870">
                <a:moveTo>
                  <a:pt x="0" y="0"/>
                </a:moveTo>
                <a:lnTo>
                  <a:pt x="0" y="229420"/>
                </a:lnTo>
              </a:path>
            </a:pathLst>
          </a:custGeom>
          <a:ln w="4204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673993" y="3281802"/>
            <a:ext cx="0" cy="229870"/>
          </a:xfrm>
          <a:custGeom>
            <a:avLst/>
            <a:gdLst/>
            <a:ahLst/>
            <a:cxnLst/>
            <a:rect l="l" t="t" r="r" b="b"/>
            <a:pathLst>
              <a:path h="229870">
                <a:moveTo>
                  <a:pt x="0" y="0"/>
                </a:moveTo>
                <a:lnTo>
                  <a:pt x="0" y="229420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747570" y="3278803"/>
            <a:ext cx="0" cy="229870"/>
          </a:xfrm>
          <a:custGeom>
            <a:avLst/>
            <a:gdLst/>
            <a:ahLst/>
            <a:cxnLst/>
            <a:rect l="l" t="t" r="r" b="b"/>
            <a:pathLst>
              <a:path h="229870">
                <a:moveTo>
                  <a:pt x="0" y="0"/>
                </a:moveTo>
                <a:lnTo>
                  <a:pt x="0" y="229420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821147" y="3274305"/>
            <a:ext cx="0" cy="231140"/>
          </a:xfrm>
          <a:custGeom>
            <a:avLst/>
            <a:gdLst/>
            <a:ahLst/>
            <a:cxnLst/>
            <a:rect l="l" t="t" r="r" b="b"/>
            <a:pathLst>
              <a:path h="231139">
                <a:moveTo>
                  <a:pt x="0" y="0"/>
                </a:moveTo>
                <a:lnTo>
                  <a:pt x="0" y="230920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894724" y="3269807"/>
            <a:ext cx="0" cy="232410"/>
          </a:xfrm>
          <a:custGeom>
            <a:avLst/>
            <a:gdLst/>
            <a:ahLst/>
            <a:cxnLst/>
            <a:rect l="l" t="t" r="r" b="b"/>
            <a:pathLst>
              <a:path h="232410">
                <a:moveTo>
                  <a:pt x="0" y="0"/>
                </a:moveTo>
                <a:lnTo>
                  <a:pt x="0" y="232419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968301" y="3265308"/>
            <a:ext cx="0" cy="232410"/>
          </a:xfrm>
          <a:custGeom>
            <a:avLst/>
            <a:gdLst/>
            <a:ahLst/>
            <a:cxnLst/>
            <a:rect l="l" t="t" r="r" b="b"/>
            <a:pathLst>
              <a:path h="232410">
                <a:moveTo>
                  <a:pt x="0" y="0"/>
                </a:moveTo>
                <a:lnTo>
                  <a:pt x="0" y="232419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040376" y="3260809"/>
            <a:ext cx="0" cy="234315"/>
          </a:xfrm>
          <a:custGeom>
            <a:avLst/>
            <a:gdLst/>
            <a:ahLst/>
            <a:cxnLst/>
            <a:rect l="l" t="t" r="r" b="b"/>
            <a:pathLst>
              <a:path h="234314">
                <a:moveTo>
                  <a:pt x="0" y="0"/>
                </a:moveTo>
                <a:lnTo>
                  <a:pt x="0" y="233919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113953" y="3256311"/>
            <a:ext cx="0" cy="235585"/>
          </a:xfrm>
          <a:custGeom>
            <a:avLst/>
            <a:gdLst/>
            <a:ahLst/>
            <a:cxnLst/>
            <a:rect l="l" t="t" r="r" b="b"/>
            <a:pathLst>
              <a:path h="235585">
                <a:moveTo>
                  <a:pt x="0" y="0"/>
                </a:moveTo>
                <a:lnTo>
                  <a:pt x="0" y="235418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187530" y="3251813"/>
            <a:ext cx="0" cy="235585"/>
          </a:xfrm>
          <a:custGeom>
            <a:avLst/>
            <a:gdLst/>
            <a:ahLst/>
            <a:cxnLst/>
            <a:rect l="l" t="t" r="r" b="b"/>
            <a:pathLst>
              <a:path h="235585">
                <a:moveTo>
                  <a:pt x="0" y="0"/>
                </a:moveTo>
                <a:lnTo>
                  <a:pt x="0" y="235418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261107" y="3247314"/>
            <a:ext cx="0" cy="237490"/>
          </a:xfrm>
          <a:custGeom>
            <a:avLst/>
            <a:gdLst/>
            <a:ahLst/>
            <a:cxnLst/>
            <a:rect l="l" t="t" r="r" b="b"/>
            <a:pathLst>
              <a:path h="237489">
                <a:moveTo>
                  <a:pt x="0" y="0"/>
                </a:moveTo>
                <a:lnTo>
                  <a:pt x="0" y="236918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334684" y="3242816"/>
            <a:ext cx="0" cy="237490"/>
          </a:xfrm>
          <a:custGeom>
            <a:avLst/>
            <a:gdLst/>
            <a:ahLst/>
            <a:cxnLst/>
            <a:rect l="l" t="t" r="r" b="b"/>
            <a:pathLst>
              <a:path h="237489">
                <a:moveTo>
                  <a:pt x="0" y="0"/>
                </a:moveTo>
                <a:lnTo>
                  <a:pt x="0" y="236918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408261" y="3239817"/>
            <a:ext cx="0" cy="237490"/>
          </a:xfrm>
          <a:custGeom>
            <a:avLst/>
            <a:gdLst/>
            <a:ahLst/>
            <a:cxnLst/>
            <a:rect l="l" t="t" r="r" b="b"/>
            <a:pathLst>
              <a:path h="237489">
                <a:moveTo>
                  <a:pt x="0" y="0"/>
                </a:moveTo>
                <a:lnTo>
                  <a:pt x="0" y="236918"/>
                </a:lnTo>
              </a:path>
            </a:pathLst>
          </a:custGeom>
          <a:ln w="4054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474330" y="3235318"/>
            <a:ext cx="0" cy="237490"/>
          </a:xfrm>
          <a:custGeom>
            <a:avLst/>
            <a:gdLst/>
            <a:ahLst/>
            <a:cxnLst/>
            <a:rect l="l" t="t" r="r" b="b"/>
            <a:pathLst>
              <a:path h="237489">
                <a:moveTo>
                  <a:pt x="0" y="0"/>
                </a:moveTo>
                <a:lnTo>
                  <a:pt x="0" y="236918"/>
                </a:lnTo>
              </a:path>
            </a:pathLst>
          </a:custGeom>
          <a:ln w="28529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2395310" y="3496228"/>
            <a:ext cx="33655" cy="21590"/>
          </a:xfrm>
          <a:custGeom>
            <a:avLst/>
            <a:gdLst/>
            <a:ahLst/>
            <a:cxnLst/>
            <a:rect l="l" t="t" r="r" b="b"/>
            <a:pathLst>
              <a:path w="33655" h="21589">
                <a:moveTo>
                  <a:pt x="33034" y="0"/>
                </a:moveTo>
                <a:lnTo>
                  <a:pt x="0" y="209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2468887" y="3473736"/>
            <a:ext cx="31750" cy="22860"/>
          </a:xfrm>
          <a:custGeom>
            <a:avLst/>
            <a:gdLst/>
            <a:ahLst/>
            <a:cxnLst/>
            <a:rect l="l" t="t" r="r" b="b"/>
            <a:pathLst>
              <a:path w="31750" h="22860">
                <a:moveTo>
                  <a:pt x="31533" y="0"/>
                </a:moveTo>
                <a:lnTo>
                  <a:pt x="0" y="224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2542464" y="3473736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3153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2614540" y="3469237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5" h="5079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2688117" y="3448245"/>
            <a:ext cx="33655" cy="21590"/>
          </a:xfrm>
          <a:custGeom>
            <a:avLst/>
            <a:gdLst/>
            <a:ahLst/>
            <a:cxnLst/>
            <a:rect l="l" t="t" r="r" b="b"/>
            <a:pathLst>
              <a:path w="33655" h="21589">
                <a:moveTo>
                  <a:pt x="33034" y="0"/>
                </a:moveTo>
                <a:lnTo>
                  <a:pt x="0" y="209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2761694" y="3445246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5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2835271" y="3443746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5" h="1904">
                <a:moveTo>
                  <a:pt x="33034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2908848" y="3422753"/>
            <a:ext cx="31750" cy="21590"/>
          </a:xfrm>
          <a:custGeom>
            <a:avLst/>
            <a:gdLst/>
            <a:ahLst/>
            <a:cxnLst/>
            <a:rect l="l" t="t" r="r" b="b"/>
            <a:pathLst>
              <a:path w="31750" h="21589">
                <a:moveTo>
                  <a:pt x="31533" y="0"/>
                </a:moveTo>
                <a:lnTo>
                  <a:pt x="0" y="209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2982425" y="3367273"/>
            <a:ext cx="31750" cy="55880"/>
          </a:xfrm>
          <a:custGeom>
            <a:avLst/>
            <a:gdLst/>
            <a:ahLst/>
            <a:cxnLst/>
            <a:rect l="l" t="t" r="r" b="b"/>
            <a:pathLst>
              <a:path w="31750" h="55879">
                <a:moveTo>
                  <a:pt x="31533" y="0"/>
                </a:moveTo>
                <a:lnTo>
                  <a:pt x="0" y="554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054500" y="3332784"/>
            <a:ext cx="33655" cy="34925"/>
          </a:xfrm>
          <a:custGeom>
            <a:avLst/>
            <a:gdLst/>
            <a:ahLst/>
            <a:cxnLst/>
            <a:rect l="l" t="t" r="r" b="b"/>
            <a:pathLst>
              <a:path w="33655" h="34925">
                <a:moveTo>
                  <a:pt x="33034" y="0"/>
                </a:moveTo>
                <a:lnTo>
                  <a:pt x="0" y="3448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128078" y="3332784"/>
            <a:ext cx="33655" cy="45085"/>
          </a:xfrm>
          <a:custGeom>
            <a:avLst/>
            <a:gdLst/>
            <a:ahLst/>
            <a:cxnLst/>
            <a:rect l="l" t="t" r="r" b="b"/>
            <a:pathLst>
              <a:path w="33655" h="45085">
                <a:moveTo>
                  <a:pt x="33034" y="449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201654" y="3377769"/>
            <a:ext cx="33655" cy="43815"/>
          </a:xfrm>
          <a:custGeom>
            <a:avLst/>
            <a:gdLst/>
            <a:ahLst/>
            <a:cxnLst/>
            <a:rect l="l" t="t" r="r" b="b"/>
            <a:pathLst>
              <a:path w="33655" h="43814">
                <a:moveTo>
                  <a:pt x="33034" y="434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275231" y="3421254"/>
            <a:ext cx="33655" cy="21590"/>
          </a:xfrm>
          <a:custGeom>
            <a:avLst/>
            <a:gdLst/>
            <a:ahLst/>
            <a:cxnLst/>
            <a:rect l="l" t="t" r="r" b="b"/>
            <a:pathLst>
              <a:path w="33654" h="21589">
                <a:moveTo>
                  <a:pt x="33034" y="2099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348809" y="3430251"/>
            <a:ext cx="31750" cy="12065"/>
          </a:xfrm>
          <a:custGeom>
            <a:avLst/>
            <a:gdLst/>
            <a:ahLst/>
            <a:cxnLst/>
            <a:rect l="l" t="t" r="r" b="b"/>
            <a:pathLst>
              <a:path w="31750" h="12064">
                <a:moveTo>
                  <a:pt x="31533" y="0"/>
                </a:moveTo>
                <a:lnTo>
                  <a:pt x="0" y="119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422386" y="3418255"/>
            <a:ext cx="31750" cy="12065"/>
          </a:xfrm>
          <a:custGeom>
            <a:avLst/>
            <a:gdLst/>
            <a:ahLst/>
            <a:cxnLst/>
            <a:rect l="l" t="t" r="r" b="b"/>
            <a:pathLst>
              <a:path w="31750" h="12064">
                <a:moveTo>
                  <a:pt x="31533" y="0"/>
                </a:moveTo>
                <a:lnTo>
                  <a:pt x="0" y="119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494461" y="3403260"/>
            <a:ext cx="33655" cy="15240"/>
          </a:xfrm>
          <a:custGeom>
            <a:avLst/>
            <a:gdLst/>
            <a:ahLst/>
            <a:cxnLst/>
            <a:rect l="l" t="t" r="r" b="b"/>
            <a:pathLst>
              <a:path w="33654" h="15239">
                <a:moveTo>
                  <a:pt x="33034" y="0"/>
                </a:moveTo>
                <a:lnTo>
                  <a:pt x="0" y="149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568038" y="3380768"/>
            <a:ext cx="33655" cy="22860"/>
          </a:xfrm>
          <a:custGeom>
            <a:avLst/>
            <a:gdLst/>
            <a:ahLst/>
            <a:cxnLst/>
            <a:rect l="l" t="t" r="r" b="b"/>
            <a:pathLst>
              <a:path w="33654" h="22860">
                <a:moveTo>
                  <a:pt x="33034" y="0"/>
                </a:moveTo>
                <a:lnTo>
                  <a:pt x="0" y="224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641615" y="3380768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79">
                <a:moveTo>
                  <a:pt x="33034" y="449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715192" y="3376270"/>
            <a:ext cx="33655" cy="9525"/>
          </a:xfrm>
          <a:custGeom>
            <a:avLst/>
            <a:gdLst/>
            <a:ahLst/>
            <a:cxnLst/>
            <a:rect l="l" t="t" r="r" b="b"/>
            <a:pathLst>
              <a:path w="33654" h="9525">
                <a:moveTo>
                  <a:pt x="33034" y="0"/>
                </a:moveTo>
                <a:lnTo>
                  <a:pt x="0" y="89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788769" y="3337283"/>
            <a:ext cx="31750" cy="39370"/>
          </a:xfrm>
          <a:custGeom>
            <a:avLst/>
            <a:gdLst/>
            <a:ahLst/>
            <a:cxnLst/>
            <a:rect l="l" t="t" r="r" b="b"/>
            <a:pathLst>
              <a:path w="31750" h="39370">
                <a:moveTo>
                  <a:pt x="31533" y="0"/>
                </a:moveTo>
                <a:lnTo>
                  <a:pt x="0" y="389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862346" y="3325287"/>
            <a:ext cx="31750" cy="12065"/>
          </a:xfrm>
          <a:custGeom>
            <a:avLst/>
            <a:gdLst/>
            <a:ahLst/>
            <a:cxnLst/>
            <a:rect l="l" t="t" r="r" b="b"/>
            <a:pathLst>
              <a:path w="31750" h="12064">
                <a:moveTo>
                  <a:pt x="31533" y="0"/>
                </a:moveTo>
                <a:lnTo>
                  <a:pt x="0" y="119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934422" y="3325287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299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007999" y="3328286"/>
            <a:ext cx="33655" cy="10795"/>
          </a:xfrm>
          <a:custGeom>
            <a:avLst/>
            <a:gdLst/>
            <a:ahLst/>
            <a:cxnLst/>
            <a:rect l="l" t="t" r="r" b="b"/>
            <a:pathLst>
              <a:path w="33654" h="10795">
                <a:moveTo>
                  <a:pt x="33034" y="104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081576" y="3334284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79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155152" y="3334284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299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228730" y="3337283"/>
            <a:ext cx="31750" cy="13970"/>
          </a:xfrm>
          <a:custGeom>
            <a:avLst/>
            <a:gdLst/>
            <a:ahLst/>
            <a:cxnLst/>
            <a:rect l="l" t="t" r="r" b="b"/>
            <a:pathLst>
              <a:path w="31750" h="13970">
                <a:moveTo>
                  <a:pt x="31533" y="1349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302307" y="3350778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33" y="299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374382" y="3350778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447959" y="3347779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521536" y="3343281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79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595113" y="3340282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668690" y="3335783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33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742267" y="3331285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33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814343" y="3328286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887920" y="3323788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79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961497" y="3319289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79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035074" y="3314791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79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108651" y="3311792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33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182228" y="3307293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33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254303" y="3302795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79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327880" y="3298297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79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401457" y="3295298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475034" y="3290799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79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548611" y="3286301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33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622188" y="3281802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33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694264" y="3278803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767841" y="3274305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79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841418" y="3269807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79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914995" y="3265308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79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988572" y="3260809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79">
                <a:moveTo>
                  <a:pt x="31533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6060647" y="3256311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79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134224" y="3251813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79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207801" y="3247314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79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281378" y="3242816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80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354955" y="3239817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428532" y="3235318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80">
                <a:moveTo>
                  <a:pt x="31533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384799" y="3350778"/>
            <a:ext cx="0" cy="167005"/>
          </a:xfrm>
          <a:custGeom>
            <a:avLst/>
            <a:gdLst/>
            <a:ahLst/>
            <a:cxnLst/>
            <a:rect l="l" t="t" r="r" b="b"/>
            <a:pathLst>
              <a:path h="167004">
                <a:moveTo>
                  <a:pt x="0" y="0"/>
                </a:moveTo>
                <a:lnTo>
                  <a:pt x="0" y="166442"/>
                </a:lnTo>
              </a:path>
            </a:pathLst>
          </a:custGeom>
          <a:ln w="21021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448616" y="3328286"/>
            <a:ext cx="0" cy="168275"/>
          </a:xfrm>
          <a:custGeom>
            <a:avLst/>
            <a:gdLst/>
            <a:ahLst/>
            <a:cxnLst/>
            <a:rect l="l" t="t" r="r" b="b"/>
            <a:pathLst>
              <a:path h="168275">
                <a:moveTo>
                  <a:pt x="0" y="0"/>
                </a:moveTo>
                <a:lnTo>
                  <a:pt x="0" y="167942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521442" y="3305794"/>
            <a:ext cx="0" cy="168275"/>
          </a:xfrm>
          <a:custGeom>
            <a:avLst/>
            <a:gdLst/>
            <a:ahLst/>
            <a:cxnLst/>
            <a:rect l="l" t="t" r="r" b="b"/>
            <a:pathLst>
              <a:path h="168275">
                <a:moveTo>
                  <a:pt x="0" y="0"/>
                </a:moveTo>
                <a:lnTo>
                  <a:pt x="0" y="167942"/>
                </a:lnTo>
              </a:path>
            </a:pathLst>
          </a:custGeom>
          <a:ln w="42044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594269" y="3302795"/>
            <a:ext cx="0" cy="171450"/>
          </a:xfrm>
          <a:custGeom>
            <a:avLst/>
            <a:gdLst/>
            <a:ahLst/>
            <a:cxnLst/>
            <a:rect l="l" t="t" r="r" b="b"/>
            <a:pathLst>
              <a:path h="171450">
                <a:moveTo>
                  <a:pt x="0" y="0"/>
                </a:moveTo>
                <a:lnTo>
                  <a:pt x="0" y="170940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667846" y="3296797"/>
            <a:ext cx="0" cy="172720"/>
          </a:xfrm>
          <a:custGeom>
            <a:avLst/>
            <a:gdLst/>
            <a:ahLst/>
            <a:cxnLst/>
            <a:rect l="l" t="t" r="r" b="b"/>
            <a:pathLst>
              <a:path h="172720">
                <a:moveTo>
                  <a:pt x="0" y="0"/>
                </a:moveTo>
                <a:lnTo>
                  <a:pt x="0" y="172440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741423" y="3274305"/>
            <a:ext cx="0" cy="173990"/>
          </a:xfrm>
          <a:custGeom>
            <a:avLst/>
            <a:gdLst/>
            <a:ahLst/>
            <a:cxnLst/>
            <a:rect l="l" t="t" r="r" b="b"/>
            <a:pathLst>
              <a:path h="173989">
                <a:moveTo>
                  <a:pt x="0" y="0"/>
                </a:moveTo>
                <a:lnTo>
                  <a:pt x="0" y="173939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815000" y="3269807"/>
            <a:ext cx="0" cy="175895"/>
          </a:xfrm>
          <a:custGeom>
            <a:avLst/>
            <a:gdLst/>
            <a:ahLst/>
            <a:cxnLst/>
            <a:rect l="l" t="t" r="r" b="b"/>
            <a:pathLst>
              <a:path h="175895">
                <a:moveTo>
                  <a:pt x="0" y="0"/>
                </a:moveTo>
                <a:lnTo>
                  <a:pt x="0" y="175439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888577" y="3266807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4">
                <a:moveTo>
                  <a:pt x="0" y="0"/>
                </a:moveTo>
                <a:lnTo>
                  <a:pt x="0" y="176938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961403" y="3244315"/>
            <a:ext cx="0" cy="178435"/>
          </a:xfrm>
          <a:custGeom>
            <a:avLst/>
            <a:gdLst/>
            <a:ahLst/>
            <a:cxnLst/>
            <a:rect l="l" t="t" r="r" b="b"/>
            <a:pathLst>
              <a:path h="178435">
                <a:moveTo>
                  <a:pt x="0" y="0"/>
                </a:moveTo>
                <a:lnTo>
                  <a:pt x="0" y="178438"/>
                </a:lnTo>
              </a:path>
            </a:pathLst>
          </a:custGeom>
          <a:ln w="42044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3034229" y="3187335"/>
            <a:ext cx="0" cy="180340"/>
          </a:xfrm>
          <a:custGeom>
            <a:avLst/>
            <a:gdLst/>
            <a:ahLst/>
            <a:cxnLst/>
            <a:rect l="l" t="t" r="r" b="b"/>
            <a:pathLst>
              <a:path h="180339">
                <a:moveTo>
                  <a:pt x="0" y="0"/>
                </a:moveTo>
                <a:lnTo>
                  <a:pt x="0" y="179937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107806" y="3151347"/>
            <a:ext cx="0" cy="181610"/>
          </a:xfrm>
          <a:custGeom>
            <a:avLst/>
            <a:gdLst/>
            <a:ahLst/>
            <a:cxnLst/>
            <a:rect l="l" t="t" r="r" b="b"/>
            <a:pathLst>
              <a:path h="181610">
                <a:moveTo>
                  <a:pt x="0" y="0"/>
                </a:moveTo>
                <a:lnTo>
                  <a:pt x="0" y="181437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181383" y="3196332"/>
            <a:ext cx="0" cy="181610"/>
          </a:xfrm>
          <a:custGeom>
            <a:avLst/>
            <a:gdLst/>
            <a:ahLst/>
            <a:cxnLst/>
            <a:rect l="l" t="t" r="r" b="b"/>
            <a:pathLst>
              <a:path h="181610">
                <a:moveTo>
                  <a:pt x="0" y="0"/>
                </a:moveTo>
                <a:lnTo>
                  <a:pt x="0" y="181437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254961" y="3238317"/>
            <a:ext cx="0" cy="183515"/>
          </a:xfrm>
          <a:custGeom>
            <a:avLst/>
            <a:gdLst/>
            <a:ahLst/>
            <a:cxnLst/>
            <a:rect l="l" t="t" r="r" b="b"/>
            <a:pathLst>
              <a:path h="183514">
                <a:moveTo>
                  <a:pt x="0" y="0"/>
                </a:moveTo>
                <a:lnTo>
                  <a:pt x="0" y="182936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3328537" y="3259310"/>
            <a:ext cx="0" cy="183515"/>
          </a:xfrm>
          <a:custGeom>
            <a:avLst/>
            <a:gdLst/>
            <a:ahLst/>
            <a:cxnLst/>
            <a:rect l="l" t="t" r="r" b="b"/>
            <a:pathLst>
              <a:path h="183514">
                <a:moveTo>
                  <a:pt x="0" y="0"/>
                </a:moveTo>
                <a:lnTo>
                  <a:pt x="0" y="182936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401364" y="3247314"/>
            <a:ext cx="0" cy="183515"/>
          </a:xfrm>
          <a:custGeom>
            <a:avLst/>
            <a:gdLst/>
            <a:ahLst/>
            <a:cxnLst/>
            <a:rect l="l" t="t" r="r" b="b"/>
            <a:pathLst>
              <a:path h="183514">
                <a:moveTo>
                  <a:pt x="0" y="0"/>
                </a:moveTo>
                <a:lnTo>
                  <a:pt x="0" y="182936"/>
                </a:lnTo>
              </a:path>
            </a:pathLst>
          </a:custGeom>
          <a:ln w="42044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474190" y="3235318"/>
            <a:ext cx="0" cy="183515"/>
          </a:xfrm>
          <a:custGeom>
            <a:avLst/>
            <a:gdLst/>
            <a:ahLst/>
            <a:cxnLst/>
            <a:rect l="l" t="t" r="r" b="b"/>
            <a:pathLst>
              <a:path h="183514">
                <a:moveTo>
                  <a:pt x="0" y="0"/>
                </a:moveTo>
                <a:lnTo>
                  <a:pt x="0" y="182936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3547767" y="3218824"/>
            <a:ext cx="0" cy="184785"/>
          </a:xfrm>
          <a:custGeom>
            <a:avLst/>
            <a:gdLst/>
            <a:ahLst/>
            <a:cxnLst/>
            <a:rect l="l" t="t" r="r" b="b"/>
            <a:pathLst>
              <a:path h="184785">
                <a:moveTo>
                  <a:pt x="0" y="0"/>
                </a:moveTo>
                <a:lnTo>
                  <a:pt x="0" y="184436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621344" y="3196332"/>
            <a:ext cx="0" cy="184785"/>
          </a:xfrm>
          <a:custGeom>
            <a:avLst/>
            <a:gdLst/>
            <a:ahLst/>
            <a:cxnLst/>
            <a:rect l="l" t="t" r="r" b="b"/>
            <a:pathLst>
              <a:path h="184785">
                <a:moveTo>
                  <a:pt x="0" y="0"/>
                </a:moveTo>
                <a:lnTo>
                  <a:pt x="0" y="184436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694921" y="3197831"/>
            <a:ext cx="0" cy="187960"/>
          </a:xfrm>
          <a:custGeom>
            <a:avLst/>
            <a:gdLst/>
            <a:ahLst/>
            <a:cxnLst/>
            <a:rect l="l" t="t" r="r" b="b"/>
            <a:pathLst>
              <a:path h="187960">
                <a:moveTo>
                  <a:pt x="0" y="0"/>
                </a:moveTo>
                <a:lnTo>
                  <a:pt x="0" y="187435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3768498" y="3188834"/>
            <a:ext cx="0" cy="187960"/>
          </a:xfrm>
          <a:custGeom>
            <a:avLst/>
            <a:gdLst/>
            <a:ahLst/>
            <a:cxnLst/>
            <a:rect l="l" t="t" r="r" b="b"/>
            <a:pathLst>
              <a:path h="187960">
                <a:moveTo>
                  <a:pt x="0" y="0"/>
                </a:moveTo>
                <a:lnTo>
                  <a:pt x="0" y="187435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3841324" y="3149848"/>
            <a:ext cx="0" cy="187960"/>
          </a:xfrm>
          <a:custGeom>
            <a:avLst/>
            <a:gdLst/>
            <a:ahLst/>
            <a:cxnLst/>
            <a:rect l="l" t="t" r="r" b="b"/>
            <a:pathLst>
              <a:path h="187960">
                <a:moveTo>
                  <a:pt x="0" y="0"/>
                </a:moveTo>
                <a:lnTo>
                  <a:pt x="0" y="187435"/>
                </a:lnTo>
              </a:path>
            </a:pathLst>
          </a:custGeom>
          <a:ln w="42044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914151" y="3136352"/>
            <a:ext cx="0" cy="189230"/>
          </a:xfrm>
          <a:custGeom>
            <a:avLst/>
            <a:gdLst/>
            <a:ahLst/>
            <a:cxnLst/>
            <a:rect l="l" t="t" r="r" b="b"/>
            <a:pathLst>
              <a:path h="189229">
                <a:moveTo>
                  <a:pt x="0" y="0"/>
                </a:moveTo>
                <a:lnTo>
                  <a:pt x="0" y="188934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987727" y="3139351"/>
            <a:ext cx="0" cy="189230"/>
          </a:xfrm>
          <a:custGeom>
            <a:avLst/>
            <a:gdLst/>
            <a:ahLst/>
            <a:cxnLst/>
            <a:rect l="l" t="t" r="r" b="b"/>
            <a:pathLst>
              <a:path h="189229">
                <a:moveTo>
                  <a:pt x="0" y="0"/>
                </a:moveTo>
                <a:lnTo>
                  <a:pt x="0" y="188934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061304" y="3148348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434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134882" y="3142350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1933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208459" y="3145349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1933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281285" y="3158845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1933"/>
                </a:lnTo>
              </a:path>
            </a:pathLst>
          </a:custGeom>
          <a:ln w="42044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354111" y="3160344"/>
            <a:ext cx="0" cy="193675"/>
          </a:xfrm>
          <a:custGeom>
            <a:avLst/>
            <a:gdLst/>
            <a:ahLst/>
            <a:cxnLst/>
            <a:rect l="l" t="t" r="r" b="b"/>
            <a:pathLst>
              <a:path h="193675">
                <a:moveTo>
                  <a:pt x="0" y="0"/>
                </a:moveTo>
                <a:lnTo>
                  <a:pt x="0" y="193433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427688" y="3155846"/>
            <a:ext cx="0" cy="194945"/>
          </a:xfrm>
          <a:custGeom>
            <a:avLst/>
            <a:gdLst/>
            <a:ahLst/>
            <a:cxnLst/>
            <a:rect l="l" t="t" r="r" b="b"/>
            <a:pathLst>
              <a:path h="194945">
                <a:moveTo>
                  <a:pt x="0" y="0"/>
                </a:moveTo>
                <a:lnTo>
                  <a:pt x="0" y="194932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501265" y="3151347"/>
            <a:ext cx="0" cy="196850"/>
          </a:xfrm>
          <a:custGeom>
            <a:avLst/>
            <a:gdLst/>
            <a:ahLst/>
            <a:cxnLst/>
            <a:rect l="l" t="t" r="r" b="b"/>
            <a:pathLst>
              <a:path h="196850">
                <a:moveTo>
                  <a:pt x="0" y="0"/>
                </a:moveTo>
                <a:lnTo>
                  <a:pt x="0" y="196432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574842" y="3146849"/>
            <a:ext cx="0" cy="196850"/>
          </a:xfrm>
          <a:custGeom>
            <a:avLst/>
            <a:gdLst/>
            <a:ahLst/>
            <a:cxnLst/>
            <a:rect l="l" t="t" r="r" b="b"/>
            <a:pathLst>
              <a:path h="196850">
                <a:moveTo>
                  <a:pt x="0" y="0"/>
                </a:moveTo>
                <a:lnTo>
                  <a:pt x="0" y="196432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648419" y="3142350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931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721245" y="3137852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931"/>
                </a:lnTo>
              </a:path>
            </a:pathLst>
          </a:custGeom>
          <a:ln w="42044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794072" y="3131854"/>
            <a:ext cx="0" cy="200025"/>
          </a:xfrm>
          <a:custGeom>
            <a:avLst/>
            <a:gdLst/>
            <a:ahLst/>
            <a:cxnLst/>
            <a:rect l="l" t="t" r="r" b="b"/>
            <a:pathLst>
              <a:path h="200025">
                <a:moveTo>
                  <a:pt x="0" y="0"/>
                </a:moveTo>
                <a:lnTo>
                  <a:pt x="0" y="199431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867649" y="3127356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0930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941225" y="3122857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0930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014803" y="3116859"/>
            <a:ext cx="0" cy="202565"/>
          </a:xfrm>
          <a:custGeom>
            <a:avLst/>
            <a:gdLst/>
            <a:ahLst/>
            <a:cxnLst/>
            <a:rect l="l" t="t" r="r" b="b"/>
            <a:pathLst>
              <a:path h="202564">
                <a:moveTo>
                  <a:pt x="0" y="0"/>
                </a:moveTo>
                <a:lnTo>
                  <a:pt x="0" y="202430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088380" y="3112361"/>
            <a:ext cx="0" cy="202565"/>
          </a:xfrm>
          <a:custGeom>
            <a:avLst/>
            <a:gdLst/>
            <a:ahLst/>
            <a:cxnLst/>
            <a:rect l="l" t="t" r="r" b="b"/>
            <a:pathLst>
              <a:path h="202564">
                <a:moveTo>
                  <a:pt x="0" y="0"/>
                </a:moveTo>
                <a:lnTo>
                  <a:pt x="0" y="202430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161206" y="3107862"/>
            <a:ext cx="0" cy="204470"/>
          </a:xfrm>
          <a:custGeom>
            <a:avLst/>
            <a:gdLst/>
            <a:ahLst/>
            <a:cxnLst/>
            <a:rect l="l" t="t" r="r" b="b"/>
            <a:pathLst>
              <a:path h="204470">
                <a:moveTo>
                  <a:pt x="0" y="0"/>
                </a:moveTo>
                <a:lnTo>
                  <a:pt x="0" y="203929"/>
                </a:lnTo>
              </a:path>
            </a:pathLst>
          </a:custGeom>
          <a:ln w="42044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234032" y="3101864"/>
            <a:ext cx="0" cy="205740"/>
          </a:xfrm>
          <a:custGeom>
            <a:avLst/>
            <a:gdLst/>
            <a:ahLst/>
            <a:cxnLst/>
            <a:rect l="l" t="t" r="r" b="b"/>
            <a:pathLst>
              <a:path h="205739">
                <a:moveTo>
                  <a:pt x="0" y="0"/>
                </a:moveTo>
                <a:lnTo>
                  <a:pt x="0" y="205429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5307609" y="3097366"/>
            <a:ext cx="0" cy="205740"/>
          </a:xfrm>
          <a:custGeom>
            <a:avLst/>
            <a:gdLst/>
            <a:ahLst/>
            <a:cxnLst/>
            <a:rect l="l" t="t" r="r" b="b"/>
            <a:pathLst>
              <a:path h="205739">
                <a:moveTo>
                  <a:pt x="0" y="0"/>
                </a:moveTo>
                <a:lnTo>
                  <a:pt x="0" y="205429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5381186" y="3091368"/>
            <a:ext cx="0" cy="207010"/>
          </a:xfrm>
          <a:custGeom>
            <a:avLst/>
            <a:gdLst/>
            <a:ahLst/>
            <a:cxnLst/>
            <a:rect l="l" t="t" r="r" b="b"/>
            <a:pathLst>
              <a:path h="207010">
                <a:moveTo>
                  <a:pt x="0" y="0"/>
                </a:moveTo>
                <a:lnTo>
                  <a:pt x="0" y="206928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5454763" y="3086870"/>
            <a:ext cx="0" cy="208915"/>
          </a:xfrm>
          <a:custGeom>
            <a:avLst/>
            <a:gdLst/>
            <a:ahLst/>
            <a:cxnLst/>
            <a:rect l="l" t="t" r="r" b="b"/>
            <a:pathLst>
              <a:path h="208914">
                <a:moveTo>
                  <a:pt x="0" y="0"/>
                </a:moveTo>
                <a:lnTo>
                  <a:pt x="0" y="208428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5528340" y="3082371"/>
            <a:ext cx="0" cy="208915"/>
          </a:xfrm>
          <a:custGeom>
            <a:avLst/>
            <a:gdLst/>
            <a:ahLst/>
            <a:cxnLst/>
            <a:rect l="l" t="t" r="r" b="b"/>
            <a:pathLst>
              <a:path h="208914">
                <a:moveTo>
                  <a:pt x="0" y="0"/>
                </a:moveTo>
                <a:lnTo>
                  <a:pt x="0" y="208428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601167" y="3076373"/>
            <a:ext cx="0" cy="210185"/>
          </a:xfrm>
          <a:custGeom>
            <a:avLst/>
            <a:gdLst/>
            <a:ahLst/>
            <a:cxnLst/>
            <a:rect l="l" t="t" r="r" b="b"/>
            <a:pathLst>
              <a:path h="210185">
                <a:moveTo>
                  <a:pt x="0" y="0"/>
                </a:moveTo>
                <a:lnTo>
                  <a:pt x="0" y="209927"/>
                </a:lnTo>
              </a:path>
            </a:pathLst>
          </a:custGeom>
          <a:ln w="42044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5673993" y="3071875"/>
            <a:ext cx="0" cy="210185"/>
          </a:xfrm>
          <a:custGeom>
            <a:avLst/>
            <a:gdLst/>
            <a:ahLst/>
            <a:cxnLst/>
            <a:rect l="l" t="t" r="r" b="b"/>
            <a:pathLst>
              <a:path h="210185">
                <a:moveTo>
                  <a:pt x="0" y="0"/>
                </a:moveTo>
                <a:lnTo>
                  <a:pt x="0" y="209927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747570" y="3065877"/>
            <a:ext cx="0" cy="213360"/>
          </a:xfrm>
          <a:custGeom>
            <a:avLst/>
            <a:gdLst/>
            <a:ahLst/>
            <a:cxnLst/>
            <a:rect l="l" t="t" r="r" b="b"/>
            <a:pathLst>
              <a:path h="213360">
                <a:moveTo>
                  <a:pt x="0" y="0"/>
                </a:moveTo>
                <a:lnTo>
                  <a:pt x="0" y="212926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821147" y="3061378"/>
            <a:ext cx="0" cy="213360"/>
          </a:xfrm>
          <a:custGeom>
            <a:avLst/>
            <a:gdLst/>
            <a:ahLst/>
            <a:cxnLst/>
            <a:rect l="l" t="t" r="r" b="b"/>
            <a:pathLst>
              <a:path h="213360">
                <a:moveTo>
                  <a:pt x="0" y="0"/>
                </a:moveTo>
                <a:lnTo>
                  <a:pt x="0" y="212926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894724" y="3055380"/>
            <a:ext cx="0" cy="214629"/>
          </a:xfrm>
          <a:custGeom>
            <a:avLst/>
            <a:gdLst/>
            <a:ahLst/>
            <a:cxnLst/>
            <a:rect l="l" t="t" r="r" b="b"/>
            <a:pathLst>
              <a:path h="214629">
                <a:moveTo>
                  <a:pt x="0" y="0"/>
                </a:moveTo>
                <a:lnTo>
                  <a:pt x="0" y="214425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968301" y="3049383"/>
            <a:ext cx="0" cy="216535"/>
          </a:xfrm>
          <a:custGeom>
            <a:avLst/>
            <a:gdLst/>
            <a:ahLst/>
            <a:cxnLst/>
            <a:rect l="l" t="t" r="r" b="b"/>
            <a:pathLst>
              <a:path h="216535">
                <a:moveTo>
                  <a:pt x="0" y="0"/>
                </a:moveTo>
                <a:lnTo>
                  <a:pt x="0" y="215925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040376" y="3044884"/>
            <a:ext cx="0" cy="216535"/>
          </a:xfrm>
          <a:custGeom>
            <a:avLst/>
            <a:gdLst/>
            <a:ahLst/>
            <a:cxnLst/>
            <a:rect l="l" t="t" r="r" b="b"/>
            <a:pathLst>
              <a:path h="216535">
                <a:moveTo>
                  <a:pt x="0" y="0"/>
                </a:moveTo>
                <a:lnTo>
                  <a:pt x="0" y="215925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113953" y="3038886"/>
            <a:ext cx="0" cy="217804"/>
          </a:xfrm>
          <a:custGeom>
            <a:avLst/>
            <a:gdLst/>
            <a:ahLst/>
            <a:cxnLst/>
            <a:rect l="l" t="t" r="r" b="b"/>
            <a:pathLst>
              <a:path h="217804">
                <a:moveTo>
                  <a:pt x="0" y="0"/>
                </a:moveTo>
                <a:lnTo>
                  <a:pt x="0" y="217424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187530" y="3034388"/>
            <a:ext cx="0" cy="217804"/>
          </a:xfrm>
          <a:custGeom>
            <a:avLst/>
            <a:gdLst/>
            <a:ahLst/>
            <a:cxnLst/>
            <a:rect l="l" t="t" r="r" b="b"/>
            <a:pathLst>
              <a:path h="217804">
                <a:moveTo>
                  <a:pt x="0" y="0"/>
                </a:moveTo>
                <a:lnTo>
                  <a:pt x="0" y="217424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261107" y="3028390"/>
            <a:ext cx="0" cy="219075"/>
          </a:xfrm>
          <a:custGeom>
            <a:avLst/>
            <a:gdLst/>
            <a:ahLst/>
            <a:cxnLst/>
            <a:rect l="l" t="t" r="r" b="b"/>
            <a:pathLst>
              <a:path h="219075">
                <a:moveTo>
                  <a:pt x="0" y="0"/>
                </a:moveTo>
                <a:lnTo>
                  <a:pt x="0" y="218924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334684" y="3023891"/>
            <a:ext cx="0" cy="219075"/>
          </a:xfrm>
          <a:custGeom>
            <a:avLst/>
            <a:gdLst/>
            <a:ahLst/>
            <a:cxnLst/>
            <a:rect l="l" t="t" r="r" b="b"/>
            <a:pathLst>
              <a:path h="219075">
                <a:moveTo>
                  <a:pt x="0" y="0"/>
                </a:moveTo>
                <a:lnTo>
                  <a:pt x="0" y="218924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6408261" y="3017893"/>
            <a:ext cx="0" cy="222250"/>
          </a:xfrm>
          <a:custGeom>
            <a:avLst/>
            <a:gdLst/>
            <a:ahLst/>
            <a:cxnLst/>
            <a:rect l="l" t="t" r="r" b="b"/>
            <a:pathLst>
              <a:path h="222250">
                <a:moveTo>
                  <a:pt x="0" y="0"/>
                </a:moveTo>
                <a:lnTo>
                  <a:pt x="0" y="221923"/>
                </a:lnTo>
              </a:path>
            </a:pathLst>
          </a:custGeom>
          <a:ln w="40542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6474330" y="3011896"/>
            <a:ext cx="0" cy="223520"/>
          </a:xfrm>
          <a:custGeom>
            <a:avLst/>
            <a:gdLst/>
            <a:ahLst/>
            <a:cxnLst/>
            <a:rect l="l" t="t" r="r" b="b"/>
            <a:pathLst>
              <a:path h="223519">
                <a:moveTo>
                  <a:pt x="0" y="0"/>
                </a:moveTo>
                <a:lnTo>
                  <a:pt x="0" y="223422"/>
                </a:lnTo>
              </a:path>
            </a:pathLst>
          </a:custGeom>
          <a:ln w="28529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2395310" y="3328286"/>
            <a:ext cx="33655" cy="22860"/>
          </a:xfrm>
          <a:custGeom>
            <a:avLst/>
            <a:gdLst/>
            <a:ahLst/>
            <a:cxnLst/>
            <a:rect l="l" t="t" r="r" b="b"/>
            <a:pathLst>
              <a:path w="33655" h="22860">
                <a:moveTo>
                  <a:pt x="33034" y="0"/>
                </a:moveTo>
                <a:lnTo>
                  <a:pt x="0" y="224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2468887" y="3305794"/>
            <a:ext cx="31750" cy="22860"/>
          </a:xfrm>
          <a:custGeom>
            <a:avLst/>
            <a:gdLst/>
            <a:ahLst/>
            <a:cxnLst/>
            <a:rect l="l" t="t" r="r" b="b"/>
            <a:pathLst>
              <a:path w="31750" h="22860">
                <a:moveTo>
                  <a:pt x="31533" y="0"/>
                </a:moveTo>
                <a:lnTo>
                  <a:pt x="0" y="224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2542464" y="3302795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33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2614540" y="3296797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5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2688117" y="3274305"/>
            <a:ext cx="33655" cy="22860"/>
          </a:xfrm>
          <a:custGeom>
            <a:avLst/>
            <a:gdLst/>
            <a:ahLst/>
            <a:cxnLst/>
            <a:rect l="l" t="t" r="r" b="b"/>
            <a:pathLst>
              <a:path w="33655" h="22860">
                <a:moveTo>
                  <a:pt x="33034" y="0"/>
                </a:moveTo>
                <a:lnTo>
                  <a:pt x="0" y="224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2761694" y="3269807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5" h="5079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2835271" y="3266807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5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2908848" y="3244315"/>
            <a:ext cx="31750" cy="22860"/>
          </a:xfrm>
          <a:custGeom>
            <a:avLst/>
            <a:gdLst/>
            <a:ahLst/>
            <a:cxnLst/>
            <a:rect l="l" t="t" r="r" b="b"/>
            <a:pathLst>
              <a:path w="31750" h="22860">
                <a:moveTo>
                  <a:pt x="31533" y="0"/>
                </a:moveTo>
                <a:lnTo>
                  <a:pt x="0" y="224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2982425" y="3187335"/>
            <a:ext cx="31750" cy="57150"/>
          </a:xfrm>
          <a:custGeom>
            <a:avLst/>
            <a:gdLst/>
            <a:ahLst/>
            <a:cxnLst/>
            <a:rect l="l" t="t" r="r" b="b"/>
            <a:pathLst>
              <a:path w="31750" h="57150">
                <a:moveTo>
                  <a:pt x="31533" y="0"/>
                </a:moveTo>
                <a:lnTo>
                  <a:pt x="0" y="569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054500" y="3151347"/>
            <a:ext cx="33655" cy="36195"/>
          </a:xfrm>
          <a:custGeom>
            <a:avLst/>
            <a:gdLst/>
            <a:ahLst/>
            <a:cxnLst/>
            <a:rect l="l" t="t" r="r" b="b"/>
            <a:pathLst>
              <a:path w="33655" h="36194">
                <a:moveTo>
                  <a:pt x="33034" y="0"/>
                </a:moveTo>
                <a:lnTo>
                  <a:pt x="0" y="359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128078" y="3151347"/>
            <a:ext cx="33655" cy="45085"/>
          </a:xfrm>
          <a:custGeom>
            <a:avLst/>
            <a:gdLst/>
            <a:ahLst/>
            <a:cxnLst/>
            <a:rect l="l" t="t" r="r" b="b"/>
            <a:pathLst>
              <a:path w="33655" h="45085">
                <a:moveTo>
                  <a:pt x="33034" y="449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201654" y="3196332"/>
            <a:ext cx="33655" cy="42545"/>
          </a:xfrm>
          <a:custGeom>
            <a:avLst/>
            <a:gdLst/>
            <a:ahLst/>
            <a:cxnLst/>
            <a:rect l="l" t="t" r="r" b="b"/>
            <a:pathLst>
              <a:path w="33655" h="42544">
                <a:moveTo>
                  <a:pt x="33034" y="4198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275231" y="3238317"/>
            <a:ext cx="33655" cy="21590"/>
          </a:xfrm>
          <a:custGeom>
            <a:avLst/>
            <a:gdLst/>
            <a:ahLst/>
            <a:cxnLst/>
            <a:rect l="l" t="t" r="r" b="b"/>
            <a:pathLst>
              <a:path w="33654" h="21589">
                <a:moveTo>
                  <a:pt x="33034" y="2099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348809" y="3247314"/>
            <a:ext cx="31750" cy="12065"/>
          </a:xfrm>
          <a:custGeom>
            <a:avLst/>
            <a:gdLst/>
            <a:ahLst/>
            <a:cxnLst/>
            <a:rect l="l" t="t" r="r" b="b"/>
            <a:pathLst>
              <a:path w="31750" h="12064">
                <a:moveTo>
                  <a:pt x="31533" y="0"/>
                </a:moveTo>
                <a:lnTo>
                  <a:pt x="0" y="119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422386" y="3235318"/>
            <a:ext cx="31750" cy="12065"/>
          </a:xfrm>
          <a:custGeom>
            <a:avLst/>
            <a:gdLst/>
            <a:ahLst/>
            <a:cxnLst/>
            <a:rect l="l" t="t" r="r" b="b"/>
            <a:pathLst>
              <a:path w="31750" h="12064">
                <a:moveTo>
                  <a:pt x="31533" y="0"/>
                </a:moveTo>
                <a:lnTo>
                  <a:pt x="0" y="119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494461" y="3218824"/>
            <a:ext cx="33655" cy="16510"/>
          </a:xfrm>
          <a:custGeom>
            <a:avLst/>
            <a:gdLst/>
            <a:ahLst/>
            <a:cxnLst/>
            <a:rect l="l" t="t" r="r" b="b"/>
            <a:pathLst>
              <a:path w="33654" h="16510">
                <a:moveTo>
                  <a:pt x="33034" y="0"/>
                </a:moveTo>
                <a:lnTo>
                  <a:pt x="0" y="164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568038" y="3196332"/>
            <a:ext cx="33655" cy="22860"/>
          </a:xfrm>
          <a:custGeom>
            <a:avLst/>
            <a:gdLst/>
            <a:ahLst/>
            <a:cxnLst/>
            <a:rect l="l" t="t" r="r" b="b"/>
            <a:pathLst>
              <a:path w="33654" h="22860">
                <a:moveTo>
                  <a:pt x="33034" y="0"/>
                </a:moveTo>
                <a:lnTo>
                  <a:pt x="0" y="224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641615" y="3196332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5">
                <a:moveTo>
                  <a:pt x="33034" y="149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715192" y="3188834"/>
            <a:ext cx="33655" cy="9525"/>
          </a:xfrm>
          <a:custGeom>
            <a:avLst/>
            <a:gdLst/>
            <a:ahLst/>
            <a:cxnLst/>
            <a:rect l="l" t="t" r="r" b="b"/>
            <a:pathLst>
              <a:path w="33654" h="9525">
                <a:moveTo>
                  <a:pt x="33034" y="0"/>
                </a:moveTo>
                <a:lnTo>
                  <a:pt x="0" y="89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788769" y="3149848"/>
            <a:ext cx="31750" cy="39370"/>
          </a:xfrm>
          <a:custGeom>
            <a:avLst/>
            <a:gdLst/>
            <a:ahLst/>
            <a:cxnLst/>
            <a:rect l="l" t="t" r="r" b="b"/>
            <a:pathLst>
              <a:path w="31750" h="39369">
                <a:moveTo>
                  <a:pt x="31533" y="0"/>
                </a:moveTo>
                <a:lnTo>
                  <a:pt x="0" y="389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862346" y="3136352"/>
            <a:ext cx="31750" cy="13970"/>
          </a:xfrm>
          <a:custGeom>
            <a:avLst/>
            <a:gdLst/>
            <a:ahLst/>
            <a:cxnLst/>
            <a:rect l="l" t="t" r="r" b="b"/>
            <a:pathLst>
              <a:path w="31750" h="13969">
                <a:moveTo>
                  <a:pt x="31533" y="0"/>
                </a:moveTo>
                <a:lnTo>
                  <a:pt x="0" y="134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934422" y="3136352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299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4007999" y="3139351"/>
            <a:ext cx="33655" cy="9525"/>
          </a:xfrm>
          <a:custGeom>
            <a:avLst/>
            <a:gdLst/>
            <a:ahLst/>
            <a:cxnLst/>
            <a:rect l="l" t="t" r="r" b="b"/>
            <a:pathLst>
              <a:path w="33654" h="9525">
                <a:moveTo>
                  <a:pt x="33034" y="89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4081576" y="3142350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4155152" y="3142350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299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228730" y="3145349"/>
            <a:ext cx="31750" cy="13970"/>
          </a:xfrm>
          <a:custGeom>
            <a:avLst/>
            <a:gdLst/>
            <a:ahLst/>
            <a:cxnLst/>
            <a:rect l="l" t="t" r="r" b="b"/>
            <a:pathLst>
              <a:path w="31750" h="13969">
                <a:moveTo>
                  <a:pt x="31533" y="1349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302307" y="3158845"/>
            <a:ext cx="31750" cy="1905"/>
          </a:xfrm>
          <a:custGeom>
            <a:avLst/>
            <a:gdLst/>
            <a:ahLst/>
            <a:cxnLst/>
            <a:rect l="l" t="t" r="r" b="b"/>
            <a:pathLst>
              <a:path w="31750" h="1905">
                <a:moveTo>
                  <a:pt x="31533" y="149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374382" y="3155846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80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447959" y="3151347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80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521536" y="3146849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80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595113" y="3142350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80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668690" y="3137852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80">
                <a:moveTo>
                  <a:pt x="31533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742267" y="3131854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814343" y="3127356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80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887920" y="3122857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80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961497" y="3116859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035074" y="3112361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80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5108651" y="3107862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80">
                <a:moveTo>
                  <a:pt x="31533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182228" y="3101864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254303" y="3097366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80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327880" y="3091368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401457" y="3086870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80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475034" y="3082371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80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548611" y="3076373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622188" y="3071875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80">
                <a:moveTo>
                  <a:pt x="31533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694264" y="3065877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767841" y="3061378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80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841418" y="3055380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914995" y="3049383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988572" y="3044884"/>
            <a:ext cx="31750" cy="5080"/>
          </a:xfrm>
          <a:custGeom>
            <a:avLst/>
            <a:gdLst/>
            <a:ahLst/>
            <a:cxnLst/>
            <a:rect l="l" t="t" r="r" b="b"/>
            <a:pathLst>
              <a:path w="31750" h="5080">
                <a:moveTo>
                  <a:pt x="31533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6060647" y="3038886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6134224" y="3034388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80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6207801" y="3028390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6281378" y="3023891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80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6354955" y="3017893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6428532" y="3011896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2384799" y="3205329"/>
            <a:ext cx="0" cy="146050"/>
          </a:xfrm>
          <a:custGeom>
            <a:avLst/>
            <a:gdLst/>
            <a:ahLst/>
            <a:cxnLst/>
            <a:rect l="l" t="t" r="r" b="b"/>
            <a:pathLst>
              <a:path h="146050">
                <a:moveTo>
                  <a:pt x="0" y="0"/>
                </a:moveTo>
                <a:lnTo>
                  <a:pt x="0" y="145449"/>
                </a:lnTo>
              </a:path>
            </a:pathLst>
          </a:custGeom>
          <a:ln w="21021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2448616" y="3179837"/>
            <a:ext cx="0" cy="148590"/>
          </a:xfrm>
          <a:custGeom>
            <a:avLst/>
            <a:gdLst/>
            <a:ahLst/>
            <a:cxnLst/>
            <a:rect l="l" t="t" r="r" b="b"/>
            <a:pathLst>
              <a:path h="148589">
                <a:moveTo>
                  <a:pt x="0" y="0"/>
                </a:moveTo>
                <a:lnTo>
                  <a:pt x="0" y="148448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2521442" y="3154346"/>
            <a:ext cx="0" cy="151765"/>
          </a:xfrm>
          <a:custGeom>
            <a:avLst/>
            <a:gdLst/>
            <a:ahLst/>
            <a:cxnLst/>
            <a:rect l="l" t="t" r="r" b="b"/>
            <a:pathLst>
              <a:path h="151764">
                <a:moveTo>
                  <a:pt x="0" y="0"/>
                </a:moveTo>
                <a:lnTo>
                  <a:pt x="0" y="151447"/>
                </a:lnTo>
              </a:path>
            </a:pathLst>
          </a:custGeom>
          <a:ln w="42044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2594269" y="3151347"/>
            <a:ext cx="0" cy="151765"/>
          </a:xfrm>
          <a:custGeom>
            <a:avLst/>
            <a:gdLst/>
            <a:ahLst/>
            <a:cxnLst/>
            <a:rect l="l" t="t" r="r" b="b"/>
            <a:pathLst>
              <a:path h="151764">
                <a:moveTo>
                  <a:pt x="0" y="0"/>
                </a:moveTo>
                <a:lnTo>
                  <a:pt x="0" y="151447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2667846" y="3145349"/>
            <a:ext cx="0" cy="151765"/>
          </a:xfrm>
          <a:custGeom>
            <a:avLst/>
            <a:gdLst/>
            <a:ahLst/>
            <a:cxnLst/>
            <a:rect l="l" t="t" r="r" b="b"/>
            <a:pathLst>
              <a:path h="151764">
                <a:moveTo>
                  <a:pt x="0" y="0"/>
                </a:moveTo>
                <a:lnTo>
                  <a:pt x="0" y="151447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2741423" y="3122857"/>
            <a:ext cx="0" cy="151765"/>
          </a:xfrm>
          <a:custGeom>
            <a:avLst/>
            <a:gdLst/>
            <a:ahLst/>
            <a:cxnLst/>
            <a:rect l="l" t="t" r="r" b="b"/>
            <a:pathLst>
              <a:path h="151764">
                <a:moveTo>
                  <a:pt x="0" y="0"/>
                </a:moveTo>
                <a:lnTo>
                  <a:pt x="0" y="151447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2815000" y="3116859"/>
            <a:ext cx="0" cy="153035"/>
          </a:xfrm>
          <a:custGeom>
            <a:avLst/>
            <a:gdLst/>
            <a:ahLst/>
            <a:cxnLst/>
            <a:rect l="l" t="t" r="r" b="b"/>
            <a:pathLst>
              <a:path h="153035">
                <a:moveTo>
                  <a:pt x="0" y="0"/>
                </a:moveTo>
                <a:lnTo>
                  <a:pt x="0" y="152947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2888577" y="3112361"/>
            <a:ext cx="0" cy="154940"/>
          </a:xfrm>
          <a:custGeom>
            <a:avLst/>
            <a:gdLst/>
            <a:ahLst/>
            <a:cxnLst/>
            <a:rect l="l" t="t" r="r" b="b"/>
            <a:pathLst>
              <a:path h="154939">
                <a:moveTo>
                  <a:pt x="0" y="0"/>
                </a:moveTo>
                <a:lnTo>
                  <a:pt x="0" y="154446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2961403" y="3086870"/>
            <a:ext cx="0" cy="157480"/>
          </a:xfrm>
          <a:custGeom>
            <a:avLst/>
            <a:gdLst/>
            <a:ahLst/>
            <a:cxnLst/>
            <a:rect l="l" t="t" r="r" b="b"/>
            <a:pathLst>
              <a:path h="157480">
                <a:moveTo>
                  <a:pt x="0" y="0"/>
                </a:moveTo>
                <a:lnTo>
                  <a:pt x="0" y="157445"/>
                </a:lnTo>
              </a:path>
            </a:pathLst>
          </a:custGeom>
          <a:ln w="42044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3034229" y="3026890"/>
            <a:ext cx="0" cy="160655"/>
          </a:xfrm>
          <a:custGeom>
            <a:avLst/>
            <a:gdLst/>
            <a:ahLst/>
            <a:cxnLst/>
            <a:rect l="l" t="t" r="r" b="b"/>
            <a:pathLst>
              <a:path h="160655">
                <a:moveTo>
                  <a:pt x="0" y="0"/>
                </a:moveTo>
                <a:lnTo>
                  <a:pt x="0" y="160444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3107806" y="2986404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4943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3181383" y="3029889"/>
            <a:ext cx="0" cy="167005"/>
          </a:xfrm>
          <a:custGeom>
            <a:avLst/>
            <a:gdLst/>
            <a:ahLst/>
            <a:cxnLst/>
            <a:rect l="l" t="t" r="r" b="b"/>
            <a:pathLst>
              <a:path h="167005">
                <a:moveTo>
                  <a:pt x="0" y="0"/>
                </a:moveTo>
                <a:lnTo>
                  <a:pt x="0" y="166442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3254961" y="3076373"/>
            <a:ext cx="0" cy="162560"/>
          </a:xfrm>
          <a:custGeom>
            <a:avLst/>
            <a:gdLst/>
            <a:ahLst/>
            <a:cxnLst/>
            <a:rect l="l" t="t" r="r" b="b"/>
            <a:pathLst>
              <a:path h="162560">
                <a:moveTo>
                  <a:pt x="0" y="0"/>
                </a:moveTo>
                <a:lnTo>
                  <a:pt x="0" y="161944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3328537" y="3098865"/>
            <a:ext cx="0" cy="160655"/>
          </a:xfrm>
          <a:custGeom>
            <a:avLst/>
            <a:gdLst/>
            <a:ahLst/>
            <a:cxnLst/>
            <a:rect l="l" t="t" r="r" b="b"/>
            <a:pathLst>
              <a:path h="160654">
                <a:moveTo>
                  <a:pt x="0" y="0"/>
                </a:moveTo>
                <a:lnTo>
                  <a:pt x="0" y="160444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3401364" y="3088369"/>
            <a:ext cx="0" cy="159385"/>
          </a:xfrm>
          <a:custGeom>
            <a:avLst/>
            <a:gdLst/>
            <a:ahLst/>
            <a:cxnLst/>
            <a:rect l="l" t="t" r="r" b="b"/>
            <a:pathLst>
              <a:path h="159385">
                <a:moveTo>
                  <a:pt x="0" y="0"/>
                </a:moveTo>
                <a:lnTo>
                  <a:pt x="0" y="158945"/>
                </a:lnTo>
              </a:path>
            </a:pathLst>
          </a:custGeom>
          <a:ln w="42044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3474190" y="3076373"/>
            <a:ext cx="0" cy="159385"/>
          </a:xfrm>
          <a:custGeom>
            <a:avLst/>
            <a:gdLst/>
            <a:ahLst/>
            <a:cxnLst/>
            <a:rect l="l" t="t" r="r" b="b"/>
            <a:pathLst>
              <a:path h="159385">
                <a:moveTo>
                  <a:pt x="0" y="0"/>
                </a:moveTo>
                <a:lnTo>
                  <a:pt x="0" y="158945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3547767" y="3056880"/>
            <a:ext cx="0" cy="162560"/>
          </a:xfrm>
          <a:custGeom>
            <a:avLst/>
            <a:gdLst/>
            <a:ahLst/>
            <a:cxnLst/>
            <a:rect l="l" t="t" r="r" b="b"/>
            <a:pathLst>
              <a:path h="162560">
                <a:moveTo>
                  <a:pt x="0" y="0"/>
                </a:moveTo>
                <a:lnTo>
                  <a:pt x="0" y="161944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3621344" y="3028390"/>
            <a:ext cx="0" cy="168275"/>
          </a:xfrm>
          <a:custGeom>
            <a:avLst/>
            <a:gdLst/>
            <a:ahLst/>
            <a:cxnLst/>
            <a:rect l="l" t="t" r="r" b="b"/>
            <a:pathLst>
              <a:path h="168275">
                <a:moveTo>
                  <a:pt x="0" y="0"/>
                </a:moveTo>
                <a:lnTo>
                  <a:pt x="0" y="167942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3694921" y="3029889"/>
            <a:ext cx="0" cy="168275"/>
          </a:xfrm>
          <a:custGeom>
            <a:avLst/>
            <a:gdLst/>
            <a:ahLst/>
            <a:cxnLst/>
            <a:rect l="l" t="t" r="r" b="b"/>
            <a:pathLst>
              <a:path h="168275">
                <a:moveTo>
                  <a:pt x="0" y="0"/>
                </a:moveTo>
                <a:lnTo>
                  <a:pt x="0" y="167942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3768498" y="3019393"/>
            <a:ext cx="0" cy="169545"/>
          </a:xfrm>
          <a:custGeom>
            <a:avLst/>
            <a:gdLst/>
            <a:ahLst/>
            <a:cxnLst/>
            <a:rect l="l" t="t" r="r" b="b"/>
            <a:pathLst>
              <a:path h="169544">
                <a:moveTo>
                  <a:pt x="0" y="0"/>
                </a:moveTo>
                <a:lnTo>
                  <a:pt x="0" y="169441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3841324" y="2977407"/>
            <a:ext cx="0" cy="172720"/>
          </a:xfrm>
          <a:custGeom>
            <a:avLst/>
            <a:gdLst/>
            <a:ahLst/>
            <a:cxnLst/>
            <a:rect l="l" t="t" r="r" b="b"/>
            <a:pathLst>
              <a:path h="172719">
                <a:moveTo>
                  <a:pt x="0" y="0"/>
                </a:moveTo>
                <a:lnTo>
                  <a:pt x="0" y="172440"/>
                </a:lnTo>
              </a:path>
            </a:pathLst>
          </a:custGeom>
          <a:ln w="42044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3914151" y="2960913"/>
            <a:ext cx="0" cy="175895"/>
          </a:xfrm>
          <a:custGeom>
            <a:avLst/>
            <a:gdLst/>
            <a:ahLst/>
            <a:cxnLst/>
            <a:rect l="l" t="t" r="r" b="b"/>
            <a:pathLst>
              <a:path h="175894">
                <a:moveTo>
                  <a:pt x="0" y="0"/>
                </a:moveTo>
                <a:lnTo>
                  <a:pt x="0" y="175439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3987727" y="2963912"/>
            <a:ext cx="0" cy="175895"/>
          </a:xfrm>
          <a:custGeom>
            <a:avLst/>
            <a:gdLst/>
            <a:ahLst/>
            <a:cxnLst/>
            <a:rect l="l" t="t" r="r" b="b"/>
            <a:pathLst>
              <a:path h="175894">
                <a:moveTo>
                  <a:pt x="0" y="0"/>
                </a:moveTo>
                <a:lnTo>
                  <a:pt x="0" y="175439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061304" y="2974408"/>
            <a:ext cx="0" cy="173990"/>
          </a:xfrm>
          <a:custGeom>
            <a:avLst/>
            <a:gdLst/>
            <a:ahLst/>
            <a:cxnLst/>
            <a:rect l="l" t="t" r="r" b="b"/>
            <a:pathLst>
              <a:path h="173989">
                <a:moveTo>
                  <a:pt x="0" y="0"/>
                </a:moveTo>
                <a:lnTo>
                  <a:pt x="0" y="173939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134882" y="2966911"/>
            <a:ext cx="0" cy="175895"/>
          </a:xfrm>
          <a:custGeom>
            <a:avLst/>
            <a:gdLst/>
            <a:ahLst/>
            <a:cxnLst/>
            <a:rect l="l" t="t" r="r" b="b"/>
            <a:pathLst>
              <a:path h="175894">
                <a:moveTo>
                  <a:pt x="0" y="0"/>
                </a:moveTo>
                <a:lnTo>
                  <a:pt x="0" y="175439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208459" y="2968410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4">
                <a:moveTo>
                  <a:pt x="0" y="0"/>
                </a:moveTo>
                <a:lnTo>
                  <a:pt x="0" y="176938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4281285" y="2983405"/>
            <a:ext cx="0" cy="175895"/>
          </a:xfrm>
          <a:custGeom>
            <a:avLst/>
            <a:gdLst/>
            <a:ahLst/>
            <a:cxnLst/>
            <a:rect l="l" t="t" r="r" b="b"/>
            <a:pathLst>
              <a:path h="175894">
                <a:moveTo>
                  <a:pt x="0" y="0"/>
                </a:moveTo>
                <a:lnTo>
                  <a:pt x="0" y="175439"/>
                </a:lnTo>
              </a:path>
            </a:pathLst>
          </a:custGeom>
          <a:ln w="42044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354111" y="2986404"/>
            <a:ext cx="0" cy="173990"/>
          </a:xfrm>
          <a:custGeom>
            <a:avLst/>
            <a:gdLst/>
            <a:ahLst/>
            <a:cxnLst/>
            <a:rect l="l" t="t" r="r" b="b"/>
            <a:pathLst>
              <a:path h="173989">
                <a:moveTo>
                  <a:pt x="0" y="0"/>
                </a:moveTo>
                <a:lnTo>
                  <a:pt x="0" y="173939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427688" y="2983405"/>
            <a:ext cx="0" cy="172720"/>
          </a:xfrm>
          <a:custGeom>
            <a:avLst/>
            <a:gdLst/>
            <a:ahLst/>
            <a:cxnLst/>
            <a:rect l="l" t="t" r="r" b="b"/>
            <a:pathLst>
              <a:path h="172719">
                <a:moveTo>
                  <a:pt x="0" y="0"/>
                </a:moveTo>
                <a:lnTo>
                  <a:pt x="0" y="172440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501265" y="2977407"/>
            <a:ext cx="0" cy="173990"/>
          </a:xfrm>
          <a:custGeom>
            <a:avLst/>
            <a:gdLst/>
            <a:ahLst/>
            <a:cxnLst/>
            <a:rect l="l" t="t" r="r" b="b"/>
            <a:pathLst>
              <a:path h="173989">
                <a:moveTo>
                  <a:pt x="0" y="0"/>
                </a:moveTo>
                <a:lnTo>
                  <a:pt x="0" y="173939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574842" y="2972909"/>
            <a:ext cx="0" cy="173990"/>
          </a:xfrm>
          <a:custGeom>
            <a:avLst/>
            <a:gdLst/>
            <a:ahLst/>
            <a:cxnLst/>
            <a:rect l="l" t="t" r="r" b="b"/>
            <a:pathLst>
              <a:path h="173989">
                <a:moveTo>
                  <a:pt x="0" y="0"/>
                </a:moveTo>
                <a:lnTo>
                  <a:pt x="0" y="173939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648419" y="2966911"/>
            <a:ext cx="0" cy="175895"/>
          </a:xfrm>
          <a:custGeom>
            <a:avLst/>
            <a:gdLst/>
            <a:ahLst/>
            <a:cxnLst/>
            <a:rect l="l" t="t" r="r" b="b"/>
            <a:pathLst>
              <a:path h="175894">
                <a:moveTo>
                  <a:pt x="0" y="0"/>
                </a:moveTo>
                <a:lnTo>
                  <a:pt x="0" y="175439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4721245" y="2960913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4">
                <a:moveTo>
                  <a:pt x="0" y="0"/>
                </a:moveTo>
                <a:lnTo>
                  <a:pt x="0" y="176938"/>
                </a:lnTo>
              </a:path>
            </a:pathLst>
          </a:custGeom>
          <a:ln w="42044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794072" y="2954915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4">
                <a:moveTo>
                  <a:pt x="0" y="0"/>
                </a:moveTo>
                <a:lnTo>
                  <a:pt x="0" y="176938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4867649" y="2950417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4">
                <a:moveTo>
                  <a:pt x="0" y="0"/>
                </a:moveTo>
                <a:lnTo>
                  <a:pt x="0" y="176938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4941225" y="2944419"/>
            <a:ext cx="0" cy="178435"/>
          </a:xfrm>
          <a:custGeom>
            <a:avLst/>
            <a:gdLst/>
            <a:ahLst/>
            <a:cxnLst/>
            <a:rect l="l" t="t" r="r" b="b"/>
            <a:pathLst>
              <a:path h="178435">
                <a:moveTo>
                  <a:pt x="0" y="0"/>
                </a:moveTo>
                <a:lnTo>
                  <a:pt x="0" y="178438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014803" y="2938421"/>
            <a:ext cx="0" cy="178435"/>
          </a:xfrm>
          <a:custGeom>
            <a:avLst/>
            <a:gdLst/>
            <a:ahLst/>
            <a:cxnLst/>
            <a:rect l="l" t="t" r="r" b="b"/>
            <a:pathLst>
              <a:path h="178435">
                <a:moveTo>
                  <a:pt x="0" y="0"/>
                </a:moveTo>
                <a:lnTo>
                  <a:pt x="0" y="178438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088380" y="2932423"/>
            <a:ext cx="0" cy="180340"/>
          </a:xfrm>
          <a:custGeom>
            <a:avLst/>
            <a:gdLst/>
            <a:ahLst/>
            <a:cxnLst/>
            <a:rect l="l" t="t" r="r" b="b"/>
            <a:pathLst>
              <a:path h="180339">
                <a:moveTo>
                  <a:pt x="0" y="0"/>
                </a:moveTo>
                <a:lnTo>
                  <a:pt x="0" y="179937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161206" y="2926425"/>
            <a:ext cx="0" cy="181610"/>
          </a:xfrm>
          <a:custGeom>
            <a:avLst/>
            <a:gdLst/>
            <a:ahLst/>
            <a:cxnLst/>
            <a:rect l="l" t="t" r="r" b="b"/>
            <a:pathLst>
              <a:path h="181610">
                <a:moveTo>
                  <a:pt x="0" y="0"/>
                </a:moveTo>
                <a:lnTo>
                  <a:pt x="0" y="181437"/>
                </a:lnTo>
              </a:path>
            </a:pathLst>
          </a:custGeom>
          <a:ln w="42044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234032" y="2920427"/>
            <a:ext cx="0" cy="181610"/>
          </a:xfrm>
          <a:custGeom>
            <a:avLst/>
            <a:gdLst/>
            <a:ahLst/>
            <a:cxnLst/>
            <a:rect l="l" t="t" r="r" b="b"/>
            <a:pathLst>
              <a:path h="181610">
                <a:moveTo>
                  <a:pt x="0" y="0"/>
                </a:moveTo>
                <a:lnTo>
                  <a:pt x="0" y="181437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307609" y="2915928"/>
            <a:ext cx="0" cy="181610"/>
          </a:xfrm>
          <a:custGeom>
            <a:avLst/>
            <a:gdLst/>
            <a:ahLst/>
            <a:cxnLst/>
            <a:rect l="l" t="t" r="r" b="b"/>
            <a:pathLst>
              <a:path h="181610">
                <a:moveTo>
                  <a:pt x="0" y="0"/>
                </a:moveTo>
                <a:lnTo>
                  <a:pt x="0" y="181437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381186" y="2909931"/>
            <a:ext cx="0" cy="181610"/>
          </a:xfrm>
          <a:custGeom>
            <a:avLst/>
            <a:gdLst/>
            <a:ahLst/>
            <a:cxnLst/>
            <a:rect l="l" t="t" r="r" b="b"/>
            <a:pathLst>
              <a:path h="181610">
                <a:moveTo>
                  <a:pt x="0" y="0"/>
                </a:moveTo>
                <a:lnTo>
                  <a:pt x="0" y="181437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454763" y="2903933"/>
            <a:ext cx="0" cy="183515"/>
          </a:xfrm>
          <a:custGeom>
            <a:avLst/>
            <a:gdLst/>
            <a:ahLst/>
            <a:cxnLst/>
            <a:rect l="l" t="t" r="r" b="b"/>
            <a:pathLst>
              <a:path h="183514">
                <a:moveTo>
                  <a:pt x="0" y="0"/>
                </a:moveTo>
                <a:lnTo>
                  <a:pt x="0" y="182936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528340" y="2897935"/>
            <a:ext cx="0" cy="184785"/>
          </a:xfrm>
          <a:custGeom>
            <a:avLst/>
            <a:gdLst/>
            <a:ahLst/>
            <a:cxnLst/>
            <a:rect l="l" t="t" r="r" b="b"/>
            <a:pathLst>
              <a:path h="184785">
                <a:moveTo>
                  <a:pt x="0" y="0"/>
                </a:moveTo>
                <a:lnTo>
                  <a:pt x="0" y="184436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601167" y="2891937"/>
            <a:ext cx="0" cy="184785"/>
          </a:xfrm>
          <a:custGeom>
            <a:avLst/>
            <a:gdLst/>
            <a:ahLst/>
            <a:cxnLst/>
            <a:rect l="l" t="t" r="r" b="b"/>
            <a:pathLst>
              <a:path h="184785">
                <a:moveTo>
                  <a:pt x="0" y="0"/>
                </a:moveTo>
                <a:lnTo>
                  <a:pt x="0" y="184436"/>
                </a:lnTo>
              </a:path>
            </a:pathLst>
          </a:custGeom>
          <a:ln w="42044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673993" y="2885939"/>
            <a:ext cx="0" cy="186055"/>
          </a:xfrm>
          <a:custGeom>
            <a:avLst/>
            <a:gdLst/>
            <a:ahLst/>
            <a:cxnLst/>
            <a:rect l="l" t="t" r="r" b="b"/>
            <a:pathLst>
              <a:path h="186055">
                <a:moveTo>
                  <a:pt x="0" y="0"/>
                </a:moveTo>
                <a:lnTo>
                  <a:pt x="0" y="185935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747570" y="2879941"/>
            <a:ext cx="0" cy="186055"/>
          </a:xfrm>
          <a:custGeom>
            <a:avLst/>
            <a:gdLst/>
            <a:ahLst/>
            <a:cxnLst/>
            <a:rect l="l" t="t" r="r" b="b"/>
            <a:pathLst>
              <a:path h="186055">
                <a:moveTo>
                  <a:pt x="0" y="0"/>
                </a:moveTo>
                <a:lnTo>
                  <a:pt x="0" y="185935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821147" y="2873943"/>
            <a:ext cx="0" cy="187960"/>
          </a:xfrm>
          <a:custGeom>
            <a:avLst/>
            <a:gdLst/>
            <a:ahLst/>
            <a:cxnLst/>
            <a:rect l="l" t="t" r="r" b="b"/>
            <a:pathLst>
              <a:path h="187960">
                <a:moveTo>
                  <a:pt x="0" y="0"/>
                </a:moveTo>
                <a:lnTo>
                  <a:pt x="0" y="187435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894724" y="2867945"/>
            <a:ext cx="0" cy="187960"/>
          </a:xfrm>
          <a:custGeom>
            <a:avLst/>
            <a:gdLst/>
            <a:ahLst/>
            <a:cxnLst/>
            <a:rect l="l" t="t" r="r" b="b"/>
            <a:pathLst>
              <a:path h="187960">
                <a:moveTo>
                  <a:pt x="0" y="0"/>
                </a:moveTo>
                <a:lnTo>
                  <a:pt x="0" y="187435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968301" y="2861947"/>
            <a:ext cx="0" cy="187960"/>
          </a:xfrm>
          <a:custGeom>
            <a:avLst/>
            <a:gdLst/>
            <a:ahLst/>
            <a:cxnLst/>
            <a:rect l="l" t="t" r="r" b="b"/>
            <a:pathLst>
              <a:path h="187960">
                <a:moveTo>
                  <a:pt x="0" y="0"/>
                </a:moveTo>
                <a:lnTo>
                  <a:pt x="0" y="187435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040376" y="2855949"/>
            <a:ext cx="0" cy="189230"/>
          </a:xfrm>
          <a:custGeom>
            <a:avLst/>
            <a:gdLst/>
            <a:ahLst/>
            <a:cxnLst/>
            <a:rect l="l" t="t" r="r" b="b"/>
            <a:pathLst>
              <a:path h="189230">
                <a:moveTo>
                  <a:pt x="0" y="0"/>
                </a:moveTo>
                <a:lnTo>
                  <a:pt x="0" y="188934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113953" y="2849951"/>
            <a:ext cx="0" cy="189230"/>
          </a:xfrm>
          <a:custGeom>
            <a:avLst/>
            <a:gdLst/>
            <a:ahLst/>
            <a:cxnLst/>
            <a:rect l="l" t="t" r="r" b="b"/>
            <a:pathLst>
              <a:path h="189230">
                <a:moveTo>
                  <a:pt x="0" y="0"/>
                </a:moveTo>
                <a:lnTo>
                  <a:pt x="0" y="188934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187530" y="2843953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434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261107" y="2837956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434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334684" y="2831958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5">
                <a:moveTo>
                  <a:pt x="0" y="0"/>
                </a:moveTo>
                <a:lnTo>
                  <a:pt x="0" y="191933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408261" y="2825960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5">
                <a:moveTo>
                  <a:pt x="0" y="0"/>
                </a:moveTo>
                <a:lnTo>
                  <a:pt x="0" y="191933"/>
                </a:lnTo>
              </a:path>
            </a:pathLst>
          </a:custGeom>
          <a:ln w="40542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474330" y="281996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5">
                <a:moveTo>
                  <a:pt x="0" y="0"/>
                </a:moveTo>
                <a:lnTo>
                  <a:pt x="0" y="191933"/>
                </a:lnTo>
              </a:path>
            </a:pathLst>
          </a:custGeom>
          <a:ln w="28529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2395310" y="3179837"/>
            <a:ext cx="33655" cy="26034"/>
          </a:xfrm>
          <a:custGeom>
            <a:avLst/>
            <a:gdLst/>
            <a:ahLst/>
            <a:cxnLst/>
            <a:rect l="l" t="t" r="r" b="b"/>
            <a:pathLst>
              <a:path w="33655" h="26035">
                <a:moveTo>
                  <a:pt x="33034" y="0"/>
                </a:moveTo>
                <a:lnTo>
                  <a:pt x="0" y="254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2468887" y="3154346"/>
            <a:ext cx="31750" cy="26034"/>
          </a:xfrm>
          <a:custGeom>
            <a:avLst/>
            <a:gdLst/>
            <a:ahLst/>
            <a:cxnLst/>
            <a:rect l="l" t="t" r="r" b="b"/>
            <a:pathLst>
              <a:path w="31750" h="26035">
                <a:moveTo>
                  <a:pt x="31533" y="0"/>
                </a:moveTo>
                <a:lnTo>
                  <a:pt x="0" y="254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2542464" y="3151347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33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2614540" y="3145349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5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2688117" y="3122857"/>
            <a:ext cx="33655" cy="22860"/>
          </a:xfrm>
          <a:custGeom>
            <a:avLst/>
            <a:gdLst/>
            <a:ahLst/>
            <a:cxnLst/>
            <a:rect l="l" t="t" r="r" b="b"/>
            <a:pathLst>
              <a:path w="33655" h="22860">
                <a:moveTo>
                  <a:pt x="33034" y="0"/>
                </a:moveTo>
                <a:lnTo>
                  <a:pt x="0" y="224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2761694" y="3116859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5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2835271" y="3112361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5" h="5080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2908848" y="3086870"/>
            <a:ext cx="31750" cy="26034"/>
          </a:xfrm>
          <a:custGeom>
            <a:avLst/>
            <a:gdLst/>
            <a:ahLst/>
            <a:cxnLst/>
            <a:rect l="l" t="t" r="r" b="b"/>
            <a:pathLst>
              <a:path w="31750" h="26035">
                <a:moveTo>
                  <a:pt x="31533" y="0"/>
                </a:moveTo>
                <a:lnTo>
                  <a:pt x="0" y="254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2982425" y="3026890"/>
            <a:ext cx="31750" cy="60325"/>
          </a:xfrm>
          <a:custGeom>
            <a:avLst/>
            <a:gdLst/>
            <a:ahLst/>
            <a:cxnLst/>
            <a:rect l="l" t="t" r="r" b="b"/>
            <a:pathLst>
              <a:path w="31750" h="60325">
                <a:moveTo>
                  <a:pt x="31533" y="0"/>
                </a:moveTo>
                <a:lnTo>
                  <a:pt x="0" y="599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3054500" y="2986404"/>
            <a:ext cx="33655" cy="40640"/>
          </a:xfrm>
          <a:custGeom>
            <a:avLst/>
            <a:gdLst/>
            <a:ahLst/>
            <a:cxnLst/>
            <a:rect l="l" t="t" r="r" b="b"/>
            <a:pathLst>
              <a:path w="33655" h="40639">
                <a:moveTo>
                  <a:pt x="33034" y="0"/>
                </a:moveTo>
                <a:lnTo>
                  <a:pt x="0" y="404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3128078" y="2986404"/>
            <a:ext cx="33655" cy="43815"/>
          </a:xfrm>
          <a:custGeom>
            <a:avLst/>
            <a:gdLst/>
            <a:ahLst/>
            <a:cxnLst/>
            <a:rect l="l" t="t" r="r" b="b"/>
            <a:pathLst>
              <a:path w="33655" h="43814">
                <a:moveTo>
                  <a:pt x="33034" y="434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3201654" y="3029889"/>
            <a:ext cx="33655" cy="46990"/>
          </a:xfrm>
          <a:custGeom>
            <a:avLst/>
            <a:gdLst/>
            <a:ahLst/>
            <a:cxnLst/>
            <a:rect l="l" t="t" r="r" b="b"/>
            <a:pathLst>
              <a:path w="33655" h="46989">
                <a:moveTo>
                  <a:pt x="33034" y="4648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3275231" y="3076373"/>
            <a:ext cx="33655" cy="22860"/>
          </a:xfrm>
          <a:custGeom>
            <a:avLst/>
            <a:gdLst/>
            <a:ahLst/>
            <a:cxnLst/>
            <a:rect l="l" t="t" r="r" b="b"/>
            <a:pathLst>
              <a:path w="33654" h="22860">
                <a:moveTo>
                  <a:pt x="33034" y="2249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3348809" y="3088369"/>
            <a:ext cx="31750" cy="10795"/>
          </a:xfrm>
          <a:custGeom>
            <a:avLst/>
            <a:gdLst/>
            <a:ahLst/>
            <a:cxnLst/>
            <a:rect l="l" t="t" r="r" b="b"/>
            <a:pathLst>
              <a:path w="31750" h="10794">
                <a:moveTo>
                  <a:pt x="31533" y="0"/>
                </a:moveTo>
                <a:lnTo>
                  <a:pt x="0" y="10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3422386" y="3076373"/>
            <a:ext cx="31750" cy="12065"/>
          </a:xfrm>
          <a:custGeom>
            <a:avLst/>
            <a:gdLst/>
            <a:ahLst/>
            <a:cxnLst/>
            <a:rect l="l" t="t" r="r" b="b"/>
            <a:pathLst>
              <a:path w="31750" h="12064">
                <a:moveTo>
                  <a:pt x="31533" y="0"/>
                </a:moveTo>
                <a:lnTo>
                  <a:pt x="0" y="119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3494461" y="3056880"/>
            <a:ext cx="33655" cy="19685"/>
          </a:xfrm>
          <a:custGeom>
            <a:avLst/>
            <a:gdLst/>
            <a:ahLst/>
            <a:cxnLst/>
            <a:rect l="l" t="t" r="r" b="b"/>
            <a:pathLst>
              <a:path w="33654" h="19685">
                <a:moveTo>
                  <a:pt x="33034" y="0"/>
                </a:moveTo>
                <a:lnTo>
                  <a:pt x="0" y="194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3568038" y="3028390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33034" y="0"/>
                </a:moveTo>
                <a:lnTo>
                  <a:pt x="0" y="28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3641615" y="3028390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5">
                <a:moveTo>
                  <a:pt x="33034" y="149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3715192" y="3019393"/>
            <a:ext cx="33655" cy="10795"/>
          </a:xfrm>
          <a:custGeom>
            <a:avLst/>
            <a:gdLst/>
            <a:ahLst/>
            <a:cxnLst/>
            <a:rect l="l" t="t" r="r" b="b"/>
            <a:pathLst>
              <a:path w="33654" h="10794">
                <a:moveTo>
                  <a:pt x="33034" y="0"/>
                </a:moveTo>
                <a:lnTo>
                  <a:pt x="0" y="10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3788769" y="2977407"/>
            <a:ext cx="31750" cy="42545"/>
          </a:xfrm>
          <a:custGeom>
            <a:avLst/>
            <a:gdLst/>
            <a:ahLst/>
            <a:cxnLst/>
            <a:rect l="l" t="t" r="r" b="b"/>
            <a:pathLst>
              <a:path w="31750" h="42544">
                <a:moveTo>
                  <a:pt x="31533" y="0"/>
                </a:moveTo>
                <a:lnTo>
                  <a:pt x="0" y="4198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3862346" y="2960913"/>
            <a:ext cx="31750" cy="16510"/>
          </a:xfrm>
          <a:custGeom>
            <a:avLst/>
            <a:gdLst/>
            <a:ahLst/>
            <a:cxnLst/>
            <a:rect l="l" t="t" r="r" b="b"/>
            <a:pathLst>
              <a:path w="31750" h="16510">
                <a:moveTo>
                  <a:pt x="31533" y="0"/>
                </a:moveTo>
                <a:lnTo>
                  <a:pt x="0" y="164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3934422" y="2960913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299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4007999" y="2963912"/>
            <a:ext cx="33655" cy="10795"/>
          </a:xfrm>
          <a:custGeom>
            <a:avLst/>
            <a:gdLst/>
            <a:ahLst/>
            <a:cxnLst/>
            <a:rect l="l" t="t" r="r" b="b"/>
            <a:pathLst>
              <a:path w="33654" h="10794">
                <a:moveTo>
                  <a:pt x="33034" y="104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4081576" y="2966911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4155152" y="2966911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5">
                <a:moveTo>
                  <a:pt x="33034" y="149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4228730" y="2968410"/>
            <a:ext cx="31750" cy="15240"/>
          </a:xfrm>
          <a:custGeom>
            <a:avLst/>
            <a:gdLst/>
            <a:ahLst/>
            <a:cxnLst/>
            <a:rect l="l" t="t" r="r" b="b"/>
            <a:pathLst>
              <a:path w="31750" h="15239">
                <a:moveTo>
                  <a:pt x="31533" y="149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4302307" y="2983405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33" y="299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4374382" y="2983405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4447959" y="2977407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4521536" y="2972909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80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4595113" y="2966911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4668690" y="2960913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4742267" y="2954915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4814343" y="2950417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80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4887920" y="2944419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4961497" y="2938421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5035074" y="2932423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5108651" y="2926425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5182228" y="2920427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5254303" y="2915928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80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5327880" y="2909931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5401457" y="2903933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5475034" y="2897935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5548611" y="2891937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5622188" y="2885939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694264" y="2879941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5767841" y="2873943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5841418" y="2867945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914995" y="2861947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988572" y="2855949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6060647" y="2849951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6134224" y="2843953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6207801" y="2837956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6281378" y="2831958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6354955" y="2825960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6428532" y="2819962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2384799" y="3125856"/>
            <a:ext cx="0" cy="80010"/>
          </a:xfrm>
          <a:custGeom>
            <a:avLst/>
            <a:gdLst/>
            <a:ahLst/>
            <a:cxnLst/>
            <a:rect l="l" t="t" r="r" b="b"/>
            <a:pathLst>
              <a:path h="80010">
                <a:moveTo>
                  <a:pt x="0" y="0"/>
                </a:moveTo>
                <a:lnTo>
                  <a:pt x="0" y="79472"/>
                </a:lnTo>
              </a:path>
            </a:pathLst>
          </a:custGeom>
          <a:ln w="21021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2448616" y="3098865"/>
            <a:ext cx="0" cy="81280"/>
          </a:xfrm>
          <a:custGeom>
            <a:avLst/>
            <a:gdLst/>
            <a:ahLst/>
            <a:cxnLst/>
            <a:rect l="l" t="t" r="r" b="b"/>
            <a:pathLst>
              <a:path h="81280">
                <a:moveTo>
                  <a:pt x="0" y="0"/>
                </a:moveTo>
                <a:lnTo>
                  <a:pt x="0" y="80972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2521442" y="3073374"/>
            <a:ext cx="0" cy="81280"/>
          </a:xfrm>
          <a:custGeom>
            <a:avLst/>
            <a:gdLst/>
            <a:ahLst/>
            <a:cxnLst/>
            <a:rect l="l" t="t" r="r" b="b"/>
            <a:pathLst>
              <a:path h="81280">
                <a:moveTo>
                  <a:pt x="0" y="0"/>
                </a:moveTo>
                <a:lnTo>
                  <a:pt x="0" y="80972"/>
                </a:lnTo>
              </a:path>
            </a:pathLst>
          </a:custGeom>
          <a:ln w="42044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2594269" y="3070375"/>
            <a:ext cx="0" cy="81280"/>
          </a:xfrm>
          <a:custGeom>
            <a:avLst/>
            <a:gdLst/>
            <a:ahLst/>
            <a:cxnLst/>
            <a:rect l="l" t="t" r="r" b="b"/>
            <a:pathLst>
              <a:path h="81280">
                <a:moveTo>
                  <a:pt x="0" y="0"/>
                </a:moveTo>
                <a:lnTo>
                  <a:pt x="0" y="80972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2667846" y="3064377"/>
            <a:ext cx="0" cy="81280"/>
          </a:xfrm>
          <a:custGeom>
            <a:avLst/>
            <a:gdLst/>
            <a:ahLst/>
            <a:cxnLst/>
            <a:rect l="l" t="t" r="r" b="b"/>
            <a:pathLst>
              <a:path h="81280">
                <a:moveTo>
                  <a:pt x="0" y="0"/>
                </a:moveTo>
                <a:lnTo>
                  <a:pt x="0" y="80972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2741423" y="3040386"/>
            <a:ext cx="0" cy="82550"/>
          </a:xfrm>
          <a:custGeom>
            <a:avLst/>
            <a:gdLst/>
            <a:ahLst/>
            <a:cxnLst/>
            <a:rect l="l" t="t" r="r" b="b"/>
            <a:pathLst>
              <a:path h="82550">
                <a:moveTo>
                  <a:pt x="0" y="0"/>
                </a:moveTo>
                <a:lnTo>
                  <a:pt x="0" y="82471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2815000" y="3034388"/>
            <a:ext cx="0" cy="82550"/>
          </a:xfrm>
          <a:custGeom>
            <a:avLst/>
            <a:gdLst/>
            <a:ahLst/>
            <a:cxnLst/>
            <a:rect l="l" t="t" r="r" b="b"/>
            <a:pathLst>
              <a:path h="82550">
                <a:moveTo>
                  <a:pt x="0" y="0"/>
                </a:moveTo>
                <a:lnTo>
                  <a:pt x="0" y="82471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2888577" y="3028390"/>
            <a:ext cx="0" cy="84455"/>
          </a:xfrm>
          <a:custGeom>
            <a:avLst/>
            <a:gdLst/>
            <a:ahLst/>
            <a:cxnLst/>
            <a:rect l="l" t="t" r="r" b="b"/>
            <a:pathLst>
              <a:path h="84455">
                <a:moveTo>
                  <a:pt x="0" y="0"/>
                </a:moveTo>
                <a:lnTo>
                  <a:pt x="0" y="83971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2961403" y="3002899"/>
            <a:ext cx="0" cy="84455"/>
          </a:xfrm>
          <a:custGeom>
            <a:avLst/>
            <a:gdLst/>
            <a:ahLst/>
            <a:cxnLst/>
            <a:rect l="l" t="t" r="r" b="b"/>
            <a:pathLst>
              <a:path h="84455">
                <a:moveTo>
                  <a:pt x="0" y="0"/>
                </a:moveTo>
                <a:lnTo>
                  <a:pt x="0" y="83971"/>
                </a:lnTo>
              </a:path>
            </a:pathLst>
          </a:custGeom>
          <a:ln w="42044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3034229" y="2942919"/>
            <a:ext cx="0" cy="84455"/>
          </a:xfrm>
          <a:custGeom>
            <a:avLst/>
            <a:gdLst/>
            <a:ahLst/>
            <a:cxnLst/>
            <a:rect l="l" t="t" r="r" b="b"/>
            <a:pathLst>
              <a:path h="84455">
                <a:moveTo>
                  <a:pt x="0" y="0"/>
                </a:moveTo>
                <a:lnTo>
                  <a:pt x="0" y="83971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3107806" y="2900934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470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3181383" y="2944419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470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3254961" y="2990903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470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3328537" y="3013395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470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3401364" y="3002899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470"/>
                </a:lnTo>
              </a:path>
            </a:pathLst>
          </a:custGeom>
          <a:ln w="42044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3474190" y="2989403"/>
            <a:ext cx="0" cy="86995"/>
          </a:xfrm>
          <a:custGeom>
            <a:avLst/>
            <a:gdLst/>
            <a:ahLst/>
            <a:cxnLst/>
            <a:rect l="l" t="t" r="r" b="b"/>
            <a:pathLst>
              <a:path h="86994">
                <a:moveTo>
                  <a:pt x="0" y="0"/>
                </a:moveTo>
                <a:lnTo>
                  <a:pt x="0" y="86969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3547767" y="2969910"/>
            <a:ext cx="0" cy="86995"/>
          </a:xfrm>
          <a:custGeom>
            <a:avLst/>
            <a:gdLst/>
            <a:ahLst/>
            <a:cxnLst/>
            <a:rect l="l" t="t" r="r" b="b"/>
            <a:pathLst>
              <a:path h="86994">
                <a:moveTo>
                  <a:pt x="0" y="0"/>
                </a:moveTo>
                <a:lnTo>
                  <a:pt x="0" y="86969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3621344" y="2941420"/>
            <a:ext cx="0" cy="86995"/>
          </a:xfrm>
          <a:custGeom>
            <a:avLst/>
            <a:gdLst/>
            <a:ahLst/>
            <a:cxnLst/>
            <a:rect l="l" t="t" r="r" b="b"/>
            <a:pathLst>
              <a:path h="86994">
                <a:moveTo>
                  <a:pt x="0" y="0"/>
                </a:moveTo>
                <a:lnTo>
                  <a:pt x="0" y="86969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3694921" y="2941420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469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3768498" y="2930923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469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3841324" y="2887438"/>
            <a:ext cx="0" cy="90170"/>
          </a:xfrm>
          <a:custGeom>
            <a:avLst/>
            <a:gdLst/>
            <a:ahLst/>
            <a:cxnLst/>
            <a:rect l="l" t="t" r="r" b="b"/>
            <a:pathLst>
              <a:path h="90169">
                <a:moveTo>
                  <a:pt x="0" y="0"/>
                </a:moveTo>
                <a:lnTo>
                  <a:pt x="0" y="89968"/>
                </a:lnTo>
              </a:path>
            </a:pathLst>
          </a:custGeom>
          <a:ln w="42044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3914151" y="2869445"/>
            <a:ext cx="0" cy="92075"/>
          </a:xfrm>
          <a:custGeom>
            <a:avLst/>
            <a:gdLst/>
            <a:ahLst/>
            <a:cxnLst/>
            <a:rect l="l" t="t" r="r" b="b"/>
            <a:pathLst>
              <a:path h="92075">
                <a:moveTo>
                  <a:pt x="0" y="0"/>
                </a:moveTo>
                <a:lnTo>
                  <a:pt x="0" y="91468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3987727" y="2872444"/>
            <a:ext cx="0" cy="92075"/>
          </a:xfrm>
          <a:custGeom>
            <a:avLst/>
            <a:gdLst/>
            <a:ahLst/>
            <a:cxnLst/>
            <a:rect l="l" t="t" r="r" b="b"/>
            <a:pathLst>
              <a:path h="92075">
                <a:moveTo>
                  <a:pt x="0" y="0"/>
                </a:moveTo>
                <a:lnTo>
                  <a:pt x="0" y="91468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4061304" y="2882940"/>
            <a:ext cx="0" cy="92075"/>
          </a:xfrm>
          <a:custGeom>
            <a:avLst/>
            <a:gdLst/>
            <a:ahLst/>
            <a:cxnLst/>
            <a:rect l="l" t="t" r="r" b="b"/>
            <a:pathLst>
              <a:path h="92075">
                <a:moveTo>
                  <a:pt x="0" y="0"/>
                </a:moveTo>
                <a:lnTo>
                  <a:pt x="0" y="91468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4134882" y="2873943"/>
            <a:ext cx="0" cy="93345"/>
          </a:xfrm>
          <a:custGeom>
            <a:avLst/>
            <a:gdLst/>
            <a:ahLst/>
            <a:cxnLst/>
            <a:rect l="l" t="t" r="r" b="b"/>
            <a:pathLst>
              <a:path h="93344">
                <a:moveTo>
                  <a:pt x="0" y="0"/>
                </a:moveTo>
                <a:lnTo>
                  <a:pt x="0" y="92967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4208459" y="2876942"/>
            <a:ext cx="0" cy="92075"/>
          </a:xfrm>
          <a:custGeom>
            <a:avLst/>
            <a:gdLst/>
            <a:ahLst/>
            <a:cxnLst/>
            <a:rect l="l" t="t" r="r" b="b"/>
            <a:pathLst>
              <a:path h="92075">
                <a:moveTo>
                  <a:pt x="0" y="0"/>
                </a:moveTo>
                <a:lnTo>
                  <a:pt x="0" y="91468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4281285" y="2890437"/>
            <a:ext cx="0" cy="93345"/>
          </a:xfrm>
          <a:custGeom>
            <a:avLst/>
            <a:gdLst/>
            <a:ahLst/>
            <a:cxnLst/>
            <a:rect l="l" t="t" r="r" b="b"/>
            <a:pathLst>
              <a:path h="93344">
                <a:moveTo>
                  <a:pt x="0" y="0"/>
                </a:moveTo>
                <a:lnTo>
                  <a:pt x="0" y="92967"/>
                </a:lnTo>
              </a:path>
            </a:pathLst>
          </a:custGeom>
          <a:ln w="42044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4354111" y="2891937"/>
            <a:ext cx="0" cy="94615"/>
          </a:xfrm>
          <a:custGeom>
            <a:avLst/>
            <a:gdLst/>
            <a:ahLst/>
            <a:cxnLst/>
            <a:rect l="l" t="t" r="r" b="b"/>
            <a:pathLst>
              <a:path h="94614">
                <a:moveTo>
                  <a:pt x="0" y="0"/>
                </a:moveTo>
                <a:lnTo>
                  <a:pt x="0" y="94467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4427688" y="2888938"/>
            <a:ext cx="0" cy="94615"/>
          </a:xfrm>
          <a:custGeom>
            <a:avLst/>
            <a:gdLst/>
            <a:ahLst/>
            <a:cxnLst/>
            <a:rect l="l" t="t" r="r" b="b"/>
            <a:pathLst>
              <a:path h="94614">
                <a:moveTo>
                  <a:pt x="0" y="0"/>
                </a:moveTo>
                <a:lnTo>
                  <a:pt x="0" y="94467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4501265" y="2884440"/>
            <a:ext cx="0" cy="93345"/>
          </a:xfrm>
          <a:custGeom>
            <a:avLst/>
            <a:gdLst/>
            <a:ahLst/>
            <a:cxnLst/>
            <a:rect l="l" t="t" r="r" b="b"/>
            <a:pathLst>
              <a:path h="93344">
                <a:moveTo>
                  <a:pt x="0" y="0"/>
                </a:moveTo>
                <a:lnTo>
                  <a:pt x="0" y="92967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4574842" y="2878441"/>
            <a:ext cx="0" cy="94615"/>
          </a:xfrm>
          <a:custGeom>
            <a:avLst/>
            <a:gdLst/>
            <a:ahLst/>
            <a:cxnLst/>
            <a:rect l="l" t="t" r="r" b="b"/>
            <a:pathLst>
              <a:path h="94614">
                <a:moveTo>
                  <a:pt x="0" y="0"/>
                </a:moveTo>
                <a:lnTo>
                  <a:pt x="0" y="94467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4648419" y="2872444"/>
            <a:ext cx="0" cy="94615"/>
          </a:xfrm>
          <a:custGeom>
            <a:avLst/>
            <a:gdLst/>
            <a:ahLst/>
            <a:cxnLst/>
            <a:rect l="l" t="t" r="r" b="b"/>
            <a:pathLst>
              <a:path h="94614">
                <a:moveTo>
                  <a:pt x="0" y="0"/>
                </a:moveTo>
                <a:lnTo>
                  <a:pt x="0" y="94467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4721245" y="2866446"/>
            <a:ext cx="0" cy="94615"/>
          </a:xfrm>
          <a:custGeom>
            <a:avLst/>
            <a:gdLst/>
            <a:ahLst/>
            <a:cxnLst/>
            <a:rect l="l" t="t" r="r" b="b"/>
            <a:pathLst>
              <a:path h="94614">
                <a:moveTo>
                  <a:pt x="0" y="0"/>
                </a:moveTo>
                <a:lnTo>
                  <a:pt x="0" y="94467"/>
                </a:lnTo>
              </a:path>
            </a:pathLst>
          </a:custGeom>
          <a:ln w="42044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4794072" y="2858948"/>
            <a:ext cx="0" cy="96520"/>
          </a:xfrm>
          <a:custGeom>
            <a:avLst/>
            <a:gdLst/>
            <a:ahLst/>
            <a:cxnLst/>
            <a:rect l="l" t="t" r="r" b="b"/>
            <a:pathLst>
              <a:path h="96519">
                <a:moveTo>
                  <a:pt x="0" y="0"/>
                </a:moveTo>
                <a:lnTo>
                  <a:pt x="0" y="95966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4867649" y="2852950"/>
            <a:ext cx="0" cy="97790"/>
          </a:xfrm>
          <a:custGeom>
            <a:avLst/>
            <a:gdLst/>
            <a:ahLst/>
            <a:cxnLst/>
            <a:rect l="l" t="t" r="r" b="b"/>
            <a:pathLst>
              <a:path h="97789">
                <a:moveTo>
                  <a:pt x="0" y="0"/>
                </a:moveTo>
                <a:lnTo>
                  <a:pt x="0" y="97466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4941225" y="2846952"/>
            <a:ext cx="0" cy="97790"/>
          </a:xfrm>
          <a:custGeom>
            <a:avLst/>
            <a:gdLst/>
            <a:ahLst/>
            <a:cxnLst/>
            <a:rect l="l" t="t" r="r" b="b"/>
            <a:pathLst>
              <a:path h="97789">
                <a:moveTo>
                  <a:pt x="0" y="0"/>
                </a:moveTo>
                <a:lnTo>
                  <a:pt x="0" y="97466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5014803" y="2840954"/>
            <a:ext cx="0" cy="97790"/>
          </a:xfrm>
          <a:custGeom>
            <a:avLst/>
            <a:gdLst/>
            <a:ahLst/>
            <a:cxnLst/>
            <a:rect l="l" t="t" r="r" b="b"/>
            <a:pathLst>
              <a:path h="97789">
                <a:moveTo>
                  <a:pt x="0" y="0"/>
                </a:moveTo>
                <a:lnTo>
                  <a:pt x="0" y="97466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5088380" y="2834956"/>
            <a:ext cx="0" cy="97790"/>
          </a:xfrm>
          <a:custGeom>
            <a:avLst/>
            <a:gdLst/>
            <a:ahLst/>
            <a:cxnLst/>
            <a:rect l="l" t="t" r="r" b="b"/>
            <a:pathLst>
              <a:path h="97789">
                <a:moveTo>
                  <a:pt x="0" y="0"/>
                </a:moveTo>
                <a:lnTo>
                  <a:pt x="0" y="97466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5161206" y="2828959"/>
            <a:ext cx="0" cy="97790"/>
          </a:xfrm>
          <a:custGeom>
            <a:avLst/>
            <a:gdLst/>
            <a:ahLst/>
            <a:cxnLst/>
            <a:rect l="l" t="t" r="r" b="b"/>
            <a:pathLst>
              <a:path h="97789">
                <a:moveTo>
                  <a:pt x="0" y="0"/>
                </a:moveTo>
                <a:lnTo>
                  <a:pt x="0" y="97466"/>
                </a:lnTo>
              </a:path>
            </a:pathLst>
          </a:custGeom>
          <a:ln w="42044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5234032" y="2821461"/>
            <a:ext cx="0" cy="99060"/>
          </a:xfrm>
          <a:custGeom>
            <a:avLst/>
            <a:gdLst/>
            <a:ahLst/>
            <a:cxnLst/>
            <a:rect l="l" t="t" r="r" b="b"/>
            <a:pathLst>
              <a:path h="99060">
                <a:moveTo>
                  <a:pt x="0" y="0"/>
                </a:moveTo>
                <a:lnTo>
                  <a:pt x="0" y="98965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5307609" y="2815463"/>
            <a:ext cx="0" cy="100965"/>
          </a:xfrm>
          <a:custGeom>
            <a:avLst/>
            <a:gdLst/>
            <a:ahLst/>
            <a:cxnLst/>
            <a:rect l="l" t="t" r="r" b="b"/>
            <a:pathLst>
              <a:path h="100964">
                <a:moveTo>
                  <a:pt x="0" y="0"/>
                </a:moveTo>
                <a:lnTo>
                  <a:pt x="0" y="100465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5381186" y="2809465"/>
            <a:ext cx="0" cy="100965"/>
          </a:xfrm>
          <a:custGeom>
            <a:avLst/>
            <a:gdLst/>
            <a:ahLst/>
            <a:cxnLst/>
            <a:rect l="l" t="t" r="r" b="b"/>
            <a:pathLst>
              <a:path h="100964">
                <a:moveTo>
                  <a:pt x="0" y="0"/>
                </a:moveTo>
                <a:lnTo>
                  <a:pt x="0" y="100465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5454763" y="2803467"/>
            <a:ext cx="0" cy="100965"/>
          </a:xfrm>
          <a:custGeom>
            <a:avLst/>
            <a:gdLst/>
            <a:ahLst/>
            <a:cxnLst/>
            <a:rect l="l" t="t" r="r" b="b"/>
            <a:pathLst>
              <a:path h="100964">
                <a:moveTo>
                  <a:pt x="0" y="0"/>
                </a:moveTo>
                <a:lnTo>
                  <a:pt x="0" y="100465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5528340" y="2797469"/>
            <a:ext cx="0" cy="100965"/>
          </a:xfrm>
          <a:custGeom>
            <a:avLst/>
            <a:gdLst/>
            <a:ahLst/>
            <a:cxnLst/>
            <a:rect l="l" t="t" r="r" b="b"/>
            <a:pathLst>
              <a:path h="100964">
                <a:moveTo>
                  <a:pt x="0" y="0"/>
                </a:moveTo>
                <a:lnTo>
                  <a:pt x="0" y="100465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5601167" y="2789972"/>
            <a:ext cx="0" cy="102235"/>
          </a:xfrm>
          <a:custGeom>
            <a:avLst/>
            <a:gdLst/>
            <a:ahLst/>
            <a:cxnLst/>
            <a:rect l="l" t="t" r="r" b="b"/>
            <a:pathLst>
              <a:path h="102235">
                <a:moveTo>
                  <a:pt x="0" y="0"/>
                </a:moveTo>
                <a:lnTo>
                  <a:pt x="0" y="101964"/>
                </a:lnTo>
              </a:path>
            </a:pathLst>
          </a:custGeom>
          <a:ln w="42044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5673993" y="2783974"/>
            <a:ext cx="0" cy="102235"/>
          </a:xfrm>
          <a:custGeom>
            <a:avLst/>
            <a:gdLst/>
            <a:ahLst/>
            <a:cxnLst/>
            <a:rect l="l" t="t" r="r" b="b"/>
            <a:pathLst>
              <a:path h="102235">
                <a:moveTo>
                  <a:pt x="0" y="0"/>
                </a:moveTo>
                <a:lnTo>
                  <a:pt x="0" y="101964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5747570" y="2777976"/>
            <a:ext cx="0" cy="102235"/>
          </a:xfrm>
          <a:custGeom>
            <a:avLst/>
            <a:gdLst/>
            <a:ahLst/>
            <a:cxnLst/>
            <a:rect l="l" t="t" r="r" b="b"/>
            <a:pathLst>
              <a:path h="102235">
                <a:moveTo>
                  <a:pt x="0" y="0"/>
                </a:moveTo>
                <a:lnTo>
                  <a:pt x="0" y="101964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5821147" y="2770479"/>
            <a:ext cx="0" cy="103505"/>
          </a:xfrm>
          <a:custGeom>
            <a:avLst/>
            <a:gdLst/>
            <a:ahLst/>
            <a:cxnLst/>
            <a:rect l="l" t="t" r="r" b="b"/>
            <a:pathLst>
              <a:path h="103505">
                <a:moveTo>
                  <a:pt x="0" y="0"/>
                </a:moveTo>
                <a:lnTo>
                  <a:pt x="0" y="103464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5894724" y="2764481"/>
            <a:ext cx="0" cy="103505"/>
          </a:xfrm>
          <a:custGeom>
            <a:avLst/>
            <a:gdLst/>
            <a:ahLst/>
            <a:cxnLst/>
            <a:rect l="l" t="t" r="r" b="b"/>
            <a:pathLst>
              <a:path h="103505">
                <a:moveTo>
                  <a:pt x="0" y="0"/>
                </a:moveTo>
                <a:lnTo>
                  <a:pt x="0" y="103464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5968301" y="2756984"/>
            <a:ext cx="0" cy="105410"/>
          </a:xfrm>
          <a:custGeom>
            <a:avLst/>
            <a:gdLst/>
            <a:ahLst/>
            <a:cxnLst/>
            <a:rect l="l" t="t" r="r" b="b"/>
            <a:pathLst>
              <a:path h="105410">
                <a:moveTo>
                  <a:pt x="0" y="0"/>
                </a:moveTo>
                <a:lnTo>
                  <a:pt x="0" y="104963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6040376" y="2750985"/>
            <a:ext cx="0" cy="105410"/>
          </a:xfrm>
          <a:custGeom>
            <a:avLst/>
            <a:gdLst/>
            <a:ahLst/>
            <a:cxnLst/>
            <a:rect l="l" t="t" r="r" b="b"/>
            <a:pathLst>
              <a:path h="105410">
                <a:moveTo>
                  <a:pt x="0" y="0"/>
                </a:moveTo>
                <a:lnTo>
                  <a:pt x="0" y="104963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6113953" y="2744988"/>
            <a:ext cx="0" cy="105410"/>
          </a:xfrm>
          <a:custGeom>
            <a:avLst/>
            <a:gdLst/>
            <a:ahLst/>
            <a:cxnLst/>
            <a:rect l="l" t="t" r="r" b="b"/>
            <a:pathLst>
              <a:path h="105410">
                <a:moveTo>
                  <a:pt x="0" y="0"/>
                </a:moveTo>
                <a:lnTo>
                  <a:pt x="0" y="104963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6187530" y="2737490"/>
            <a:ext cx="0" cy="106680"/>
          </a:xfrm>
          <a:custGeom>
            <a:avLst/>
            <a:gdLst/>
            <a:ahLst/>
            <a:cxnLst/>
            <a:rect l="l" t="t" r="r" b="b"/>
            <a:pathLst>
              <a:path h="106680">
                <a:moveTo>
                  <a:pt x="0" y="0"/>
                </a:moveTo>
                <a:lnTo>
                  <a:pt x="0" y="106463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6261107" y="2731492"/>
            <a:ext cx="0" cy="106680"/>
          </a:xfrm>
          <a:custGeom>
            <a:avLst/>
            <a:gdLst/>
            <a:ahLst/>
            <a:cxnLst/>
            <a:rect l="l" t="t" r="r" b="b"/>
            <a:pathLst>
              <a:path h="106680">
                <a:moveTo>
                  <a:pt x="0" y="0"/>
                </a:moveTo>
                <a:lnTo>
                  <a:pt x="0" y="106463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6334684" y="2723995"/>
            <a:ext cx="0" cy="108585"/>
          </a:xfrm>
          <a:custGeom>
            <a:avLst/>
            <a:gdLst/>
            <a:ahLst/>
            <a:cxnLst/>
            <a:rect l="l" t="t" r="r" b="b"/>
            <a:pathLst>
              <a:path h="108585">
                <a:moveTo>
                  <a:pt x="0" y="0"/>
                </a:moveTo>
                <a:lnTo>
                  <a:pt x="0" y="107962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6408261" y="2717997"/>
            <a:ext cx="0" cy="108585"/>
          </a:xfrm>
          <a:custGeom>
            <a:avLst/>
            <a:gdLst/>
            <a:ahLst/>
            <a:cxnLst/>
            <a:rect l="l" t="t" r="r" b="b"/>
            <a:pathLst>
              <a:path h="108585">
                <a:moveTo>
                  <a:pt x="0" y="0"/>
                </a:moveTo>
                <a:lnTo>
                  <a:pt x="0" y="107962"/>
                </a:lnTo>
              </a:path>
            </a:pathLst>
          </a:custGeom>
          <a:ln w="40542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6474330" y="2710500"/>
            <a:ext cx="0" cy="109855"/>
          </a:xfrm>
          <a:custGeom>
            <a:avLst/>
            <a:gdLst/>
            <a:ahLst/>
            <a:cxnLst/>
            <a:rect l="l" t="t" r="r" b="b"/>
            <a:pathLst>
              <a:path h="109855">
                <a:moveTo>
                  <a:pt x="0" y="0"/>
                </a:moveTo>
                <a:lnTo>
                  <a:pt x="0" y="109462"/>
                </a:lnTo>
              </a:path>
            </a:pathLst>
          </a:custGeom>
          <a:ln w="28529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2395310" y="3098865"/>
            <a:ext cx="33655" cy="27305"/>
          </a:xfrm>
          <a:custGeom>
            <a:avLst/>
            <a:gdLst/>
            <a:ahLst/>
            <a:cxnLst/>
            <a:rect l="l" t="t" r="r" b="b"/>
            <a:pathLst>
              <a:path w="33655" h="27305">
                <a:moveTo>
                  <a:pt x="33034" y="0"/>
                </a:moveTo>
                <a:lnTo>
                  <a:pt x="0" y="269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2468887" y="3073374"/>
            <a:ext cx="31750" cy="26034"/>
          </a:xfrm>
          <a:custGeom>
            <a:avLst/>
            <a:gdLst/>
            <a:ahLst/>
            <a:cxnLst/>
            <a:rect l="l" t="t" r="r" b="b"/>
            <a:pathLst>
              <a:path w="31750" h="26035">
                <a:moveTo>
                  <a:pt x="31533" y="0"/>
                </a:moveTo>
                <a:lnTo>
                  <a:pt x="0" y="254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2542464" y="3070375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33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2614540" y="3064377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5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2688117" y="3040386"/>
            <a:ext cx="33655" cy="24130"/>
          </a:xfrm>
          <a:custGeom>
            <a:avLst/>
            <a:gdLst/>
            <a:ahLst/>
            <a:cxnLst/>
            <a:rect l="l" t="t" r="r" b="b"/>
            <a:pathLst>
              <a:path w="33655" h="24130">
                <a:moveTo>
                  <a:pt x="33034" y="0"/>
                </a:moveTo>
                <a:lnTo>
                  <a:pt x="0" y="239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2761694" y="3034388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5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2835271" y="3028390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5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2908848" y="3002899"/>
            <a:ext cx="31750" cy="26034"/>
          </a:xfrm>
          <a:custGeom>
            <a:avLst/>
            <a:gdLst/>
            <a:ahLst/>
            <a:cxnLst/>
            <a:rect l="l" t="t" r="r" b="b"/>
            <a:pathLst>
              <a:path w="31750" h="26035">
                <a:moveTo>
                  <a:pt x="31533" y="0"/>
                </a:moveTo>
                <a:lnTo>
                  <a:pt x="0" y="254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2982425" y="2942919"/>
            <a:ext cx="31750" cy="60325"/>
          </a:xfrm>
          <a:custGeom>
            <a:avLst/>
            <a:gdLst/>
            <a:ahLst/>
            <a:cxnLst/>
            <a:rect l="l" t="t" r="r" b="b"/>
            <a:pathLst>
              <a:path w="31750" h="60325">
                <a:moveTo>
                  <a:pt x="31533" y="0"/>
                </a:moveTo>
                <a:lnTo>
                  <a:pt x="0" y="599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3054500" y="2900934"/>
            <a:ext cx="33655" cy="42545"/>
          </a:xfrm>
          <a:custGeom>
            <a:avLst/>
            <a:gdLst/>
            <a:ahLst/>
            <a:cxnLst/>
            <a:rect l="l" t="t" r="r" b="b"/>
            <a:pathLst>
              <a:path w="33655" h="42544">
                <a:moveTo>
                  <a:pt x="33034" y="0"/>
                </a:moveTo>
                <a:lnTo>
                  <a:pt x="0" y="4198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3128078" y="2900934"/>
            <a:ext cx="33655" cy="43815"/>
          </a:xfrm>
          <a:custGeom>
            <a:avLst/>
            <a:gdLst/>
            <a:ahLst/>
            <a:cxnLst/>
            <a:rect l="l" t="t" r="r" b="b"/>
            <a:pathLst>
              <a:path w="33655" h="43814">
                <a:moveTo>
                  <a:pt x="33034" y="434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3201654" y="2944419"/>
            <a:ext cx="33655" cy="46990"/>
          </a:xfrm>
          <a:custGeom>
            <a:avLst/>
            <a:gdLst/>
            <a:ahLst/>
            <a:cxnLst/>
            <a:rect l="l" t="t" r="r" b="b"/>
            <a:pathLst>
              <a:path w="33655" h="46989">
                <a:moveTo>
                  <a:pt x="33034" y="4648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3275231" y="2990903"/>
            <a:ext cx="33655" cy="22860"/>
          </a:xfrm>
          <a:custGeom>
            <a:avLst/>
            <a:gdLst/>
            <a:ahLst/>
            <a:cxnLst/>
            <a:rect l="l" t="t" r="r" b="b"/>
            <a:pathLst>
              <a:path w="33654" h="22860">
                <a:moveTo>
                  <a:pt x="33034" y="2249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3348809" y="3002899"/>
            <a:ext cx="31750" cy="10795"/>
          </a:xfrm>
          <a:custGeom>
            <a:avLst/>
            <a:gdLst/>
            <a:ahLst/>
            <a:cxnLst/>
            <a:rect l="l" t="t" r="r" b="b"/>
            <a:pathLst>
              <a:path w="31750" h="10794">
                <a:moveTo>
                  <a:pt x="31533" y="0"/>
                </a:moveTo>
                <a:lnTo>
                  <a:pt x="0" y="10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3422386" y="2989403"/>
            <a:ext cx="31750" cy="13970"/>
          </a:xfrm>
          <a:custGeom>
            <a:avLst/>
            <a:gdLst/>
            <a:ahLst/>
            <a:cxnLst/>
            <a:rect l="l" t="t" r="r" b="b"/>
            <a:pathLst>
              <a:path w="31750" h="13969">
                <a:moveTo>
                  <a:pt x="31533" y="0"/>
                </a:moveTo>
                <a:lnTo>
                  <a:pt x="0" y="134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3494461" y="2969910"/>
            <a:ext cx="33655" cy="19685"/>
          </a:xfrm>
          <a:custGeom>
            <a:avLst/>
            <a:gdLst/>
            <a:ahLst/>
            <a:cxnLst/>
            <a:rect l="l" t="t" r="r" b="b"/>
            <a:pathLst>
              <a:path w="33654" h="19685">
                <a:moveTo>
                  <a:pt x="33034" y="0"/>
                </a:moveTo>
                <a:lnTo>
                  <a:pt x="0" y="194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3568038" y="2941420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33034" y="0"/>
                </a:moveTo>
                <a:lnTo>
                  <a:pt x="0" y="28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3641615" y="2941420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330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3715192" y="2930923"/>
            <a:ext cx="33655" cy="10795"/>
          </a:xfrm>
          <a:custGeom>
            <a:avLst/>
            <a:gdLst/>
            <a:ahLst/>
            <a:cxnLst/>
            <a:rect l="l" t="t" r="r" b="b"/>
            <a:pathLst>
              <a:path w="33654" h="10794">
                <a:moveTo>
                  <a:pt x="33034" y="0"/>
                </a:moveTo>
                <a:lnTo>
                  <a:pt x="0" y="10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3788769" y="2887438"/>
            <a:ext cx="31750" cy="43815"/>
          </a:xfrm>
          <a:custGeom>
            <a:avLst/>
            <a:gdLst/>
            <a:ahLst/>
            <a:cxnLst/>
            <a:rect l="l" t="t" r="r" b="b"/>
            <a:pathLst>
              <a:path w="31750" h="43814">
                <a:moveTo>
                  <a:pt x="31533" y="0"/>
                </a:moveTo>
                <a:lnTo>
                  <a:pt x="0" y="43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3862346" y="2869445"/>
            <a:ext cx="31750" cy="18415"/>
          </a:xfrm>
          <a:custGeom>
            <a:avLst/>
            <a:gdLst/>
            <a:ahLst/>
            <a:cxnLst/>
            <a:rect l="l" t="t" r="r" b="b"/>
            <a:pathLst>
              <a:path w="31750" h="18414">
                <a:moveTo>
                  <a:pt x="31533" y="0"/>
                </a:moveTo>
                <a:lnTo>
                  <a:pt x="0" y="17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3934422" y="2869445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299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4007999" y="2872444"/>
            <a:ext cx="33655" cy="10795"/>
          </a:xfrm>
          <a:custGeom>
            <a:avLst/>
            <a:gdLst/>
            <a:ahLst/>
            <a:cxnLst/>
            <a:rect l="l" t="t" r="r" b="b"/>
            <a:pathLst>
              <a:path w="33654" h="10794">
                <a:moveTo>
                  <a:pt x="33034" y="104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4081576" y="2873943"/>
            <a:ext cx="33655" cy="9525"/>
          </a:xfrm>
          <a:custGeom>
            <a:avLst/>
            <a:gdLst/>
            <a:ahLst/>
            <a:cxnLst/>
            <a:rect l="l" t="t" r="r" b="b"/>
            <a:pathLst>
              <a:path w="33654" h="9525">
                <a:moveTo>
                  <a:pt x="33034" y="0"/>
                </a:moveTo>
                <a:lnTo>
                  <a:pt x="0" y="89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4155152" y="2873943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299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4228730" y="2876942"/>
            <a:ext cx="31750" cy="13970"/>
          </a:xfrm>
          <a:custGeom>
            <a:avLst/>
            <a:gdLst/>
            <a:ahLst/>
            <a:cxnLst/>
            <a:rect l="l" t="t" r="r" b="b"/>
            <a:pathLst>
              <a:path w="31750" h="13969">
                <a:moveTo>
                  <a:pt x="31533" y="1349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4302307" y="2890437"/>
            <a:ext cx="31750" cy="1905"/>
          </a:xfrm>
          <a:custGeom>
            <a:avLst/>
            <a:gdLst/>
            <a:ahLst/>
            <a:cxnLst/>
            <a:rect l="l" t="t" r="r" b="b"/>
            <a:pathLst>
              <a:path w="31750" h="1905">
                <a:moveTo>
                  <a:pt x="31533" y="149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4374382" y="2888938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4447959" y="2884440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80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4521536" y="2878441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4595113" y="2872444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4668690" y="2866446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4742267" y="2858948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19">
                <a:moveTo>
                  <a:pt x="31533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4814343" y="2852950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4887920" y="2846952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4961497" y="2840954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5035074" y="2834956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5108651" y="2828959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5182228" y="2821461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19">
                <a:moveTo>
                  <a:pt x="31533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5254303" y="2815463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5327880" y="2809465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5401457" y="2803467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5475034" y="2797469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5548611" y="2789972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19">
                <a:moveTo>
                  <a:pt x="31533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5622188" y="2783974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5694264" y="2777976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5767841" y="2770479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5841418" y="2764481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5914995" y="2756984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5988572" y="2750985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6060647" y="2744988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6134224" y="2737490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207801" y="2731492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6281378" y="2723995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6354955" y="2717997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6428532" y="2710500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19">
                <a:moveTo>
                  <a:pt x="31533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2374288" y="3076373"/>
            <a:ext cx="21590" cy="49530"/>
          </a:xfrm>
          <a:custGeom>
            <a:avLst/>
            <a:gdLst/>
            <a:ahLst/>
            <a:cxnLst/>
            <a:rect l="l" t="t" r="r" b="b"/>
            <a:pathLst>
              <a:path w="21589" h="49530">
                <a:moveTo>
                  <a:pt x="0" y="49482"/>
                </a:moveTo>
                <a:lnTo>
                  <a:pt x="21021" y="49482"/>
                </a:lnTo>
                <a:lnTo>
                  <a:pt x="21021" y="0"/>
                </a:lnTo>
                <a:lnTo>
                  <a:pt x="0" y="0"/>
                </a:lnTo>
                <a:lnTo>
                  <a:pt x="0" y="4948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2428345" y="3049383"/>
            <a:ext cx="40640" cy="49530"/>
          </a:xfrm>
          <a:custGeom>
            <a:avLst/>
            <a:gdLst/>
            <a:ahLst/>
            <a:cxnLst/>
            <a:rect l="l" t="t" r="r" b="b"/>
            <a:pathLst>
              <a:path w="40639" h="49530">
                <a:moveTo>
                  <a:pt x="0" y="49482"/>
                </a:moveTo>
                <a:lnTo>
                  <a:pt x="40542" y="49482"/>
                </a:lnTo>
                <a:lnTo>
                  <a:pt x="40542" y="0"/>
                </a:lnTo>
                <a:lnTo>
                  <a:pt x="0" y="0"/>
                </a:lnTo>
                <a:lnTo>
                  <a:pt x="0" y="4948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2500421" y="3023891"/>
            <a:ext cx="42545" cy="49530"/>
          </a:xfrm>
          <a:custGeom>
            <a:avLst/>
            <a:gdLst/>
            <a:ahLst/>
            <a:cxnLst/>
            <a:rect l="l" t="t" r="r" b="b"/>
            <a:pathLst>
              <a:path w="42544" h="49530">
                <a:moveTo>
                  <a:pt x="0" y="49482"/>
                </a:moveTo>
                <a:lnTo>
                  <a:pt x="42044" y="49482"/>
                </a:lnTo>
                <a:lnTo>
                  <a:pt x="42044" y="0"/>
                </a:lnTo>
                <a:lnTo>
                  <a:pt x="0" y="0"/>
                </a:lnTo>
                <a:lnTo>
                  <a:pt x="0" y="4948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2573997" y="3020892"/>
            <a:ext cx="40640" cy="49530"/>
          </a:xfrm>
          <a:custGeom>
            <a:avLst/>
            <a:gdLst/>
            <a:ahLst/>
            <a:cxnLst/>
            <a:rect l="l" t="t" r="r" b="b"/>
            <a:pathLst>
              <a:path w="40639" h="49530">
                <a:moveTo>
                  <a:pt x="0" y="49482"/>
                </a:moveTo>
                <a:lnTo>
                  <a:pt x="40542" y="49482"/>
                </a:lnTo>
                <a:lnTo>
                  <a:pt x="40542" y="0"/>
                </a:lnTo>
                <a:lnTo>
                  <a:pt x="0" y="0"/>
                </a:lnTo>
                <a:lnTo>
                  <a:pt x="0" y="4948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2647575" y="3014894"/>
            <a:ext cx="40640" cy="49530"/>
          </a:xfrm>
          <a:custGeom>
            <a:avLst/>
            <a:gdLst/>
            <a:ahLst/>
            <a:cxnLst/>
            <a:rect l="l" t="t" r="r" b="b"/>
            <a:pathLst>
              <a:path w="40639" h="49530">
                <a:moveTo>
                  <a:pt x="0" y="49482"/>
                </a:moveTo>
                <a:lnTo>
                  <a:pt x="40542" y="49482"/>
                </a:lnTo>
                <a:lnTo>
                  <a:pt x="40542" y="0"/>
                </a:lnTo>
                <a:lnTo>
                  <a:pt x="0" y="0"/>
                </a:lnTo>
                <a:lnTo>
                  <a:pt x="0" y="4948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2721151" y="2990903"/>
            <a:ext cx="40640" cy="49530"/>
          </a:xfrm>
          <a:custGeom>
            <a:avLst/>
            <a:gdLst/>
            <a:ahLst/>
            <a:cxnLst/>
            <a:rect l="l" t="t" r="r" b="b"/>
            <a:pathLst>
              <a:path w="40639" h="49530">
                <a:moveTo>
                  <a:pt x="0" y="49482"/>
                </a:moveTo>
                <a:lnTo>
                  <a:pt x="40542" y="49482"/>
                </a:lnTo>
                <a:lnTo>
                  <a:pt x="40542" y="0"/>
                </a:lnTo>
                <a:lnTo>
                  <a:pt x="0" y="0"/>
                </a:lnTo>
                <a:lnTo>
                  <a:pt x="0" y="4948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2794729" y="2984905"/>
            <a:ext cx="40640" cy="49530"/>
          </a:xfrm>
          <a:custGeom>
            <a:avLst/>
            <a:gdLst/>
            <a:ahLst/>
            <a:cxnLst/>
            <a:rect l="l" t="t" r="r" b="b"/>
            <a:pathLst>
              <a:path w="40639" h="49530">
                <a:moveTo>
                  <a:pt x="0" y="49482"/>
                </a:moveTo>
                <a:lnTo>
                  <a:pt x="40542" y="49482"/>
                </a:lnTo>
                <a:lnTo>
                  <a:pt x="40542" y="0"/>
                </a:lnTo>
                <a:lnTo>
                  <a:pt x="0" y="0"/>
                </a:lnTo>
                <a:lnTo>
                  <a:pt x="0" y="4948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2868306" y="2980406"/>
            <a:ext cx="40640" cy="48260"/>
          </a:xfrm>
          <a:custGeom>
            <a:avLst/>
            <a:gdLst/>
            <a:ahLst/>
            <a:cxnLst/>
            <a:rect l="l" t="t" r="r" b="b"/>
            <a:pathLst>
              <a:path w="40639" h="48260">
                <a:moveTo>
                  <a:pt x="0" y="47983"/>
                </a:moveTo>
                <a:lnTo>
                  <a:pt x="40542" y="47983"/>
                </a:lnTo>
                <a:lnTo>
                  <a:pt x="40542" y="0"/>
                </a:lnTo>
                <a:lnTo>
                  <a:pt x="0" y="0"/>
                </a:lnTo>
                <a:lnTo>
                  <a:pt x="0" y="479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2940381" y="2953416"/>
            <a:ext cx="42545" cy="49530"/>
          </a:xfrm>
          <a:custGeom>
            <a:avLst/>
            <a:gdLst/>
            <a:ahLst/>
            <a:cxnLst/>
            <a:rect l="l" t="t" r="r" b="b"/>
            <a:pathLst>
              <a:path w="42544" h="49530">
                <a:moveTo>
                  <a:pt x="0" y="49482"/>
                </a:moveTo>
                <a:lnTo>
                  <a:pt x="42044" y="49482"/>
                </a:lnTo>
                <a:lnTo>
                  <a:pt x="42044" y="0"/>
                </a:lnTo>
                <a:lnTo>
                  <a:pt x="0" y="0"/>
                </a:lnTo>
                <a:lnTo>
                  <a:pt x="0" y="4948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3013958" y="2893436"/>
            <a:ext cx="40640" cy="49530"/>
          </a:xfrm>
          <a:custGeom>
            <a:avLst/>
            <a:gdLst/>
            <a:ahLst/>
            <a:cxnLst/>
            <a:rect l="l" t="t" r="r" b="b"/>
            <a:pathLst>
              <a:path w="40639" h="49530">
                <a:moveTo>
                  <a:pt x="0" y="49482"/>
                </a:moveTo>
                <a:lnTo>
                  <a:pt x="40542" y="49482"/>
                </a:lnTo>
                <a:lnTo>
                  <a:pt x="40542" y="0"/>
                </a:lnTo>
                <a:lnTo>
                  <a:pt x="0" y="0"/>
                </a:lnTo>
                <a:lnTo>
                  <a:pt x="0" y="4948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3087535" y="2852950"/>
            <a:ext cx="40640" cy="48260"/>
          </a:xfrm>
          <a:custGeom>
            <a:avLst/>
            <a:gdLst/>
            <a:ahLst/>
            <a:cxnLst/>
            <a:rect l="l" t="t" r="r" b="b"/>
            <a:pathLst>
              <a:path w="40639" h="48260">
                <a:moveTo>
                  <a:pt x="0" y="47983"/>
                </a:moveTo>
                <a:lnTo>
                  <a:pt x="40542" y="47983"/>
                </a:lnTo>
                <a:lnTo>
                  <a:pt x="40542" y="0"/>
                </a:lnTo>
                <a:lnTo>
                  <a:pt x="0" y="0"/>
                </a:lnTo>
                <a:lnTo>
                  <a:pt x="0" y="479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3161112" y="2896435"/>
            <a:ext cx="40640" cy="48260"/>
          </a:xfrm>
          <a:custGeom>
            <a:avLst/>
            <a:gdLst/>
            <a:ahLst/>
            <a:cxnLst/>
            <a:rect l="l" t="t" r="r" b="b"/>
            <a:pathLst>
              <a:path w="40639" h="48260">
                <a:moveTo>
                  <a:pt x="0" y="47983"/>
                </a:moveTo>
                <a:lnTo>
                  <a:pt x="40542" y="47983"/>
                </a:lnTo>
                <a:lnTo>
                  <a:pt x="40542" y="0"/>
                </a:lnTo>
                <a:lnTo>
                  <a:pt x="0" y="0"/>
                </a:lnTo>
                <a:lnTo>
                  <a:pt x="0" y="479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3234689" y="2941420"/>
            <a:ext cx="40640" cy="49530"/>
          </a:xfrm>
          <a:custGeom>
            <a:avLst/>
            <a:gdLst/>
            <a:ahLst/>
            <a:cxnLst/>
            <a:rect l="l" t="t" r="r" b="b"/>
            <a:pathLst>
              <a:path w="40639" h="49530">
                <a:moveTo>
                  <a:pt x="0" y="49482"/>
                </a:moveTo>
                <a:lnTo>
                  <a:pt x="40542" y="49482"/>
                </a:lnTo>
                <a:lnTo>
                  <a:pt x="40542" y="0"/>
                </a:lnTo>
                <a:lnTo>
                  <a:pt x="0" y="0"/>
                </a:lnTo>
                <a:lnTo>
                  <a:pt x="0" y="49482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3308266" y="2965412"/>
            <a:ext cx="40640" cy="48260"/>
          </a:xfrm>
          <a:custGeom>
            <a:avLst/>
            <a:gdLst/>
            <a:ahLst/>
            <a:cxnLst/>
            <a:rect l="l" t="t" r="r" b="b"/>
            <a:pathLst>
              <a:path w="40639" h="48260">
                <a:moveTo>
                  <a:pt x="0" y="47983"/>
                </a:moveTo>
                <a:lnTo>
                  <a:pt x="40542" y="47983"/>
                </a:lnTo>
                <a:lnTo>
                  <a:pt x="40542" y="0"/>
                </a:lnTo>
                <a:lnTo>
                  <a:pt x="0" y="0"/>
                </a:lnTo>
                <a:lnTo>
                  <a:pt x="0" y="479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3380342" y="2954915"/>
            <a:ext cx="42545" cy="48260"/>
          </a:xfrm>
          <a:custGeom>
            <a:avLst/>
            <a:gdLst/>
            <a:ahLst/>
            <a:cxnLst/>
            <a:rect l="l" t="t" r="r" b="b"/>
            <a:pathLst>
              <a:path w="42545" h="48260">
                <a:moveTo>
                  <a:pt x="0" y="47983"/>
                </a:moveTo>
                <a:lnTo>
                  <a:pt x="42044" y="47983"/>
                </a:lnTo>
                <a:lnTo>
                  <a:pt x="42044" y="0"/>
                </a:lnTo>
                <a:lnTo>
                  <a:pt x="0" y="0"/>
                </a:lnTo>
                <a:lnTo>
                  <a:pt x="0" y="479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3453919" y="2941420"/>
            <a:ext cx="40640" cy="48260"/>
          </a:xfrm>
          <a:custGeom>
            <a:avLst/>
            <a:gdLst/>
            <a:ahLst/>
            <a:cxnLst/>
            <a:rect l="l" t="t" r="r" b="b"/>
            <a:pathLst>
              <a:path w="40639" h="48260">
                <a:moveTo>
                  <a:pt x="0" y="47983"/>
                </a:moveTo>
                <a:lnTo>
                  <a:pt x="40542" y="47983"/>
                </a:lnTo>
                <a:lnTo>
                  <a:pt x="40542" y="0"/>
                </a:lnTo>
                <a:lnTo>
                  <a:pt x="0" y="0"/>
                </a:lnTo>
                <a:lnTo>
                  <a:pt x="0" y="479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3527495" y="2921927"/>
            <a:ext cx="40640" cy="48260"/>
          </a:xfrm>
          <a:custGeom>
            <a:avLst/>
            <a:gdLst/>
            <a:ahLst/>
            <a:cxnLst/>
            <a:rect l="l" t="t" r="r" b="b"/>
            <a:pathLst>
              <a:path w="40639" h="48260">
                <a:moveTo>
                  <a:pt x="0" y="47983"/>
                </a:moveTo>
                <a:lnTo>
                  <a:pt x="40542" y="47983"/>
                </a:lnTo>
                <a:lnTo>
                  <a:pt x="40542" y="0"/>
                </a:lnTo>
                <a:lnTo>
                  <a:pt x="0" y="0"/>
                </a:lnTo>
                <a:lnTo>
                  <a:pt x="0" y="479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3601073" y="2893436"/>
            <a:ext cx="40640" cy="48260"/>
          </a:xfrm>
          <a:custGeom>
            <a:avLst/>
            <a:gdLst/>
            <a:ahLst/>
            <a:cxnLst/>
            <a:rect l="l" t="t" r="r" b="b"/>
            <a:pathLst>
              <a:path w="40639" h="48260">
                <a:moveTo>
                  <a:pt x="0" y="47983"/>
                </a:moveTo>
                <a:lnTo>
                  <a:pt x="40542" y="47983"/>
                </a:lnTo>
                <a:lnTo>
                  <a:pt x="40542" y="0"/>
                </a:lnTo>
                <a:lnTo>
                  <a:pt x="0" y="0"/>
                </a:lnTo>
                <a:lnTo>
                  <a:pt x="0" y="479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3674650" y="2893436"/>
            <a:ext cx="40640" cy="48260"/>
          </a:xfrm>
          <a:custGeom>
            <a:avLst/>
            <a:gdLst/>
            <a:ahLst/>
            <a:cxnLst/>
            <a:rect l="l" t="t" r="r" b="b"/>
            <a:pathLst>
              <a:path w="40639" h="48260">
                <a:moveTo>
                  <a:pt x="0" y="47983"/>
                </a:moveTo>
                <a:lnTo>
                  <a:pt x="40542" y="47983"/>
                </a:lnTo>
                <a:lnTo>
                  <a:pt x="40542" y="0"/>
                </a:lnTo>
                <a:lnTo>
                  <a:pt x="0" y="0"/>
                </a:lnTo>
                <a:lnTo>
                  <a:pt x="0" y="479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3748227" y="2882940"/>
            <a:ext cx="40640" cy="48260"/>
          </a:xfrm>
          <a:custGeom>
            <a:avLst/>
            <a:gdLst/>
            <a:ahLst/>
            <a:cxnLst/>
            <a:rect l="l" t="t" r="r" b="b"/>
            <a:pathLst>
              <a:path w="40639" h="48260">
                <a:moveTo>
                  <a:pt x="0" y="47983"/>
                </a:moveTo>
                <a:lnTo>
                  <a:pt x="40542" y="47983"/>
                </a:lnTo>
                <a:lnTo>
                  <a:pt x="40542" y="0"/>
                </a:lnTo>
                <a:lnTo>
                  <a:pt x="0" y="0"/>
                </a:lnTo>
                <a:lnTo>
                  <a:pt x="0" y="479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3820302" y="2839455"/>
            <a:ext cx="42545" cy="48260"/>
          </a:xfrm>
          <a:custGeom>
            <a:avLst/>
            <a:gdLst/>
            <a:ahLst/>
            <a:cxnLst/>
            <a:rect l="l" t="t" r="r" b="b"/>
            <a:pathLst>
              <a:path w="42545" h="48260">
                <a:moveTo>
                  <a:pt x="0" y="47983"/>
                </a:moveTo>
                <a:lnTo>
                  <a:pt x="42044" y="47983"/>
                </a:lnTo>
                <a:lnTo>
                  <a:pt x="42044" y="0"/>
                </a:lnTo>
                <a:lnTo>
                  <a:pt x="0" y="0"/>
                </a:lnTo>
                <a:lnTo>
                  <a:pt x="0" y="479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3893879" y="2821461"/>
            <a:ext cx="40640" cy="48260"/>
          </a:xfrm>
          <a:custGeom>
            <a:avLst/>
            <a:gdLst/>
            <a:ahLst/>
            <a:cxnLst/>
            <a:rect l="l" t="t" r="r" b="b"/>
            <a:pathLst>
              <a:path w="40639" h="48260">
                <a:moveTo>
                  <a:pt x="0" y="47983"/>
                </a:moveTo>
                <a:lnTo>
                  <a:pt x="40542" y="47983"/>
                </a:lnTo>
                <a:lnTo>
                  <a:pt x="40542" y="0"/>
                </a:lnTo>
                <a:lnTo>
                  <a:pt x="0" y="0"/>
                </a:lnTo>
                <a:lnTo>
                  <a:pt x="0" y="479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3967456" y="2824460"/>
            <a:ext cx="40640" cy="48260"/>
          </a:xfrm>
          <a:custGeom>
            <a:avLst/>
            <a:gdLst/>
            <a:ahLst/>
            <a:cxnLst/>
            <a:rect l="l" t="t" r="r" b="b"/>
            <a:pathLst>
              <a:path w="40639" h="48260">
                <a:moveTo>
                  <a:pt x="0" y="47983"/>
                </a:moveTo>
                <a:lnTo>
                  <a:pt x="40542" y="47983"/>
                </a:lnTo>
                <a:lnTo>
                  <a:pt x="40542" y="0"/>
                </a:lnTo>
                <a:lnTo>
                  <a:pt x="0" y="0"/>
                </a:lnTo>
                <a:lnTo>
                  <a:pt x="0" y="479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4041033" y="2834956"/>
            <a:ext cx="40640" cy="48260"/>
          </a:xfrm>
          <a:custGeom>
            <a:avLst/>
            <a:gdLst/>
            <a:ahLst/>
            <a:cxnLst/>
            <a:rect l="l" t="t" r="r" b="b"/>
            <a:pathLst>
              <a:path w="40639" h="48260">
                <a:moveTo>
                  <a:pt x="0" y="47983"/>
                </a:moveTo>
                <a:lnTo>
                  <a:pt x="40542" y="47983"/>
                </a:lnTo>
                <a:lnTo>
                  <a:pt x="40542" y="0"/>
                </a:lnTo>
                <a:lnTo>
                  <a:pt x="0" y="0"/>
                </a:lnTo>
                <a:lnTo>
                  <a:pt x="0" y="479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4114610" y="2827459"/>
            <a:ext cx="40640" cy="46990"/>
          </a:xfrm>
          <a:custGeom>
            <a:avLst/>
            <a:gdLst/>
            <a:ahLst/>
            <a:cxnLst/>
            <a:rect l="l" t="t" r="r" b="b"/>
            <a:pathLst>
              <a:path w="40639" h="46989">
                <a:moveTo>
                  <a:pt x="0" y="46483"/>
                </a:moveTo>
                <a:lnTo>
                  <a:pt x="40542" y="46483"/>
                </a:lnTo>
                <a:lnTo>
                  <a:pt x="40542" y="0"/>
                </a:lnTo>
                <a:lnTo>
                  <a:pt x="0" y="0"/>
                </a:lnTo>
                <a:lnTo>
                  <a:pt x="0" y="464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4188187" y="2828959"/>
            <a:ext cx="40640" cy="48260"/>
          </a:xfrm>
          <a:custGeom>
            <a:avLst/>
            <a:gdLst/>
            <a:ahLst/>
            <a:cxnLst/>
            <a:rect l="l" t="t" r="r" b="b"/>
            <a:pathLst>
              <a:path w="40639" h="48260">
                <a:moveTo>
                  <a:pt x="0" y="47983"/>
                </a:moveTo>
                <a:lnTo>
                  <a:pt x="40542" y="47983"/>
                </a:lnTo>
                <a:lnTo>
                  <a:pt x="40542" y="0"/>
                </a:lnTo>
                <a:lnTo>
                  <a:pt x="0" y="0"/>
                </a:lnTo>
                <a:lnTo>
                  <a:pt x="0" y="479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4260263" y="2843953"/>
            <a:ext cx="42545" cy="46990"/>
          </a:xfrm>
          <a:custGeom>
            <a:avLst/>
            <a:gdLst/>
            <a:ahLst/>
            <a:cxnLst/>
            <a:rect l="l" t="t" r="r" b="b"/>
            <a:pathLst>
              <a:path w="42545" h="46989">
                <a:moveTo>
                  <a:pt x="0" y="46483"/>
                </a:moveTo>
                <a:lnTo>
                  <a:pt x="42044" y="46483"/>
                </a:lnTo>
                <a:lnTo>
                  <a:pt x="42044" y="0"/>
                </a:lnTo>
                <a:lnTo>
                  <a:pt x="0" y="0"/>
                </a:lnTo>
                <a:lnTo>
                  <a:pt x="0" y="464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4333840" y="2845453"/>
            <a:ext cx="40640" cy="46990"/>
          </a:xfrm>
          <a:custGeom>
            <a:avLst/>
            <a:gdLst/>
            <a:ahLst/>
            <a:cxnLst/>
            <a:rect l="l" t="t" r="r" b="b"/>
            <a:pathLst>
              <a:path w="40639" h="46989">
                <a:moveTo>
                  <a:pt x="0" y="46483"/>
                </a:moveTo>
                <a:lnTo>
                  <a:pt x="40542" y="46483"/>
                </a:lnTo>
                <a:lnTo>
                  <a:pt x="40542" y="0"/>
                </a:lnTo>
                <a:lnTo>
                  <a:pt x="0" y="0"/>
                </a:lnTo>
                <a:lnTo>
                  <a:pt x="0" y="464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4407417" y="2842454"/>
            <a:ext cx="40640" cy="46990"/>
          </a:xfrm>
          <a:custGeom>
            <a:avLst/>
            <a:gdLst/>
            <a:ahLst/>
            <a:cxnLst/>
            <a:rect l="l" t="t" r="r" b="b"/>
            <a:pathLst>
              <a:path w="40639" h="46989">
                <a:moveTo>
                  <a:pt x="0" y="46483"/>
                </a:moveTo>
                <a:lnTo>
                  <a:pt x="40542" y="46483"/>
                </a:lnTo>
                <a:lnTo>
                  <a:pt x="40542" y="0"/>
                </a:lnTo>
                <a:lnTo>
                  <a:pt x="0" y="0"/>
                </a:lnTo>
                <a:lnTo>
                  <a:pt x="0" y="464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4480994" y="2837956"/>
            <a:ext cx="40640" cy="46990"/>
          </a:xfrm>
          <a:custGeom>
            <a:avLst/>
            <a:gdLst/>
            <a:ahLst/>
            <a:cxnLst/>
            <a:rect l="l" t="t" r="r" b="b"/>
            <a:pathLst>
              <a:path w="40639" h="46989">
                <a:moveTo>
                  <a:pt x="0" y="46483"/>
                </a:moveTo>
                <a:lnTo>
                  <a:pt x="40542" y="46483"/>
                </a:lnTo>
                <a:lnTo>
                  <a:pt x="40542" y="0"/>
                </a:lnTo>
                <a:lnTo>
                  <a:pt x="0" y="0"/>
                </a:lnTo>
                <a:lnTo>
                  <a:pt x="0" y="464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4554571" y="2831958"/>
            <a:ext cx="40640" cy="46990"/>
          </a:xfrm>
          <a:custGeom>
            <a:avLst/>
            <a:gdLst/>
            <a:ahLst/>
            <a:cxnLst/>
            <a:rect l="l" t="t" r="r" b="b"/>
            <a:pathLst>
              <a:path w="40639" h="46989">
                <a:moveTo>
                  <a:pt x="0" y="46483"/>
                </a:moveTo>
                <a:lnTo>
                  <a:pt x="40542" y="46483"/>
                </a:lnTo>
                <a:lnTo>
                  <a:pt x="40542" y="0"/>
                </a:lnTo>
                <a:lnTo>
                  <a:pt x="0" y="0"/>
                </a:lnTo>
                <a:lnTo>
                  <a:pt x="0" y="464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4628148" y="2825960"/>
            <a:ext cx="40640" cy="46990"/>
          </a:xfrm>
          <a:custGeom>
            <a:avLst/>
            <a:gdLst/>
            <a:ahLst/>
            <a:cxnLst/>
            <a:rect l="l" t="t" r="r" b="b"/>
            <a:pathLst>
              <a:path w="40639" h="46989">
                <a:moveTo>
                  <a:pt x="0" y="46483"/>
                </a:moveTo>
                <a:lnTo>
                  <a:pt x="40542" y="46483"/>
                </a:lnTo>
                <a:lnTo>
                  <a:pt x="40542" y="0"/>
                </a:lnTo>
                <a:lnTo>
                  <a:pt x="0" y="0"/>
                </a:lnTo>
                <a:lnTo>
                  <a:pt x="0" y="464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4700223" y="2819962"/>
            <a:ext cx="42545" cy="46990"/>
          </a:xfrm>
          <a:custGeom>
            <a:avLst/>
            <a:gdLst/>
            <a:ahLst/>
            <a:cxnLst/>
            <a:rect l="l" t="t" r="r" b="b"/>
            <a:pathLst>
              <a:path w="42545" h="46989">
                <a:moveTo>
                  <a:pt x="0" y="46483"/>
                </a:moveTo>
                <a:lnTo>
                  <a:pt x="42044" y="46483"/>
                </a:lnTo>
                <a:lnTo>
                  <a:pt x="42044" y="0"/>
                </a:lnTo>
                <a:lnTo>
                  <a:pt x="0" y="0"/>
                </a:lnTo>
                <a:lnTo>
                  <a:pt x="0" y="464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4773800" y="2812464"/>
            <a:ext cx="40640" cy="46990"/>
          </a:xfrm>
          <a:custGeom>
            <a:avLst/>
            <a:gdLst/>
            <a:ahLst/>
            <a:cxnLst/>
            <a:rect l="l" t="t" r="r" b="b"/>
            <a:pathLst>
              <a:path w="40639" h="46989">
                <a:moveTo>
                  <a:pt x="0" y="46483"/>
                </a:moveTo>
                <a:lnTo>
                  <a:pt x="40542" y="46483"/>
                </a:lnTo>
                <a:lnTo>
                  <a:pt x="40542" y="0"/>
                </a:lnTo>
                <a:lnTo>
                  <a:pt x="0" y="0"/>
                </a:lnTo>
                <a:lnTo>
                  <a:pt x="0" y="464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4847377" y="2806466"/>
            <a:ext cx="40640" cy="46990"/>
          </a:xfrm>
          <a:custGeom>
            <a:avLst/>
            <a:gdLst/>
            <a:ahLst/>
            <a:cxnLst/>
            <a:rect l="l" t="t" r="r" b="b"/>
            <a:pathLst>
              <a:path w="40639" h="46989">
                <a:moveTo>
                  <a:pt x="0" y="46483"/>
                </a:moveTo>
                <a:lnTo>
                  <a:pt x="40542" y="46483"/>
                </a:lnTo>
                <a:lnTo>
                  <a:pt x="40542" y="0"/>
                </a:lnTo>
                <a:lnTo>
                  <a:pt x="0" y="0"/>
                </a:lnTo>
                <a:lnTo>
                  <a:pt x="0" y="464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4920954" y="2800468"/>
            <a:ext cx="40640" cy="46990"/>
          </a:xfrm>
          <a:custGeom>
            <a:avLst/>
            <a:gdLst/>
            <a:ahLst/>
            <a:cxnLst/>
            <a:rect l="l" t="t" r="r" b="b"/>
            <a:pathLst>
              <a:path w="40639" h="46989">
                <a:moveTo>
                  <a:pt x="0" y="46483"/>
                </a:moveTo>
                <a:lnTo>
                  <a:pt x="40542" y="46483"/>
                </a:lnTo>
                <a:lnTo>
                  <a:pt x="40542" y="0"/>
                </a:lnTo>
                <a:lnTo>
                  <a:pt x="0" y="0"/>
                </a:lnTo>
                <a:lnTo>
                  <a:pt x="0" y="464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4994531" y="2794471"/>
            <a:ext cx="40640" cy="46990"/>
          </a:xfrm>
          <a:custGeom>
            <a:avLst/>
            <a:gdLst/>
            <a:ahLst/>
            <a:cxnLst/>
            <a:rect l="l" t="t" r="r" b="b"/>
            <a:pathLst>
              <a:path w="40639" h="46989">
                <a:moveTo>
                  <a:pt x="0" y="46483"/>
                </a:moveTo>
                <a:lnTo>
                  <a:pt x="40542" y="46483"/>
                </a:lnTo>
                <a:lnTo>
                  <a:pt x="40542" y="0"/>
                </a:lnTo>
                <a:lnTo>
                  <a:pt x="0" y="0"/>
                </a:lnTo>
                <a:lnTo>
                  <a:pt x="0" y="464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5068108" y="2788473"/>
            <a:ext cx="40640" cy="46990"/>
          </a:xfrm>
          <a:custGeom>
            <a:avLst/>
            <a:gdLst/>
            <a:ahLst/>
            <a:cxnLst/>
            <a:rect l="l" t="t" r="r" b="b"/>
            <a:pathLst>
              <a:path w="40639" h="46989">
                <a:moveTo>
                  <a:pt x="0" y="46483"/>
                </a:moveTo>
                <a:lnTo>
                  <a:pt x="40542" y="46483"/>
                </a:lnTo>
                <a:lnTo>
                  <a:pt x="40542" y="0"/>
                </a:lnTo>
                <a:lnTo>
                  <a:pt x="0" y="0"/>
                </a:lnTo>
                <a:lnTo>
                  <a:pt x="0" y="464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5140184" y="2782475"/>
            <a:ext cx="42545" cy="46990"/>
          </a:xfrm>
          <a:custGeom>
            <a:avLst/>
            <a:gdLst/>
            <a:ahLst/>
            <a:cxnLst/>
            <a:rect l="l" t="t" r="r" b="b"/>
            <a:pathLst>
              <a:path w="42545" h="46989">
                <a:moveTo>
                  <a:pt x="0" y="46483"/>
                </a:moveTo>
                <a:lnTo>
                  <a:pt x="42044" y="46483"/>
                </a:lnTo>
                <a:lnTo>
                  <a:pt x="42044" y="0"/>
                </a:lnTo>
                <a:lnTo>
                  <a:pt x="0" y="0"/>
                </a:lnTo>
                <a:lnTo>
                  <a:pt x="0" y="464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5213761" y="2776477"/>
            <a:ext cx="40640" cy="45085"/>
          </a:xfrm>
          <a:custGeom>
            <a:avLst/>
            <a:gdLst/>
            <a:ahLst/>
            <a:cxnLst/>
            <a:rect l="l" t="t" r="r" b="b"/>
            <a:pathLst>
              <a:path w="40639" h="45085">
                <a:moveTo>
                  <a:pt x="0" y="44984"/>
                </a:moveTo>
                <a:lnTo>
                  <a:pt x="40542" y="44984"/>
                </a:lnTo>
                <a:lnTo>
                  <a:pt x="40542" y="0"/>
                </a:lnTo>
                <a:lnTo>
                  <a:pt x="0" y="0"/>
                </a:lnTo>
                <a:lnTo>
                  <a:pt x="0" y="4498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5287338" y="2768979"/>
            <a:ext cx="40640" cy="46990"/>
          </a:xfrm>
          <a:custGeom>
            <a:avLst/>
            <a:gdLst/>
            <a:ahLst/>
            <a:cxnLst/>
            <a:rect l="l" t="t" r="r" b="b"/>
            <a:pathLst>
              <a:path w="40639" h="46989">
                <a:moveTo>
                  <a:pt x="0" y="46483"/>
                </a:moveTo>
                <a:lnTo>
                  <a:pt x="40542" y="46483"/>
                </a:lnTo>
                <a:lnTo>
                  <a:pt x="40542" y="0"/>
                </a:lnTo>
                <a:lnTo>
                  <a:pt x="0" y="0"/>
                </a:lnTo>
                <a:lnTo>
                  <a:pt x="0" y="464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5360915" y="2762981"/>
            <a:ext cx="40640" cy="46990"/>
          </a:xfrm>
          <a:custGeom>
            <a:avLst/>
            <a:gdLst/>
            <a:ahLst/>
            <a:cxnLst/>
            <a:rect l="l" t="t" r="r" b="b"/>
            <a:pathLst>
              <a:path w="40639" h="46989">
                <a:moveTo>
                  <a:pt x="0" y="46483"/>
                </a:moveTo>
                <a:lnTo>
                  <a:pt x="40542" y="46483"/>
                </a:lnTo>
                <a:lnTo>
                  <a:pt x="40542" y="0"/>
                </a:lnTo>
                <a:lnTo>
                  <a:pt x="0" y="0"/>
                </a:lnTo>
                <a:lnTo>
                  <a:pt x="0" y="464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5434492" y="2756984"/>
            <a:ext cx="40640" cy="46990"/>
          </a:xfrm>
          <a:custGeom>
            <a:avLst/>
            <a:gdLst/>
            <a:ahLst/>
            <a:cxnLst/>
            <a:rect l="l" t="t" r="r" b="b"/>
            <a:pathLst>
              <a:path w="40639" h="46989">
                <a:moveTo>
                  <a:pt x="0" y="46483"/>
                </a:moveTo>
                <a:lnTo>
                  <a:pt x="40542" y="46483"/>
                </a:lnTo>
                <a:lnTo>
                  <a:pt x="40542" y="0"/>
                </a:lnTo>
                <a:lnTo>
                  <a:pt x="0" y="0"/>
                </a:lnTo>
                <a:lnTo>
                  <a:pt x="0" y="464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5508069" y="2750985"/>
            <a:ext cx="40640" cy="46990"/>
          </a:xfrm>
          <a:custGeom>
            <a:avLst/>
            <a:gdLst/>
            <a:ahLst/>
            <a:cxnLst/>
            <a:rect l="l" t="t" r="r" b="b"/>
            <a:pathLst>
              <a:path w="40639" h="46989">
                <a:moveTo>
                  <a:pt x="0" y="46483"/>
                </a:moveTo>
                <a:lnTo>
                  <a:pt x="40542" y="46483"/>
                </a:lnTo>
                <a:lnTo>
                  <a:pt x="40542" y="0"/>
                </a:lnTo>
                <a:lnTo>
                  <a:pt x="0" y="0"/>
                </a:lnTo>
                <a:lnTo>
                  <a:pt x="0" y="464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5580144" y="2744988"/>
            <a:ext cx="42545" cy="45085"/>
          </a:xfrm>
          <a:custGeom>
            <a:avLst/>
            <a:gdLst/>
            <a:ahLst/>
            <a:cxnLst/>
            <a:rect l="l" t="t" r="r" b="b"/>
            <a:pathLst>
              <a:path w="42545" h="45085">
                <a:moveTo>
                  <a:pt x="0" y="44984"/>
                </a:moveTo>
                <a:lnTo>
                  <a:pt x="42044" y="44984"/>
                </a:lnTo>
                <a:lnTo>
                  <a:pt x="42044" y="0"/>
                </a:lnTo>
                <a:lnTo>
                  <a:pt x="0" y="0"/>
                </a:lnTo>
                <a:lnTo>
                  <a:pt x="0" y="4498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5653721" y="2737490"/>
            <a:ext cx="40640" cy="46990"/>
          </a:xfrm>
          <a:custGeom>
            <a:avLst/>
            <a:gdLst/>
            <a:ahLst/>
            <a:cxnLst/>
            <a:rect l="l" t="t" r="r" b="b"/>
            <a:pathLst>
              <a:path w="40639" h="46989">
                <a:moveTo>
                  <a:pt x="0" y="46483"/>
                </a:moveTo>
                <a:lnTo>
                  <a:pt x="40542" y="46483"/>
                </a:lnTo>
                <a:lnTo>
                  <a:pt x="40542" y="0"/>
                </a:lnTo>
                <a:lnTo>
                  <a:pt x="0" y="0"/>
                </a:lnTo>
                <a:lnTo>
                  <a:pt x="0" y="464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5727298" y="2731492"/>
            <a:ext cx="40640" cy="46990"/>
          </a:xfrm>
          <a:custGeom>
            <a:avLst/>
            <a:gdLst/>
            <a:ahLst/>
            <a:cxnLst/>
            <a:rect l="l" t="t" r="r" b="b"/>
            <a:pathLst>
              <a:path w="40639" h="46989">
                <a:moveTo>
                  <a:pt x="0" y="46483"/>
                </a:moveTo>
                <a:lnTo>
                  <a:pt x="40542" y="46483"/>
                </a:lnTo>
                <a:lnTo>
                  <a:pt x="40542" y="0"/>
                </a:lnTo>
                <a:lnTo>
                  <a:pt x="0" y="0"/>
                </a:lnTo>
                <a:lnTo>
                  <a:pt x="0" y="464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5800875" y="2725494"/>
            <a:ext cx="40640" cy="45085"/>
          </a:xfrm>
          <a:custGeom>
            <a:avLst/>
            <a:gdLst/>
            <a:ahLst/>
            <a:cxnLst/>
            <a:rect l="l" t="t" r="r" b="b"/>
            <a:pathLst>
              <a:path w="40639" h="45085">
                <a:moveTo>
                  <a:pt x="0" y="44984"/>
                </a:moveTo>
                <a:lnTo>
                  <a:pt x="40542" y="44984"/>
                </a:lnTo>
                <a:lnTo>
                  <a:pt x="40542" y="0"/>
                </a:lnTo>
                <a:lnTo>
                  <a:pt x="0" y="0"/>
                </a:lnTo>
                <a:lnTo>
                  <a:pt x="0" y="4498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5874453" y="2717997"/>
            <a:ext cx="40640" cy="46990"/>
          </a:xfrm>
          <a:custGeom>
            <a:avLst/>
            <a:gdLst/>
            <a:ahLst/>
            <a:cxnLst/>
            <a:rect l="l" t="t" r="r" b="b"/>
            <a:pathLst>
              <a:path w="40639" h="46989">
                <a:moveTo>
                  <a:pt x="0" y="46483"/>
                </a:moveTo>
                <a:lnTo>
                  <a:pt x="40542" y="46483"/>
                </a:lnTo>
                <a:lnTo>
                  <a:pt x="40542" y="0"/>
                </a:lnTo>
                <a:lnTo>
                  <a:pt x="0" y="0"/>
                </a:lnTo>
                <a:lnTo>
                  <a:pt x="0" y="464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5948029" y="2711999"/>
            <a:ext cx="40640" cy="45085"/>
          </a:xfrm>
          <a:custGeom>
            <a:avLst/>
            <a:gdLst/>
            <a:ahLst/>
            <a:cxnLst/>
            <a:rect l="l" t="t" r="r" b="b"/>
            <a:pathLst>
              <a:path w="40639" h="45085">
                <a:moveTo>
                  <a:pt x="0" y="44984"/>
                </a:moveTo>
                <a:lnTo>
                  <a:pt x="40542" y="44984"/>
                </a:lnTo>
                <a:lnTo>
                  <a:pt x="40542" y="0"/>
                </a:lnTo>
                <a:lnTo>
                  <a:pt x="0" y="0"/>
                </a:lnTo>
                <a:lnTo>
                  <a:pt x="0" y="4498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6020105" y="2706001"/>
            <a:ext cx="40640" cy="45085"/>
          </a:xfrm>
          <a:custGeom>
            <a:avLst/>
            <a:gdLst/>
            <a:ahLst/>
            <a:cxnLst/>
            <a:rect l="l" t="t" r="r" b="b"/>
            <a:pathLst>
              <a:path w="40639" h="45085">
                <a:moveTo>
                  <a:pt x="0" y="44984"/>
                </a:moveTo>
                <a:lnTo>
                  <a:pt x="40542" y="44984"/>
                </a:lnTo>
                <a:lnTo>
                  <a:pt x="40542" y="0"/>
                </a:lnTo>
                <a:lnTo>
                  <a:pt x="0" y="0"/>
                </a:lnTo>
                <a:lnTo>
                  <a:pt x="0" y="4498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6093682" y="2698504"/>
            <a:ext cx="40640" cy="46990"/>
          </a:xfrm>
          <a:custGeom>
            <a:avLst/>
            <a:gdLst/>
            <a:ahLst/>
            <a:cxnLst/>
            <a:rect l="l" t="t" r="r" b="b"/>
            <a:pathLst>
              <a:path w="40639" h="46989">
                <a:moveTo>
                  <a:pt x="0" y="46483"/>
                </a:moveTo>
                <a:lnTo>
                  <a:pt x="40542" y="46483"/>
                </a:lnTo>
                <a:lnTo>
                  <a:pt x="40542" y="0"/>
                </a:lnTo>
                <a:lnTo>
                  <a:pt x="0" y="0"/>
                </a:lnTo>
                <a:lnTo>
                  <a:pt x="0" y="464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6167259" y="2692506"/>
            <a:ext cx="40640" cy="45085"/>
          </a:xfrm>
          <a:custGeom>
            <a:avLst/>
            <a:gdLst/>
            <a:ahLst/>
            <a:cxnLst/>
            <a:rect l="l" t="t" r="r" b="b"/>
            <a:pathLst>
              <a:path w="40639" h="45085">
                <a:moveTo>
                  <a:pt x="0" y="44984"/>
                </a:moveTo>
                <a:lnTo>
                  <a:pt x="40542" y="44984"/>
                </a:lnTo>
                <a:lnTo>
                  <a:pt x="40542" y="0"/>
                </a:lnTo>
                <a:lnTo>
                  <a:pt x="0" y="0"/>
                </a:lnTo>
                <a:lnTo>
                  <a:pt x="0" y="4498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6240836" y="2685008"/>
            <a:ext cx="40640" cy="46990"/>
          </a:xfrm>
          <a:custGeom>
            <a:avLst/>
            <a:gdLst/>
            <a:ahLst/>
            <a:cxnLst/>
            <a:rect l="l" t="t" r="r" b="b"/>
            <a:pathLst>
              <a:path w="40639" h="46989">
                <a:moveTo>
                  <a:pt x="0" y="46483"/>
                </a:moveTo>
                <a:lnTo>
                  <a:pt x="40542" y="46483"/>
                </a:lnTo>
                <a:lnTo>
                  <a:pt x="40542" y="0"/>
                </a:lnTo>
                <a:lnTo>
                  <a:pt x="0" y="0"/>
                </a:lnTo>
                <a:lnTo>
                  <a:pt x="0" y="464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6314413" y="2679010"/>
            <a:ext cx="40640" cy="45085"/>
          </a:xfrm>
          <a:custGeom>
            <a:avLst/>
            <a:gdLst/>
            <a:ahLst/>
            <a:cxnLst/>
            <a:rect l="l" t="t" r="r" b="b"/>
            <a:pathLst>
              <a:path w="40639" h="45085">
                <a:moveTo>
                  <a:pt x="0" y="44984"/>
                </a:moveTo>
                <a:lnTo>
                  <a:pt x="40542" y="44984"/>
                </a:lnTo>
                <a:lnTo>
                  <a:pt x="40542" y="0"/>
                </a:lnTo>
                <a:lnTo>
                  <a:pt x="0" y="0"/>
                </a:lnTo>
                <a:lnTo>
                  <a:pt x="0" y="4498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6387990" y="2671513"/>
            <a:ext cx="40640" cy="46990"/>
          </a:xfrm>
          <a:custGeom>
            <a:avLst/>
            <a:gdLst/>
            <a:ahLst/>
            <a:cxnLst/>
            <a:rect l="l" t="t" r="r" b="b"/>
            <a:pathLst>
              <a:path w="40639" h="46989">
                <a:moveTo>
                  <a:pt x="0" y="46483"/>
                </a:moveTo>
                <a:lnTo>
                  <a:pt x="40542" y="46483"/>
                </a:lnTo>
                <a:lnTo>
                  <a:pt x="40542" y="0"/>
                </a:lnTo>
                <a:lnTo>
                  <a:pt x="0" y="0"/>
                </a:lnTo>
                <a:lnTo>
                  <a:pt x="0" y="46483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6460066" y="2665515"/>
            <a:ext cx="28575" cy="45085"/>
          </a:xfrm>
          <a:custGeom>
            <a:avLst/>
            <a:gdLst/>
            <a:ahLst/>
            <a:cxnLst/>
            <a:rect l="l" t="t" r="r" b="b"/>
            <a:pathLst>
              <a:path w="28575" h="45085">
                <a:moveTo>
                  <a:pt x="0" y="44984"/>
                </a:moveTo>
                <a:lnTo>
                  <a:pt x="28529" y="44984"/>
                </a:lnTo>
                <a:lnTo>
                  <a:pt x="28529" y="0"/>
                </a:lnTo>
                <a:lnTo>
                  <a:pt x="0" y="0"/>
                </a:lnTo>
                <a:lnTo>
                  <a:pt x="0" y="44984"/>
                </a:lnTo>
                <a:close/>
              </a:path>
            </a:pathLst>
          </a:custGeom>
          <a:solidFill>
            <a:srgbClr val="008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2395310" y="3049383"/>
            <a:ext cx="33655" cy="27305"/>
          </a:xfrm>
          <a:custGeom>
            <a:avLst/>
            <a:gdLst/>
            <a:ahLst/>
            <a:cxnLst/>
            <a:rect l="l" t="t" r="r" b="b"/>
            <a:pathLst>
              <a:path w="33655" h="27305">
                <a:moveTo>
                  <a:pt x="33034" y="0"/>
                </a:moveTo>
                <a:lnTo>
                  <a:pt x="0" y="269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2468887" y="3023891"/>
            <a:ext cx="31750" cy="26034"/>
          </a:xfrm>
          <a:custGeom>
            <a:avLst/>
            <a:gdLst/>
            <a:ahLst/>
            <a:cxnLst/>
            <a:rect l="l" t="t" r="r" b="b"/>
            <a:pathLst>
              <a:path w="31750" h="26035">
                <a:moveTo>
                  <a:pt x="31533" y="0"/>
                </a:moveTo>
                <a:lnTo>
                  <a:pt x="0" y="254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2542464" y="3020892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33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2614540" y="3014894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5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2688117" y="2990903"/>
            <a:ext cx="33655" cy="24130"/>
          </a:xfrm>
          <a:custGeom>
            <a:avLst/>
            <a:gdLst/>
            <a:ahLst/>
            <a:cxnLst/>
            <a:rect l="l" t="t" r="r" b="b"/>
            <a:pathLst>
              <a:path w="33655" h="24130">
                <a:moveTo>
                  <a:pt x="33034" y="0"/>
                </a:moveTo>
                <a:lnTo>
                  <a:pt x="0" y="239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2761694" y="2984905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5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2835271" y="2980406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5" h="5080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2908848" y="2953416"/>
            <a:ext cx="31750" cy="27305"/>
          </a:xfrm>
          <a:custGeom>
            <a:avLst/>
            <a:gdLst/>
            <a:ahLst/>
            <a:cxnLst/>
            <a:rect l="l" t="t" r="r" b="b"/>
            <a:pathLst>
              <a:path w="31750" h="27305">
                <a:moveTo>
                  <a:pt x="31533" y="0"/>
                </a:moveTo>
                <a:lnTo>
                  <a:pt x="0" y="269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2982425" y="2893436"/>
            <a:ext cx="31750" cy="60325"/>
          </a:xfrm>
          <a:custGeom>
            <a:avLst/>
            <a:gdLst/>
            <a:ahLst/>
            <a:cxnLst/>
            <a:rect l="l" t="t" r="r" b="b"/>
            <a:pathLst>
              <a:path w="31750" h="60325">
                <a:moveTo>
                  <a:pt x="31533" y="0"/>
                </a:moveTo>
                <a:lnTo>
                  <a:pt x="0" y="599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3054500" y="2852950"/>
            <a:ext cx="33655" cy="40640"/>
          </a:xfrm>
          <a:custGeom>
            <a:avLst/>
            <a:gdLst/>
            <a:ahLst/>
            <a:cxnLst/>
            <a:rect l="l" t="t" r="r" b="b"/>
            <a:pathLst>
              <a:path w="33655" h="40639">
                <a:moveTo>
                  <a:pt x="33034" y="0"/>
                </a:moveTo>
                <a:lnTo>
                  <a:pt x="0" y="404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3128078" y="2852950"/>
            <a:ext cx="33655" cy="43815"/>
          </a:xfrm>
          <a:custGeom>
            <a:avLst/>
            <a:gdLst/>
            <a:ahLst/>
            <a:cxnLst/>
            <a:rect l="l" t="t" r="r" b="b"/>
            <a:pathLst>
              <a:path w="33655" h="43814">
                <a:moveTo>
                  <a:pt x="33034" y="434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3201654" y="2896435"/>
            <a:ext cx="33655" cy="45085"/>
          </a:xfrm>
          <a:custGeom>
            <a:avLst/>
            <a:gdLst/>
            <a:ahLst/>
            <a:cxnLst/>
            <a:rect l="l" t="t" r="r" b="b"/>
            <a:pathLst>
              <a:path w="33655" h="45085">
                <a:moveTo>
                  <a:pt x="33034" y="449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3275231" y="2941420"/>
            <a:ext cx="33655" cy="24130"/>
          </a:xfrm>
          <a:custGeom>
            <a:avLst/>
            <a:gdLst/>
            <a:ahLst/>
            <a:cxnLst/>
            <a:rect l="l" t="t" r="r" b="b"/>
            <a:pathLst>
              <a:path w="33654" h="24130">
                <a:moveTo>
                  <a:pt x="33034" y="2399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3348809" y="2954915"/>
            <a:ext cx="31750" cy="10795"/>
          </a:xfrm>
          <a:custGeom>
            <a:avLst/>
            <a:gdLst/>
            <a:ahLst/>
            <a:cxnLst/>
            <a:rect l="l" t="t" r="r" b="b"/>
            <a:pathLst>
              <a:path w="31750" h="10794">
                <a:moveTo>
                  <a:pt x="31533" y="0"/>
                </a:moveTo>
                <a:lnTo>
                  <a:pt x="0" y="10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3422386" y="2941420"/>
            <a:ext cx="31750" cy="13970"/>
          </a:xfrm>
          <a:custGeom>
            <a:avLst/>
            <a:gdLst/>
            <a:ahLst/>
            <a:cxnLst/>
            <a:rect l="l" t="t" r="r" b="b"/>
            <a:pathLst>
              <a:path w="31750" h="13969">
                <a:moveTo>
                  <a:pt x="31533" y="0"/>
                </a:moveTo>
                <a:lnTo>
                  <a:pt x="0" y="134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3494461" y="2921927"/>
            <a:ext cx="33655" cy="19685"/>
          </a:xfrm>
          <a:custGeom>
            <a:avLst/>
            <a:gdLst/>
            <a:ahLst/>
            <a:cxnLst/>
            <a:rect l="l" t="t" r="r" b="b"/>
            <a:pathLst>
              <a:path w="33654" h="19685">
                <a:moveTo>
                  <a:pt x="33034" y="0"/>
                </a:moveTo>
                <a:lnTo>
                  <a:pt x="0" y="194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3568038" y="2893436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33034" y="0"/>
                </a:moveTo>
                <a:lnTo>
                  <a:pt x="0" y="28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3641615" y="2893436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330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3715192" y="2882940"/>
            <a:ext cx="33655" cy="10795"/>
          </a:xfrm>
          <a:custGeom>
            <a:avLst/>
            <a:gdLst/>
            <a:ahLst/>
            <a:cxnLst/>
            <a:rect l="l" t="t" r="r" b="b"/>
            <a:pathLst>
              <a:path w="33654" h="10794">
                <a:moveTo>
                  <a:pt x="33034" y="0"/>
                </a:moveTo>
                <a:lnTo>
                  <a:pt x="0" y="10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3788769" y="2839455"/>
            <a:ext cx="31750" cy="43815"/>
          </a:xfrm>
          <a:custGeom>
            <a:avLst/>
            <a:gdLst/>
            <a:ahLst/>
            <a:cxnLst/>
            <a:rect l="l" t="t" r="r" b="b"/>
            <a:pathLst>
              <a:path w="31750" h="43814">
                <a:moveTo>
                  <a:pt x="31533" y="0"/>
                </a:moveTo>
                <a:lnTo>
                  <a:pt x="0" y="43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3862346" y="2821461"/>
            <a:ext cx="31750" cy="18415"/>
          </a:xfrm>
          <a:custGeom>
            <a:avLst/>
            <a:gdLst/>
            <a:ahLst/>
            <a:cxnLst/>
            <a:rect l="l" t="t" r="r" b="b"/>
            <a:pathLst>
              <a:path w="31750" h="18414">
                <a:moveTo>
                  <a:pt x="31533" y="0"/>
                </a:moveTo>
                <a:lnTo>
                  <a:pt x="0" y="17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3934422" y="2821461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299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4007999" y="2824460"/>
            <a:ext cx="33655" cy="10795"/>
          </a:xfrm>
          <a:custGeom>
            <a:avLst/>
            <a:gdLst/>
            <a:ahLst/>
            <a:cxnLst/>
            <a:rect l="l" t="t" r="r" b="b"/>
            <a:pathLst>
              <a:path w="33654" h="10794">
                <a:moveTo>
                  <a:pt x="33034" y="104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4081576" y="2827459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4155152" y="2827459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5">
                <a:moveTo>
                  <a:pt x="33034" y="149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4228730" y="2828959"/>
            <a:ext cx="31750" cy="15240"/>
          </a:xfrm>
          <a:custGeom>
            <a:avLst/>
            <a:gdLst/>
            <a:ahLst/>
            <a:cxnLst/>
            <a:rect l="l" t="t" r="r" b="b"/>
            <a:pathLst>
              <a:path w="31750" h="15239">
                <a:moveTo>
                  <a:pt x="31533" y="149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4302307" y="2843953"/>
            <a:ext cx="31750" cy="1905"/>
          </a:xfrm>
          <a:custGeom>
            <a:avLst/>
            <a:gdLst/>
            <a:ahLst/>
            <a:cxnLst/>
            <a:rect l="l" t="t" r="r" b="b"/>
            <a:pathLst>
              <a:path w="31750" h="1905">
                <a:moveTo>
                  <a:pt x="31533" y="149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4374382" y="2842454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0"/>
                </a:moveTo>
                <a:lnTo>
                  <a:pt x="0" y="29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4447959" y="2837956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80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4521536" y="2831958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4595113" y="2825960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4668690" y="2819962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4742267" y="2812464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19">
                <a:moveTo>
                  <a:pt x="31533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4814343" y="2806466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4887920" y="2800468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4961497" y="2794471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5035074" y="2788473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5108651" y="2782475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5182228" y="2776477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5254303" y="2768979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5327880" y="2762981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5401457" y="2756984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5475034" y="2750985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5548611" y="2744988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5622188" y="2737490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19">
                <a:moveTo>
                  <a:pt x="31533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5694264" y="2731492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5767841" y="2725494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5841418" y="2717997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5914995" y="2711999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5988572" y="2706001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6060647" y="2698504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6134224" y="2692506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6207801" y="2685008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6281378" y="2679010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6354955" y="2671513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6428532" y="2665515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2374288" y="3047883"/>
            <a:ext cx="21590" cy="28575"/>
          </a:xfrm>
          <a:custGeom>
            <a:avLst/>
            <a:gdLst/>
            <a:ahLst/>
            <a:cxnLst/>
            <a:rect l="l" t="t" r="r" b="b"/>
            <a:pathLst>
              <a:path w="21589" h="28575">
                <a:moveTo>
                  <a:pt x="0" y="28490"/>
                </a:moveTo>
                <a:lnTo>
                  <a:pt x="21021" y="28490"/>
                </a:lnTo>
                <a:lnTo>
                  <a:pt x="21021" y="0"/>
                </a:lnTo>
                <a:lnTo>
                  <a:pt x="0" y="0"/>
                </a:lnTo>
                <a:lnTo>
                  <a:pt x="0" y="28490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2428345" y="3020892"/>
            <a:ext cx="40640" cy="28575"/>
          </a:xfrm>
          <a:custGeom>
            <a:avLst/>
            <a:gdLst/>
            <a:ahLst/>
            <a:cxnLst/>
            <a:rect l="l" t="t" r="r" b="b"/>
            <a:pathLst>
              <a:path w="40639" h="28575">
                <a:moveTo>
                  <a:pt x="0" y="28490"/>
                </a:moveTo>
                <a:lnTo>
                  <a:pt x="40542" y="28490"/>
                </a:lnTo>
                <a:lnTo>
                  <a:pt x="40542" y="0"/>
                </a:lnTo>
                <a:lnTo>
                  <a:pt x="0" y="0"/>
                </a:lnTo>
                <a:lnTo>
                  <a:pt x="0" y="28490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2500421" y="2993902"/>
            <a:ext cx="42545" cy="30480"/>
          </a:xfrm>
          <a:custGeom>
            <a:avLst/>
            <a:gdLst/>
            <a:ahLst/>
            <a:cxnLst/>
            <a:rect l="l" t="t" r="r" b="b"/>
            <a:pathLst>
              <a:path w="42544" h="30480">
                <a:moveTo>
                  <a:pt x="0" y="29989"/>
                </a:moveTo>
                <a:lnTo>
                  <a:pt x="42044" y="29989"/>
                </a:lnTo>
                <a:lnTo>
                  <a:pt x="42044" y="0"/>
                </a:lnTo>
                <a:lnTo>
                  <a:pt x="0" y="0"/>
                </a:lnTo>
                <a:lnTo>
                  <a:pt x="0" y="29989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2573997" y="2993902"/>
            <a:ext cx="40640" cy="27305"/>
          </a:xfrm>
          <a:custGeom>
            <a:avLst/>
            <a:gdLst/>
            <a:ahLst/>
            <a:cxnLst/>
            <a:rect l="l" t="t" r="r" b="b"/>
            <a:pathLst>
              <a:path w="40639" h="27305">
                <a:moveTo>
                  <a:pt x="0" y="26990"/>
                </a:moveTo>
                <a:lnTo>
                  <a:pt x="40542" y="26990"/>
                </a:lnTo>
                <a:lnTo>
                  <a:pt x="40542" y="0"/>
                </a:lnTo>
                <a:lnTo>
                  <a:pt x="0" y="0"/>
                </a:lnTo>
                <a:lnTo>
                  <a:pt x="0" y="26990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2647575" y="2986404"/>
            <a:ext cx="40640" cy="28575"/>
          </a:xfrm>
          <a:custGeom>
            <a:avLst/>
            <a:gdLst/>
            <a:ahLst/>
            <a:cxnLst/>
            <a:rect l="l" t="t" r="r" b="b"/>
            <a:pathLst>
              <a:path w="40639" h="28575">
                <a:moveTo>
                  <a:pt x="0" y="28490"/>
                </a:moveTo>
                <a:lnTo>
                  <a:pt x="40542" y="28490"/>
                </a:lnTo>
                <a:lnTo>
                  <a:pt x="40542" y="0"/>
                </a:lnTo>
                <a:lnTo>
                  <a:pt x="0" y="0"/>
                </a:lnTo>
                <a:lnTo>
                  <a:pt x="0" y="28490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2721151" y="2960913"/>
            <a:ext cx="40640" cy="30480"/>
          </a:xfrm>
          <a:custGeom>
            <a:avLst/>
            <a:gdLst/>
            <a:ahLst/>
            <a:cxnLst/>
            <a:rect l="l" t="t" r="r" b="b"/>
            <a:pathLst>
              <a:path w="40639" h="30480">
                <a:moveTo>
                  <a:pt x="0" y="29989"/>
                </a:moveTo>
                <a:lnTo>
                  <a:pt x="40542" y="29989"/>
                </a:lnTo>
                <a:lnTo>
                  <a:pt x="40542" y="0"/>
                </a:lnTo>
                <a:lnTo>
                  <a:pt x="0" y="0"/>
                </a:lnTo>
                <a:lnTo>
                  <a:pt x="0" y="29989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2794729" y="2954915"/>
            <a:ext cx="40640" cy="30480"/>
          </a:xfrm>
          <a:custGeom>
            <a:avLst/>
            <a:gdLst/>
            <a:ahLst/>
            <a:cxnLst/>
            <a:rect l="l" t="t" r="r" b="b"/>
            <a:pathLst>
              <a:path w="40639" h="30480">
                <a:moveTo>
                  <a:pt x="0" y="29989"/>
                </a:moveTo>
                <a:lnTo>
                  <a:pt x="40542" y="29989"/>
                </a:lnTo>
                <a:lnTo>
                  <a:pt x="40542" y="0"/>
                </a:lnTo>
                <a:lnTo>
                  <a:pt x="0" y="0"/>
                </a:lnTo>
                <a:lnTo>
                  <a:pt x="0" y="29989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2868306" y="2948917"/>
            <a:ext cx="40640" cy="31750"/>
          </a:xfrm>
          <a:custGeom>
            <a:avLst/>
            <a:gdLst/>
            <a:ahLst/>
            <a:cxnLst/>
            <a:rect l="l" t="t" r="r" b="b"/>
            <a:pathLst>
              <a:path w="40639" h="31750">
                <a:moveTo>
                  <a:pt x="0" y="31489"/>
                </a:moveTo>
                <a:lnTo>
                  <a:pt x="40542" y="31489"/>
                </a:lnTo>
                <a:lnTo>
                  <a:pt x="40542" y="0"/>
                </a:lnTo>
                <a:lnTo>
                  <a:pt x="0" y="0"/>
                </a:lnTo>
                <a:lnTo>
                  <a:pt x="0" y="31489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2940381" y="2921927"/>
            <a:ext cx="42545" cy="31750"/>
          </a:xfrm>
          <a:custGeom>
            <a:avLst/>
            <a:gdLst/>
            <a:ahLst/>
            <a:cxnLst/>
            <a:rect l="l" t="t" r="r" b="b"/>
            <a:pathLst>
              <a:path w="42544" h="31750">
                <a:moveTo>
                  <a:pt x="0" y="31489"/>
                </a:moveTo>
                <a:lnTo>
                  <a:pt x="42044" y="31489"/>
                </a:lnTo>
                <a:lnTo>
                  <a:pt x="42044" y="0"/>
                </a:lnTo>
                <a:lnTo>
                  <a:pt x="0" y="0"/>
                </a:lnTo>
                <a:lnTo>
                  <a:pt x="0" y="31489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3013958" y="2860448"/>
            <a:ext cx="40640" cy="33020"/>
          </a:xfrm>
          <a:custGeom>
            <a:avLst/>
            <a:gdLst/>
            <a:ahLst/>
            <a:cxnLst/>
            <a:rect l="l" t="t" r="r" b="b"/>
            <a:pathLst>
              <a:path w="40639" h="33019">
                <a:moveTo>
                  <a:pt x="0" y="32988"/>
                </a:moveTo>
                <a:lnTo>
                  <a:pt x="40542" y="32988"/>
                </a:lnTo>
                <a:lnTo>
                  <a:pt x="40542" y="0"/>
                </a:lnTo>
                <a:lnTo>
                  <a:pt x="0" y="0"/>
                </a:lnTo>
                <a:lnTo>
                  <a:pt x="0" y="3298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3087535" y="2816963"/>
            <a:ext cx="40640" cy="36195"/>
          </a:xfrm>
          <a:custGeom>
            <a:avLst/>
            <a:gdLst/>
            <a:ahLst/>
            <a:cxnLst/>
            <a:rect l="l" t="t" r="r" b="b"/>
            <a:pathLst>
              <a:path w="40639" h="36194">
                <a:moveTo>
                  <a:pt x="0" y="35987"/>
                </a:moveTo>
                <a:lnTo>
                  <a:pt x="40542" y="35987"/>
                </a:lnTo>
                <a:lnTo>
                  <a:pt x="40542" y="0"/>
                </a:lnTo>
                <a:lnTo>
                  <a:pt x="0" y="0"/>
                </a:lnTo>
                <a:lnTo>
                  <a:pt x="0" y="35987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3161112" y="2866446"/>
            <a:ext cx="40640" cy="30480"/>
          </a:xfrm>
          <a:custGeom>
            <a:avLst/>
            <a:gdLst/>
            <a:ahLst/>
            <a:cxnLst/>
            <a:rect l="l" t="t" r="r" b="b"/>
            <a:pathLst>
              <a:path w="40639" h="30480">
                <a:moveTo>
                  <a:pt x="0" y="29989"/>
                </a:moveTo>
                <a:lnTo>
                  <a:pt x="40542" y="29989"/>
                </a:lnTo>
                <a:lnTo>
                  <a:pt x="40542" y="0"/>
                </a:lnTo>
                <a:lnTo>
                  <a:pt x="0" y="0"/>
                </a:lnTo>
                <a:lnTo>
                  <a:pt x="0" y="29989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3234689" y="2912930"/>
            <a:ext cx="40640" cy="28575"/>
          </a:xfrm>
          <a:custGeom>
            <a:avLst/>
            <a:gdLst/>
            <a:ahLst/>
            <a:cxnLst/>
            <a:rect l="l" t="t" r="r" b="b"/>
            <a:pathLst>
              <a:path w="40639" h="28575">
                <a:moveTo>
                  <a:pt x="0" y="28490"/>
                </a:moveTo>
                <a:lnTo>
                  <a:pt x="40542" y="28490"/>
                </a:lnTo>
                <a:lnTo>
                  <a:pt x="40542" y="0"/>
                </a:lnTo>
                <a:lnTo>
                  <a:pt x="0" y="0"/>
                </a:lnTo>
                <a:lnTo>
                  <a:pt x="0" y="28490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3308266" y="2935422"/>
            <a:ext cx="40640" cy="30480"/>
          </a:xfrm>
          <a:custGeom>
            <a:avLst/>
            <a:gdLst/>
            <a:ahLst/>
            <a:cxnLst/>
            <a:rect l="l" t="t" r="r" b="b"/>
            <a:pathLst>
              <a:path w="40639" h="30480">
                <a:moveTo>
                  <a:pt x="0" y="29989"/>
                </a:moveTo>
                <a:lnTo>
                  <a:pt x="40542" y="29989"/>
                </a:lnTo>
                <a:lnTo>
                  <a:pt x="40542" y="0"/>
                </a:lnTo>
                <a:lnTo>
                  <a:pt x="0" y="0"/>
                </a:lnTo>
                <a:lnTo>
                  <a:pt x="0" y="29989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3380342" y="2923426"/>
            <a:ext cx="42545" cy="31750"/>
          </a:xfrm>
          <a:custGeom>
            <a:avLst/>
            <a:gdLst/>
            <a:ahLst/>
            <a:cxnLst/>
            <a:rect l="l" t="t" r="r" b="b"/>
            <a:pathLst>
              <a:path w="42545" h="31750">
                <a:moveTo>
                  <a:pt x="0" y="31489"/>
                </a:moveTo>
                <a:lnTo>
                  <a:pt x="42044" y="31489"/>
                </a:lnTo>
                <a:lnTo>
                  <a:pt x="42044" y="0"/>
                </a:lnTo>
                <a:lnTo>
                  <a:pt x="0" y="0"/>
                </a:lnTo>
                <a:lnTo>
                  <a:pt x="0" y="31489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3453919" y="2911430"/>
            <a:ext cx="40640" cy="30480"/>
          </a:xfrm>
          <a:custGeom>
            <a:avLst/>
            <a:gdLst/>
            <a:ahLst/>
            <a:cxnLst/>
            <a:rect l="l" t="t" r="r" b="b"/>
            <a:pathLst>
              <a:path w="40639" h="30480">
                <a:moveTo>
                  <a:pt x="0" y="29989"/>
                </a:moveTo>
                <a:lnTo>
                  <a:pt x="40542" y="29989"/>
                </a:lnTo>
                <a:lnTo>
                  <a:pt x="40542" y="0"/>
                </a:lnTo>
                <a:lnTo>
                  <a:pt x="0" y="0"/>
                </a:lnTo>
                <a:lnTo>
                  <a:pt x="0" y="29989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3527495" y="2890437"/>
            <a:ext cx="40640" cy="31750"/>
          </a:xfrm>
          <a:custGeom>
            <a:avLst/>
            <a:gdLst/>
            <a:ahLst/>
            <a:cxnLst/>
            <a:rect l="l" t="t" r="r" b="b"/>
            <a:pathLst>
              <a:path w="40639" h="31750">
                <a:moveTo>
                  <a:pt x="0" y="31489"/>
                </a:moveTo>
                <a:lnTo>
                  <a:pt x="40542" y="31489"/>
                </a:lnTo>
                <a:lnTo>
                  <a:pt x="40542" y="0"/>
                </a:lnTo>
                <a:lnTo>
                  <a:pt x="0" y="0"/>
                </a:lnTo>
                <a:lnTo>
                  <a:pt x="0" y="31489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3601073" y="2861947"/>
            <a:ext cx="40640" cy="31750"/>
          </a:xfrm>
          <a:custGeom>
            <a:avLst/>
            <a:gdLst/>
            <a:ahLst/>
            <a:cxnLst/>
            <a:rect l="l" t="t" r="r" b="b"/>
            <a:pathLst>
              <a:path w="40639" h="31750">
                <a:moveTo>
                  <a:pt x="0" y="31489"/>
                </a:moveTo>
                <a:lnTo>
                  <a:pt x="40542" y="31489"/>
                </a:lnTo>
                <a:lnTo>
                  <a:pt x="40542" y="0"/>
                </a:lnTo>
                <a:lnTo>
                  <a:pt x="0" y="0"/>
                </a:lnTo>
                <a:lnTo>
                  <a:pt x="0" y="31489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3674650" y="2860448"/>
            <a:ext cx="40640" cy="33020"/>
          </a:xfrm>
          <a:custGeom>
            <a:avLst/>
            <a:gdLst/>
            <a:ahLst/>
            <a:cxnLst/>
            <a:rect l="l" t="t" r="r" b="b"/>
            <a:pathLst>
              <a:path w="40639" h="33019">
                <a:moveTo>
                  <a:pt x="0" y="32988"/>
                </a:moveTo>
                <a:lnTo>
                  <a:pt x="40542" y="32988"/>
                </a:lnTo>
                <a:lnTo>
                  <a:pt x="40542" y="0"/>
                </a:lnTo>
                <a:lnTo>
                  <a:pt x="0" y="0"/>
                </a:lnTo>
                <a:lnTo>
                  <a:pt x="0" y="3298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3748227" y="2851451"/>
            <a:ext cx="40640" cy="31750"/>
          </a:xfrm>
          <a:custGeom>
            <a:avLst/>
            <a:gdLst/>
            <a:ahLst/>
            <a:cxnLst/>
            <a:rect l="l" t="t" r="r" b="b"/>
            <a:pathLst>
              <a:path w="40639" h="31750">
                <a:moveTo>
                  <a:pt x="0" y="31489"/>
                </a:moveTo>
                <a:lnTo>
                  <a:pt x="40542" y="31489"/>
                </a:lnTo>
                <a:lnTo>
                  <a:pt x="40542" y="0"/>
                </a:lnTo>
                <a:lnTo>
                  <a:pt x="0" y="0"/>
                </a:lnTo>
                <a:lnTo>
                  <a:pt x="0" y="31489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3820302" y="2806466"/>
            <a:ext cx="42545" cy="33020"/>
          </a:xfrm>
          <a:custGeom>
            <a:avLst/>
            <a:gdLst/>
            <a:ahLst/>
            <a:cxnLst/>
            <a:rect l="l" t="t" r="r" b="b"/>
            <a:pathLst>
              <a:path w="42545" h="33019">
                <a:moveTo>
                  <a:pt x="0" y="32988"/>
                </a:moveTo>
                <a:lnTo>
                  <a:pt x="42044" y="32988"/>
                </a:lnTo>
                <a:lnTo>
                  <a:pt x="42044" y="0"/>
                </a:lnTo>
                <a:lnTo>
                  <a:pt x="0" y="0"/>
                </a:lnTo>
                <a:lnTo>
                  <a:pt x="0" y="3298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3893879" y="2786973"/>
            <a:ext cx="40640" cy="34925"/>
          </a:xfrm>
          <a:custGeom>
            <a:avLst/>
            <a:gdLst/>
            <a:ahLst/>
            <a:cxnLst/>
            <a:rect l="l" t="t" r="r" b="b"/>
            <a:pathLst>
              <a:path w="40639" h="34925">
                <a:moveTo>
                  <a:pt x="0" y="34488"/>
                </a:moveTo>
                <a:lnTo>
                  <a:pt x="40542" y="34488"/>
                </a:lnTo>
                <a:lnTo>
                  <a:pt x="40542" y="0"/>
                </a:lnTo>
                <a:lnTo>
                  <a:pt x="0" y="0"/>
                </a:lnTo>
                <a:lnTo>
                  <a:pt x="0" y="3448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3967456" y="2788473"/>
            <a:ext cx="40640" cy="36195"/>
          </a:xfrm>
          <a:custGeom>
            <a:avLst/>
            <a:gdLst/>
            <a:ahLst/>
            <a:cxnLst/>
            <a:rect l="l" t="t" r="r" b="b"/>
            <a:pathLst>
              <a:path w="40639" h="36194">
                <a:moveTo>
                  <a:pt x="0" y="35987"/>
                </a:moveTo>
                <a:lnTo>
                  <a:pt x="40542" y="35987"/>
                </a:lnTo>
                <a:lnTo>
                  <a:pt x="40542" y="0"/>
                </a:lnTo>
                <a:lnTo>
                  <a:pt x="0" y="0"/>
                </a:lnTo>
                <a:lnTo>
                  <a:pt x="0" y="35987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4041033" y="2800468"/>
            <a:ext cx="40640" cy="34925"/>
          </a:xfrm>
          <a:custGeom>
            <a:avLst/>
            <a:gdLst/>
            <a:ahLst/>
            <a:cxnLst/>
            <a:rect l="l" t="t" r="r" b="b"/>
            <a:pathLst>
              <a:path w="40639" h="34925">
                <a:moveTo>
                  <a:pt x="0" y="34488"/>
                </a:moveTo>
                <a:lnTo>
                  <a:pt x="40542" y="34488"/>
                </a:lnTo>
                <a:lnTo>
                  <a:pt x="40542" y="0"/>
                </a:lnTo>
                <a:lnTo>
                  <a:pt x="0" y="0"/>
                </a:lnTo>
                <a:lnTo>
                  <a:pt x="0" y="3448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4114610" y="2792971"/>
            <a:ext cx="40640" cy="34925"/>
          </a:xfrm>
          <a:custGeom>
            <a:avLst/>
            <a:gdLst/>
            <a:ahLst/>
            <a:cxnLst/>
            <a:rect l="l" t="t" r="r" b="b"/>
            <a:pathLst>
              <a:path w="40639" h="34925">
                <a:moveTo>
                  <a:pt x="0" y="34488"/>
                </a:moveTo>
                <a:lnTo>
                  <a:pt x="40542" y="34488"/>
                </a:lnTo>
                <a:lnTo>
                  <a:pt x="40542" y="0"/>
                </a:lnTo>
                <a:lnTo>
                  <a:pt x="0" y="0"/>
                </a:lnTo>
                <a:lnTo>
                  <a:pt x="0" y="3448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4188187" y="2794471"/>
            <a:ext cx="40640" cy="34925"/>
          </a:xfrm>
          <a:custGeom>
            <a:avLst/>
            <a:gdLst/>
            <a:ahLst/>
            <a:cxnLst/>
            <a:rect l="l" t="t" r="r" b="b"/>
            <a:pathLst>
              <a:path w="40639" h="34925">
                <a:moveTo>
                  <a:pt x="0" y="34488"/>
                </a:moveTo>
                <a:lnTo>
                  <a:pt x="40542" y="34488"/>
                </a:lnTo>
                <a:lnTo>
                  <a:pt x="40542" y="0"/>
                </a:lnTo>
                <a:lnTo>
                  <a:pt x="0" y="0"/>
                </a:lnTo>
                <a:lnTo>
                  <a:pt x="0" y="3448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4260263" y="2809465"/>
            <a:ext cx="42545" cy="34925"/>
          </a:xfrm>
          <a:custGeom>
            <a:avLst/>
            <a:gdLst/>
            <a:ahLst/>
            <a:cxnLst/>
            <a:rect l="l" t="t" r="r" b="b"/>
            <a:pathLst>
              <a:path w="42545" h="34925">
                <a:moveTo>
                  <a:pt x="0" y="34488"/>
                </a:moveTo>
                <a:lnTo>
                  <a:pt x="42044" y="34488"/>
                </a:lnTo>
                <a:lnTo>
                  <a:pt x="42044" y="0"/>
                </a:lnTo>
                <a:lnTo>
                  <a:pt x="0" y="0"/>
                </a:lnTo>
                <a:lnTo>
                  <a:pt x="0" y="3448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4333840" y="2810965"/>
            <a:ext cx="40640" cy="34925"/>
          </a:xfrm>
          <a:custGeom>
            <a:avLst/>
            <a:gdLst/>
            <a:ahLst/>
            <a:cxnLst/>
            <a:rect l="l" t="t" r="r" b="b"/>
            <a:pathLst>
              <a:path w="40639" h="34925">
                <a:moveTo>
                  <a:pt x="0" y="34488"/>
                </a:moveTo>
                <a:lnTo>
                  <a:pt x="40542" y="34488"/>
                </a:lnTo>
                <a:lnTo>
                  <a:pt x="40542" y="0"/>
                </a:lnTo>
                <a:lnTo>
                  <a:pt x="0" y="0"/>
                </a:lnTo>
                <a:lnTo>
                  <a:pt x="0" y="3448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4407417" y="2809465"/>
            <a:ext cx="40640" cy="33020"/>
          </a:xfrm>
          <a:custGeom>
            <a:avLst/>
            <a:gdLst/>
            <a:ahLst/>
            <a:cxnLst/>
            <a:rect l="l" t="t" r="r" b="b"/>
            <a:pathLst>
              <a:path w="40639" h="33019">
                <a:moveTo>
                  <a:pt x="0" y="32988"/>
                </a:moveTo>
                <a:lnTo>
                  <a:pt x="40542" y="32988"/>
                </a:lnTo>
                <a:lnTo>
                  <a:pt x="40542" y="0"/>
                </a:lnTo>
                <a:lnTo>
                  <a:pt x="0" y="0"/>
                </a:lnTo>
                <a:lnTo>
                  <a:pt x="0" y="3298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4480994" y="2803467"/>
            <a:ext cx="40640" cy="34925"/>
          </a:xfrm>
          <a:custGeom>
            <a:avLst/>
            <a:gdLst/>
            <a:ahLst/>
            <a:cxnLst/>
            <a:rect l="l" t="t" r="r" b="b"/>
            <a:pathLst>
              <a:path w="40639" h="34925">
                <a:moveTo>
                  <a:pt x="0" y="34488"/>
                </a:moveTo>
                <a:lnTo>
                  <a:pt x="40542" y="34488"/>
                </a:lnTo>
                <a:lnTo>
                  <a:pt x="40542" y="0"/>
                </a:lnTo>
                <a:lnTo>
                  <a:pt x="0" y="0"/>
                </a:lnTo>
                <a:lnTo>
                  <a:pt x="0" y="3448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4554571" y="2797469"/>
            <a:ext cx="40640" cy="34925"/>
          </a:xfrm>
          <a:custGeom>
            <a:avLst/>
            <a:gdLst/>
            <a:ahLst/>
            <a:cxnLst/>
            <a:rect l="l" t="t" r="r" b="b"/>
            <a:pathLst>
              <a:path w="40639" h="34925">
                <a:moveTo>
                  <a:pt x="0" y="34488"/>
                </a:moveTo>
                <a:lnTo>
                  <a:pt x="40542" y="34488"/>
                </a:lnTo>
                <a:lnTo>
                  <a:pt x="40542" y="0"/>
                </a:lnTo>
                <a:lnTo>
                  <a:pt x="0" y="0"/>
                </a:lnTo>
                <a:lnTo>
                  <a:pt x="0" y="3448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4628148" y="2791472"/>
            <a:ext cx="40640" cy="34925"/>
          </a:xfrm>
          <a:custGeom>
            <a:avLst/>
            <a:gdLst/>
            <a:ahLst/>
            <a:cxnLst/>
            <a:rect l="l" t="t" r="r" b="b"/>
            <a:pathLst>
              <a:path w="40639" h="34925">
                <a:moveTo>
                  <a:pt x="0" y="34488"/>
                </a:moveTo>
                <a:lnTo>
                  <a:pt x="40542" y="34488"/>
                </a:lnTo>
                <a:lnTo>
                  <a:pt x="40542" y="0"/>
                </a:lnTo>
                <a:lnTo>
                  <a:pt x="0" y="0"/>
                </a:lnTo>
                <a:lnTo>
                  <a:pt x="0" y="3448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4700223" y="2785474"/>
            <a:ext cx="42545" cy="34925"/>
          </a:xfrm>
          <a:custGeom>
            <a:avLst/>
            <a:gdLst/>
            <a:ahLst/>
            <a:cxnLst/>
            <a:rect l="l" t="t" r="r" b="b"/>
            <a:pathLst>
              <a:path w="42545" h="34925">
                <a:moveTo>
                  <a:pt x="0" y="34488"/>
                </a:moveTo>
                <a:lnTo>
                  <a:pt x="42044" y="34488"/>
                </a:lnTo>
                <a:lnTo>
                  <a:pt x="42044" y="0"/>
                </a:lnTo>
                <a:lnTo>
                  <a:pt x="0" y="0"/>
                </a:lnTo>
                <a:lnTo>
                  <a:pt x="0" y="3448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4773800" y="2777976"/>
            <a:ext cx="40640" cy="34925"/>
          </a:xfrm>
          <a:custGeom>
            <a:avLst/>
            <a:gdLst/>
            <a:ahLst/>
            <a:cxnLst/>
            <a:rect l="l" t="t" r="r" b="b"/>
            <a:pathLst>
              <a:path w="40639" h="34925">
                <a:moveTo>
                  <a:pt x="0" y="34488"/>
                </a:moveTo>
                <a:lnTo>
                  <a:pt x="40542" y="34488"/>
                </a:lnTo>
                <a:lnTo>
                  <a:pt x="40542" y="0"/>
                </a:lnTo>
                <a:lnTo>
                  <a:pt x="0" y="0"/>
                </a:lnTo>
                <a:lnTo>
                  <a:pt x="0" y="3448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4847377" y="2771978"/>
            <a:ext cx="40640" cy="34925"/>
          </a:xfrm>
          <a:custGeom>
            <a:avLst/>
            <a:gdLst/>
            <a:ahLst/>
            <a:cxnLst/>
            <a:rect l="l" t="t" r="r" b="b"/>
            <a:pathLst>
              <a:path w="40639" h="34925">
                <a:moveTo>
                  <a:pt x="0" y="34488"/>
                </a:moveTo>
                <a:lnTo>
                  <a:pt x="40542" y="34488"/>
                </a:lnTo>
                <a:lnTo>
                  <a:pt x="40542" y="0"/>
                </a:lnTo>
                <a:lnTo>
                  <a:pt x="0" y="0"/>
                </a:lnTo>
                <a:lnTo>
                  <a:pt x="0" y="3448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4920954" y="2765980"/>
            <a:ext cx="40640" cy="34925"/>
          </a:xfrm>
          <a:custGeom>
            <a:avLst/>
            <a:gdLst/>
            <a:ahLst/>
            <a:cxnLst/>
            <a:rect l="l" t="t" r="r" b="b"/>
            <a:pathLst>
              <a:path w="40639" h="34925">
                <a:moveTo>
                  <a:pt x="0" y="34488"/>
                </a:moveTo>
                <a:lnTo>
                  <a:pt x="40542" y="34488"/>
                </a:lnTo>
                <a:lnTo>
                  <a:pt x="40542" y="0"/>
                </a:lnTo>
                <a:lnTo>
                  <a:pt x="0" y="0"/>
                </a:lnTo>
                <a:lnTo>
                  <a:pt x="0" y="3448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4994531" y="2759982"/>
            <a:ext cx="40640" cy="34925"/>
          </a:xfrm>
          <a:custGeom>
            <a:avLst/>
            <a:gdLst/>
            <a:ahLst/>
            <a:cxnLst/>
            <a:rect l="l" t="t" r="r" b="b"/>
            <a:pathLst>
              <a:path w="40639" h="34925">
                <a:moveTo>
                  <a:pt x="0" y="34488"/>
                </a:moveTo>
                <a:lnTo>
                  <a:pt x="40542" y="34488"/>
                </a:lnTo>
                <a:lnTo>
                  <a:pt x="40542" y="0"/>
                </a:lnTo>
                <a:lnTo>
                  <a:pt x="0" y="0"/>
                </a:lnTo>
                <a:lnTo>
                  <a:pt x="0" y="3448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5068108" y="2752485"/>
            <a:ext cx="40640" cy="36195"/>
          </a:xfrm>
          <a:custGeom>
            <a:avLst/>
            <a:gdLst/>
            <a:ahLst/>
            <a:cxnLst/>
            <a:rect l="l" t="t" r="r" b="b"/>
            <a:pathLst>
              <a:path w="40639" h="36194">
                <a:moveTo>
                  <a:pt x="0" y="35987"/>
                </a:moveTo>
                <a:lnTo>
                  <a:pt x="40542" y="35987"/>
                </a:lnTo>
                <a:lnTo>
                  <a:pt x="40542" y="0"/>
                </a:lnTo>
                <a:lnTo>
                  <a:pt x="0" y="0"/>
                </a:lnTo>
                <a:lnTo>
                  <a:pt x="0" y="35987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5140184" y="2746487"/>
            <a:ext cx="42545" cy="36195"/>
          </a:xfrm>
          <a:custGeom>
            <a:avLst/>
            <a:gdLst/>
            <a:ahLst/>
            <a:cxnLst/>
            <a:rect l="l" t="t" r="r" b="b"/>
            <a:pathLst>
              <a:path w="42545" h="36194">
                <a:moveTo>
                  <a:pt x="0" y="35987"/>
                </a:moveTo>
                <a:lnTo>
                  <a:pt x="42044" y="35987"/>
                </a:lnTo>
                <a:lnTo>
                  <a:pt x="42044" y="0"/>
                </a:lnTo>
                <a:lnTo>
                  <a:pt x="0" y="0"/>
                </a:lnTo>
                <a:lnTo>
                  <a:pt x="0" y="35987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5213761" y="2740489"/>
            <a:ext cx="40640" cy="36195"/>
          </a:xfrm>
          <a:custGeom>
            <a:avLst/>
            <a:gdLst/>
            <a:ahLst/>
            <a:cxnLst/>
            <a:rect l="l" t="t" r="r" b="b"/>
            <a:pathLst>
              <a:path w="40639" h="36194">
                <a:moveTo>
                  <a:pt x="0" y="35987"/>
                </a:moveTo>
                <a:lnTo>
                  <a:pt x="40542" y="35987"/>
                </a:lnTo>
                <a:lnTo>
                  <a:pt x="40542" y="0"/>
                </a:lnTo>
                <a:lnTo>
                  <a:pt x="0" y="0"/>
                </a:lnTo>
                <a:lnTo>
                  <a:pt x="0" y="35987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5287338" y="2734491"/>
            <a:ext cx="40640" cy="34925"/>
          </a:xfrm>
          <a:custGeom>
            <a:avLst/>
            <a:gdLst/>
            <a:ahLst/>
            <a:cxnLst/>
            <a:rect l="l" t="t" r="r" b="b"/>
            <a:pathLst>
              <a:path w="40639" h="34925">
                <a:moveTo>
                  <a:pt x="0" y="34488"/>
                </a:moveTo>
                <a:lnTo>
                  <a:pt x="40542" y="34488"/>
                </a:lnTo>
                <a:lnTo>
                  <a:pt x="40542" y="0"/>
                </a:lnTo>
                <a:lnTo>
                  <a:pt x="0" y="0"/>
                </a:lnTo>
                <a:lnTo>
                  <a:pt x="0" y="34488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5360915" y="2726994"/>
            <a:ext cx="40640" cy="36195"/>
          </a:xfrm>
          <a:custGeom>
            <a:avLst/>
            <a:gdLst/>
            <a:ahLst/>
            <a:cxnLst/>
            <a:rect l="l" t="t" r="r" b="b"/>
            <a:pathLst>
              <a:path w="40639" h="36194">
                <a:moveTo>
                  <a:pt x="0" y="35987"/>
                </a:moveTo>
                <a:lnTo>
                  <a:pt x="40542" y="35987"/>
                </a:lnTo>
                <a:lnTo>
                  <a:pt x="40542" y="0"/>
                </a:lnTo>
                <a:lnTo>
                  <a:pt x="0" y="0"/>
                </a:lnTo>
                <a:lnTo>
                  <a:pt x="0" y="35987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5434492" y="2720996"/>
            <a:ext cx="40640" cy="36195"/>
          </a:xfrm>
          <a:custGeom>
            <a:avLst/>
            <a:gdLst/>
            <a:ahLst/>
            <a:cxnLst/>
            <a:rect l="l" t="t" r="r" b="b"/>
            <a:pathLst>
              <a:path w="40639" h="36194">
                <a:moveTo>
                  <a:pt x="0" y="35987"/>
                </a:moveTo>
                <a:lnTo>
                  <a:pt x="40542" y="35987"/>
                </a:lnTo>
                <a:lnTo>
                  <a:pt x="40542" y="0"/>
                </a:lnTo>
                <a:lnTo>
                  <a:pt x="0" y="0"/>
                </a:lnTo>
                <a:lnTo>
                  <a:pt x="0" y="35987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5508069" y="2714998"/>
            <a:ext cx="40640" cy="36195"/>
          </a:xfrm>
          <a:custGeom>
            <a:avLst/>
            <a:gdLst/>
            <a:ahLst/>
            <a:cxnLst/>
            <a:rect l="l" t="t" r="r" b="b"/>
            <a:pathLst>
              <a:path w="40639" h="36194">
                <a:moveTo>
                  <a:pt x="0" y="35987"/>
                </a:moveTo>
                <a:lnTo>
                  <a:pt x="40542" y="35987"/>
                </a:lnTo>
                <a:lnTo>
                  <a:pt x="40542" y="0"/>
                </a:lnTo>
                <a:lnTo>
                  <a:pt x="0" y="0"/>
                </a:lnTo>
                <a:lnTo>
                  <a:pt x="0" y="35987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5580144" y="2707501"/>
            <a:ext cx="42545" cy="38100"/>
          </a:xfrm>
          <a:custGeom>
            <a:avLst/>
            <a:gdLst/>
            <a:ahLst/>
            <a:cxnLst/>
            <a:rect l="l" t="t" r="r" b="b"/>
            <a:pathLst>
              <a:path w="42545" h="38100">
                <a:moveTo>
                  <a:pt x="0" y="37487"/>
                </a:moveTo>
                <a:lnTo>
                  <a:pt x="42044" y="37487"/>
                </a:lnTo>
                <a:lnTo>
                  <a:pt x="42044" y="0"/>
                </a:lnTo>
                <a:lnTo>
                  <a:pt x="0" y="0"/>
                </a:lnTo>
                <a:lnTo>
                  <a:pt x="0" y="37487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5653721" y="2701503"/>
            <a:ext cx="40640" cy="36195"/>
          </a:xfrm>
          <a:custGeom>
            <a:avLst/>
            <a:gdLst/>
            <a:ahLst/>
            <a:cxnLst/>
            <a:rect l="l" t="t" r="r" b="b"/>
            <a:pathLst>
              <a:path w="40639" h="36194">
                <a:moveTo>
                  <a:pt x="0" y="35987"/>
                </a:moveTo>
                <a:lnTo>
                  <a:pt x="40542" y="35987"/>
                </a:lnTo>
                <a:lnTo>
                  <a:pt x="40542" y="0"/>
                </a:lnTo>
                <a:lnTo>
                  <a:pt x="0" y="0"/>
                </a:lnTo>
                <a:lnTo>
                  <a:pt x="0" y="35987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5727298" y="2694005"/>
            <a:ext cx="40640" cy="38100"/>
          </a:xfrm>
          <a:custGeom>
            <a:avLst/>
            <a:gdLst/>
            <a:ahLst/>
            <a:cxnLst/>
            <a:rect l="l" t="t" r="r" b="b"/>
            <a:pathLst>
              <a:path w="40639" h="38100">
                <a:moveTo>
                  <a:pt x="0" y="37487"/>
                </a:moveTo>
                <a:lnTo>
                  <a:pt x="40542" y="37487"/>
                </a:lnTo>
                <a:lnTo>
                  <a:pt x="40542" y="0"/>
                </a:lnTo>
                <a:lnTo>
                  <a:pt x="0" y="0"/>
                </a:lnTo>
                <a:lnTo>
                  <a:pt x="0" y="37487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5800875" y="2688007"/>
            <a:ext cx="40640" cy="38100"/>
          </a:xfrm>
          <a:custGeom>
            <a:avLst/>
            <a:gdLst/>
            <a:ahLst/>
            <a:cxnLst/>
            <a:rect l="l" t="t" r="r" b="b"/>
            <a:pathLst>
              <a:path w="40639" h="38100">
                <a:moveTo>
                  <a:pt x="0" y="37487"/>
                </a:moveTo>
                <a:lnTo>
                  <a:pt x="40542" y="37487"/>
                </a:lnTo>
                <a:lnTo>
                  <a:pt x="40542" y="0"/>
                </a:lnTo>
                <a:lnTo>
                  <a:pt x="0" y="0"/>
                </a:lnTo>
                <a:lnTo>
                  <a:pt x="0" y="37487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5874453" y="2680510"/>
            <a:ext cx="40640" cy="38100"/>
          </a:xfrm>
          <a:custGeom>
            <a:avLst/>
            <a:gdLst/>
            <a:ahLst/>
            <a:cxnLst/>
            <a:rect l="l" t="t" r="r" b="b"/>
            <a:pathLst>
              <a:path w="40639" h="38100">
                <a:moveTo>
                  <a:pt x="0" y="37487"/>
                </a:moveTo>
                <a:lnTo>
                  <a:pt x="40542" y="37487"/>
                </a:lnTo>
                <a:lnTo>
                  <a:pt x="40542" y="0"/>
                </a:lnTo>
                <a:lnTo>
                  <a:pt x="0" y="0"/>
                </a:lnTo>
                <a:lnTo>
                  <a:pt x="0" y="37487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5948029" y="2674512"/>
            <a:ext cx="40640" cy="38100"/>
          </a:xfrm>
          <a:custGeom>
            <a:avLst/>
            <a:gdLst/>
            <a:ahLst/>
            <a:cxnLst/>
            <a:rect l="l" t="t" r="r" b="b"/>
            <a:pathLst>
              <a:path w="40639" h="38100">
                <a:moveTo>
                  <a:pt x="0" y="37487"/>
                </a:moveTo>
                <a:lnTo>
                  <a:pt x="40542" y="37487"/>
                </a:lnTo>
                <a:lnTo>
                  <a:pt x="40542" y="0"/>
                </a:lnTo>
                <a:lnTo>
                  <a:pt x="0" y="0"/>
                </a:lnTo>
                <a:lnTo>
                  <a:pt x="0" y="37487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6020105" y="2667015"/>
            <a:ext cx="40640" cy="39370"/>
          </a:xfrm>
          <a:custGeom>
            <a:avLst/>
            <a:gdLst/>
            <a:ahLst/>
            <a:cxnLst/>
            <a:rect l="l" t="t" r="r" b="b"/>
            <a:pathLst>
              <a:path w="40639" h="39369">
                <a:moveTo>
                  <a:pt x="0" y="38986"/>
                </a:moveTo>
                <a:lnTo>
                  <a:pt x="40542" y="38986"/>
                </a:lnTo>
                <a:lnTo>
                  <a:pt x="40542" y="0"/>
                </a:lnTo>
                <a:lnTo>
                  <a:pt x="0" y="0"/>
                </a:lnTo>
                <a:lnTo>
                  <a:pt x="0" y="38986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6093682" y="2661017"/>
            <a:ext cx="40640" cy="38100"/>
          </a:xfrm>
          <a:custGeom>
            <a:avLst/>
            <a:gdLst/>
            <a:ahLst/>
            <a:cxnLst/>
            <a:rect l="l" t="t" r="r" b="b"/>
            <a:pathLst>
              <a:path w="40639" h="38100">
                <a:moveTo>
                  <a:pt x="0" y="37487"/>
                </a:moveTo>
                <a:lnTo>
                  <a:pt x="40542" y="37487"/>
                </a:lnTo>
                <a:lnTo>
                  <a:pt x="40542" y="0"/>
                </a:lnTo>
                <a:lnTo>
                  <a:pt x="0" y="0"/>
                </a:lnTo>
                <a:lnTo>
                  <a:pt x="0" y="37487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6167259" y="2653519"/>
            <a:ext cx="40640" cy="39370"/>
          </a:xfrm>
          <a:custGeom>
            <a:avLst/>
            <a:gdLst/>
            <a:ahLst/>
            <a:cxnLst/>
            <a:rect l="l" t="t" r="r" b="b"/>
            <a:pathLst>
              <a:path w="40639" h="39369">
                <a:moveTo>
                  <a:pt x="0" y="38986"/>
                </a:moveTo>
                <a:lnTo>
                  <a:pt x="40542" y="38986"/>
                </a:lnTo>
                <a:lnTo>
                  <a:pt x="40542" y="0"/>
                </a:lnTo>
                <a:lnTo>
                  <a:pt x="0" y="0"/>
                </a:lnTo>
                <a:lnTo>
                  <a:pt x="0" y="38986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6240836" y="2647521"/>
            <a:ext cx="40640" cy="38100"/>
          </a:xfrm>
          <a:custGeom>
            <a:avLst/>
            <a:gdLst/>
            <a:ahLst/>
            <a:cxnLst/>
            <a:rect l="l" t="t" r="r" b="b"/>
            <a:pathLst>
              <a:path w="40639" h="38100">
                <a:moveTo>
                  <a:pt x="0" y="37487"/>
                </a:moveTo>
                <a:lnTo>
                  <a:pt x="40542" y="37487"/>
                </a:lnTo>
                <a:lnTo>
                  <a:pt x="40542" y="0"/>
                </a:lnTo>
                <a:lnTo>
                  <a:pt x="0" y="0"/>
                </a:lnTo>
                <a:lnTo>
                  <a:pt x="0" y="37487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6314413" y="2640024"/>
            <a:ext cx="40640" cy="39370"/>
          </a:xfrm>
          <a:custGeom>
            <a:avLst/>
            <a:gdLst/>
            <a:ahLst/>
            <a:cxnLst/>
            <a:rect l="l" t="t" r="r" b="b"/>
            <a:pathLst>
              <a:path w="40639" h="39369">
                <a:moveTo>
                  <a:pt x="0" y="38986"/>
                </a:moveTo>
                <a:lnTo>
                  <a:pt x="40542" y="38986"/>
                </a:lnTo>
                <a:lnTo>
                  <a:pt x="40542" y="0"/>
                </a:lnTo>
                <a:lnTo>
                  <a:pt x="0" y="0"/>
                </a:lnTo>
                <a:lnTo>
                  <a:pt x="0" y="38986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6387990" y="2632526"/>
            <a:ext cx="40640" cy="39370"/>
          </a:xfrm>
          <a:custGeom>
            <a:avLst/>
            <a:gdLst/>
            <a:ahLst/>
            <a:cxnLst/>
            <a:rect l="l" t="t" r="r" b="b"/>
            <a:pathLst>
              <a:path w="40639" h="39369">
                <a:moveTo>
                  <a:pt x="0" y="38986"/>
                </a:moveTo>
                <a:lnTo>
                  <a:pt x="40542" y="38986"/>
                </a:lnTo>
                <a:lnTo>
                  <a:pt x="40542" y="0"/>
                </a:lnTo>
                <a:lnTo>
                  <a:pt x="0" y="0"/>
                </a:lnTo>
                <a:lnTo>
                  <a:pt x="0" y="38986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6460066" y="2626529"/>
            <a:ext cx="28575" cy="39370"/>
          </a:xfrm>
          <a:custGeom>
            <a:avLst/>
            <a:gdLst/>
            <a:ahLst/>
            <a:cxnLst/>
            <a:rect l="l" t="t" r="r" b="b"/>
            <a:pathLst>
              <a:path w="28575" h="39369">
                <a:moveTo>
                  <a:pt x="0" y="38986"/>
                </a:moveTo>
                <a:lnTo>
                  <a:pt x="28529" y="38986"/>
                </a:lnTo>
                <a:lnTo>
                  <a:pt x="28529" y="0"/>
                </a:lnTo>
                <a:lnTo>
                  <a:pt x="0" y="0"/>
                </a:lnTo>
                <a:lnTo>
                  <a:pt x="0" y="38986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2395310" y="3020892"/>
            <a:ext cx="33655" cy="27305"/>
          </a:xfrm>
          <a:custGeom>
            <a:avLst/>
            <a:gdLst/>
            <a:ahLst/>
            <a:cxnLst/>
            <a:rect l="l" t="t" r="r" b="b"/>
            <a:pathLst>
              <a:path w="33655" h="27305">
                <a:moveTo>
                  <a:pt x="33034" y="0"/>
                </a:moveTo>
                <a:lnTo>
                  <a:pt x="0" y="269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2468887" y="2993902"/>
            <a:ext cx="31750" cy="27305"/>
          </a:xfrm>
          <a:custGeom>
            <a:avLst/>
            <a:gdLst/>
            <a:ahLst/>
            <a:cxnLst/>
            <a:rect l="l" t="t" r="r" b="b"/>
            <a:pathLst>
              <a:path w="31750" h="27305">
                <a:moveTo>
                  <a:pt x="31533" y="0"/>
                </a:moveTo>
                <a:lnTo>
                  <a:pt x="0" y="269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2542464" y="2993902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3153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2614540" y="2986404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5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2688117" y="2960913"/>
            <a:ext cx="33655" cy="26034"/>
          </a:xfrm>
          <a:custGeom>
            <a:avLst/>
            <a:gdLst/>
            <a:ahLst/>
            <a:cxnLst/>
            <a:rect l="l" t="t" r="r" b="b"/>
            <a:pathLst>
              <a:path w="33655" h="26035">
                <a:moveTo>
                  <a:pt x="33034" y="0"/>
                </a:moveTo>
                <a:lnTo>
                  <a:pt x="0" y="254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2761694" y="2954915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5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2835271" y="2948917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5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2908848" y="2921927"/>
            <a:ext cx="31750" cy="27305"/>
          </a:xfrm>
          <a:custGeom>
            <a:avLst/>
            <a:gdLst/>
            <a:ahLst/>
            <a:cxnLst/>
            <a:rect l="l" t="t" r="r" b="b"/>
            <a:pathLst>
              <a:path w="31750" h="27305">
                <a:moveTo>
                  <a:pt x="31533" y="0"/>
                </a:moveTo>
                <a:lnTo>
                  <a:pt x="0" y="269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2982425" y="2860448"/>
            <a:ext cx="31750" cy="61594"/>
          </a:xfrm>
          <a:custGeom>
            <a:avLst/>
            <a:gdLst/>
            <a:ahLst/>
            <a:cxnLst/>
            <a:rect l="l" t="t" r="r" b="b"/>
            <a:pathLst>
              <a:path w="31750" h="61594">
                <a:moveTo>
                  <a:pt x="31533" y="0"/>
                </a:moveTo>
                <a:lnTo>
                  <a:pt x="0" y="614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3054500" y="2816963"/>
            <a:ext cx="33655" cy="43815"/>
          </a:xfrm>
          <a:custGeom>
            <a:avLst/>
            <a:gdLst/>
            <a:ahLst/>
            <a:cxnLst/>
            <a:rect l="l" t="t" r="r" b="b"/>
            <a:pathLst>
              <a:path w="33655" h="43814">
                <a:moveTo>
                  <a:pt x="33034" y="0"/>
                </a:moveTo>
                <a:lnTo>
                  <a:pt x="0" y="43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3128078" y="2816963"/>
            <a:ext cx="33655" cy="49530"/>
          </a:xfrm>
          <a:custGeom>
            <a:avLst/>
            <a:gdLst/>
            <a:ahLst/>
            <a:cxnLst/>
            <a:rect l="l" t="t" r="r" b="b"/>
            <a:pathLst>
              <a:path w="33655" h="49530">
                <a:moveTo>
                  <a:pt x="33034" y="4948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3201654" y="2866446"/>
            <a:ext cx="33655" cy="46990"/>
          </a:xfrm>
          <a:custGeom>
            <a:avLst/>
            <a:gdLst/>
            <a:ahLst/>
            <a:cxnLst/>
            <a:rect l="l" t="t" r="r" b="b"/>
            <a:pathLst>
              <a:path w="33655" h="46989">
                <a:moveTo>
                  <a:pt x="33034" y="4648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3275231" y="2912930"/>
            <a:ext cx="33655" cy="22860"/>
          </a:xfrm>
          <a:custGeom>
            <a:avLst/>
            <a:gdLst/>
            <a:ahLst/>
            <a:cxnLst/>
            <a:rect l="l" t="t" r="r" b="b"/>
            <a:pathLst>
              <a:path w="33654" h="22860">
                <a:moveTo>
                  <a:pt x="33034" y="2249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3348809" y="2923426"/>
            <a:ext cx="31750" cy="12065"/>
          </a:xfrm>
          <a:custGeom>
            <a:avLst/>
            <a:gdLst/>
            <a:ahLst/>
            <a:cxnLst/>
            <a:rect l="l" t="t" r="r" b="b"/>
            <a:pathLst>
              <a:path w="31750" h="12064">
                <a:moveTo>
                  <a:pt x="31533" y="0"/>
                </a:moveTo>
                <a:lnTo>
                  <a:pt x="0" y="119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3422386" y="2911430"/>
            <a:ext cx="31750" cy="12065"/>
          </a:xfrm>
          <a:custGeom>
            <a:avLst/>
            <a:gdLst/>
            <a:ahLst/>
            <a:cxnLst/>
            <a:rect l="l" t="t" r="r" b="b"/>
            <a:pathLst>
              <a:path w="31750" h="12064">
                <a:moveTo>
                  <a:pt x="31533" y="0"/>
                </a:moveTo>
                <a:lnTo>
                  <a:pt x="0" y="119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3494461" y="2890437"/>
            <a:ext cx="33655" cy="21590"/>
          </a:xfrm>
          <a:custGeom>
            <a:avLst/>
            <a:gdLst/>
            <a:ahLst/>
            <a:cxnLst/>
            <a:rect l="l" t="t" r="r" b="b"/>
            <a:pathLst>
              <a:path w="33654" h="21589">
                <a:moveTo>
                  <a:pt x="33034" y="0"/>
                </a:moveTo>
                <a:lnTo>
                  <a:pt x="0" y="209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3568038" y="2861947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4" h="28575">
                <a:moveTo>
                  <a:pt x="33034" y="0"/>
                </a:moveTo>
                <a:lnTo>
                  <a:pt x="0" y="28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3641615" y="2860448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5">
                <a:moveTo>
                  <a:pt x="33034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3715192" y="2851451"/>
            <a:ext cx="33655" cy="9525"/>
          </a:xfrm>
          <a:custGeom>
            <a:avLst/>
            <a:gdLst/>
            <a:ahLst/>
            <a:cxnLst/>
            <a:rect l="l" t="t" r="r" b="b"/>
            <a:pathLst>
              <a:path w="33654" h="9525">
                <a:moveTo>
                  <a:pt x="33034" y="0"/>
                </a:moveTo>
                <a:lnTo>
                  <a:pt x="0" y="89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3788769" y="2806466"/>
            <a:ext cx="31750" cy="45085"/>
          </a:xfrm>
          <a:custGeom>
            <a:avLst/>
            <a:gdLst/>
            <a:ahLst/>
            <a:cxnLst/>
            <a:rect l="l" t="t" r="r" b="b"/>
            <a:pathLst>
              <a:path w="31750" h="45085">
                <a:moveTo>
                  <a:pt x="31533" y="0"/>
                </a:moveTo>
                <a:lnTo>
                  <a:pt x="0" y="449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3862346" y="2786973"/>
            <a:ext cx="31750" cy="19685"/>
          </a:xfrm>
          <a:custGeom>
            <a:avLst/>
            <a:gdLst/>
            <a:ahLst/>
            <a:cxnLst/>
            <a:rect l="l" t="t" r="r" b="b"/>
            <a:pathLst>
              <a:path w="31750" h="19685">
                <a:moveTo>
                  <a:pt x="31533" y="0"/>
                </a:moveTo>
                <a:lnTo>
                  <a:pt x="0" y="194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3934422" y="2786973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5">
                <a:moveTo>
                  <a:pt x="33034" y="149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4007999" y="2788473"/>
            <a:ext cx="33655" cy="12065"/>
          </a:xfrm>
          <a:custGeom>
            <a:avLst/>
            <a:gdLst/>
            <a:ahLst/>
            <a:cxnLst/>
            <a:rect l="l" t="t" r="r" b="b"/>
            <a:pathLst>
              <a:path w="33654" h="12064">
                <a:moveTo>
                  <a:pt x="33034" y="1199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4081576" y="2792971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4155152" y="2792971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5">
                <a:moveTo>
                  <a:pt x="33034" y="149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4228730" y="2794471"/>
            <a:ext cx="31750" cy="15240"/>
          </a:xfrm>
          <a:custGeom>
            <a:avLst/>
            <a:gdLst/>
            <a:ahLst/>
            <a:cxnLst/>
            <a:rect l="l" t="t" r="r" b="b"/>
            <a:pathLst>
              <a:path w="31750" h="15239">
                <a:moveTo>
                  <a:pt x="31533" y="149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4302307" y="2809465"/>
            <a:ext cx="31750" cy="1905"/>
          </a:xfrm>
          <a:custGeom>
            <a:avLst/>
            <a:gdLst/>
            <a:ahLst/>
            <a:cxnLst/>
            <a:rect l="l" t="t" r="r" b="b"/>
            <a:pathLst>
              <a:path w="31750" h="1905">
                <a:moveTo>
                  <a:pt x="31533" y="149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4374382" y="2809465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5">
                <a:moveTo>
                  <a:pt x="33034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4447959" y="2803467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4521536" y="2797469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4595113" y="2791472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4668690" y="2785474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4742267" y="2777976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19">
                <a:moveTo>
                  <a:pt x="31533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4814343" y="2771978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4887920" y="2765980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4961497" y="2759982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5035074" y="2752485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5108651" y="2746487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5182228" y="2740489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5254303" y="2734491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5327880" y="2726994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5401457" y="2720996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5475034" y="2714998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5548611" y="2707501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19">
                <a:moveTo>
                  <a:pt x="31533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5622188" y="2701503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5694264" y="2694005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5767841" y="2688007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5841418" y="2680510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5914995" y="2674512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5988572" y="2667015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19">
                <a:moveTo>
                  <a:pt x="31533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6060647" y="2661017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6134224" y="2653519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6207801" y="2647521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6281378" y="2640024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6354955" y="2632526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6428532" y="2626529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2721151" y="2936921"/>
            <a:ext cx="40640" cy="24130"/>
          </a:xfrm>
          <a:custGeom>
            <a:avLst/>
            <a:gdLst/>
            <a:ahLst/>
            <a:cxnLst/>
            <a:rect l="l" t="t" r="r" b="b"/>
            <a:pathLst>
              <a:path w="40639" h="24130">
                <a:moveTo>
                  <a:pt x="0" y="23991"/>
                </a:moveTo>
                <a:lnTo>
                  <a:pt x="40542" y="23991"/>
                </a:lnTo>
                <a:lnTo>
                  <a:pt x="40542" y="0"/>
                </a:lnTo>
                <a:lnTo>
                  <a:pt x="0" y="0"/>
                </a:lnTo>
                <a:lnTo>
                  <a:pt x="0" y="23991"/>
                </a:lnTo>
                <a:close/>
              </a:path>
            </a:pathLst>
          </a:custGeom>
          <a:solidFill>
            <a:srgbClr val="00AF5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2374288" y="3026890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89" h="21589">
                <a:moveTo>
                  <a:pt x="0" y="20992"/>
                </a:moveTo>
                <a:lnTo>
                  <a:pt x="21021" y="20992"/>
                </a:lnTo>
                <a:lnTo>
                  <a:pt x="21021" y="0"/>
                </a:lnTo>
                <a:lnTo>
                  <a:pt x="0" y="0"/>
                </a:lnTo>
                <a:lnTo>
                  <a:pt x="0" y="20992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2428345" y="2998400"/>
            <a:ext cx="40640" cy="22860"/>
          </a:xfrm>
          <a:custGeom>
            <a:avLst/>
            <a:gdLst/>
            <a:ahLst/>
            <a:cxnLst/>
            <a:rect l="l" t="t" r="r" b="b"/>
            <a:pathLst>
              <a:path w="40639" h="22860">
                <a:moveTo>
                  <a:pt x="0" y="22492"/>
                </a:moveTo>
                <a:lnTo>
                  <a:pt x="40542" y="22492"/>
                </a:lnTo>
                <a:lnTo>
                  <a:pt x="40542" y="0"/>
                </a:lnTo>
                <a:lnTo>
                  <a:pt x="0" y="0"/>
                </a:lnTo>
                <a:lnTo>
                  <a:pt x="0" y="22492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2500421" y="2969910"/>
            <a:ext cx="42545" cy="24130"/>
          </a:xfrm>
          <a:custGeom>
            <a:avLst/>
            <a:gdLst/>
            <a:ahLst/>
            <a:cxnLst/>
            <a:rect l="l" t="t" r="r" b="b"/>
            <a:pathLst>
              <a:path w="42544" h="24130">
                <a:moveTo>
                  <a:pt x="0" y="23991"/>
                </a:moveTo>
                <a:lnTo>
                  <a:pt x="42044" y="23991"/>
                </a:lnTo>
                <a:lnTo>
                  <a:pt x="42044" y="0"/>
                </a:lnTo>
                <a:lnTo>
                  <a:pt x="0" y="0"/>
                </a:lnTo>
                <a:lnTo>
                  <a:pt x="0" y="23991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2573997" y="2972909"/>
            <a:ext cx="40640" cy="21590"/>
          </a:xfrm>
          <a:custGeom>
            <a:avLst/>
            <a:gdLst/>
            <a:ahLst/>
            <a:cxnLst/>
            <a:rect l="l" t="t" r="r" b="b"/>
            <a:pathLst>
              <a:path w="40639" h="21589">
                <a:moveTo>
                  <a:pt x="0" y="20992"/>
                </a:moveTo>
                <a:lnTo>
                  <a:pt x="40542" y="20992"/>
                </a:lnTo>
                <a:lnTo>
                  <a:pt x="40542" y="0"/>
                </a:lnTo>
                <a:lnTo>
                  <a:pt x="0" y="0"/>
                </a:lnTo>
                <a:lnTo>
                  <a:pt x="0" y="20992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2647575" y="2965412"/>
            <a:ext cx="40640" cy="21590"/>
          </a:xfrm>
          <a:custGeom>
            <a:avLst/>
            <a:gdLst/>
            <a:ahLst/>
            <a:cxnLst/>
            <a:rect l="l" t="t" r="r" b="b"/>
            <a:pathLst>
              <a:path w="40639" h="21589">
                <a:moveTo>
                  <a:pt x="0" y="20992"/>
                </a:moveTo>
                <a:lnTo>
                  <a:pt x="40542" y="20992"/>
                </a:lnTo>
                <a:lnTo>
                  <a:pt x="40542" y="0"/>
                </a:lnTo>
                <a:lnTo>
                  <a:pt x="0" y="0"/>
                </a:lnTo>
                <a:lnTo>
                  <a:pt x="0" y="20992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2794729" y="2930923"/>
            <a:ext cx="40640" cy="24130"/>
          </a:xfrm>
          <a:custGeom>
            <a:avLst/>
            <a:gdLst/>
            <a:ahLst/>
            <a:cxnLst/>
            <a:rect l="l" t="t" r="r" b="b"/>
            <a:pathLst>
              <a:path w="40639" h="24130">
                <a:moveTo>
                  <a:pt x="0" y="23991"/>
                </a:moveTo>
                <a:lnTo>
                  <a:pt x="40542" y="23991"/>
                </a:lnTo>
                <a:lnTo>
                  <a:pt x="40542" y="0"/>
                </a:lnTo>
                <a:lnTo>
                  <a:pt x="0" y="0"/>
                </a:lnTo>
                <a:lnTo>
                  <a:pt x="0" y="23991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2868306" y="2924925"/>
            <a:ext cx="40640" cy="24130"/>
          </a:xfrm>
          <a:custGeom>
            <a:avLst/>
            <a:gdLst/>
            <a:ahLst/>
            <a:cxnLst/>
            <a:rect l="l" t="t" r="r" b="b"/>
            <a:pathLst>
              <a:path w="40639" h="24130">
                <a:moveTo>
                  <a:pt x="0" y="23991"/>
                </a:moveTo>
                <a:lnTo>
                  <a:pt x="40542" y="23991"/>
                </a:lnTo>
                <a:lnTo>
                  <a:pt x="40542" y="0"/>
                </a:lnTo>
                <a:lnTo>
                  <a:pt x="0" y="0"/>
                </a:lnTo>
                <a:lnTo>
                  <a:pt x="0" y="23991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2940381" y="2896435"/>
            <a:ext cx="42545" cy="26034"/>
          </a:xfrm>
          <a:custGeom>
            <a:avLst/>
            <a:gdLst/>
            <a:ahLst/>
            <a:cxnLst/>
            <a:rect l="l" t="t" r="r" b="b"/>
            <a:pathLst>
              <a:path w="42544" h="26035">
                <a:moveTo>
                  <a:pt x="0" y="25491"/>
                </a:moveTo>
                <a:lnTo>
                  <a:pt x="42044" y="25491"/>
                </a:lnTo>
                <a:lnTo>
                  <a:pt x="42044" y="0"/>
                </a:lnTo>
                <a:lnTo>
                  <a:pt x="0" y="0"/>
                </a:lnTo>
                <a:lnTo>
                  <a:pt x="0" y="25491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3013958" y="2828959"/>
            <a:ext cx="40640" cy="31750"/>
          </a:xfrm>
          <a:custGeom>
            <a:avLst/>
            <a:gdLst/>
            <a:ahLst/>
            <a:cxnLst/>
            <a:rect l="l" t="t" r="r" b="b"/>
            <a:pathLst>
              <a:path w="40639" h="31750">
                <a:moveTo>
                  <a:pt x="0" y="31489"/>
                </a:moveTo>
                <a:lnTo>
                  <a:pt x="40542" y="31489"/>
                </a:lnTo>
                <a:lnTo>
                  <a:pt x="40542" y="0"/>
                </a:lnTo>
                <a:lnTo>
                  <a:pt x="0" y="0"/>
                </a:lnTo>
                <a:lnTo>
                  <a:pt x="0" y="31489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3087535" y="2785474"/>
            <a:ext cx="40640" cy="31750"/>
          </a:xfrm>
          <a:custGeom>
            <a:avLst/>
            <a:gdLst/>
            <a:ahLst/>
            <a:cxnLst/>
            <a:rect l="l" t="t" r="r" b="b"/>
            <a:pathLst>
              <a:path w="40639" h="31750">
                <a:moveTo>
                  <a:pt x="0" y="31489"/>
                </a:moveTo>
                <a:lnTo>
                  <a:pt x="40542" y="31489"/>
                </a:lnTo>
                <a:lnTo>
                  <a:pt x="40542" y="0"/>
                </a:lnTo>
                <a:lnTo>
                  <a:pt x="0" y="0"/>
                </a:lnTo>
                <a:lnTo>
                  <a:pt x="0" y="31489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3161112" y="2843953"/>
            <a:ext cx="40640" cy="22860"/>
          </a:xfrm>
          <a:custGeom>
            <a:avLst/>
            <a:gdLst/>
            <a:ahLst/>
            <a:cxnLst/>
            <a:rect l="l" t="t" r="r" b="b"/>
            <a:pathLst>
              <a:path w="40639" h="22860">
                <a:moveTo>
                  <a:pt x="0" y="22492"/>
                </a:moveTo>
                <a:lnTo>
                  <a:pt x="40542" y="22492"/>
                </a:lnTo>
                <a:lnTo>
                  <a:pt x="40542" y="0"/>
                </a:lnTo>
                <a:lnTo>
                  <a:pt x="0" y="0"/>
                </a:lnTo>
                <a:lnTo>
                  <a:pt x="0" y="22492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3234689" y="2893436"/>
            <a:ext cx="40640" cy="19685"/>
          </a:xfrm>
          <a:custGeom>
            <a:avLst/>
            <a:gdLst/>
            <a:ahLst/>
            <a:cxnLst/>
            <a:rect l="l" t="t" r="r" b="b"/>
            <a:pathLst>
              <a:path w="40639" h="19685">
                <a:moveTo>
                  <a:pt x="0" y="19493"/>
                </a:moveTo>
                <a:lnTo>
                  <a:pt x="40542" y="19493"/>
                </a:lnTo>
                <a:lnTo>
                  <a:pt x="40542" y="0"/>
                </a:lnTo>
                <a:lnTo>
                  <a:pt x="0" y="0"/>
                </a:lnTo>
                <a:lnTo>
                  <a:pt x="0" y="19493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3308266" y="2914429"/>
            <a:ext cx="40640" cy="21590"/>
          </a:xfrm>
          <a:custGeom>
            <a:avLst/>
            <a:gdLst/>
            <a:ahLst/>
            <a:cxnLst/>
            <a:rect l="l" t="t" r="r" b="b"/>
            <a:pathLst>
              <a:path w="40639" h="21589">
                <a:moveTo>
                  <a:pt x="0" y="20992"/>
                </a:moveTo>
                <a:lnTo>
                  <a:pt x="40542" y="20992"/>
                </a:lnTo>
                <a:lnTo>
                  <a:pt x="40542" y="0"/>
                </a:lnTo>
                <a:lnTo>
                  <a:pt x="0" y="0"/>
                </a:lnTo>
                <a:lnTo>
                  <a:pt x="0" y="20992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3380342" y="2900934"/>
            <a:ext cx="42545" cy="22860"/>
          </a:xfrm>
          <a:custGeom>
            <a:avLst/>
            <a:gdLst/>
            <a:ahLst/>
            <a:cxnLst/>
            <a:rect l="l" t="t" r="r" b="b"/>
            <a:pathLst>
              <a:path w="42545" h="22860">
                <a:moveTo>
                  <a:pt x="0" y="22492"/>
                </a:moveTo>
                <a:lnTo>
                  <a:pt x="42044" y="22492"/>
                </a:lnTo>
                <a:lnTo>
                  <a:pt x="42044" y="0"/>
                </a:lnTo>
                <a:lnTo>
                  <a:pt x="0" y="0"/>
                </a:lnTo>
                <a:lnTo>
                  <a:pt x="0" y="22492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3453919" y="2887438"/>
            <a:ext cx="40640" cy="24130"/>
          </a:xfrm>
          <a:custGeom>
            <a:avLst/>
            <a:gdLst/>
            <a:ahLst/>
            <a:cxnLst/>
            <a:rect l="l" t="t" r="r" b="b"/>
            <a:pathLst>
              <a:path w="40639" h="24130">
                <a:moveTo>
                  <a:pt x="0" y="23991"/>
                </a:moveTo>
                <a:lnTo>
                  <a:pt x="40542" y="23991"/>
                </a:lnTo>
                <a:lnTo>
                  <a:pt x="40542" y="0"/>
                </a:lnTo>
                <a:lnTo>
                  <a:pt x="0" y="0"/>
                </a:lnTo>
                <a:lnTo>
                  <a:pt x="0" y="23991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3527495" y="2866446"/>
            <a:ext cx="40640" cy="24130"/>
          </a:xfrm>
          <a:custGeom>
            <a:avLst/>
            <a:gdLst/>
            <a:ahLst/>
            <a:cxnLst/>
            <a:rect l="l" t="t" r="r" b="b"/>
            <a:pathLst>
              <a:path w="40639" h="24130">
                <a:moveTo>
                  <a:pt x="0" y="23991"/>
                </a:moveTo>
                <a:lnTo>
                  <a:pt x="40542" y="23991"/>
                </a:lnTo>
                <a:lnTo>
                  <a:pt x="40542" y="0"/>
                </a:lnTo>
                <a:lnTo>
                  <a:pt x="0" y="0"/>
                </a:lnTo>
                <a:lnTo>
                  <a:pt x="0" y="23991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3601073" y="2836456"/>
            <a:ext cx="40640" cy="26034"/>
          </a:xfrm>
          <a:custGeom>
            <a:avLst/>
            <a:gdLst/>
            <a:ahLst/>
            <a:cxnLst/>
            <a:rect l="l" t="t" r="r" b="b"/>
            <a:pathLst>
              <a:path w="40639" h="26035">
                <a:moveTo>
                  <a:pt x="0" y="25491"/>
                </a:moveTo>
                <a:lnTo>
                  <a:pt x="40542" y="25491"/>
                </a:lnTo>
                <a:lnTo>
                  <a:pt x="40542" y="0"/>
                </a:lnTo>
                <a:lnTo>
                  <a:pt x="0" y="0"/>
                </a:lnTo>
                <a:lnTo>
                  <a:pt x="0" y="25491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3674650" y="2834956"/>
            <a:ext cx="40640" cy="26034"/>
          </a:xfrm>
          <a:custGeom>
            <a:avLst/>
            <a:gdLst/>
            <a:ahLst/>
            <a:cxnLst/>
            <a:rect l="l" t="t" r="r" b="b"/>
            <a:pathLst>
              <a:path w="40639" h="26035">
                <a:moveTo>
                  <a:pt x="0" y="25491"/>
                </a:moveTo>
                <a:lnTo>
                  <a:pt x="40542" y="25491"/>
                </a:lnTo>
                <a:lnTo>
                  <a:pt x="40542" y="0"/>
                </a:lnTo>
                <a:lnTo>
                  <a:pt x="0" y="0"/>
                </a:lnTo>
                <a:lnTo>
                  <a:pt x="0" y="25491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3748227" y="2824460"/>
            <a:ext cx="40640" cy="27305"/>
          </a:xfrm>
          <a:custGeom>
            <a:avLst/>
            <a:gdLst/>
            <a:ahLst/>
            <a:cxnLst/>
            <a:rect l="l" t="t" r="r" b="b"/>
            <a:pathLst>
              <a:path w="40639" h="27305">
                <a:moveTo>
                  <a:pt x="0" y="26990"/>
                </a:moveTo>
                <a:lnTo>
                  <a:pt x="40542" y="26990"/>
                </a:lnTo>
                <a:lnTo>
                  <a:pt x="40542" y="0"/>
                </a:lnTo>
                <a:lnTo>
                  <a:pt x="0" y="0"/>
                </a:lnTo>
                <a:lnTo>
                  <a:pt x="0" y="26990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3820302" y="2777976"/>
            <a:ext cx="42545" cy="28575"/>
          </a:xfrm>
          <a:custGeom>
            <a:avLst/>
            <a:gdLst/>
            <a:ahLst/>
            <a:cxnLst/>
            <a:rect l="l" t="t" r="r" b="b"/>
            <a:pathLst>
              <a:path w="42545" h="28575">
                <a:moveTo>
                  <a:pt x="0" y="28490"/>
                </a:moveTo>
                <a:lnTo>
                  <a:pt x="42044" y="28490"/>
                </a:lnTo>
                <a:lnTo>
                  <a:pt x="42044" y="0"/>
                </a:lnTo>
                <a:lnTo>
                  <a:pt x="0" y="0"/>
                </a:lnTo>
                <a:lnTo>
                  <a:pt x="0" y="28490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3893879" y="2753985"/>
            <a:ext cx="40640" cy="33020"/>
          </a:xfrm>
          <a:custGeom>
            <a:avLst/>
            <a:gdLst/>
            <a:ahLst/>
            <a:cxnLst/>
            <a:rect l="l" t="t" r="r" b="b"/>
            <a:pathLst>
              <a:path w="40639" h="33019">
                <a:moveTo>
                  <a:pt x="0" y="32988"/>
                </a:moveTo>
                <a:lnTo>
                  <a:pt x="40542" y="32988"/>
                </a:lnTo>
                <a:lnTo>
                  <a:pt x="40542" y="0"/>
                </a:lnTo>
                <a:lnTo>
                  <a:pt x="0" y="0"/>
                </a:lnTo>
                <a:lnTo>
                  <a:pt x="0" y="32988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3967456" y="2756984"/>
            <a:ext cx="40640" cy="31750"/>
          </a:xfrm>
          <a:custGeom>
            <a:avLst/>
            <a:gdLst/>
            <a:ahLst/>
            <a:cxnLst/>
            <a:rect l="l" t="t" r="r" b="b"/>
            <a:pathLst>
              <a:path w="40639" h="31750">
                <a:moveTo>
                  <a:pt x="0" y="31489"/>
                </a:moveTo>
                <a:lnTo>
                  <a:pt x="40542" y="31489"/>
                </a:lnTo>
                <a:lnTo>
                  <a:pt x="40542" y="0"/>
                </a:lnTo>
                <a:lnTo>
                  <a:pt x="0" y="0"/>
                </a:lnTo>
                <a:lnTo>
                  <a:pt x="0" y="31489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4041033" y="2770479"/>
            <a:ext cx="40640" cy="30480"/>
          </a:xfrm>
          <a:custGeom>
            <a:avLst/>
            <a:gdLst/>
            <a:ahLst/>
            <a:cxnLst/>
            <a:rect l="l" t="t" r="r" b="b"/>
            <a:pathLst>
              <a:path w="40639" h="30480">
                <a:moveTo>
                  <a:pt x="0" y="29989"/>
                </a:moveTo>
                <a:lnTo>
                  <a:pt x="40542" y="29989"/>
                </a:lnTo>
                <a:lnTo>
                  <a:pt x="40542" y="0"/>
                </a:lnTo>
                <a:lnTo>
                  <a:pt x="0" y="0"/>
                </a:lnTo>
                <a:lnTo>
                  <a:pt x="0" y="29989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4114610" y="2761482"/>
            <a:ext cx="40640" cy="31750"/>
          </a:xfrm>
          <a:custGeom>
            <a:avLst/>
            <a:gdLst/>
            <a:ahLst/>
            <a:cxnLst/>
            <a:rect l="l" t="t" r="r" b="b"/>
            <a:pathLst>
              <a:path w="40639" h="31750">
                <a:moveTo>
                  <a:pt x="0" y="31489"/>
                </a:moveTo>
                <a:lnTo>
                  <a:pt x="40542" y="31489"/>
                </a:lnTo>
                <a:lnTo>
                  <a:pt x="40542" y="0"/>
                </a:lnTo>
                <a:lnTo>
                  <a:pt x="0" y="0"/>
                </a:lnTo>
                <a:lnTo>
                  <a:pt x="0" y="31489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4188187" y="2762981"/>
            <a:ext cx="40640" cy="31750"/>
          </a:xfrm>
          <a:custGeom>
            <a:avLst/>
            <a:gdLst/>
            <a:ahLst/>
            <a:cxnLst/>
            <a:rect l="l" t="t" r="r" b="b"/>
            <a:pathLst>
              <a:path w="40639" h="31750">
                <a:moveTo>
                  <a:pt x="0" y="31489"/>
                </a:moveTo>
                <a:lnTo>
                  <a:pt x="40542" y="31489"/>
                </a:lnTo>
                <a:lnTo>
                  <a:pt x="40542" y="0"/>
                </a:lnTo>
                <a:lnTo>
                  <a:pt x="0" y="0"/>
                </a:lnTo>
                <a:lnTo>
                  <a:pt x="0" y="31489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4260263" y="2777976"/>
            <a:ext cx="42545" cy="31750"/>
          </a:xfrm>
          <a:custGeom>
            <a:avLst/>
            <a:gdLst/>
            <a:ahLst/>
            <a:cxnLst/>
            <a:rect l="l" t="t" r="r" b="b"/>
            <a:pathLst>
              <a:path w="42545" h="31750">
                <a:moveTo>
                  <a:pt x="0" y="31489"/>
                </a:moveTo>
                <a:lnTo>
                  <a:pt x="42044" y="31489"/>
                </a:lnTo>
                <a:lnTo>
                  <a:pt x="42044" y="0"/>
                </a:lnTo>
                <a:lnTo>
                  <a:pt x="0" y="0"/>
                </a:lnTo>
                <a:lnTo>
                  <a:pt x="0" y="31489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4333840" y="2780975"/>
            <a:ext cx="40640" cy="30480"/>
          </a:xfrm>
          <a:custGeom>
            <a:avLst/>
            <a:gdLst/>
            <a:ahLst/>
            <a:cxnLst/>
            <a:rect l="l" t="t" r="r" b="b"/>
            <a:pathLst>
              <a:path w="40639" h="30480">
                <a:moveTo>
                  <a:pt x="0" y="29989"/>
                </a:moveTo>
                <a:lnTo>
                  <a:pt x="40542" y="29989"/>
                </a:lnTo>
                <a:lnTo>
                  <a:pt x="40542" y="0"/>
                </a:lnTo>
                <a:lnTo>
                  <a:pt x="0" y="0"/>
                </a:lnTo>
                <a:lnTo>
                  <a:pt x="0" y="29989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4407417" y="2779476"/>
            <a:ext cx="40640" cy="30480"/>
          </a:xfrm>
          <a:custGeom>
            <a:avLst/>
            <a:gdLst/>
            <a:ahLst/>
            <a:cxnLst/>
            <a:rect l="l" t="t" r="r" b="b"/>
            <a:pathLst>
              <a:path w="40639" h="30480">
                <a:moveTo>
                  <a:pt x="0" y="29989"/>
                </a:moveTo>
                <a:lnTo>
                  <a:pt x="40542" y="29989"/>
                </a:lnTo>
                <a:lnTo>
                  <a:pt x="40542" y="0"/>
                </a:lnTo>
                <a:lnTo>
                  <a:pt x="0" y="0"/>
                </a:lnTo>
                <a:lnTo>
                  <a:pt x="0" y="29989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4480994" y="2774977"/>
            <a:ext cx="40640" cy="28575"/>
          </a:xfrm>
          <a:custGeom>
            <a:avLst/>
            <a:gdLst/>
            <a:ahLst/>
            <a:cxnLst/>
            <a:rect l="l" t="t" r="r" b="b"/>
            <a:pathLst>
              <a:path w="40639" h="28575">
                <a:moveTo>
                  <a:pt x="0" y="28490"/>
                </a:moveTo>
                <a:lnTo>
                  <a:pt x="40542" y="28490"/>
                </a:lnTo>
                <a:lnTo>
                  <a:pt x="40542" y="0"/>
                </a:lnTo>
                <a:lnTo>
                  <a:pt x="0" y="0"/>
                </a:lnTo>
                <a:lnTo>
                  <a:pt x="0" y="28490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4554571" y="2767480"/>
            <a:ext cx="40640" cy="30480"/>
          </a:xfrm>
          <a:custGeom>
            <a:avLst/>
            <a:gdLst/>
            <a:ahLst/>
            <a:cxnLst/>
            <a:rect l="l" t="t" r="r" b="b"/>
            <a:pathLst>
              <a:path w="40639" h="30480">
                <a:moveTo>
                  <a:pt x="0" y="29989"/>
                </a:moveTo>
                <a:lnTo>
                  <a:pt x="40542" y="29989"/>
                </a:lnTo>
                <a:lnTo>
                  <a:pt x="40542" y="0"/>
                </a:lnTo>
                <a:lnTo>
                  <a:pt x="0" y="0"/>
                </a:lnTo>
                <a:lnTo>
                  <a:pt x="0" y="29989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4628148" y="2761482"/>
            <a:ext cx="40640" cy="30480"/>
          </a:xfrm>
          <a:custGeom>
            <a:avLst/>
            <a:gdLst/>
            <a:ahLst/>
            <a:cxnLst/>
            <a:rect l="l" t="t" r="r" b="b"/>
            <a:pathLst>
              <a:path w="40639" h="30480">
                <a:moveTo>
                  <a:pt x="0" y="29989"/>
                </a:moveTo>
                <a:lnTo>
                  <a:pt x="40542" y="29989"/>
                </a:lnTo>
                <a:lnTo>
                  <a:pt x="40542" y="0"/>
                </a:lnTo>
                <a:lnTo>
                  <a:pt x="0" y="0"/>
                </a:lnTo>
                <a:lnTo>
                  <a:pt x="0" y="29989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4700223" y="2755484"/>
            <a:ext cx="42545" cy="30480"/>
          </a:xfrm>
          <a:custGeom>
            <a:avLst/>
            <a:gdLst/>
            <a:ahLst/>
            <a:cxnLst/>
            <a:rect l="l" t="t" r="r" b="b"/>
            <a:pathLst>
              <a:path w="42545" h="30480">
                <a:moveTo>
                  <a:pt x="0" y="29989"/>
                </a:moveTo>
                <a:lnTo>
                  <a:pt x="42044" y="29989"/>
                </a:lnTo>
                <a:lnTo>
                  <a:pt x="42044" y="0"/>
                </a:lnTo>
                <a:lnTo>
                  <a:pt x="0" y="0"/>
                </a:lnTo>
                <a:lnTo>
                  <a:pt x="0" y="29989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4773800" y="2747987"/>
            <a:ext cx="40640" cy="30480"/>
          </a:xfrm>
          <a:custGeom>
            <a:avLst/>
            <a:gdLst/>
            <a:ahLst/>
            <a:cxnLst/>
            <a:rect l="l" t="t" r="r" b="b"/>
            <a:pathLst>
              <a:path w="40639" h="30480">
                <a:moveTo>
                  <a:pt x="0" y="29989"/>
                </a:moveTo>
                <a:lnTo>
                  <a:pt x="40542" y="29989"/>
                </a:lnTo>
                <a:lnTo>
                  <a:pt x="40542" y="0"/>
                </a:lnTo>
                <a:lnTo>
                  <a:pt x="0" y="0"/>
                </a:lnTo>
                <a:lnTo>
                  <a:pt x="0" y="29989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4847377" y="2741989"/>
            <a:ext cx="40640" cy="30480"/>
          </a:xfrm>
          <a:custGeom>
            <a:avLst/>
            <a:gdLst/>
            <a:ahLst/>
            <a:cxnLst/>
            <a:rect l="l" t="t" r="r" b="b"/>
            <a:pathLst>
              <a:path w="40639" h="30480">
                <a:moveTo>
                  <a:pt x="0" y="29989"/>
                </a:moveTo>
                <a:lnTo>
                  <a:pt x="40542" y="29989"/>
                </a:lnTo>
                <a:lnTo>
                  <a:pt x="40542" y="0"/>
                </a:lnTo>
                <a:lnTo>
                  <a:pt x="0" y="0"/>
                </a:lnTo>
                <a:lnTo>
                  <a:pt x="0" y="29989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4920954" y="2734491"/>
            <a:ext cx="40640" cy="31750"/>
          </a:xfrm>
          <a:custGeom>
            <a:avLst/>
            <a:gdLst/>
            <a:ahLst/>
            <a:cxnLst/>
            <a:rect l="l" t="t" r="r" b="b"/>
            <a:pathLst>
              <a:path w="40639" h="31750">
                <a:moveTo>
                  <a:pt x="0" y="31489"/>
                </a:moveTo>
                <a:lnTo>
                  <a:pt x="40542" y="31489"/>
                </a:lnTo>
                <a:lnTo>
                  <a:pt x="40542" y="0"/>
                </a:lnTo>
                <a:lnTo>
                  <a:pt x="0" y="0"/>
                </a:lnTo>
                <a:lnTo>
                  <a:pt x="0" y="31489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4994531" y="2728493"/>
            <a:ext cx="40640" cy="31750"/>
          </a:xfrm>
          <a:custGeom>
            <a:avLst/>
            <a:gdLst/>
            <a:ahLst/>
            <a:cxnLst/>
            <a:rect l="l" t="t" r="r" b="b"/>
            <a:pathLst>
              <a:path w="40639" h="31750">
                <a:moveTo>
                  <a:pt x="0" y="31489"/>
                </a:moveTo>
                <a:lnTo>
                  <a:pt x="40542" y="31489"/>
                </a:lnTo>
                <a:lnTo>
                  <a:pt x="40542" y="0"/>
                </a:lnTo>
                <a:lnTo>
                  <a:pt x="0" y="0"/>
                </a:lnTo>
                <a:lnTo>
                  <a:pt x="0" y="31489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5068108" y="2720996"/>
            <a:ext cx="40640" cy="31750"/>
          </a:xfrm>
          <a:custGeom>
            <a:avLst/>
            <a:gdLst/>
            <a:ahLst/>
            <a:cxnLst/>
            <a:rect l="l" t="t" r="r" b="b"/>
            <a:pathLst>
              <a:path w="40639" h="31750">
                <a:moveTo>
                  <a:pt x="0" y="31489"/>
                </a:moveTo>
                <a:lnTo>
                  <a:pt x="40542" y="31489"/>
                </a:lnTo>
                <a:lnTo>
                  <a:pt x="40542" y="0"/>
                </a:lnTo>
                <a:lnTo>
                  <a:pt x="0" y="0"/>
                </a:lnTo>
                <a:lnTo>
                  <a:pt x="0" y="31489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5140184" y="2714998"/>
            <a:ext cx="42545" cy="31750"/>
          </a:xfrm>
          <a:custGeom>
            <a:avLst/>
            <a:gdLst/>
            <a:ahLst/>
            <a:cxnLst/>
            <a:rect l="l" t="t" r="r" b="b"/>
            <a:pathLst>
              <a:path w="42545" h="31750">
                <a:moveTo>
                  <a:pt x="0" y="31489"/>
                </a:moveTo>
                <a:lnTo>
                  <a:pt x="42044" y="31489"/>
                </a:lnTo>
                <a:lnTo>
                  <a:pt x="42044" y="0"/>
                </a:lnTo>
                <a:lnTo>
                  <a:pt x="0" y="0"/>
                </a:lnTo>
                <a:lnTo>
                  <a:pt x="0" y="31489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5213761" y="2709000"/>
            <a:ext cx="40640" cy="31750"/>
          </a:xfrm>
          <a:custGeom>
            <a:avLst/>
            <a:gdLst/>
            <a:ahLst/>
            <a:cxnLst/>
            <a:rect l="l" t="t" r="r" b="b"/>
            <a:pathLst>
              <a:path w="40639" h="31750">
                <a:moveTo>
                  <a:pt x="0" y="31489"/>
                </a:moveTo>
                <a:lnTo>
                  <a:pt x="40542" y="31489"/>
                </a:lnTo>
                <a:lnTo>
                  <a:pt x="40542" y="0"/>
                </a:lnTo>
                <a:lnTo>
                  <a:pt x="0" y="0"/>
                </a:lnTo>
                <a:lnTo>
                  <a:pt x="0" y="31489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5287338" y="2701503"/>
            <a:ext cx="40640" cy="33020"/>
          </a:xfrm>
          <a:custGeom>
            <a:avLst/>
            <a:gdLst/>
            <a:ahLst/>
            <a:cxnLst/>
            <a:rect l="l" t="t" r="r" b="b"/>
            <a:pathLst>
              <a:path w="40639" h="33019">
                <a:moveTo>
                  <a:pt x="0" y="32988"/>
                </a:moveTo>
                <a:lnTo>
                  <a:pt x="40542" y="32988"/>
                </a:lnTo>
                <a:lnTo>
                  <a:pt x="40542" y="0"/>
                </a:lnTo>
                <a:lnTo>
                  <a:pt x="0" y="0"/>
                </a:lnTo>
                <a:lnTo>
                  <a:pt x="0" y="32988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5360915" y="2694005"/>
            <a:ext cx="40640" cy="33020"/>
          </a:xfrm>
          <a:custGeom>
            <a:avLst/>
            <a:gdLst/>
            <a:ahLst/>
            <a:cxnLst/>
            <a:rect l="l" t="t" r="r" b="b"/>
            <a:pathLst>
              <a:path w="40639" h="33019">
                <a:moveTo>
                  <a:pt x="0" y="32988"/>
                </a:moveTo>
                <a:lnTo>
                  <a:pt x="40542" y="32988"/>
                </a:lnTo>
                <a:lnTo>
                  <a:pt x="40542" y="0"/>
                </a:lnTo>
                <a:lnTo>
                  <a:pt x="0" y="0"/>
                </a:lnTo>
                <a:lnTo>
                  <a:pt x="0" y="32988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5434492" y="2688007"/>
            <a:ext cx="40640" cy="33020"/>
          </a:xfrm>
          <a:custGeom>
            <a:avLst/>
            <a:gdLst/>
            <a:ahLst/>
            <a:cxnLst/>
            <a:rect l="l" t="t" r="r" b="b"/>
            <a:pathLst>
              <a:path w="40639" h="33019">
                <a:moveTo>
                  <a:pt x="0" y="32988"/>
                </a:moveTo>
                <a:lnTo>
                  <a:pt x="40542" y="32988"/>
                </a:lnTo>
                <a:lnTo>
                  <a:pt x="40542" y="0"/>
                </a:lnTo>
                <a:lnTo>
                  <a:pt x="0" y="0"/>
                </a:lnTo>
                <a:lnTo>
                  <a:pt x="0" y="32988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5508069" y="2682009"/>
            <a:ext cx="40640" cy="33020"/>
          </a:xfrm>
          <a:custGeom>
            <a:avLst/>
            <a:gdLst/>
            <a:ahLst/>
            <a:cxnLst/>
            <a:rect l="l" t="t" r="r" b="b"/>
            <a:pathLst>
              <a:path w="40639" h="33019">
                <a:moveTo>
                  <a:pt x="0" y="32988"/>
                </a:moveTo>
                <a:lnTo>
                  <a:pt x="40542" y="32988"/>
                </a:lnTo>
                <a:lnTo>
                  <a:pt x="40542" y="0"/>
                </a:lnTo>
                <a:lnTo>
                  <a:pt x="0" y="0"/>
                </a:lnTo>
                <a:lnTo>
                  <a:pt x="0" y="32988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5580144" y="2674512"/>
            <a:ext cx="42545" cy="33020"/>
          </a:xfrm>
          <a:custGeom>
            <a:avLst/>
            <a:gdLst/>
            <a:ahLst/>
            <a:cxnLst/>
            <a:rect l="l" t="t" r="r" b="b"/>
            <a:pathLst>
              <a:path w="42545" h="33019">
                <a:moveTo>
                  <a:pt x="0" y="32988"/>
                </a:moveTo>
                <a:lnTo>
                  <a:pt x="42044" y="32988"/>
                </a:lnTo>
                <a:lnTo>
                  <a:pt x="42044" y="0"/>
                </a:lnTo>
                <a:lnTo>
                  <a:pt x="0" y="0"/>
                </a:lnTo>
                <a:lnTo>
                  <a:pt x="0" y="32988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5653721" y="2667015"/>
            <a:ext cx="40640" cy="34925"/>
          </a:xfrm>
          <a:custGeom>
            <a:avLst/>
            <a:gdLst/>
            <a:ahLst/>
            <a:cxnLst/>
            <a:rect l="l" t="t" r="r" b="b"/>
            <a:pathLst>
              <a:path w="40639" h="34925">
                <a:moveTo>
                  <a:pt x="0" y="34488"/>
                </a:moveTo>
                <a:lnTo>
                  <a:pt x="40542" y="34488"/>
                </a:lnTo>
                <a:lnTo>
                  <a:pt x="40542" y="0"/>
                </a:lnTo>
                <a:lnTo>
                  <a:pt x="0" y="0"/>
                </a:lnTo>
                <a:lnTo>
                  <a:pt x="0" y="34488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5727298" y="2661017"/>
            <a:ext cx="40640" cy="33020"/>
          </a:xfrm>
          <a:custGeom>
            <a:avLst/>
            <a:gdLst/>
            <a:ahLst/>
            <a:cxnLst/>
            <a:rect l="l" t="t" r="r" b="b"/>
            <a:pathLst>
              <a:path w="40639" h="33019">
                <a:moveTo>
                  <a:pt x="0" y="32988"/>
                </a:moveTo>
                <a:lnTo>
                  <a:pt x="40542" y="32988"/>
                </a:lnTo>
                <a:lnTo>
                  <a:pt x="40542" y="0"/>
                </a:lnTo>
                <a:lnTo>
                  <a:pt x="0" y="0"/>
                </a:lnTo>
                <a:lnTo>
                  <a:pt x="0" y="32988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5800875" y="2653519"/>
            <a:ext cx="40640" cy="34925"/>
          </a:xfrm>
          <a:custGeom>
            <a:avLst/>
            <a:gdLst/>
            <a:ahLst/>
            <a:cxnLst/>
            <a:rect l="l" t="t" r="r" b="b"/>
            <a:pathLst>
              <a:path w="40639" h="34925">
                <a:moveTo>
                  <a:pt x="0" y="34488"/>
                </a:moveTo>
                <a:lnTo>
                  <a:pt x="40542" y="34488"/>
                </a:lnTo>
                <a:lnTo>
                  <a:pt x="40542" y="0"/>
                </a:lnTo>
                <a:lnTo>
                  <a:pt x="0" y="0"/>
                </a:lnTo>
                <a:lnTo>
                  <a:pt x="0" y="34488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5874453" y="2647521"/>
            <a:ext cx="40640" cy="33020"/>
          </a:xfrm>
          <a:custGeom>
            <a:avLst/>
            <a:gdLst/>
            <a:ahLst/>
            <a:cxnLst/>
            <a:rect l="l" t="t" r="r" b="b"/>
            <a:pathLst>
              <a:path w="40639" h="33019">
                <a:moveTo>
                  <a:pt x="0" y="32988"/>
                </a:moveTo>
                <a:lnTo>
                  <a:pt x="40542" y="32988"/>
                </a:lnTo>
                <a:lnTo>
                  <a:pt x="40542" y="0"/>
                </a:lnTo>
                <a:lnTo>
                  <a:pt x="0" y="0"/>
                </a:lnTo>
                <a:lnTo>
                  <a:pt x="0" y="32988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5948029" y="2640024"/>
            <a:ext cx="40640" cy="34925"/>
          </a:xfrm>
          <a:custGeom>
            <a:avLst/>
            <a:gdLst/>
            <a:ahLst/>
            <a:cxnLst/>
            <a:rect l="l" t="t" r="r" b="b"/>
            <a:pathLst>
              <a:path w="40639" h="34925">
                <a:moveTo>
                  <a:pt x="0" y="34488"/>
                </a:moveTo>
                <a:lnTo>
                  <a:pt x="40542" y="34488"/>
                </a:lnTo>
                <a:lnTo>
                  <a:pt x="40542" y="0"/>
                </a:lnTo>
                <a:lnTo>
                  <a:pt x="0" y="0"/>
                </a:lnTo>
                <a:lnTo>
                  <a:pt x="0" y="34488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6020105" y="2632526"/>
            <a:ext cx="40640" cy="34925"/>
          </a:xfrm>
          <a:custGeom>
            <a:avLst/>
            <a:gdLst/>
            <a:ahLst/>
            <a:cxnLst/>
            <a:rect l="l" t="t" r="r" b="b"/>
            <a:pathLst>
              <a:path w="40639" h="34925">
                <a:moveTo>
                  <a:pt x="0" y="34488"/>
                </a:moveTo>
                <a:lnTo>
                  <a:pt x="40542" y="34488"/>
                </a:lnTo>
                <a:lnTo>
                  <a:pt x="40542" y="0"/>
                </a:lnTo>
                <a:lnTo>
                  <a:pt x="0" y="0"/>
                </a:lnTo>
                <a:lnTo>
                  <a:pt x="0" y="34488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6093682" y="2626529"/>
            <a:ext cx="40640" cy="34925"/>
          </a:xfrm>
          <a:custGeom>
            <a:avLst/>
            <a:gdLst/>
            <a:ahLst/>
            <a:cxnLst/>
            <a:rect l="l" t="t" r="r" b="b"/>
            <a:pathLst>
              <a:path w="40639" h="34925">
                <a:moveTo>
                  <a:pt x="0" y="34488"/>
                </a:moveTo>
                <a:lnTo>
                  <a:pt x="40542" y="34488"/>
                </a:lnTo>
                <a:lnTo>
                  <a:pt x="40542" y="0"/>
                </a:lnTo>
                <a:lnTo>
                  <a:pt x="0" y="0"/>
                </a:lnTo>
                <a:lnTo>
                  <a:pt x="0" y="34488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6167259" y="2619031"/>
            <a:ext cx="40640" cy="34925"/>
          </a:xfrm>
          <a:custGeom>
            <a:avLst/>
            <a:gdLst/>
            <a:ahLst/>
            <a:cxnLst/>
            <a:rect l="l" t="t" r="r" b="b"/>
            <a:pathLst>
              <a:path w="40639" h="34925">
                <a:moveTo>
                  <a:pt x="0" y="34488"/>
                </a:moveTo>
                <a:lnTo>
                  <a:pt x="40542" y="34488"/>
                </a:lnTo>
                <a:lnTo>
                  <a:pt x="40542" y="0"/>
                </a:lnTo>
                <a:lnTo>
                  <a:pt x="0" y="0"/>
                </a:lnTo>
                <a:lnTo>
                  <a:pt x="0" y="34488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6240836" y="2611534"/>
            <a:ext cx="40640" cy="36195"/>
          </a:xfrm>
          <a:custGeom>
            <a:avLst/>
            <a:gdLst/>
            <a:ahLst/>
            <a:cxnLst/>
            <a:rect l="l" t="t" r="r" b="b"/>
            <a:pathLst>
              <a:path w="40639" h="36194">
                <a:moveTo>
                  <a:pt x="0" y="35987"/>
                </a:moveTo>
                <a:lnTo>
                  <a:pt x="40542" y="35987"/>
                </a:lnTo>
                <a:lnTo>
                  <a:pt x="40542" y="0"/>
                </a:lnTo>
                <a:lnTo>
                  <a:pt x="0" y="0"/>
                </a:lnTo>
                <a:lnTo>
                  <a:pt x="0" y="35987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6314413" y="2604036"/>
            <a:ext cx="40640" cy="36195"/>
          </a:xfrm>
          <a:custGeom>
            <a:avLst/>
            <a:gdLst/>
            <a:ahLst/>
            <a:cxnLst/>
            <a:rect l="l" t="t" r="r" b="b"/>
            <a:pathLst>
              <a:path w="40639" h="36194">
                <a:moveTo>
                  <a:pt x="0" y="35987"/>
                </a:moveTo>
                <a:lnTo>
                  <a:pt x="40542" y="35987"/>
                </a:lnTo>
                <a:lnTo>
                  <a:pt x="40542" y="0"/>
                </a:lnTo>
                <a:lnTo>
                  <a:pt x="0" y="0"/>
                </a:lnTo>
                <a:lnTo>
                  <a:pt x="0" y="35987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6387990" y="2596539"/>
            <a:ext cx="40640" cy="36195"/>
          </a:xfrm>
          <a:custGeom>
            <a:avLst/>
            <a:gdLst/>
            <a:ahLst/>
            <a:cxnLst/>
            <a:rect l="l" t="t" r="r" b="b"/>
            <a:pathLst>
              <a:path w="40639" h="36194">
                <a:moveTo>
                  <a:pt x="0" y="35987"/>
                </a:moveTo>
                <a:lnTo>
                  <a:pt x="40542" y="35987"/>
                </a:lnTo>
                <a:lnTo>
                  <a:pt x="40542" y="0"/>
                </a:lnTo>
                <a:lnTo>
                  <a:pt x="0" y="0"/>
                </a:lnTo>
                <a:lnTo>
                  <a:pt x="0" y="35987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6460066" y="2590541"/>
            <a:ext cx="28575" cy="36195"/>
          </a:xfrm>
          <a:custGeom>
            <a:avLst/>
            <a:gdLst/>
            <a:ahLst/>
            <a:cxnLst/>
            <a:rect l="l" t="t" r="r" b="b"/>
            <a:pathLst>
              <a:path w="28575" h="36194">
                <a:moveTo>
                  <a:pt x="0" y="35987"/>
                </a:moveTo>
                <a:lnTo>
                  <a:pt x="28529" y="35987"/>
                </a:lnTo>
                <a:lnTo>
                  <a:pt x="28529" y="0"/>
                </a:lnTo>
                <a:lnTo>
                  <a:pt x="0" y="0"/>
                </a:lnTo>
                <a:lnTo>
                  <a:pt x="0" y="35987"/>
                </a:lnTo>
                <a:close/>
              </a:path>
            </a:pathLst>
          </a:custGeom>
          <a:solidFill>
            <a:srgbClr val="66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2395310" y="2998400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5" h="28575">
                <a:moveTo>
                  <a:pt x="33034" y="0"/>
                </a:moveTo>
                <a:lnTo>
                  <a:pt x="0" y="28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2468887" y="2969910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533" y="0"/>
                </a:moveTo>
                <a:lnTo>
                  <a:pt x="0" y="28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2542464" y="2969910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33" y="299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2614540" y="2965412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5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2688117" y="2936921"/>
            <a:ext cx="33655" cy="28575"/>
          </a:xfrm>
          <a:custGeom>
            <a:avLst/>
            <a:gdLst/>
            <a:ahLst/>
            <a:cxnLst/>
            <a:rect l="l" t="t" r="r" b="b"/>
            <a:pathLst>
              <a:path w="33655" h="28575">
                <a:moveTo>
                  <a:pt x="33034" y="0"/>
                </a:moveTo>
                <a:lnTo>
                  <a:pt x="0" y="28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2761694" y="2930923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5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2835271" y="2924925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5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2908848" y="2896435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533" y="0"/>
                </a:moveTo>
                <a:lnTo>
                  <a:pt x="0" y="284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2982425" y="2828959"/>
            <a:ext cx="31750" cy="67945"/>
          </a:xfrm>
          <a:custGeom>
            <a:avLst/>
            <a:gdLst/>
            <a:ahLst/>
            <a:cxnLst/>
            <a:rect l="l" t="t" r="r" b="b"/>
            <a:pathLst>
              <a:path w="31750" h="67944">
                <a:moveTo>
                  <a:pt x="31533" y="0"/>
                </a:moveTo>
                <a:lnTo>
                  <a:pt x="0" y="674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3054500" y="2785474"/>
            <a:ext cx="33655" cy="43815"/>
          </a:xfrm>
          <a:custGeom>
            <a:avLst/>
            <a:gdLst/>
            <a:ahLst/>
            <a:cxnLst/>
            <a:rect l="l" t="t" r="r" b="b"/>
            <a:pathLst>
              <a:path w="33655" h="43814">
                <a:moveTo>
                  <a:pt x="33034" y="0"/>
                </a:moveTo>
                <a:lnTo>
                  <a:pt x="0" y="434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3128078" y="2785474"/>
            <a:ext cx="33655" cy="59055"/>
          </a:xfrm>
          <a:custGeom>
            <a:avLst/>
            <a:gdLst/>
            <a:ahLst/>
            <a:cxnLst/>
            <a:rect l="l" t="t" r="r" b="b"/>
            <a:pathLst>
              <a:path w="33655" h="59055">
                <a:moveTo>
                  <a:pt x="33034" y="584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3201654" y="2843953"/>
            <a:ext cx="33655" cy="49530"/>
          </a:xfrm>
          <a:custGeom>
            <a:avLst/>
            <a:gdLst/>
            <a:ahLst/>
            <a:cxnLst/>
            <a:rect l="l" t="t" r="r" b="b"/>
            <a:pathLst>
              <a:path w="33655" h="49530">
                <a:moveTo>
                  <a:pt x="33034" y="4948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3275231" y="2893436"/>
            <a:ext cx="33655" cy="21590"/>
          </a:xfrm>
          <a:custGeom>
            <a:avLst/>
            <a:gdLst/>
            <a:ahLst/>
            <a:cxnLst/>
            <a:rect l="l" t="t" r="r" b="b"/>
            <a:pathLst>
              <a:path w="33654" h="21589">
                <a:moveTo>
                  <a:pt x="33034" y="2099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3348809" y="2900934"/>
            <a:ext cx="31750" cy="13970"/>
          </a:xfrm>
          <a:custGeom>
            <a:avLst/>
            <a:gdLst/>
            <a:ahLst/>
            <a:cxnLst/>
            <a:rect l="l" t="t" r="r" b="b"/>
            <a:pathLst>
              <a:path w="31750" h="13969">
                <a:moveTo>
                  <a:pt x="31533" y="0"/>
                </a:moveTo>
                <a:lnTo>
                  <a:pt x="0" y="134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3422386" y="2887438"/>
            <a:ext cx="31750" cy="13970"/>
          </a:xfrm>
          <a:custGeom>
            <a:avLst/>
            <a:gdLst/>
            <a:ahLst/>
            <a:cxnLst/>
            <a:rect l="l" t="t" r="r" b="b"/>
            <a:pathLst>
              <a:path w="31750" h="13969">
                <a:moveTo>
                  <a:pt x="31533" y="0"/>
                </a:moveTo>
                <a:lnTo>
                  <a:pt x="0" y="134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3494461" y="2866446"/>
            <a:ext cx="33655" cy="21590"/>
          </a:xfrm>
          <a:custGeom>
            <a:avLst/>
            <a:gdLst/>
            <a:ahLst/>
            <a:cxnLst/>
            <a:rect l="l" t="t" r="r" b="b"/>
            <a:pathLst>
              <a:path w="33654" h="21589">
                <a:moveTo>
                  <a:pt x="33034" y="0"/>
                </a:moveTo>
                <a:lnTo>
                  <a:pt x="0" y="209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3568038" y="2836456"/>
            <a:ext cx="33655" cy="30480"/>
          </a:xfrm>
          <a:custGeom>
            <a:avLst/>
            <a:gdLst/>
            <a:ahLst/>
            <a:cxnLst/>
            <a:rect l="l" t="t" r="r" b="b"/>
            <a:pathLst>
              <a:path w="33654" h="30480">
                <a:moveTo>
                  <a:pt x="33034" y="0"/>
                </a:moveTo>
                <a:lnTo>
                  <a:pt x="0" y="299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3641615" y="2834956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5">
                <a:moveTo>
                  <a:pt x="33034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3715192" y="2824460"/>
            <a:ext cx="33655" cy="10795"/>
          </a:xfrm>
          <a:custGeom>
            <a:avLst/>
            <a:gdLst/>
            <a:ahLst/>
            <a:cxnLst/>
            <a:rect l="l" t="t" r="r" b="b"/>
            <a:pathLst>
              <a:path w="33654" h="10794">
                <a:moveTo>
                  <a:pt x="33034" y="0"/>
                </a:moveTo>
                <a:lnTo>
                  <a:pt x="0" y="10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3788769" y="2777976"/>
            <a:ext cx="31750" cy="46990"/>
          </a:xfrm>
          <a:custGeom>
            <a:avLst/>
            <a:gdLst/>
            <a:ahLst/>
            <a:cxnLst/>
            <a:rect l="l" t="t" r="r" b="b"/>
            <a:pathLst>
              <a:path w="31750" h="46989">
                <a:moveTo>
                  <a:pt x="31533" y="0"/>
                </a:moveTo>
                <a:lnTo>
                  <a:pt x="0" y="4648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3862346" y="2753985"/>
            <a:ext cx="31750" cy="24130"/>
          </a:xfrm>
          <a:custGeom>
            <a:avLst/>
            <a:gdLst/>
            <a:ahLst/>
            <a:cxnLst/>
            <a:rect l="l" t="t" r="r" b="b"/>
            <a:pathLst>
              <a:path w="31750" h="24130">
                <a:moveTo>
                  <a:pt x="31533" y="0"/>
                </a:moveTo>
                <a:lnTo>
                  <a:pt x="0" y="239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3934422" y="2753985"/>
            <a:ext cx="33655" cy="3175"/>
          </a:xfrm>
          <a:custGeom>
            <a:avLst/>
            <a:gdLst/>
            <a:ahLst/>
            <a:cxnLst/>
            <a:rect l="l" t="t" r="r" b="b"/>
            <a:pathLst>
              <a:path w="33654" h="3175">
                <a:moveTo>
                  <a:pt x="33034" y="299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4007999" y="2756984"/>
            <a:ext cx="33655" cy="13970"/>
          </a:xfrm>
          <a:custGeom>
            <a:avLst/>
            <a:gdLst/>
            <a:ahLst/>
            <a:cxnLst/>
            <a:rect l="l" t="t" r="r" b="b"/>
            <a:pathLst>
              <a:path w="33654" h="13969">
                <a:moveTo>
                  <a:pt x="33034" y="1349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4081576" y="2761482"/>
            <a:ext cx="33655" cy="9525"/>
          </a:xfrm>
          <a:custGeom>
            <a:avLst/>
            <a:gdLst/>
            <a:ahLst/>
            <a:cxnLst/>
            <a:rect l="l" t="t" r="r" b="b"/>
            <a:pathLst>
              <a:path w="33654" h="9525">
                <a:moveTo>
                  <a:pt x="33034" y="0"/>
                </a:moveTo>
                <a:lnTo>
                  <a:pt x="0" y="89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4155152" y="2761482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5">
                <a:moveTo>
                  <a:pt x="33034" y="149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4228730" y="2762981"/>
            <a:ext cx="31750" cy="15240"/>
          </a:xfrm>
          <a:custGeom>
            <a:avLst/>
            <a:gdLst/>
            <a:ahLst/>
            <a:cxnLst/>
            <a:rect l="l" t="t" r="r" b="b"/>
            <a:pathLst>
              <a:path w="31750" h="15239">
                <a:moveTo>
                  <a:pt x="31533" y="149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4302307" y="2777976"/>
            <a:ext cx="31750" cy="3175"/>
          </a:xfrm>
          <a:custGeom>
            <a:avLst/>
            <a:gdLst/>
            <a:ahLst/>
            <a:cxnLst/>
            <a:rect l="l" t="t" r="r" b="b"/>
            <a:pathLst>
              <a:path w="31750" h="3175">
                <a:moveTo>
                  <a:pt x="31533" y="299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4374382" y="2779476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5">
                <a:moveTo>
                  <a:pt x="33034" y="0"/>
                </a:moveTo>
                <a:lnTo>
                  <a:pt x="0" y="14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4447959" y="2774977"/>
            <a:ext cx="33655" cy="5080"/>
          </a:xfrm>
          <a:custGeom>
            <a:avLst/>
            <a:gdLst/>
            <a:ahLst/>
            <a:cxnLst/>
            <a:rect l="l" t="t" r="r" b="b"/>
            <a:pathLst>
              <a:path w="33654" h="5080">
                <a:moveTo>
                  <a:pt x="33034" y="0"/>
                </a:moveTo>
                <a:lnTo>
                  <a:pt x="0" y="4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4521536" y="2767480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4595113" y="2761482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4668690" y="2755484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4742267" y="2747987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19">
                <a:moveTo>
                  <a:pt x="31533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4814343" y="2741989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4887920" y="2734491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4961497" y="2728493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5035074" y="2720996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5108651" y="2714998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5182228" y="2709000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5254303" y="2701503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5327880" y="2694005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5401457" y="2688007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5475034" y="2682009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5548611" y="2674512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19">
                <a:moveTo>
                  <a:pt x="31533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5622188" y="2667015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19">
                <a:moveTo>
                  <a:pt x="31533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5694264" y="2661017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5767841" y="2653519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5841418" y="2647521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5914995" y="2640024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5988572" y="2632526"/>
            <a:ext cx="31750" cy="7620"/>
          </a:xfrm>
          <a:custGeom>
            <a:avLst/>
            <a:gdLst/>
            <a:ahLst/>
            <a:cxnLst/>
            <a:rect l="l" t="t" r="r" b="b"/>
            <a:pathLst>
              <a:path w="31750" h="7619">
                <a:moveTo>
                  <a:pt x="31533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6060647" y="2626529"/>
            <a:ext cx="33655" cy="6350"/>
          </a:xfrm>
          <a:custGeom>
            <a:avLst/>
            <a:gdLst/>
            <a:ahLst/>
            <a:cxnLst/>
            <a:rect l="l" t="t" r="r" b="b"/>
            <a:pathLst>
              <a:path w="33654" h="6350">
                <a:moveTo>
                  <a:pt x="33034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6134224" y="2619031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6207801" y="2611534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6281378" y="2604036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6354955" y="2596539"/>
            <a:ext cx="33655" cy="7620"/>
          </a:xfrm>
          <a:custGeom>
            <a:avLst/>
            <a:gdLst/>
            <a:ahLst/>
            <a:cxnLst/>
            <a:rect l="l" t="t" r="r" b="b"/>
            <a:pathLst>
              <a:path w="33654" h="7619">
                <a:moveTo>
                  <a:pt x="33034" y="0"/>
                </a:moveTo>
                <a:lnTo>
                  <a:pt x="0" y="74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6428532" y="2590541"/>
            <a:ext cx="31750" cy="6350"/>
          </a:xfrm>
          <a:custGeom>
            <a:avLst/>
            <a:gdLst/>
            <a:ahLst/>
            <a:cxnLst/>
            <a:rect l="l" t="t" r="r" b="b"/>
            <a:pathLst>
              <a:path w="31750" h="6350">
                <a:moveTo>
                  <a:pt x="31533" y="0"/>
                </a:moveTo>
                <a:lnTo>
                  <a:pt x="0" y="5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2374288" y="2244161"/>
            <a:ext cx="0" cy="2087880"/>
          </a:xfrm>
          <a:custGeom>
            <a:avLst/>
            <a:gdLst/>
            <a:ahLst/>
            <a:cxnLst/>
            <a:rect l="l" t="t" r="r" b="b"/>
            <a:pathLst>
              <a:path h="2087879">
                <a:moveTo>
                  <a:pt x="0" y="2087291"/>
                </a:moveTo>
                <a:lnTo>
                  <a:pt x="0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2344257" y="4331452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03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2344257" y="4070542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03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2344257" y="3809620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03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2344257" y="3548710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03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2344257" y="3287800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03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2344257" y="3026890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03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2344257" y="2765980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03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2344257" y="2505070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03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2344257" y="2244161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031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2374288" y="4331452"/>
            <a:ext cx="4107179" cy="0"/>
          </a:xfrm>
          <a:custGeom>
            <a:avLst/>
            <a:gdLst/>
            <a:ahLst/>
            <a:cxnLst/>
            <a:rect l="l" t="t" r="r" b="b"/>
            <a:pathLst>
              <a:path w="4107179">
                <a:moveTo>
                  <a:pt x="0" y="0"/>
                </a:moveTo>
                <a:lnTo>
                  <a:pt x="4106799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2374288" y="4331452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8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2668596" y="4331452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8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2961403" y="4331452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8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3254209" y="4331452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8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3548518" y="4331452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8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3841324" y="4331452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8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4134130" y="4331452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8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4428439" y="4331452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8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4721245" y="4331452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8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5014052" y="4331452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8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5308360" y="4331452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8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5601167" y="4331452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8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5893973" y="4331452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8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6188281" y="4331452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8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6481088" y="4331452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29989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4" name="object 1144"/>
          <p:cNvSpPr txBox="1"/>
          <p:nvPr/>
        </p:nvSpPr>
        <p:spPr>
          <a:xfrm>
            <a:off x="2164582" y="3740759"/>
            <a:ext cx="137160" cy="6578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40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20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50">
              <a:latin typeface="Times New Roman"/>
              <a:cs typeface="Times New Roman"/>
            </a:endParaRPr>
          </a:p>
          <a:p>
            <a:pPr marL="67945">
              <a:lnSpc>
                <a:spcPct val="100000"/>
              </a:lnSpc>
            </a:pPr>
            <a:r>
              <a:rPr sz="800" b="1" spc="-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00">
              <a:latin typeface="Arial"/>
              <a:cs typeface="Arial"/>
            </a:endParaRPr>
          </a:p>
        </p:txBody>
      </p:sp>
      <p:sp>
        <p:nvSpPr>
          <p:cNvPr id="1145" name="object 1145"/>
          <p:cNvSpPr txBox="1"/>
          <p:nvPr/>
        </p:nvSpPr>
        <p:spPr>
          <a:xfrm>
            <a:off x="2164582" y="3479474"/>
            <a:ext cx="136525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60</a:t>
            </a:r>
            <a:endParaRPr sz="800">
              <a:latin typeface="Arial"/>
              <a:cs typeface="Arial"/>
            </a:endParaRPr>
          </a:p>
        </p:txBody>
      </p:sp>
      <p:sp>
        <p:nvSpPr>
          <p:cNvPr id="1146" name="object 1146"/>
          <p:cNvSpPr txBox="1"/>
          <p:nvPr/>
        </p:nvSpPr>
        <p:spPr>
          <a:xfrm>
            <a:off x="2164582" y="3218564"/>
            <a:ext cx="136525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80</a:t>
            </a:r>
            <a:endParaRPr sz="800">
              <a:latin typeface="Arial"/>
              <a:cs typeface="Arial"/>
            </a:endParaRPr>
          </a:p>
        </p:txBody>
      </p:sp>
      <p:sp>
        <p:nvSpPr>
          <p:cNvPr id="1147" name="object 1147"/>
          <p:cNvSpPr txBox="1"/>
          <p:nvPr/>
        </p:nvSpPr>
        <p:spPr>
          <a:xfrm>
            <a:off x="2108724" y="2174050"/>
            <a:ext cx="192405" cy="9194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160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140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120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100</a:t>
            </a:r>
            <a:endParaRPr sz="800">
              <a:latin typeface="Arial"/>
              <a:cs typeface="Arial"/>
            </a:endParaRPr>
          </a:p>
        </p:txBody>
      </p:sp>
      <p:sp>
        <p:nvSpPr>
          <p:cNvPr id="1148" name="object 1148"/>
          <p:cNvSpPr txBox="1"/>
          <p:nvPr/>
        </p:nvSpPr>
        <p:spPr>
          <a:xfrm>
            <a:off x="2239661" y="4381900"/>
            <a:ext cx="496570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06Q1  </a:t>
            </a:r>
            <a:r>
              <a:rPr sz="800" b="1" spc="16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07</a:t>
            </a:r>
            <a:endParaRPr sz="800">
              <a:latin typeface="Arial"/>
              <a:cs typeface="Arial"/>
            </a:endParaRPr>
          </a:p>
        </p:txBody>
      </p:sp>
      <p:sp>
        <p:nvSpPr>
          <p:cNvPr id="1149" name="object 1149"/>
          <p:cNvSpPr txBox="1"/>
          <p:nvPr/>
        </p:nvSpPr>
        <p:spPr>
          <a:xfrm>
            <a:off x="4653237" y="4381900"/>
            <a:ext cx="1896745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306070" algn="l"/>
                <a:tab pos="599440" algn="l"/>
                <a:tab pos="892810" algn="l"/>
                <a:tab pos="1186180" algn="l"/>
                <a:tab pos="1478915" algn="l"/>
                <a:tab pos="1772285" algn="l"/>
              </a:tabLst>
            </a:pP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800" b="1" spc="-5" dirty="0">
                <a:solidFill>
                  <a:srgbClr val="404040"/>
                </a:solidFill>
                <a:latin typeface="Arial"/>
                <a:cs typeface="Arial"/>
              </a:rPr>
              <a:t>4</a:t>
            </a:r>
            <a:r>
              <a:rPr sz="80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800" b="1" spc="-5" dirty="0">
                <a:solidFill>
                  <a:srgbClr val="404040"/>
                </a:solidFill>
                <a:latin typeface="Arial"/>
                <a:cs typeface="Arial"/>
              </a:rPr>
              <a:t>5</a:t>
            </a:r>
            <a:r>
              <a:rPr sz="80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800" b="1" spc="-5" dirty="0">
                <a:solidFill>
                  <a:srgbClr val="404040"/>
                </a:solidFill>
                <a:latin typeface="Arial"/>
                <a:cs typeface="Arial"/>
              </a:rPr>
              <a:t>6</a:t>
            </a:r>
            <a:r>
              <a:rPr sz="80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800" b="1" spc="-5" dirty="0">
                <a:solidFill>
                  <a:srgbClr val="404040"/>
                </a:solidFill>
                <a:latin typeface="Arial"/>
                <a:cs typeface="Arial"/>
              </a:rPr>
              <a:t>7</a:t>
            </a:r>
            <a:r>
              <a:rPr sz="80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800" b="1" spc="-5" dirty="0">
                <a:solidFill>
                  <a:srgbClr val="404040"/>
                </a:solidFill>
                <a:latin typeface="Arial"/>
                <a:cs typeface="Arial"/>
              </a:rPr>
              <a:t>8</a:t>
            </a:r>
            <a:r>
              <a:rPr sz="80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800" b="1" spc="-5" dirty="0">
                <a:solidFill>
                  <a:srgbClr val="404040"/>
                </a:solidFill>
                <a:latin typeface="Arial"/>
                <a:cs typeface="Arial"/>
              </a:rPr>
              <a:t>9</a:t>
            </a:r>
            <a:r>
              <a:rPr sz="80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20</a:t>
            </a:r>
            <a:endParaRPr sz="800">
              <a:latin typeface="Arial"/>
              <a:cs typeface="Arial"/>
            </a:endParaRPr>
          </a:p>
        </p:txBody>
      </p:sp>
      <p:sp>
        <p:nvSpPr>
          <p:cNvPr id="1150" name="object 1150"/>
          <p:cNvSpPr txBox="1"/>
          <p:nvPr/>
        </p:nvSpPr>
        <p:spPr>
          <a:xfrm>
            <a:off x="1333312" y="3068306"/>
            <a:ext cx="718820" cy="471805"/>
          </a:xfrm>
          <a:prstGeom prst="rect">
            <a:avLst/>
          </a:prstGeom>
        </p:spPr>
        <p:txBody>
          <a:bodyPr vert="horz" wrap="square" lIns="0" tIns="2540" rIns="0" bIns="0" rtlCol="0">
            <a:spAutoFit/>
          </a:bodyPr>
          <a:lstStyle/>
          <a:p>
            <a:pPr marL="12700" marR="5080" algn="ctr">
              <a:lnSpc>
                <a:spcPts val="900"/>
              </a:lnSpc>
              <a:spcBef>
                <a:spcPts val="20"/>
              </a:spcBef>
            </a:pPr>
            <a:r>
              <a:rPr sz="800" b="1" dirty="0">
                <a:solidFill>
                  <a:srgbClr val="404040"/>
                </a:solidFill>
                <a:latin typeface="Arial"/>
                <a:cs typeface="Arial"/>
              </a:rPr>
              <a:t>M</a:t>
            </a: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a</a:t>
            </a:r>
            <a:r>
              <a:rPr sz="800" b="1" spc="-5" dirty="0">
                <a:solidFill>
                  <a:srgbClr val="404040"/>
                </a:solidFill>
                <a:latin typeface="Arial"/>
                <a:cs typeface="Arial"/>
              </a:rPr>
              <a:t>nuf</a:t>
            </a:r>
            <a:r>
              <a:rPr sz="800" b="1" spc="-15" dirty="0">
                <a:solidFill>
                  <a:srgbClr val="404040"/>
                </a:solidFill>
                <a:latin typeface="Arial"/>
                <a:cs typeface="Arial"/>
              </a:rPr>
              <a:t>a</a:t>
            </a: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ct</a:t>
            </a:r>
            <a:r>
              <a:rPr sz="800" b="1" spc="-5" dirty="0">
                <a:solidFill>
                  <a:srgbClr val="404040"/>
                </a:solidFill>
                <a:latin typeface="Arial"/>
                <a:cs typeface="Arial"/>
              </a:rPr>
              <a:t>uring  </a:t>
            </a: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Cost</a:t>
            </a:r>
            <a:endParaRPr sz="800">
              <a:latin typeface="Arial"/>
              <a:cs typeface="Arial"/>
            </a:endParaRPr>
          </a:p>
          <a:p>
            <a:pPr marL="21590" marR="13335" indent="635" algn="ctr">
              <a:lnSpc>
                <a:spcPts val="900"/>
              </a:lnSpc>
              <a:spcBef>
                <a:spcPts val="10"/>
              </a:spcBef>
            </a:pP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Breakdown  (2006</a:t>
            </a:r>
            <a:r>
              <a:rPr sz="800" b="1" spc="-8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Q1=100)</a:t>
            </a:r>
            <a:endParaRPr sz="800">
              <a:latin typeface="Arial"/>
              <a:cs typeface="Arial"/>
            </a:endParaRPr>
          </a:p>
        </p:txBody>
      </p:sp>
      <p:sp>
        <p:nvSpPr>
          <p:cNvPr id="1151" name="object 1151"/>
          <p:cNvSpPr/>
          <p:nvPr/>
        </p:nvSpPr>
        <p:spPr>
          <a:xfrm>
            <a:off x="1144501" y="4743810"/>
            <a:ext cx="5730240" cy="447040"/>
          </a:xfrm>
          <a:custGeom>
            <a:avLst/>
            <a:gdLst/>
            <a:ahLst/>
            <a:cxnLst/>
            <a:rect l="l" t="t" r="r" b="b"/>
            <a:pathLst>
              <a:path w="5730240" h="447039">
                <a:moveTo>
                  <a:pt x="0" y="446845"/>
                </a:moveTo>
                <a:lnTo>
                  <a:pt x="5729998" y="446845"/>
                </a:lnTo>
                <a:lnTo>
                  <a:pt x="5729998" y="0"/>
                </a:lnTo>
                <a:lnTo>
                  <a:pt x="0" y="0"/>
                </a:lnTo>
                <a:lnTo>
                  <a:pt x="0" y="44684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1506380" y="4785795"/>
            <a:ext cx="0" cy="63500"/>
          </a:xfrm>
          <a:custGeom>
            <a:avLst/>
            <a:gdLst/>
            <a:ahLst/>
            <a:cxnLst/>
            <a:rect l="l" t="t" r="r" b="b"/>
            <a:pathLst>
              <a:path h="63500">
                <a:moveTo>
                  <a:pt x="0" y="0"/>
                </a:moveTo>
                <a:lnTo>
                  <a:pt x="0" y="62978"/>
                </a:lnTo>
              </a:path>
            </a:pathLst>
          </a:custGeom>
          <a:ln w="63066">
            <a:solidFill>
              <a:srgbClr val="66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3416379" y="4785795"/>
            <a:ext cx="0" cy="63500"/>
          </a:xfrm>
          <a:custGeom>
            <a:avLst/>
            <a:gdLst/>
            <a:ahLst/>
            <a:cxnLst/>
            <a:rect l="l" t="t" r="r" b="b"/>
            <a:pathLst>
              <a:path h="63500">
                <a:moveTo>
                  <a:pt x="0" y="0"/>
                </a:moveTo>
                <a:lnTo>
                  <a:pt x="0" y="62978"/>
                </a:lnTo>
              </a:path>
            </a:pathLst>
          </a:custGeom>
          <a:ln w="63066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5326379" y="4785795"/>
            <a:ext cx="0" cy="63500"/>
          </a:xfrm>
          <a:custGeom>
            <a:avLst/>
            <a:gdLst/>
            <a:ahLst/>
            <a:cxnLst/>
            <a:rect l="l" t="t" r="r" b="b"/>
            <a:pathLst>
              <a:path h="63500">
                <a:moveTo>
                  <a:pt x="0" y="0"/>
                </a:moveTo>
                <a:lnTo>
                  <a:pt x="0" y="62978"/>
                </a:lnTo>
              </a:path>
            </a:pathLst>
          </a:custGeom>
          <a:ln w="63066">
            <a:solidFill>
              <a:srgbClr val="008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1506380" y="4935744"/>
            <a:ext cx="0" cy="63500"/>
          </a:xfrm>
          <a:custGeom>
            <a:avLst/>
            <a:gdLst/>
            <a:ahLst/>
            <a:cxnLst/>
            <a:rect l="l" t="t" r="r" b="b"/>
            <a:pathLst>
              <a:path h="63500">
                <a:moveTo>
                  <a:pt x="0" y="0"/>
                </a:moveTo>
                <a:lnTo>
                  <a:pt x="0" y="62978"/>
                </a:lnTo>
              </a:path>
            </a:pathLst>
          </a:custGeom>
          <a:ln w="63066">
            <a:solidFill>
              <a:srgbClr val="66FF37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3416379" y="4935744"/>
            <a:ext cx="0" cy="63500"/>
          </a:xfrm>
          <a:custGeom>
            <a:avLst/>
            <a:gdLst/>
            <a:ahLst/>
            <a:cxnLst/>
            <a:rect l="l" t="t" r="r" b="b"/>
            <a:pathLst>
              <a:path h="63500">
                <a:moveTo>
                  <a:pt x="0" y="0"/>
                </a:moveTo>
                <a:lnTo>
                  <a:pt x="0" y="62978"/>
                </a:lnTo>
              </a:path>
            </a:pathLst>
          </a:custGeom>
          <a:ln w="63066">
            <a:solidFill>
              <a:srgbClr val="99FF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5326379" y="4935744"/>
            <a:ext cx="0" cy="63500"/>
          </a:xfrm>
          <a:custGeom>
            <a:avLst/>
            <a:gdLst/>
            <a:ahLst/>
            <a:cxnLst/>
            <a:rect l="l" t="t" r="r" b="b"/>
            <a:pathLst>
              <a:path h="63500">
                <a:moveTo>
                  <a:pt x="0" y="0"/>
                </a:moveTo>
                <a:lnTo>
                  <a:pt x="0" y="62978"/>
                </a:lnTo>
              </a:path>
            </a:pathLst>
          </a:custGeom>
          <a:ln w="63066">
            <a:solidFill>
              <a:srgbClr val="53823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1506380" y="5084192"/>
            <a:ext cx="0" cy="63500"/>
          </a:xfrm>
          <a:custGeom>
            <a:avLst/>
            <a:gdLst/>
            <a:ahLst/>
            <a:cxnLst/>
            <a:rect l="l" t="t" r="r" b="b"/>
            <a:pathLst>
              <a:path h="63500">
                <a:moveTo>
                  <a:pt x="0" y="0"/>
                </a:moveTo>
                <a:lnTo>
                  <a:pt x="0" y="62978"/>
                </a:lnTo>
              </a:path>
            </a:pathLst>
          </a:custGeom>
          <a:ln w="63066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9" name="object 1159"/>
          <p:cNvSpPr txBox="1"/>
          <p:nvPr/>
        </p:nvSpPr>
        <p:spPr>
          <a:xfrm>
            <a:off x="1551340" y="4733522"/>
            <a:ext cx="1192530" cy="462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2899"/>
              </a:lnSpc>
            </a:pPr>
            <a:r>
              <a:rPr sz="950" spc="15" dirty="0">
                <a:solidFill>
                  <a:srgbClr val="404040"/>
                </a:solidFill>
                <a:latin typeface="Arial"/>
                <a:cs typeface="Arial"/>
              </a:rPr>
              <a:t>Chemicals </a:t>
            </a:r>
            <a:r>
              <a:rPr sz="950" spc="20" dirty="0">
                <a:solidFill>
                  <a:srgbClr val="404040"/>
                </a:solidFill>
                <a:latin typeface="Arial"/>
                <a:cs typeface="Arial"/>
              </a:rPr>
              <a:t>&amp;</a:t>
            </a:r>
            <a:r>
              <a:rPr sz="950" spc="-6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950" spc="10" dirty="0">
                <a:solidFill>
                  <a:srgbClr val="404040"/>
                </a:solidFill>
                <a:latin typeface="Arial"/>
                <a:cs typeface="Arial"/>
              </a:rPr>
              <a:t>Plastics  Benefits</a:t>
            </a:r>
            <a:endParaRPr sz="9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0"/>
              </a:spcBef>
            </a:pPr>
            <a:r>
              <a:rPr sz="950" spc="15" dirty="0">
                <a:solidFill>
                  <a:srgbClr val="404040"/>
                </a:solidFill>
                <a:latin typeface="Arial"/>
                <a:cs typeface="Arial"/>
              </a:rPr>
              <a:t>Metals</a:t>
            </a:r>
            <a:endParaRPr sz="950">
              <a:latin typeface="Arial"/>
              <a:cs typeface="Arial"/>
            </a:endParaRPr>
          </a:p>
        </p:txBody>
      </p:sp>
      <p:sp>
        <p:nvSpPr>
          <p:cNvPr id="1160" name="object 1160"/>
          <p:cNvSpPr/>
          <p:nvPr/>
        </p:nvSpPr>
        <p:spPr>
          <a:xfrm>
            <a:off x="3416379" y="5084192"/>
            <a:ext cx="0" cy="63500"/>
          </a:xfrm>
          <a:custGeom>
            <a:avLst/>
            <a:gdLst/>
            <a:ahLst/>
            <a:cxnLst/>
            <a:rect l="l" t="t" r="r" b="b"/>
            <a:pathLst>
              <a:path h="63500">
                <a:moveTo>
                  <a:pt x="0" y="0"/>
                </a:moveTo>
                <a:lnTo>
                  <a:pt x="0" y="62978"/>
                </a:lnTo>
              </a:path>
            </a:pathLst>
          </a:custGeom>
          <a:ln w="63066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1" name="object 1161"/>
          <p:cNvSpPr txBox="1"/>
          <p:nvPr/>
        </p:nvSpPr>
        <p:spPr>
          <a:xfrm>
            <a:off x="2893145" y="4381900"/>
            <a:ext cx="1603375" cy="81406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  <a:tabLst>
                <a:tab pos="293370" algn="l"/>
                <a:tab pos="586740" algn="l"/>
                <a:tab pos="879475" algn="l"/>
                <a:tab pos="1172845" algn="l"/>
                <a:tab pos="1466215" algn="l"/>
              </a:tabLst>
            </a:pP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800" b="1" spc="-5" dirty="0">
                <a:solidFill>
                  <a:srgbClr val="404040"/>
                </a:solidFill>
                <a:latin typeface="Arial"/>
                <a:cs typeface="Arial"/>
              </a:rPr>
              <a:t>8</a:t>
            </a:r>
            <a:r>
              <a:rPr sz="80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800" b="1" spc="-5" dirty="0">
                <a:solidFill>
                  <a:srgbClr val="404040"/>
                </a:solidFill>
                <a:latin typeface="Arial"/>
                <a:cs typeface="Arial"/>
              </a:rPr>
              <a:t>9</a:t>
            </a:r>
            <a:r>
              <a:rPr sz="80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800" b="1" spc="-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80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800" b="1" spc="-5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80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1</a:t>
            </a:r>
            <a:r>
              <a:rPr sz="800" b="1" spc="-5" dirty="0">
                <a:solidFill>
                  <a:srgbClr val="404040"/>
                </a:solidFill>
                <a:latin typeface="Arial"/>
                <a:cs typeface="Arial"/>
              </a:rPr>
              <a:t>2</a:t>
            </a:r>
            <a:r>
              <a:rPr sz="800" b="1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800" b="1" spc="-10" dirty="0">
                <a:solidFill>
                  <a:srgbClr val="404040"/>
                </a:solidFill>
                <a:latin typeface="Arial"/>
                <a:cs typeface="Arial"/>
              </a:rPr>
              <a:t>13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 marR="37465" algn="ctr">
              <a:lnSpc>
                <a:spcPct val="100000"/>
              </a:lnSpc>
              <a:spcBef>
                <a:spcPts val="805"/>
              </a:spcBef>
            </a:pPr>
            <a:r>
              <a:rPr sz="950" spc="15" dirty="0">
                <a:solidFill>
                  <a:srgbClr val="404040"/>
                </a:solidFill>
                <a:latin typeface="Arial"/>
                <a:cs typeface="Arial"/>
              </a:rPr>
              <a:t>Energy</a:t>
            </a:r>
            <a:endParaRPr sz="950">
              <a:latin typeface="Arial"/>
              <a:cs typeface="Arial"/>
            </a:endParaRPr>
          </a:p>
          <a:p>
            <a:pPr marL="581025" marR="62230">
              <a:lnSpc>
                <a:spcPct val="102899"/>
              </a:lnSpc>
            </a:pPr>
            <a:r>
              <a:rPr sz="950" spc="15" dirty="0">
                <a:solidFill>
                  <a:srgbClr val="404040"/>
                </a:solidFill>
                <a:latin typeface="Arial"/>
                <a:cs typeface="Arial"/>
              </a:rPr>
              <a:t>Other </a:t>
            </a:r>
            <a:r>
              <a:rPr sz="950" spc="10" dirty="0">
                <a:solidFill>
                  <a:srgbClr val="404040"/>
                </a:solidFill>
                <a:latin typeface="Arial"/>
                <a:cs typeface="Arial"/>
              </a:rPr>
              <a:t>Materials  </a:t>
            </a:r>
            <a:r>
              <a:rPr sz="950" spc="15" dirty="0">
                <a:solidFill>
                  <a:srgbClr val="404040"/>
                </a:solidFill>
                <a:latin typeface="Arial"/>
                <a:cs typeface="Arial"/>
              </a:rPr>
              <a:t>Production</a:t>
            </a:r>
            <a:r>
              <a:rPr sz="950" spc="-8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950" spc="15" dirty="0">
                <a:solidFill>
                  <a:srgbClr val="404040"/>
                </a:solidFill>
                <a:latin typeface="Arial"/>
                <a:cs typeface="Arial"/>
              </a:rPr>
              <a:t>Labor</a:t>
            </a:r>
            <a:endParaRPr sz="950">
              <a:latin typeface="Arial"/>
              <a:cs typeface="Arial"/>
            </a:endParaRPr>
          </a:p>
        </p:txBody>
      </p:sp>
      <p:sp>
        <p:nvSpPr>
          <p:cNvPr id="1162" name="object 1162"/>
          <p:cNvSpPr/>
          <p:nvPr/>
        </p:nvSpPr>
        <p:spPr>
          <a:xfrm>
            <a:off x="5326379" y="5084192"/>
            <a:ext cx="0" cy="63500"/>
          </a:xfrm>
          <a:custGeom>
            <a:avLst/>
            <a:gdLst/>
            <a:ahLst/>
            <a:cxnLst/>
            <a:rect l="l" t="t" r="r" b="b"/>
            <a:pathLst>
              <a:path h="63500">
                <a:moveTo>
                  <a:pt x="0" y="0"/>
                </a:moveTo>
                <a:lnTo>
                  <a:pt x="0" y="62978"/>
                </a:lnTo>
              </a:path>
            </a:pathLst>
          </a:custGeom>
          <a:ln w="6306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3" name="object 1163"/>
          <p:cNvSpPr txBox="1"/>
          <p:nvPr/>
        </p:nvSpPr>
        <p:spPr>
          <a:xfrm>
            <a:off x="5372240" y="4733522"/>
            <a:ext cx="1172845" cy="462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2899"/>
              </a:lnSpc>
            </a:pPr>
            <a:r>
              <a:rPr sz="950" spc="10" dirty="0">
                <a:solidFill>
                  <a:srgbClr val="404040"/>
                </a:solidFill>
                <a:latin typeface="Arial"/>
                <a:cs typeface="Arial"/>
              </a:rPr>
              <a:t>Electronics  Professional </a:t>
            </a:r>
            <a:r>
              <a:rPr sz="950" spc="15" dirty="0">
                <a:solidFill>
                  <a:srgbClr val="404040"/>
                </a:solidFill>
                <a:latin typeface="Arial"/>
                <a:cs typeface="Arial"/>
              </a:rPr>
              <a:t>Labor  Machinery and</a:t>
            </a:r>
            <a:r>
              <a:rPr sz="950" spc="-6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950" spc="10" dirty="0">
                <a:solidFill>
                  <a:srgbClr val="404040"/>
                </a:solidFill>
                <a:latin typeface="Arial"/>
                <a:cs typeface="Arial"/>
              </a:rPr>
              <a:t>Parts</a:t>
            </a:r>
            <a:endParaRPr sz="950">
              <a:latin typeface="Arial"/>
              <a:cs typeface="Arial"/>
            </a:endParaRPr>
          </a:p>
        </p:txBody>
      </p:sp>
      <p:sp>
        <p:nvSpPr>
          <p:cNvPr id="1164" name="object 1164"/>
          <p:cNvSpPr/>
          <p:nvPr/>
        </p:nvSpPr>
        <p:spPr>
          <a:xfrm>
            <a:off x="1144501" y="2020750"/>
            <a:ext cx="5730240" cy="3169920"/>
          </a:xfrm>
          <a:custGeom>
            <a:avLst/>
            <a:gdLst/>
            <a:ahLst/>
            <a:cxnLst/>
            <a:rect l="l" t="t" r="r" b="b"/>
            <a:pathLst>
              <a:path w="5730240" h="3169920">
                <a:moveTo>
                  <a:pt x="0" y="3169905"/>
                </a:moveTo>
                <a:lnTo>
                  <a:pt x="5729998" y="3169905"/>
                </a:lnTo>
                <a:lnTo>
                  <a:pt x="5729998" y="0"/>
                </a:lnTo>
                <a:lnTo>
                  <a:pt x="0" y="0"/>
                </a:lnTo>
                <a:lnTo>
                  <a:pt x="0" y="316990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5" name="object 116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166" name="object 116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73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244904" y="848055"/>
            <a:ext cx="5322570" cy="4508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0665" marR="5080" indent="-227965">
              <a:lnSpc>
                <a:spcPct val="143200"/>
              </a:lnSpc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15" dirty="0">
                <a:latin typeface="Arial"/>
                <a:cs typeface="Arial"/>
              </a:rPr>
              <a:t>FMC </a:t>
            </a:r>
            <a:r>
              <a:rPr sz="1000" spc="20" dirty="0">
                <a:latin typeface="Arial"/>
                <a:cs typeface="Arial"/>
              </a:rPr>
              <a:t>Technologies, another control </a:t>
            </a:r>
            <a:r>
              <a:rPr sz="1000" spc="15" dirty="0">
                <a:latin typeface="Arial"/>
                <a:cs typeface="Arial"/>
              </a:rPr>
              <a:t>valve </a:t>
            </a:r>
            <a:r>
              <a:rPr sz="1000" spc="25" dirty="0">
                <a:latin typeface="Arial"/>
                <a:cs typeface="Arial"/>
              </a:rPr>
              <a:t>manufacturer, </a:t>
            </a:r>
            <a:r>
              <a:rPr sz="1000" spc="20" dirty="0">
                <a:latin typeface="Arial"/>
                <a:cs typeface="Arial"/>
              </a:rPr>
              <a:t>earned </a:t>
            </a:r>
            <a:r>
              <a:rPr sz="1000" spc="5" dirty="0">
                <a:latin typeface="Arial"/>
                <a:cs typeface="Arial"/>
              </a:rPr>
              <a:t>an </a:t>
            </a:r>
            <a:r>
              <a:rPr sz="1000" spc="20" dirty="0">
                <a:latin typeface="Arial"/>
                <a:cs typeface="Arial"/>
              </a:rPr>
              <a:t>operating profit </a:t>
            </a:r>
            <a:r>
              <a:rPr sz="1000" spc="5" dirty="0">
                <a:latin typeface="Arial"/>
                <a:cs typeface="Arial"/>
              </a:rPr>
              <a:t>of  </a:t>
            </a:r>
            <a:r>
              <a:rPr sz="1000" spc="20" dirty="0">
                <a:latin typeface="Arial"/>
                <a:cs typeface="Arial"/>
              </a:rPr>
              <a:t>11.0% </a:t>
            </a:r>
            <a:r>
              <a:rPr sz="1000" spc="15" dirty="0">
                <a:latin typeface="Arial"/>
                <a:cs typeface="Arial"/>
              </a:rPr>
              <a:t>and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spc="15" dirty="0">
                <a:latin typeface="Arial"/>
                <a:cs typeface="Arial"/>
              </a:rPr>
              <a:t>net </a:t>
            </a:r>
            <a:r>
              <a:rPr sz="1000" spc="20" dirty="0">
                <a:latin typeface="Arial"/>
                <a:cs typeface="Arial"/>
              </a:rPr>
              <a:t>margin </a:t>
            </a:r>
            <a:r>
              <a:rPr sz="1000" spc="5" dirty="0">
                <a:latin typeface="Arial"/>
                <a:cs typeface="Arial"/>
              </a:rPr>
              <a:t>of</a:t>
            </a:r>
            <a:r>
              <a:rPr sz="1000" spc="220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7.8%.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2" name="object 10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03" name="object 103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74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94" name="object 94"/>
          <p:cNvSpPr txBox="1"/>
          <p:nvPr/>
        </p:nvSpPr>
        <p:spPr>
          <a:xfrm>
            <a:off x="1016304" y="1701139"/>
            <a:ext cx="5471795" cy="13277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500"/>
              </a:lnSpc>
            </a:pPr>
            <a:r>
              <a:rPr sz="1000" spc="20" dirty="0">
                <a:latin typeface="Arial"/>
                <a:cs typeface="Arial"/>
              </a:rPr>
              <a:t>Suppliers </a:t>
            </a:r>
            <a:r>
              <a:rPr sz="1000" spc="15" dirty="0">
                <a:latin typeface="Arial"/>
                <a:cs typeface="Arial"/>
              </a:rPr>
              <a:t>earn this </a:t>
            </a:r>
            <a:r>
              <a:rPr sz="1000" spc="20" dirty="0">
                <a:latin typeface="Arial"/>
                <a:cs typeface="Arial"/>
              </a:rPr>
              <a:t>higher profit because control </a:t>
            </a:r>
            <a:r>
              <a:rPr sz="1000" spc="15" dirty="0">
                <a:latin typeface="Arial"/>
                <a:cs typeface="Arial"/>
              </a:rPr>
              <a:t>valves are </a:t>
            </a:r>
            <a:r>
              <a:rPr sz="1000" spc="20" dirty="0">
                <a:latin typeface="Arial"/>
                <a:cs typeface="Arial"/>
              </a:rPr>
              <a:t>different </a:t>
            </a:r>
            <a:r>
              <a:rPr sz="1000" spc="10" dirty="0">
                <a:latin typeface="Arial"/>
                <a:cs typeface="Arial"/>
              </a:rPr>
              <a:t>in </a:t>
            </a:r>
            <a:r>
              <a:rPr sz="1000" spc="20" dirty="0">
                <a:latin typeface="Arial"/>
                <a:cs typeface="Arial"/>
              </a:rPr>
              <a:t>important </a:t>
            </a:r>
            <a:r>
              <a:rPr sz="1000" spc="10" dirty="0">
                <a:latin typeface="Arial"/>
                <a:cs typeface="Arial"/>
              </a:rPr>
              <a:t>ways </a:t>
            </a:r>
            <a:r>
              <a:rPr sz="1000" spc="15" dirty="0">
                <a:latin typeface="Arial"/>
                <a:cs typeface="Arial"/>
              </a:rPr>
              <a:t>from  the </a:t>
            </a:r>
            <a:r>
              <a:rPr sz="1000" spc="20" dirty="0">
                <a:latin typeface="Arial"/>
                <a:cs typeface="Arial"/>
              </a:rPr>
              <a:t>simpler </a:t>
            </a:r>
            <a:r>
              <a:rPr sz="1000" spc="15" dirty="0">
                <a:latin typeface="Arial"/>
                <a:cs typeface="Arial"/>
              </a:rPr>
              <a:t>valve </a:t>
            </a:r>
            <a:r>
              <a:rPr sz="1000" spc="20" dirty="0">
                <a:latin typeface="Arial"/>
                <a:cs typeface="Arial"/>
              </a:rPr>
              <a:t>types, such </a:t>
            </a:r>
            <a:r>
              <a:rPr sz="1000" spc="10" dirty="0">
                <a:latin typeface="Arial"/>
                <a:cs typeface="Arial"/>
              </a:rPr>
              <a:t>as </a:t>
            </a:r>
            <a:r>
              <a:rPr sz="1000" spc="20" dirty="0">
                <a:latin typeface="Arial"/>
                <a:cs typeface="Arial"/>
              </a:rPr>
              <a:t>ball, butterfly, Globe </a:t>
            </a:r>
            <a:r>
              <a:rPr sz="1000" spc="15" dirty="0">
                <a:latin typeface="Arial"/>
                <a:cs typeface="Arial"/>
              </a:rPr>
              <a:t>and </a:t>
            </a:r>
            <a:r>
              <a:rPr sz="1000" spc="20" dirty="0">
                <a:latin typeface="Arial"/>
                <a:cs typeface="Arial"/>
              </a:rPr>
              <a:t>Gate. Control valves </a:t>
            </a:r>
            <a:r>
              <a:rPr sz="1000" spc="15" dirty="0">
                <a:latin typeface="Arial"/>
                <a:cs typeface="Arial"/>
              </a:rPr>
              <a:t>are </a:t>
            </a:r>
            <a:r>
              <a:rPr sz="1000" spc="25" dirty="0">
                <a:latin typeface="Arial"/>
                <a:cs typeface="Arial"/>
              </a:rPr>
              <a:t>highly  customized/engineered, </a:t>
            </a:r>
            <a:r>
              <a:rPr sz="1000" spc="10" dirty="0">
                <a:latin typeface="Arial"/>
                <a:cs typeface="Arial"/>
              </a:rPr>
              <a:t>so </a:t>
            </a:r>
            <a:r>
              <a:rPr sz="1000" spc="20" dirty="0">
                <a:latin typeface="Arial"/>
                <a:cs typeface="Arial"/>
              </a:rPr>
              <a:t>suppliers </a:t>
            </a:r>
            <a:r>
              <a:rPr sz="1000" spc="15" dirty="0">
                <a:latin typeface="Arial"/>
                <a:cs typeface="Arial"/>
              </a:rPr>
              <a:t>are </a:t>
            </a:r>
            <a:r>
              <a:rPr sz="1000" spc="20" dirty="0">
                <a:latin typeface="Arial"/>
                <a:cs typeface="Arial"/>
              </a:rPr>
              <a:t>offering design engineering services </a:t>
            </a:r>
            <a:r>
              <a:rPr sz="1000" spc="11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and</a:t>
            </a:r>
            <a:endParaRPr sz="1000">
              <a:latin typeface="Arial"/>
              <a:cs typeface="Arial"/>
            </a:endParaRPr>
          </a:p>
          <a:p>
            <a:pPr marL="12700" marR="59690">
              <a:lnSpc>
                <a:spcPct val="143500"/>
              </a:lnSpc>
              <a:spcBef>
                <a:spcPts val="5"/>
              </a:spcBef>
            </a:pPr>
            <a:r>
              <a:rPr sz="1000" spc="25" dirty="0">
                <a:latin typeface="Arial"/>
                <a:cs typeface="Arial"/>
              </a:rPr>
              <a:t>commissioning </a:t>
            </a:r>
            <a:r>
              <a:rPr sz="1000" spc="20" dirty="0">
                <a:latin typeface="Arial"/>
                <a:cs typeface="Arial"/>
              </a:rPr>
              <a:t>services </a:t>
            </a:r>
            <a:r>
              <a:rPr sz="1000" spc="15" dirty="0">
                <a:latin typeface="Arial"/>
                <a:cs typeface="Arial"/>
              </a:rPr>
              <a:t>that </a:t>
            </a:r>
            <a:r>
              <a:rPr sz="1000" spc="20" dirty="0">
                <a:latin typeface="Arial"/>
                <a:cs typeface="Arial"/>
              </a:rPr>
              <a:t>enhance margins </a:t>
            </a:r>
            <a:r>
              <a:rPr sz="1000" spc="15" dirty="0">
                <a:latin typeface="Arial"/>
                <a:cs typeface="Arial"/>
              </a:rPr>
              <a:t>and </a:t>
            </a:r>
            <a:r>
              <a:rPr sz="1000" spc="20" dirty="0">
                <a:latin typeface="Arial"/>
                <a:cs typeface="Arial"/>
              </a:rPr>
              <a:t>provide significant benefit </a:t>
            </a:r>
            <a:r>
              <a:rPr sz="1000" spc="10" dirty="0">
                <a:latin typeface="Arial"/>
                <a:cs typeface="Arial"/>
              </a:rPr>
              <a:t>to </a:t>
            </a:r>
            <a:r>
              <a:rPr sz="1000" spc="15" dirty="0">
                <a:latin typeface="Arial"/>
                <a:cs typeface="Arial"/>
              </a:rPr>
              <a:t>buyers </a:t>
            </a:r>
            <a:r>
              <a:rPr sz="1000" spc="-5" dirty="0">
                <a:latin typeface="Arial"/>
                <a:cs typeface="Arial"/>
              </a:rPr>
              <a:t>,  </a:t>
            </a:r>
            <a:r>
              <a:rPr sz="1000" spc="20" dirty="0">
                <a:latin typeface="Arial"/>
                <a:cs typeface="Arial"/>
              </a:rPr>
              <a:t>lessening </a:t>
            </a:r>
            <a:r>
              <a:rPr sz="1000" spc="15" dirty="0">
                <a:latin typeface="Arial"/>
                <a:cs typeface="Arial"/>
              </a:rPr>
              <a:t>the </a:t>
            </a:r>
            <a:r>
              <a:rPr sz="1000" spc="25" dirty="0">
                <a:latin typeface="Arial"/>
                <a:cs typeface="Arial"/>
              </a:rPr>
              <a:t>customers’ </a:t>
            </a:r>
            <a:r>
              <a:rPr sz="1000" spc="20" dirty="0">
                <a:latin typeface="Arial"/>
                <a:cs typeface="Arial"/>
              </a:rPr>
              <a:t>need </a:t>
            </a:r>
            <a:r>
              <a:rPr sz="1000" spc="10" dirty="0">
                <a:latin typeface="Arial"/>
                <a:cs typeface="Arial"/>
              </a:rPr>
              <a:t>to </a:t>
            </a:r>
            <a:r>
              <a:rPr sz="1000" spc="20" dirty="0">
                <a:latin typeface="Arial"/>
                <a:cs typeface="Arial"/>
              </a:rPr>
              <a:t>acquire </a:t>
            </a:r>
            <a:r>
              <a:rPr sz="1000" spc="10" dirty="0">
                <a:latin typeface="Arial"/>
                <a:cs typeface="Arial"/>
              </a:rPr>
              <a:t>and </a:t>
            </a:r>
            <a:r>
              <a:rPr sz="1000" spc="20" dirty="0">
                <a:latin typeface="Arial"/>
                <a:cs typeface="Arial"/>
              </a:rPr>
              <a:t>employ </a:t>
            </a:r>
            <a:r>
              <a:rPr sz="1000" spc="15" dirty="0">
                <a:latin typeface="Arial"/>
                <a:cs typeface="Arial"/>
              </a:rPr>
              <a:t>this </a:t>
            </a:r>
            <a:r>
              <a:rPr sz="1000" spc="20" dirty="0">
                <a:latin typeface="Arial"/>
                <a:cs typeface="Arial"/>
              </a:rPr>
              <a:t>type </a:t>
            </a:r>
            <a:r>
              <a:rPr sz="1000" spc="10" dirty="0">
                <a:latin typeface="Arial"/>
                <a:cs typeface="Arial"/>
              </a:rPr>
              <a:t>of </a:t>
            </a:r>
            <a:r>
              <a:rPr sz="1000" spc="20" dirty="0">
                <a:latin typeface="Arial"/>
                <a:cs typeface="Arial"/>
              </a:rPr>
              <a:t>expertise </a:t>
            </a:r>
            <a:r>
              <a:rPr sz="1000" spc="5" dirty="0">
                <a:latin typeface="Arial"/>
                <a:cs typeface="Arial"/>
              </a:rPr>
              <a:t>as </a:t>
            </a:r>
            <a:r>
              <a:rPr sz="1000" spc="15" dirty="0">
                <a:latin typeface="Arial"/>
                <a:cs typeface="Arial"/>
              </a:rPr>
              <a:t>part </a:t>
            </a:r>
            <a:r>
              <a:rPr sz="1000" spc="5" dirty="0">
                <a:latin typeface="Arial"/>
                <a:cs typeface="Arial"/>
              </a:rPr>
              <a:t>of </a:t>
            </a:r>
            <a:r>
              <a:rPr sz="1000" spc="15" dirty="0">
                <a:latin typeface="Arial"/>
                <a:cs typeface="Arial"/>
              </a:rPr>
              <a:t>their  </a:t>
            </a:r>
            <a:r>
              <a:rPr sz="1000" spc="20" dirty="0">
                <a:latin typeface="Arial"/>
                <a:cs typeface="Arial"/>
              </a:rPr>
              <a:t>fixed cost </a:t>
            </a:r>
            <a:r>
              <a:rPr sz="1000" spc="25" dirty="0">
                <a:latin typeface="Arial"/>
                <a:cs typeface="Arial"/>
              </a:rPr>
              <a:t>structure.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016304" y="3386759"/>
            <a:ext cx="5464175" cy="11099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800"/>
              </a:lnSpc>
            </a:pPr>
            <a:r>
              <a:rPr sz="1000" spc="15" dirty="0">
                <a:latin typeface="Arial"/>
                <a:cs typeface="Arial"/>
              </a:rPr>
              <a:t>All </a:t>
            </a:r>
            <a:r>
              <a:rPr sz="1000" spc="20" dirty="0">
                <a:latin typeface="Arial"/>
                <a:cs typeface="Arial"/>
              </a:rPr>
              <a:t>vendors attempt </a:t>
            </a:r>
            <a:r>
              <a:rPr sz="1000" spc="10" dirty="0">
                <a:latin typeface="Arial"/>
                <a:cs typeface="Arial"/>
              </a:rPr>
              <a:t>to </a:t>
            </a:r>
            <a:r>
              <a:rPr sz="1000" spc="20" dirty="0">
                <a:latin typeface="Arial"/>
                <a:cs typeface="Arial"/>
              </a:rPr>
              <a:t>‘upsell’ control </a:t>
            </a:r>
            <a:r>
              <a:rPr sz="1000" spc="15" dirty="0">
                <a:latin typeface="Arial"/>
                <a:cs typeface="Arial"/>
              </a:rPr>
              <a:t>valves </a:t>
            </a:r>
            <a:r>
              <a:rPr sz="1000" spc="5" dirty="0">
                <a:latin typeface="Arial"/>
                <a:cs typeface="Arial"/>
              </a:rPr>
              <a:t>as </a:t>
            </a:r>
            <a:r>
              <a:rPr sz="1000" spc="20" dirty="0">
                <a:latin typeface="Arial"/>
                <a:cs typeface="Arial"/>
              </a:rPr>
              <a:t>instrumentation packages </a:t>
            </a:r>
            <a:r>
              <a:rPr sz="1000" spc="10" dirty="0">
                <a:latin typeface="Arial"/>
                <a:cs typeface="Arial"/>
              </a:rPr>
              <a:t>and </a:t>
            </a:r>
            <a:r>
              <a:rPr sz="1000" spc="20" dirty="0">
                <a:latin typeface="Arial"/>
                <a:cs typeface="Arial"/>
              </a:rPr>
              <a:t>solutions.  Emerson </a:t>
            </a:r>
            <a:r>
              <a:rPr sz="1000" spc="15" dirty="0">
                <a:latin typeface="Arial"/>
                <a:cs typeface="Arial"/>
              </a:rPr>
              <a:t>and </a:t>
            </a:r>
            <a:r>
              <a:rPr sz="1000" spc="20" dirty="0">
                <a:latin typeface="Arial"/>
                <a:cs typeface="Arial"/>
              </a:rPr>
              <a:t>Flowserve </a:t>
            </a:r>
            <a:r>
              <a:rPr sz="1000" spc="15" dirty="0">
                <a:latin typeface="Arial"/>
                <a:cs typeface="Arial"/>
              </a:rPr>
              <a:t>are </a:t>
            </a:r>
            <a:r>
              <a:rPr sz="1000" spc="20" dirty="0">
                <a:latin typeface="Arial"/>
                <a:cs typeface="Arial"/>
              </a:rPr>
              <a:t>expert </a:t>
            </a:r>
            <a:r>
              <a:rPr sz="1000" spc="5" dirty="0">
                <a:latin typeface="Arial"/>
                <a:cs typeface="Arial"/>
              </a:rPr>
              <a:t>at </a:t>
            </a:r>
            <a:r>
              <a:rPr sz="1000" spc="20" dirty="0">
                <a:latin typeface="Arial"/>
                <a:cs typeface="Arial"/>
              </a:rPr>
              <a:t>managing large automation projects, </a:t>
            </a:r>
            <a:r>
              <a:rPr sz="1000" spc="15" dirty="0">
                <a:latin typeface="Arial"/>
                <a:cs typeface="Arial"/>
              </a:rPr>
              <a:t>and </a:t>
            </a:r>
            <a:r>
              <a:rPr sz="1000" spc="20" dirty="0">
                <a:latin typeface="Arial"/>
                <a:cs typeface="Arial"/>
              </a:rPr>
              <a:t>can deliver  strong benefits </a:t>
            </a:r>
            <a:r>
              <a:rPr sz="1000" spc="10" dirty="0">
                <a:latin typeface="Arial"/>
                <a:cs typeface="Arial"/>
              </a:rPr>
              <a:t>in </a:t>
            </a:r>
            <a:r>
              <a:rPr sz="1000" spc="25" dirty="0">
                <a:latin typeface="Arial"/>
                <a:cs typeface="Arial"/>
              </a:rPr>
              <a:t>these </a:t>
            </a:r>
            <a:r>
              <a:rPr sz="1000" spc="20" dirty="0">
                <a:latin typeface="Arial"/>
                <a:cs typeface="Arial"/>
              </a:rPr>
              <a:t>areas. </a:t>
            </a:r>
            <a:r>
              <a:rPr sz="1000" spc="10" dirty="0">
                <a:latin typeface="Arial"/>
                <a:cs typeface="Arial"/>
              </a:rPr>
              <a:t>In </a:t>
            </a:r>
            <a:r>
              <a:rPr sz="1000" spc="20" dirty="0">
                <a:latin typeface="Arial"/>
                <a:cs typeface="Arial"/>
              </a:rPr>
              <a:t>cases where project becomes process management </a:t>
            </a:r>
            <a:r>
              <a:rPr sz="1000" spc="5" dirty="0">
                <a:latin typeface="Arial"/>
                <a:cs typeface="Arial"/>
              </a:rPr>
              <a:t>or  </a:t>
            </a:r>
            <a:r>
              <a:rPr sz="1000" spc="20" dirty="0">
                <a:latin typeface="Arial"/>
                <a:cs typeface="Arial"/>
              </a:rPr>
              <a:t>project </a:t>
            </a:r>
            <a:r>
              <a:rPr sz="1000" spc="25" dirty="0">
                <a:latin typeface="Arial"/>
                <a:cs typeface="Arial"/>
              </a:rPr>
              <a:t>management </a:t>
            </a:r>
            <a:r>
              <a:rPr sz="1000" spc="20" dirty="0">
                <a:latin typeface="Arial"/>
                <a:cs typeface="Arial"/>
              </a:rPr>
              <a:t>for </a:t>
            </a:r>
            <a:r>
              <a:rPr sz="1000" spc="25" dirty="0">
                <a:latin typeface="Arial"/>
                <a:cs typeface="Arial"/>
              </a:rPr>
              <a:t>large-scale </a:t>
            </a:r>
            <a:r>
              <a:rPr sz="1000" spc="20" dirty="0">
                <a:latin typeface="Arial"/>
                <a:cs typeface="Arial"/>
              </a:rPr>
              <a:t>process control optimization, then </a:t>
            </a:r>
            <a:r>
              <a:rPr sz="1000" spc="15" dirty="0">
                <a:latin typeface="Arial"/>
                <a:cs typeface="Arial"/>
              </a:rPr>
              <a:t>the </a:t>
            </a:r>
            <a:r>
              <a:rPr sz="1000" spc="20" dirty="0">
                <a:latin typeface="Arial"/>
                <a:cs typeface="Arial"/>
              </a:rPr>
              <a:t>cost </a:t>
            </a:r>
            <a:r>
              <a:rPr sz="1000" spc="15" dirty="0">
                <a:latin typeface="Arial"/>
                <a:cs typeface="Arial"/>
              </a:rPr>
              <a:t>and </a:t>
            </a:r>
            <a:r>
              <a:rPr sz="1000" spc="20" dirty="0">
                <a:latin typeface="Arial"/>
                <a:cs typeface="Arial"/>
              </a:rPr>
              <a:t>price </a:t>
            </a:r>
            <a:r>
              <a:rPr sz="1000" spc="5" dirty="0">
                <a:latin typeface="Arial"/>
                <a:cs typeface="Arial"/>
              </a:rPr>
              <a:t>of  </a:t>
            </a:r>
            <a:r>
              <a:rPr sz="1000" spc="15" dirty="0">
                <a:latin typeface="Arial"/>
                <a:cs typeface="Arial"/>
              </a:rPr>
              <a:t>the </a:t>
            </a:r>
            <a:r>
              <a:rPr sz="1000" spc="20" dirty="0">
                <a:latin typeface="Arial"/>
                <a:cs typeface="Arial"/>
              </a:rPr>
              <a:t>individual </a:t>
            </a:r>
            <a:r>
              <a:rPr sz="1000" spc="15" dirty="0">
                <a:latin typeface="Arial"/>
                <a:cs typeface="Arial"/>
              </a:rPr>
              <a:t>valves </a:t>
            </a:r>
            <a:r>
              <a:rPr sz="1000" spc="5" dirty="0">
                <a:latin typeface="Arial"/>
                <a:cs typeface="Arial"/>
              </a:rPr>
              <a:t>is </a:t>
            </a:r>
            <a:r>
              <a:rPr sz="1000" spc="20" dirty="0">
                <a:latin typeface="Arial"/>
                <a:cs typeface="Arial"/>
              </a:rPr>
              <a:t>small compared </a:t>
            </a:r>
            <a:r>
              <a:rPr sz="1000" spc="10" dirty="0">
                <a:latin typeface="Arial"/>
                <a:cs typeface="Arial"/>
              </a:rPr>
              <a:t>to the </a:t>
            </a:r>
            <a:r>
              <a:rPr sz="1000" spc="20" dirty="0">
                <a:latin typeface="Arial"/>
                <a:cs typeface="Arial"/>
              </a:rPr>
              <a:t>revenue </a:t>
            </a:r>
            <a:r>
              <a:rPr sz="1000" spc="15" dirty="0">
                <a:latin typeface="Arial"/>
                <a:cs typeface="Arial"/>
              </a:rPr>
              <a:t>from the </a:t>
            </a:r>
            <a:r>
              <a:rPr sz="1000" spc="280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project.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16304" y="4852542"/>
            <a:ext cx="5525770" cy="6724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20" dirty="0">
                <a:latin typeface="Arial"/>
                <a:cs typeface="Arial"/>
              </a:rPr>
              <a:t>Suppliers increase </a:t>
            </a:r>
            <a:r>
              <a:rPr sz="1000" spc="15" dirty="0">
                <a:latin typeface="Arial"/>
                <a:cs typeface="Arial"/>
              </a:rPr>
              <a:t>their </a:t>
            </a:r>
            <a:r>
              <a:rPr sz="1000" spc="25" dirty="0">
                <a:latin typeface="Arial"/>
                <a:cs typeface="Arial"/>
              </a:rPr>
              <a:t>profit </a:t>
            </a:r>
            <a:r>
              <a:rPr sz="1000" spc="10" dirty="0">
                <a:latin typeface="Arial"/>
                <a:cs typeface="Arial"/>
              </a:rPr>
              <a:t>by </a:t>
            </a:r>
            <a:r>
              <a:rPr sz="1000" spc="20" dirty="0">
                <a:latin typeface="Arial"/>
                <a:cs typeface="Arial"/>
              </a:rPr>
              <a:t>building intelligence </a:t>
            </a:r>
            <a:r>
              <a:rPr sz="1000" spc="15" dirty="0">
                <a:latin typeface="Arial"/>
                <a:cs typeface="Arial"/>
              </a:rPr>
              <a:t>into </a:t>
            </a:r>
            <a:r>
              <a:rPr sz="1000" spc="20" dirty="0">
                <a:latin typeface="Arial"/>
                <a:cs typeface="Arial"/>
              </a:rPr>
              <a:t>high-end valves </a:t>
            </a:r>
            <a:r>
              <a:rPr sz="1000" spc="10" dirty="0">
                <a:latin typeface="Arial"/>
                <a:cs typeface="Arial"/>
              </a:rPr>
              <a:t>and </a:t>
            </a:r>
            <a:r>
              <a:rPr sz="1000" spc="15" dirty="0">
                <a:latin typeface="Arial"/>
                <a:cs typeface="Arial"/>
              </a:rPr>
              <a:t>the </a:t>
            </a:r>
            <a:r>
              <a:rPr sz="1000" spc="20" dirty="0">
                <a:latin typeface="Arial"/>
                <a:cs typeface="Arial"/>
              </a:rPr>
              <a:t>software  that reports </a:t>
            </a:r>
            <a:r>
              <a:rPr sz="1000" spc="15" dirty="0">
                <a:latin typeface="Arial"/>
                <a:cs typeface="Arial"/>
              </a:rPr>
              <a:t>valve </a:t>
            </a:r>
            <a:r>
              <a:rPr sz="1000" spc="20" dirty="0">
                <a:latin typeface="Arial"/>
                <a:cs typeface="Arial"/>
              </a:rPr>
              <a:t>conditions </a:t>
            </a:r>
            <a:r>
              <a:rPr sz="1000" spc="10" dirty="0">
                <a:latin typeface="Arial"/>
                <a:cs typeface="Arial"/>
              </a:rPr>
              <a:t>to </a:t>
            </a:r>
            <a:r>
              <a:rPr sz="1000" spc="20" dirty="0">
                <a:latin typeface="Arial"/>
                <a:cs typeface="Arial"/>
              </a:rPr>
              <a:t>central monitoring stations. </a:t>
            </a:r>
            <a:r>
              <a:rPr sz="1000" spc="15" dirty="0">
                <a:latin typeface="Arial"/>
                <a:cs typeface="Arial"/>
              </a:rPr>
              <a:t>Most have the </a:t>
            </a:r>
            <a:r>
              <a:rPr sz="1000" spc="20" dirty="0">
                <a:latin typeface="Arial"/>
                <a:cs typeface="Arial"/>
              </a:rPr>
              <a:t>ability </a:t>
            </a:r>
            <a:r>
              <a:rPr sz="1000" spc="10" dirty="0">
                <a:latin typeface="Arial"/>
                <a:cs typeface="Arial"/>
              </a:rPr>
              <a:t>to </a:t>
            </a:r>
            <a:r>
              <a:rPr sz="1000" spc="20" dirty="0">
                <a:latin typeface="Arial"/>
                <a:cs typeface="Arial"/>
              </a:rPr>
              <a:t>integrate  </a:t>
            </a:r>
            <a:r>
              <a:rPr sz="1000" spc="10" dirty="0">
                <a:latin typeface="Arial"/>
                <a:cs typeface="Arial"/>
              </a:rPr>
              <a:t>to </a:t>
            </a:r>
            <a:r>
              <a:rPr sz="1000" spc="15" dirty="0">
                <a:latin typeface="Arial"/>
                <a:cs typeface="Arial"/>
              </a:rPr>
              <a:t>PMS </a:t>
            </a:r>
            <a:r>
              <a:rPr sz="1000" spc="20" dirty="0">
                <a:latin typeface="Arial"/>
                <a:cs typeface="Arial"/>
              </a:rPr>
              <a:t>(Plant </a:t>
            </a:r>
            <a:r>
              <a:rPr sz="1000" spc="15" dirty="0">
                <a:latin typeface="Arial"/>
                <a:cs typeface="Arial"/>
              </a:rPr>
              <a:t>Mgt </a:t>
            </a:r>
            <a:r>
              <a:rPr sz="1000" spc="20" dirty="0">
                <a:latin typeface="Arial"/>
                <a:cs typeface="Arial"/>
              </a:rPr>
              <a:t>Systems) through common communications protocols </a:t>
            </a:r>
            <a:r>
              <a:rPr sz="1000" spc="15" dirty="0">
                <a:latin typeface="Arial"/>
                <a:cs typeface="Arial"/>
              </a:rPr>
              <a:t>such </a:t>
            </a:r>
            <a:r>
              <a:rPr sz="1000" spc="10" dirty="0">
                <a:latin typeface="Arial"/>
                <a:cs typeface="Arial"/>
              </a:rPr>
              <a:t>as </a:t>
            </a:r>
            <a:r>
              <a:rPr sz="1000" spc="10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Backnet 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902004" y="5947028"/>
            <a:ext cx="86233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10.2.3 </a:t>
            </a:r>
            <a:r>
              <a:rPr sz="1000" b="1" spc="20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Prices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902004" y="6472808"/>
            <a:ext cx="5633720" cy="4502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000"/>
              </a:lnSpc>
            </a:pPr>
            <a:r>
              <a:rPr sz="1000" b="1" spc="-5" dirty="0">
                <a:latin typeface="Arial"/>
                <a:cs typeface="Arial"/>
              </a:rPr>
              <a:t>Prices of Control Valves are escalating at 2-3% </a:t>
            </a:r>
            <a:r>
              <a:rPr sz="1000" b="1" dirty="0">
                <a:latin typeface="Arial"/>
                <a:cs typeface="Arial"/>
              </a:rPr>
              <a:t>per </a:t>
            </a:r>
            <a:r>
              <a:rPr sz="1000" b="1" spc="-5" dirty="0">
                <a:latin typeface="Arial"/>
                <a:cs typeface="Arial"/>
              </a:rPr>
              <a:t>year, and are increasingly influenced </a:t>
            </a:r>
            <a:r>
              <a:rPr sz="1000" b="1" dirty="0">
                <a:latin typeface="Arial"/>
                <a:cs typeface="Arial"/>
              </a:rPr>
              <a:t>by </a:t>
            </a:r>
            <a:r>
              <a:rPr sz="1000" b="1" spc="-5" dirty="0">
                <a:latin typeface="Arial"/>
                <a:cs typeface="Arial"/>
              </a:rPr>
              <a:t>a  services-oriented sales bundling by the major suppliers, </a:t>
            </a:r>
            <a:r>
              <a:rPr sz="1000" b="1" dirty="0">
                <a:latin typeface="Arial"/>
                <a:cs typeface="Arial"/>
              </a:rPr>
              <a:t>particularly</a:t>
            </a:r>
            <a:r>
              <a:rPr sz="1000" b="1" spc="13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Emerson.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902004" y="7282815"/>
            <a:ext cx="5648960" cy="6705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500"/>
              </a:lnSpc>
            </a:pPr>
            <a:r>
              <a:rPr sz="1000" spc="-5" dirty="0">
                <a:latin typeface="Arial"/>
                <a:cs typeface="Arial"/>
              </a:rPr>
              <a:t>Prices have risen </a:t>
            </a:r>
            <a:r>
              <a:rPr sz="1000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2-3% per </a:t>
            </a:r>
            <a:r>
              <a:rPr sz="1000" spc="-10" dirty="0">
                <a:latin typeface="Arial"/>
                <a:cs typeface="Arial"/>
              </a:rPr>
              <a:t>year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the last two years. </a:t>
            </a:r>
            <a:r>
              <a:rPr sz="1000" spc="5" dirty="0">
                <a:latin typeface="Arial"/>
                <a:cs typeface="Arial"/>
              </a:rPr>
              <a:t>With </a:t>
            </a:r>
            <a:r>
              <a:rPr sz="1000" dirty="0">
                <a:latin typeface="Arial"/>
                <a:cs typeface="Arial"/>
              </a:rPr>
              <a:t>Emerson </a:t>
            </a:r>
            <a:r>
              <a:rPr sz="1000" spc="-5" dirty="0">
                <a:latin typeface="Arial"/>
                <a:cs typeface="Arial"/>
              </a:rPr>
              <a:t>as the dominant supplier  (according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our estimates, </a:t>
            </a:r>
            <a:r>
              <a:rPr sz="1000" spc="-10" dirty="0">
                <a:latin typeface="Arial"/>
                <a:cs typeface="Arial"/>
              </a:rPr>
              <a:t>it </a:t>
            </a:r>
            <a:r>
              <a:rPr sz="1000" spc="-5" dirty="0">
                <a:latin typeface="Arial"/>
                <a:cs typeface="Arial"/>
              </a:rPr>
              <a:t>controls </a:t>
            </a:r>
            <a:r>
              <a:rPr sz="1000" dirty="0">
                <a:latin typeface="Arial"/>
                <a:cs typeface="Arial"/>
              </a:rPr>
              <a:t>approximately </a:t>
            </a:r>
            <a:r>
              <a:rPr sz="1000" spc="-5" dirty="0">
                <a:latin typeface="Arial"/>
                <a:cs typeface="Arial"/>
              </a:rPr>
              <a:t>a quarter of the world </a:t>
            </a:r>
            <a:r>
              <a:rPr sz="1000" dirty="0">
                <a:latin typeface="Arial"/>
                <a:cs typeface="Arial"/>
              </a:rPr>
              <a:t>market for </a:t>
            </a:r>
            <a:r>
              <a:rPr sz="1000" spc="-5" dirty="0">
                <a:latin typeface="Arial"/>
                <a:cs typeface="Arial"/>
              </a:rPr>
              <a:t>control </a:t>
            </a:r>
            <a:r>
              <a:rPr sz="1000" spc="-10" dirty="0">
                <a:latin typeface="Arial"/>
                <a:cs typeface="Arial"/>
              </a:rPr>
              <a:t>valves  </a:t>
            </a:r>
            <a:r>
              <a:rPr sz="1000" spc="-5" dirty="0">
                <a:latin typeface="Arial"/>
                <a:cs typeface="Arial"/>
              </a:rPr>
              <a:t>of the specification of the </a:t>
            </a:r>
            <a:r>
              <a:rPr sz="1000" dirty="0">
                <a:latin typeface="Arial"/>
                <a:cs typeface="Arial"/>
              </a:rPr>
              <a:t>reference </a:t>
            </a:r>
            <a:r>
              <a:rPr sz="1000" spc="-5" dirty="0">
                <a:latin typeface="Arial"/>
                <a:cs typeface="Arial"/>
              </a:rPr>
              <a:t>product, </a:t>
            </a:r>
            <a:r>
              <a:rPr sz="1000" dirty="0">
                <a:latin typeface="Arial"/>
                <a:cs typeface="Arial"/>
              </a:rPr>
              <a:t>for oil </a:t>
            </a:r>
            <a:r>
              <a:rPr sz="1000" spc="-5" dirty="0">
                <a:latin typeface="Arial"/>
                <a:cs typeface="Arial"/>
              </a:rPr>
              <a:t>and gas applications), the supplier base </a:t>
            </a:r>
            <a:r>
              <a:rPr sz="1000" spc="-10" dirty="0">
                <a:latin typeface="Arial"/>
                <a:cs typeface="Arial"/>
              </a:rPr>
              <a:t>is</a:t>
            </a:r>
            <a:r>
              <a:rPr sz="1000" spc="19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stable.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902004" y="8312657"/>
            <a:ext cx="5301615" cy="4502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000"/>
              </a:lnSpc>
            </a:pPr>
            <a:r>
              <a:rPr sz="1000" spc="-5" dirty="0">
                <a:latin typeface="Arial"/>
                <a:cs typeface="Arial"/>
              </a:rPr>
              <a:t>Prices are set to increase </a:t>
            </a:r>
            <a:r>
              <a:rPr sz="1000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3.3%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dirty="0">
                <a:latin typeface="Arial"/>
                <a:cs typeface="Arial"/>
              </a:rPr>
              <a:t>2015 </a:t>
            </a:r>
            <a:r>
              <a:rPr sz="1000" spc="-5" dirty="0">
                <a:latin typeface="Arial"/>
                <a:cs typeface="Arial"/>
              </a:rPr>
              <a:t>and 13.7% </a:t>
            </a:r>
            <a:r>
              <a:rPr sz="1000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2020, following a stable path of cost  increase, volume growth, and incremental, progressive, and profitable</a:t>
            </a:r>
            <a:r>
              <a:rPr sz="1000" spc="16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expansion.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902004" y="9120378"/>
            <a:ext cx="5187315" cy="453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In this environment, suppliers </a:t>
            </a:r>
            <a:r>
              <a:rPr sz="1000" dirty="0">
                <a:latin typeface="Arial"/>
                <a:cs typeface="Arial"/>
              </a:rPr>
              <a:t>know </a:t>
            </a:r>
            <a:r>
              <a:rPr sz="1000" spc="-5" dirty="0">
                <a:latin typeface="Arial"/>
                <a:cs typeface="Arial"/>
              </a:rPr>
              <a:t>their costs exceedingly well, so buyers </a:t>
            </a:r>
            <a:r>
              <a:rPr sz="1000" spc="5" dirty="0">
                <a:latin typeface="Arial"/>
                <a:cs typeface="Arial"/>
              </a:rPr>
              <a:t>may </a:t>
            </a:r>
            <a:r>
              <a:rPr sz="1000" dirty="0">
                <a:latin typeface="Arial"/>
                <a:cs typeface="Arial"/>
              </a:rPr>
              <a:t>be </a:t>
            </a:r>
            <a:r>
              <a:rPr sz="1000" spc="-5" dirty="0">
                <a:latin typeface="Arial"/>
                <a:cs typeface="Arial"/>
              </a:rPr>
              <a:t>better </a:t>
            </a:r>
            <a:r>
              <a:rPr sz="1000" dirty="0">
                <a:latin typeface="Arial"/>
                <a:cs typeface="Arial"/>
              </a:rPr>
              <a:t>off  </a:t>
            </a:r>
            <a:r>
              <a:rPr sz="1000" spc="-5" dirty="0">
                <a:latin typeface="Arial"/>
                <a:cs typeface="Arial"/>
              </a:rPr>
              <a:t>negotiating </a:t>
            </a:r>
            <a:r>
              <a:rPr sz="1000" dirty="0">
                <a:latin typeface="Arial"/>
                <a:cs typeface="Arial"/>
              </a:rPr>
              <a:t>on </a:t>
            </a:r>
            <a:r>
              <a:rPr sz="1000" spc="-5" dirty="0">
                <a:latin typeface="Arial"/>
                <a:cs typeface="Arial"/>
              </a:rPr>
              <a:t>the basis of total value provided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the valves rather than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cost per</a:t>
            </a:r>
            <a:r>
              <a:rPr sz="1000" spc="9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unit.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4773295"/>
            <a:ext cx="5449570" cy="453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US, European,, and </a:t>
            </a:r>
            <a:r>
              <a:rPr sz="1000" dirty="0">
                <a:latin typeface="Arial"/>
                <a:cs typeface="Arial"/>
              </a:rPr>
              <a:t>Russian </a:t>
            </a:r>
            <a:r>
              <a:rPr sz="1000" spc="-5" dirty="0">
                <a:latin typeface="Arial"/>
                <a:cs typeface="Arial"/>
              </a:rPr>
              <a:t>prices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control valves are approximately on par with one another.  Japanese prices </a:t>
            </a:r>
            <a:r>
              <a:rPr sz="1000" dirty="0">
                <a:latin typeface="Arial"/>
                <a:cs typeface="Arial"/>
              </a:rPr>
              <a:t>are </a:t>
            </a:r>
            <a:r>
              <a:rPr sz="1000" spc="-5" dirty="0">
                <a:latin typeface="Arial"/>
                <a:cs typeface="Arial"/>
              </a:rPr>
              <a:t>higher, and Latin American prices are</a:t>
            </a:r>
            <a:r>
              <a:rPr sz="1000" spc="10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lower.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902004" y="5584621"/>
            <a:ext cx="5674360" cy="11099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800"/>
              </a:lnSpc>
            </a:pPr>
            <a:r>
              <a:rPr sz="1000" spc="-5" dirty="0">
                <a:latin typeface="Arial"/>
                <a:cs typeface="Arial"/>
              </a:rPr>
              <a:t>Japanese prices </a:t>
            </a:r>
            <a:r>
              <a:rPr sz="1000" dirty="0">
                <a:latin typeface="Arial"/>
                <a:cs typeface="Arial"/>
              </a:rPr>
              <a:t>are </a:t>
            </a:r>
            <a:r>
              <a:rPr sz="1000" spc="-5" dirty="0">
                <a:latin typeface="Arial"/>
                <a:cs typeface="Arial"/>
              </a:rPr>
              <a:t>over </a:t>
            </a:r>
            <a:r>
              <a:rPr sz="1000" dirty="0">
                <a:latin typeface="Arial"/>
                <a:cs typeface="Arial"/>
              </a:rPr>
              <a:t>20% </a:t>
            </a:r>
            <a:r>
              <a:rPr sz="1000" spc="-5" dirty="0">
                <a:latin typeface="Arial"/>
                <a:cs typeface="Arial"/>
              </a:rPr>
              <a:t>higher than their </a:t>
            </a:r>
            <a:r>
              <a:rPr sz="1000" dirty="0">
                <a:latin typeface="Arial"/>
                <a:cs typeface="Arial"/>
              </a:rPr>
              <a:t>North America </a:t>
            </a:r>
            <a:r>
              <a:rPr sz="1000" spc="-5" dirty="0">
                <a:latin typeface="Arial"/>
                <a:cs typeface="Arial"/>
              </a:rPr>
              <a:t>price </a:t>
            </a:r>
            <a:r>
              <a:rPr sz="1000" dirty="0">
                <a:latin typeface="Arial"/>
                <a:cs typeface="Arial"/>
              </a:rPr>
              <a:t>benchmarks. </a:t>
            </a:r>
            <a:r>
              <a:rPr sz="1000" spc="-5" dirty="0">
                <a:latin typeface="Arial"/>
                <a:cs typeface="Arial"/>
              </a:rPr>
              <a:t>In contrast, Latin  American and African </a:t>
            </a:r>
            <a:r>
              <a:rPr sz="1000" dirty="0">
                <a:latin typeface="Arial"/>
                <a:cs typeface="Arial"/>
              </a:rPr>
              <a:t>prices </a:t>
            </a:r>
            <a:r>
              <a:rPr sz="1000" spc="-5" dirty="0">
                <a:latin typeface="Arial"/>
                <a:cs typeface="Arial"/>
              </a:rPr>
              <a:t>are calculated at about 10% lower. African valves </a:t>
            </a:r>
            <a:r>
              <a:rPr sz="1000" dirty="0">
                <a:latin typeface="Arial"/>
                <a:cs typeface="Arial"/>
              </a:rPr>
              <a:t>are </a:t>
            </a:r>
            <a:r>
              <a:rPr sz="1000" spc="-5" dirty="0">
                <a:latin typeface="Arial"/>
                <a:cs typeface="Arial"/>
              </a:rPr>
              <a:t>typically industrial  rather </a:t>
            </a:r>
            <a:r>
              <a:rPr sz="1000" dirty="0">
                <a:latin typeface="Arial"/>
                <a:cs typeface="Arial"/>
              </a:rPr>
              <a:t>than </a:t>
            </a:r>
            <a:r>
              <a:rPr sz="1000" spc="-5" dirty="0">
                <a:latin typeface="Arial"/>
                <a:cs typeface="Arial"/>
              </a:rPr>
              <a:t>petroleum grade, and are </a:t>
            </a:r>
            <a:r>
              <a:rPr sz="1000" dirty="0">
                <a:latin typeface="Arial"/>
                <a:cs typeface="Arial"/>
              </a:rPr>
              <a:t>commonly </a:t>
            </a:r>
            <a:r>
              <a:rPr sz="1000" spc="-5" dirty="0">
                <a:latin typeface="Arial"/>
                <a:cs typeface="Arial"/>
              </a:rPr>
              <a:t>imported. Local production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actually decreasing in  </a:t>
            </a:r>
            <a:r>
              <a:rPr sz="1000" dirty="0">
                <a:latin typeface="Arial"/>
                <a:cs typeface="Arial"/>
              </a:rPr>
              <a:t>some </a:t>
            </a:r>
            <a:r>
              <a:rPr sz="1000" spc="-5" dirty="0">
                <a:latin typeface="Arial"/>
                <a:cs typeface="Arial"/>
              </a:rPr>
              <a:t>countries such as South Africa, as the supplier </a:t>
            </a:r>
            <a:r>
              <a:rPr sz="1000" dirty="0">
                <a:latin typeface="Arial"/>
                <a:cs typeface="Arial"/>
              </a:rPr>
              <a:t>industry </a:t>
            </a:r>
            <a:r>
              <a:rPr sz="1000" spc="-5" dirty="0">
                <a:latin typeface="Arial"/>
                <a:cs typeface="Arial"/>
              </a:rPr>
              <a:t>struggles to </a:t>
            </a:r>
            <a:r>
              <a:rPr sz="1000" dirty="0">
                <a:latin typeface="Arial"/>
                <a:cs typeface="Arial"/>
              </a:rPr>
              <a:t>remain </a:t>
            </a:r>
            <a:r>
              <a:rPr sz="1000" spc="-5" dirty="0">
                <a:latin typeface="Arial"/>
                <a:cs typeface="Arial"/>
              </a:rPr>
              <a:t>competitive with  global</a:t>
            </a:r>
            <a:r>
              <a:rPr sz="1000" spc="-8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manufacturers.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902004" y="7050404"/>
            <a:ext cx="5403850" cy="453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As with other types of valves, India and China are the lowest cost sourcing locations due to their  plentiful labor and low cost of</a:t>
            </a:r>
            <a:r>
              <a:rPr sz="1000" spc="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steel.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/>
          <p:nvPr/>
        </p:nvSpPr>
        <p:spPr>
          <a:xfrm>
            <a:off x="2456108" y="1719628"/>
            <a:ext cx="0" cy="2136775"/>
          </a:xfrm>
          <a:custGeom>
            <a:avLst/>
            <a:gdLst/>
            <a:ahLst/>
            <a:cxnLst/>
            <a:rect l="l" t="t" r="r" b="b"/>
            <a:pathLst>
              <a:path h="2136775">
                <a:moveTo>
                  <a:pt x="0" y="2136239"/>
                </a:moveTo>
                <a:lnTo>
                  <a:pt x="0" y="0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416495" y="3855868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416495" y="3499578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416495" y="3143289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416495" y="2786974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416495" y="2432207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416495" y="2075918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416495" y="1719628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456108" y="3855868"/>
            <a:ext cx="3267075" cy="0"/>
          </a:xfrm>
          <a:custGeom>
            <a:avLst/>
            <a:gdLst/>
            <a:ahLst/>
            <a:cxnLst/>
            <a:rect l="l" t="t" r="r" b="b"/>
            <a:pathLst>
              <a:path w="3267075">
                <a:moveTo>
                  <a:pt x="0" y="0"/>
                </a:moveTo>
                <a:lnTo>
                  <a:pt x="3266542" y="0"/>
                </a:lnTo>
              </a:path>
            </a:pathLst>
          </a:custGeom>
          <a:ln w="91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456108" y="38558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638937" y="38558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820242" y="38558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001548" y="38558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182853" y="38558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364158" y="38558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545464" y="38558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726769" y="38558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908074" y="38558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089380" y="38558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270685" y="38558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451990" y="38558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633295" y="38558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816124" y="38558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997430" y="38558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178735" y="38558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360040" y="38558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541345" y="38558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722651" y="385586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87"/>
                </a:lnTo>
              </a:path>
            </a:pathLst>
          </a:custGeom>
          <a:ln w="91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2910133" y="3123470"/>
            <a:ext cx="2721610" cy="245745"/>
          </a:xfrm>
          <a:custGeom>
            <a:avLst/>
            <a:gdLst/>
            <a:ahLst/>
            <a:cxnLst/>
            <a:rect l="l" t="t" r="r" b="b"/>
            <a:pathLst>
              <a:path w="2721610" h="245745">
                <a:moveTo>
                  <a:pt x="0" y="245164"/>
                </a:moveTo>
                <a:lnTo>
                  <a:pt x="181305" y="205576"/>
                </a:lnTo>
                <a:lnTo>
                  <a:pt x="362610" y="179692"/>
                </a:lnTo>
                <a:lnTo>
                  <a:pt x="543915" y="150763"/>
                </a:lnTo>
                <a:lnTo>
                  <a:pt x="725221" y="196441"/>
                </a:lnTo>
                <a:lnTo>
                  <a:pt x="908050" y="164466"/>
                </a:lnTo>
                <a:lnTo>
                  <a:pt x="1089355" y="129446"/>
                </a:lnTo>
                <a:lnTo>
                  <a:pt x="1270660" y="130969"/>
                </a:lnTo>
                <a:lnTo>
                  <a:pt x="1451965" y="114220"/>
                </a:lnTo>
                <a:lnTo>
                  <a:pt x="1633271" y="102039"/>
                </a:lnTo>
                <a:lnTo>
                  <a:pt x="1814576" y="98994"/>
                </a:lnTo>
                <a:lnTo>
                  <a:pt x="1995881" y="92904"/>
                </a:lnTo>
                <a:lnTo>
                  <a:pt x="2177187" y="70065"/>
                </a:lnTo>
                <a:lnTo>
                  <a:pt x="2358492" y="47226"/>
                </a:lnTo>
                <a:lnTo>
                  <a:pt x="2539797" y="24387"/>
                </a:lnTo>
                <a:lnTo>
                  <a:pt x="2721102" y="0"/>
                </a:lnTo>
              </a:path>
            </a:pathLst>
          </a:custGeom>
          <a:ln w="27407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2910895" y="2343135"/>
            <a:ext cx="2721610" cy="487680"/>
          </a:xfrm>
          <a:custGeom>
            <a:avLst/>
            <a:gdLst/>
            <a:ahLst/>
            <a:cxnLst/>
            <a:rect l="l" t="t" r="r" b="b"/>
            <a:pathLst>
              <a:path w="2721610" h="487680">
                <a:moveTo>
                  <a:pt x="0" y="487233"/>
                </a:moveTo>
                <a:lnTo>
                  <a:pt x="181305" y="443077"/>
                </a:lnTo>
                <a:lnTo>
                  <a:pt x="362610" y="366947"/>
                </a:lnTo>
                <a:lnTo>
                  <a:pt x="543915" y="312133"/>
                </a:lnTo>
                <a:lnTo>
                  <a:pt x="725221" y="334972"/>
                </a:lnTo>
                <a:lnTo>
                  <a:pt x="906526" y="290817"/>
                </a:lnTo>
                <a:lnTo>
                  <a:pt x="1087831" y="213164"/>
                </a:lnTo>
                <a:lnTo>
                  <a:pt x="1269137" y="193370"/>
                </a:lnTo>
                <a:lnTo>
                  <a:pt x="1450442" y="178144"/>
                </a:lnTo>
                <a:lnTo>
                  <a:pt x="1631747" y="153783"/>
                </a:lnTo>
                <a:lnTo>
                  <a:pt x="1814576" y="132466"/>
                </a:lnTo>
                <a:lnTo>
                  <a:pt x="1995881" y="111150"/>
                </a:lnTo>
                <a:lnTo>
                  <a:pt x="2177187" y="88311"/>
                </a:lnTo>
                <a:lnTo>
                  <a:pt x="2358492" y="60904"/>
                </a:lnTo>
                <a:lnTo>
                  <a:pt x="2539797" y="33497"/>
                </a:lnTo>
                <a:lnTo>
                  <a:pt x="2721102" y="0"/>
                </a:lnTo>
              </a:path>
            </a:pathLst>
          </a:custGeom>
          <a:ln w="38065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2910133" y="1900818"/>
            <a:ext cx="2721610" cy="652145"/>
          </a:xfrm>
          <a:custGeom>
            <a:avLst/>
            <a:gdLst/>
            <a:ahLst/>
            <a:cxnLst/>
            <a:rect l="l" t="t" r="r" b="b"/>
            <a:pathLst>
              <a:path w="2721610" h="652144">
                <a:moveTo>
                  <a:pt x="0" y="651674"/>
                </a:moveTo>
                <a:lnTo>
                  <a:pt x="181305" y="596860"/>
                </a:lnTo>
                <a:lnTo>
                  <a:pt x="362610" y="522253"/>
                </a:lnTo>
                <a:lnTo>
                  <a:pt x="543915" y="394354"/>
                </a:lnTo>
                <a:lnTo>
                  <a:pt x="725221" y="522253"/>
                </a:lnTo>
                <a:lnTo>
                  <a:pt x="908050" y="412625"/>
                </a:lnTo>
                <a:lnTo>
                  <a:pt x="1089355" y="242094"/>
                </a:lnTo>
                <a:lnTo>
                  <a:pt x="1270660" y="111150"/>
                </a:lnTo>
                <a:lnTo>
                  <a:pt x="1451965" y="42632"/>
                </a:lnTo>
                <a:lnTo>
                  <a:pt x="1633271" y="24361"/>
                </a:lnTo>
                <a:lnTo>
                  <a:pt x="1814576" y="47200"/>
                </a:lnTo>
                <a:lnTo>
                  <a:pt x="1995881" y="91356"/>
                </a:lnTo>
                <a:lnTo>
                  <a:pt x="2177187" y="70039"/>
                </a:lnTo>
                <a:lnTo>
                  <a:pt x="2358492" y="48723"/>
                </a:lnTo>
                <a:lnTo>
                  <a:pt x="2539797" y="25884"/>
                </a:lnTo>
                <a:lnTo>
                  <a:pt x="2721102" y="0"/>
                </a:lnTo>
              </a:path>
            </a:pathLst>
          </a:custGeom>
          <a:ln w="27407">
            <a:solidFill>
              <a:srgbClr val="5F5FFC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 txBox="1"/>
          <p:nvPr/>
        </p:nvSpPr>
        <p:spPr>
          <a:xfrm>
            <a:off x="2020912" y="2696897"/>
            <a:ext cx="30162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6,000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1956617" y="1199133"/>
            <a:ext cx="3393440" cy="13004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68605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35: Overall Price Forecast for Control</a:t>
            </a:r>
            <a:r>
              <a:rPr sz="1000" b="1" spc="7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 marR="3030855" algn="ctr">
              <a:lnSpc>
                <a:spcPct val="100000"/>
              </a:lnSpc>
              <a:spcBef>
                <a:spcPts val="920"/>
              </a:spcBef>
            </a:pPr>
            <a:r>
              <a:rPr sz="1000" spc="-5" dirty="0">
                <a:latin typeface="Calibri"/>
                <a:cs typeface="Calibri"/>
              </a:rPr>
              <a:t>12,0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350">
              <a:latin typeface="Times New Roman"/>
              <a:cs typeface="Times New Roman"/>
            </a:endParaRPr>
          </a:p>
          <a:p>
            <a:pPr marR="3031490" algn="ctr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10,0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350">
              <a:latin typeface="Times New Roman"/>
              <a:cs typeface="Times New Roman"/>
            </a:endParaRPr>
          </a:p>
          <a:p>
            <a:pPr marR="2967990" algn="ctr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8,000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1438970" y="2623581"/>
            <a:ext cx="443865" cy="3168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5080" indent="31750">
              <a:lnSpc>
                <a:spcPct val="101899"/>
              </a:lnSpc>
            </a:pPr>
            <a:r>
              <a:rPr sz="1000" b="1" spc="-5" dirty="0">
                <a:latin typeface="Calibri"/>
                <a:cs typeface="Calibri"/>
              </a:rPr>
              <a:t>Dollars  per</a:t>
            </a:r>
            <a:r>
              <a:rPr sz="1000" b="1" spc="-90" dirty="0">
                <a:latin typeface="Calibri"/>
                <a:cs typeface="Calibri"/>
              </a:rPr>
              <a:t> </a:t>
            </a:r>
            <a:r>
              <a:rPr sz="1000" b="1" spc="-5" dirty="0">
                <a:latin typeface="Calibri"/>
                <a:cs typeface="Calibri"/>
              </a:rPr>
              <a:t>Unit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30" name="object 130"/>
          <p:cNvSpPr/>
          <p:nvPr/>
        </p:nvSpPr>
        <p:spPr>
          <a:xfrm>
            <a:off x="2632843" y="4289814"/>
            <a:ext cx="320040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19950" y="0"/>
                </a:lnTo>
              </a:path>
            </a:pathLst>
          </a:custGeom>
          <a:ln w="27406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357302" y="4289052"/>
            <a:ext cx="320040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19950" y="0"/>
                </a:lnTo>
              </a:path>
            </a:pathLst>
          </a:custGeom>
          <a:ln w="38065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662243" y="4289814"/>
            <a:ext cx="320040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19950" y="0"/>
                </a:lnTo>
              </a:path>
            </a:pathLst>
          </a:custGeom>
          <a:ln w="27406">
            <a:solidFill>
              <a:srgbClr val="5F5FFC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 txBox="1"/>
          <p:nvPr/>
        </p:nvSpPr>
        <p:spPr>
          <a:xfrm>
            <a:off x="2020912" y="3052831"/>
            <a:ext cx="3572510" cy="13055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4,000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3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2,000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350">
              <a:latin typeface="Times New Roman"/>
              <a:cs typeface="Times New Roman"/>
            </a:endParaRPr>
          </a:p>
          <a:p>
            <a:pPr marL="19304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-</a:t>
            </a:r>
            <a:endParaRPr sz="1000">
              <a:latin typeface="Calibri"/>
              <a:cs typeface="Calibri"/>
            </a:endParaRPr>
          </a:p>
          <a:p>
            <a:pPr marL="397510">
              <a:lnSpc>
                <a:spcPct val="100000"/>
              </a:lnSpc>
              <a:spcBef>
                <a:spcPts val="95"/>
              </a:spcBef>
            </a:pPr>
            <a:r>
              <a:rPr sz="1000" spc="-5" dirty="0">
                <a:latin typeface="Calibri"/>
                <a:cs typeface="Calibri"/>
              </a:rPr>
              <a:t>2003    2005    2007    2009    2011    2013    2015    2017 </a:t>
            </a:r>
            <a:r>
              <a:rPr sz="1000" spc="2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2019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50">
              <a:latin typeface="Times New Roman"/>
              <a:cs typeface="Times New Roman"/>
            </a:endParaRPr>
          </a:p>
          <a:p>
            <a:pPr marL="967105">
              <a:lnSpc>
                <a:spcPct val="100000"/>
              </a:lnSpc>
              <a:tabLst>
                <a:tab pos="1692275" algn="l"/>
                <a:tab pos="2996565" algn="l"/>
              </a:tabLst>
            </a:pPr>
            <a:r>
              <a:rPr sz="1000" spc="-5" dirty="0">
                <a:latin typeface="Calibri"/>
                <a:cs typeface="Calibri"/>
              </a:rPr>
              <a:t>Min	Global</a:t>
            </a:r>
            <a:r>
              <a:rPr sz="1000" spc="1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Average	Max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34" name="object 134"/>
          <p:cNvSpPr/>
          <p:nvPr/>
        </p:nvSpPr>
        <p:spPr>
          <a:xfrm>
            <a:off x="1298192" y="1509538"/>
            <a:ext cx="5114925" cy="2891790"/>
          </a:xfrm>
          <a:custGeom>
            <a:avLst/>
            <a:gdLst/>
            <a:ahLst/>
            <a:cxnLst/>
            <a:rect l="l" t="t" r="r" b="b"/>
            <a:pathLst>
              <a:path w="5114925" h="2891790">
                <a:moveTo>
                  <a:pt x="0" y="2891426"/>
                </a:moveTo>
                <a:lnTo>
                  <a:pt x="5114637" y="2891426"/>
                </a:lnTo>
                <a:lnTo>
                  <a:pt x="5114637" y="0"/>
                </a:lnTo>
                <a:lnTo>
                  <a:pt x="0" y="0"/>
                </a:lnTo>
                <a:lnTo>
                  <a:pt x="0" y="2891426"/>
                </a:lnTo>
                <a:close/>
              </a:path>
            </a:pathLst>
          </a:custGeom>
          <a:ln w="913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36" name="object 13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75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827022" y="903223"/>
            <a:ext cx="390525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dirty="0">
                <a:latin typeface="Arial"/>
                <a:cs typeface="Arial"/>
              </a:rPr>
              <a:t>Table </a:t>
            </a:r>
            <a:r>
              <a:rPr sz="1000" b="1" spc="-10" dirty="0">
                <a:latin typeface="Arial"/>
                <a:cs typeface="Arial"/>
              </a:rPr>
              <a:t>21: </a:t>
            </a:r>
            <a:r>
              <a:rPr sz="1000" b="1" spc="-5" dirty="0">
                <a:latin typeface="Arial"/>
                <a:cs typeface="Arial"/>
              </a:rPr>
              <a:t>Regional Price Variations </a:t>
            </a:r>
            <a:r>
              <a:rPr sz="1000" b="1" dirty="0">
                <a:latin typeface="Arial"/>
                <a:cs typeface="Arial"/>
              </a:rPr>
              <a:t>over Time </a:t>
            </a:r>
            <a:r>
              <a:rPr sz="1000" b="1" spc="-5" dirty="0">
                <a:latin typeface="Arial"/>
                <a:cs typeface="Arial"/>
              </a:rPr>
              <a:t>for Control</a:t>
            </a:r>
            <a:r>
              <a:rPr sz="1000" b="1" spc="6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0" name="object 10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01" name="object 10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76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graphicFrame>
        <p:nvGraphicFramePr>
          <p:cNvPr id="94" name="object 94"/>
          <p:cNvGraphicFramePr>
            <a:graphicFrameLocks noGrp="1"/>
          </p:cNvGraphicFramePr>
          <p:nvPr/>
        </p:nvGraphicFramePr>
        <p:xfrm>
          <a:off x="1086916" y="1210309"/>
          <a:ext cx="5393690" cy="18211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834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710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144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583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5674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81355">
                <a:tc>
                  <a:txBody>
                    <a:bodyPr/>
                    <a:lstStyle/>
                    <a:p>
                      <a:pPr marL="316865">
                        <a:lnSpc>
                          <a:spcPts val="1345"/>
                        </a:lnSpc>
                      </a:pPr>
                      <a:r>
                        <a:rPr sz="1200" b="1" spc="-5" dirty="0">
                          <a:latin typeface="Arial"/>
                          <a:cs typeface="Arial"/>
                        </a:rPr>
                        <a:t>Region/Country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ts val="1345"/>
                        </a:lnSpc>
                      </a:pPr>
                      <a:r>
                        <a:rPr sz="1200" b="1" dirty="0">
                          <a:latin typeface="Arial"/>
                          <a:cs typeface="Arial"/>
                        </a:rPr>
                        <a:t>Today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4480">
                        <a:lnSpc>
                          <a:spcPts val="1345"/>
                        </a:lnSpc>
                      </a:pPr>
                      <a:r>
                        <a:rPr sz="1200" b="1" spc="-5" dirty="0">
                          <a:latin typeface="Arial"/>
                          <a:cs typeface="Arial"/>
                        </a:rPr>
                        <a:t>2014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5904">
                        <a:lnSpc>
                          <a:spcPts val="1345"/>
                        </a:lnSpc>
                      </a:pPr>
                      <a:r>
                        <a:rPr sz="1200" b="1" spc="-5" dirty="0">
                          <a:latin typeface="Arial"/>
                          <a:cs typeface="Arial"/>
                        </a:rPr>
                        <a:t>2015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5904">
                        <a:lnSpc>
                          <a:spcPts val="1345"/>
                        </a:lnSpc>
                      </a:pPr>
                      <a:r>
                        <a:rPr sz="1200" b="1" spc="-5" dirty="0">
                          <a:latin typeface="Arial"/>
                          <a:cs typeface="Arial"/>
                        </a:rPr>
                        <a:t>2020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1355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North</a:t>
                      </a:r>
                      <a:r>
                        <a:rPr sz="1200" spc="-8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America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00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9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1356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Latin</a:t>
                      </a:r>
                      <a:r>
                        <a:rPr sz="1200" spc="-7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America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00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6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4145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10" dirty="0">
                          <a:latin typeface="Arial"/>
                          <a:cs typeface="Arial"/>
                        </a:rPr>
                        <a:t>21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1355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Europe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8435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2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1135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4145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10" dirty="0">
                          <a:latin typeface="Arial"/>
                          <a:cs typeface="Arial"/>
                        </a:rPr>
                        <a:t>10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2879">
                <a:tc>
                  <a:txBody>
                    <a:bodyPr/>
                    <a:lstStyle/>
                    <a:p>
                      <a:pPr marL="65405">
                        <a:lnSpc>
                          <a:spcPts val="135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Africa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5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2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1135" algn="r">
                        <a:lnSpc>
                          <a:spcPts val="135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5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5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1355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India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1135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1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8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1355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Russia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8435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7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00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1356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China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1135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6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9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1355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spc="-5" dirty="0">
                          <a:latin typeface="Arial"/>
                          <a:cs typeface="Arial"/>
                        </a:rPr>
                        <a:t>Japan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00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200" spc="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5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351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4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1.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7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1355">
                <a:tc>
                  <a:txBody>
                    <a:bodyPr/>
                    <a:lstStyle/>
                    <a:p>
                      <a:pPr marL="65405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Other</a:t>
                      </a:r>
                      <a:r>
                        <a:rPr sz="1200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Asia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907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7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9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1135" algn="r">
                        <a:lnSpc>
                          <a:spcPts val="1345"/>
                        </a:lnSpc>
                      </a:pPr>
                      <a:r>
                        <a:rPr sz="12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.80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5415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10" dirty="0">
                          <a:latin typeface="Arial"/>
                          <a:cs typeface="Arial"/>
                        </a:rPr>
                        <a:t>80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5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1345"/>
                        </a:lnSpc>
                      </a:pPr>
                      <a:r>
                        <a:rPr sz="1200" dirty="0">
                          <a:latin typeface="Arial"/>
                          <a:cs typeface="Arial"/>
                        </a:rPr>
                        <a:t>0.</a:t>
                      </a:r>
                      <a:r>
                        <a:rPr sz="1200" spc="-5" dirty="0">
                          <a:latin typeface="Arial"/>
                          <a:cs typeface="Arial"/>
                        </a:rPr>
                        <a:t>8</a:t>
                      </a:r>
                      <a:r>
                        <a:rPr sz="1200" dirty="0">
                          <a:latin typeface="Arial"/>
                          <a:cs typeface="Arial"/>
                        </a:rPr>
                        <a:t>3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95" name="object 95"/>
          <p:cNvSpPr txBox="1"/>
          <p:nvPr/>
        </p:nvSpPr>
        <p:spPr>
          <a:xfrm>
            <a:off x="902004" y="3612006"/>
            <a:ext cx="367665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10.2.4   Price Differences </a:t>
            </a:r>
            <a:r>
              <a:rPr sz="1000" b="1" dirty="0">
                <a:latin typeface="Arial"/>
                <a:cs typeface="Arial"/>
              </a:rPr>
              <a:t>by </a:t>
            </a:r>
            <a:r>
              <a:rPr sz="1000" b="1" spc="-5" dirty="0">
                <a:latin typeface="Arial"/>
                <a:cs typeface="Arial"/>
              </a:rPr>
              <a:t>Technology, </a:t>
            </a:r>
            <a:r>
              <a:rPr sz="1000" b="1" dirty="0">
                <a:latin typeface="Arial"/>
                <a:cs typeface="Arial"/>
              </a:rPr>
              <a:t>Model, </a:t>
            </a:r>
            <a:r>
              <a:rPr sz="1000" b="1" spc="-5" dirty="0">
                <a:latin typeface="Arial"/>
                <a:cs typeface="Arial"/>
              </a:rPr>
              <a:t>and</a:t>
            </a:r>
            <a:r>
              <a:rPr sz="1000" b="1" spc="4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Feature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902004" y="4136263"/>
            <a:ext cx="5655945" cy="1659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Control valves </a:t>
            </a:r>
            <a:r>
              <a:rPr sz="1000" dirty="0">
                <a:latin typeface="Arial"/>
                <a:cs typeface="Arial"/>
              </a:rPr>
              <a:t>differ </a:t>
            </a:r>
            <a:r>
              <a:rPr sz="1000" spc="-5" dirty="0">
                <a:latin typeface="Arial"/>
                <a:cs typeface="Arial"/>
              </a:rPr>
              <a:t>in price according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their size, material, and pressure class. Based on a carbon  steel unit of 300 pressure </a:t>
            </a:r>
            <a:r>
              <a:rPr sz="1000" dirty="0">
                <a:latin typeface="Arial"/>
                <a:cs typeface="Arial"/>
              </a:rPr>
              <a:t>class, </a:t>
            </a:r>
            <a:r>
              <a:rPr sz="1000" spc="-5" dirty="0">
                <a:latin typeface="Arial"/>
                <a:cs typeface="Arial"/>
              </a:rPr>
              <a:t>the following relationships are</a:t>
            </a:r>
            <a:r>
              <a:rPr sz="1000" spc="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evident: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00">
              <a:latin typeface="Times New Roman"/>
              <a:cs typeface="Times New Roman"/>
            </a:endParaRPr>
          </a:p>
          <a:p>
            <a:pPr marL="469265" indent="-227965">
              <a:lnSpc>
                <a:spcPct val="100000"/>
              </a:lnSpc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A one-inch increase in the diameter leads to a $725 increase </a:t>
            </a:r>
            <a:r>
              <a:rPr sz="1000" spc="-10" dirty="0">
                <a:latin typeface="Arial"/>
                <a:cs typeface="Arial"/>
              </a:rPr>
              <a:t>in</a:t>
            </a:r>
            <a:r>
              <a:rPr sz="1000" spc="1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price.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8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Upgrading from carbon </a:t>
            </a:r>
            <a:r>
              <a:rPr sz="1000" dirty="0">
                <a:latin typeface="Arial"/>
                <a:cs typeface="Arial"/>
              </a:rPr>
              <a:t>steel to </a:t>
            </a:r>
            <a:r>
              <a:rPr sz="1000" spc="-5" dirty="0">
                <a:latin typeface="Arial"/>
                <a:cs typeface="Arial"/>
              </a:rPr>
              <a:t>stainless steel (316) increases the </a:t>
            </a:r>
            <a:r>
              <a:rPr sz="1000" dirty="0">
                <a:latin typeface="Arial"/>
                <a:cs typeface="Arial"/>
              </a:rPr>
              <a:t>price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dirty="0">
                <a:latin typeface="Arial"/>
                <a:cs typeface="Arial"/>
              </a:rPr>
              <a:t>1.25</a:t>
            </a:r>
            <a:r>
              <a:rPr sz="1000" spc="8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times.</a:t>
            </a:r>
            <a:endParaRPr sz="1000">
              <a:latin typeface="Arial"/>
              <a:cs typeface="Arial"/>
            </a:endParaRPr>
          </a:p>
          <a:p>
            <a:pPr marL="469265" indent="-227965">
              <a:lnSpc>
                <a:spcPct val="100000"/>
              </a:lnSpc>
              <a:spcBef>
                <a:spcPts val="59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Upgrading from carbon </a:t>
            </a:r>
            <a:r>
              <a:rPr sz="1000" dirty="0">
                <a:latin typeface="Arial"/>
                <a:cs typeface="Arial"/>
              </a:rPr>
              <a:t>steel to </a:t>
            </a:r>
            <a:r>
              <a:rPr sz="1000" spc="-5" dirty="0">
                <a:latin typeface="Arial"/>
                <a:cs typeface="Arial"/>
              </a:rPr>
              <a:t>stainless steel (317L) increases the price </a:t>
            </a:r>
            <a:r>
              <a:rPr sz="1000" spc="5" dirty="0">
                <a:latin typeface="Arial"/>
                <a:cs typeface="Arial"/>
              </a:rPr>
              <a:t>by 1.52</a:t>
            </a:r>
            <a:r>
              <a:rPr sz="1000" spc="13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times.</a:t>
            </a:r>
            <a:endParaRPr sz="1000">
              <a:latin typeface="Arial"/>
              <a:cs typeface="Arial"/>
            </a:endParaRPr>
          </a:p>
          <a:p>
            <a:pPr marL="469265" marR="66675" indent="-227965">
              <a:lnSpc>
                <a:spcPct val="143200"/>
              </a:lnSpc>
              <a:spcBef>
                <a:spcPts val="6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Increasing the pressure </a:t>
            </a:r>
            <a:r>
              <a:rPr sz="1000" dirty="0">
                <a:latin typeface="Arial"/>
                <a:cs typeface="Arial"/>
              </a:rPr>
              <a:t>class </a:t>
            </a:r>
            <a:r>
              <a:rPr sz="1000" spc="-10" dirty="0">
                <a:latin typeface="Arial"/>
                <a:cs typeface="Arial"/>
              </a:rPr>
              <a:t>from </a:t>
            </a:r>
            <a:r>
              <a:rPr sz="1000" spc="-5" dirty="0">
                <a:latin typeface="Arial"/>
                <a:cs typeface="Arial"/>
              </a:rPr>
              <a:t>300 to 600 increases the price </a:t>
            </a:r>
            <a:r>
              <a:rPr sz="1000" spc="5" dirty="0">
                <a:latin typeface="Arial"/>
                <a:cs typeface="Arial"/>
              </a:rPr>
              <a:t>by $7.76 </a:t>
            </a:r>
            <a:r>
              <a:rPr sz="1000" spc="-5" dirty="0">
                <a:latin typeface="Arial"/>
                <a:cs typeface="Arial"/>
              </a:rPr>
              <a:t>per incremental  digit of pressure </a:t>
            </a:r>
            <a:r>
              <a:rPr sz="1000" dirty="0">
                <a:latin typeface="Arial"/>
                <a:cs typeface="Arial"/>
              </a:rPr>
              <a:t>class</a:t>
            </a:r>
            <a:r>
              <a:rPr sz="1000" spc="-3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rating.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094028" y="6218301"/>
            <a:ext cx="537337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dirty="0">
                <a:latin typeface="Arial"/>
                <a:cs typeface="Arial"/>
              </a:rPr>
              <a:t>Table </a:t>
            </a:r>
            <a:r>
              <a:rPr sz="1000" b="1" spc="-10" dirty="0">
                <a:latin typeface="Arial"/>
                <a:cs typeface="Arial"/>
              </a:rPr>
              <a:t>22: </a:t>
            </a:r>
            <a:r>
              <a:rPr sz="1000" b="1" spc="-5" dirty="0">
                <a:latin typeface="Arial"/>
                <a:cs typeface="Arial"/>
              </a:rPr>
              <a:t>Incremental Cost per Extra Parameter or Feature (Indicative) for Control</a:t>
            </a:r>
            <a:r>
              <a:rPr sz="1000" b="1" spc="204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</p:txBody>
      </p:sp>
      <p:graphicFrame>
        <p:nvGraphicFramePr>
          <p:cNvPr id="98" name="object 98"/>
          <p:cNvGraphicFramePr>
            <a:graphicFrameLocks noGrp="1"/>
          </p:cNvGraphicFramePr>
          <p:nvPr/>
        </p:nvGraphicFramePr>
        <p:xfrm>
          <a:off x="836980" y="6524370"/>
          <a:ext cx="6041390" cy="2412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3309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907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567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6386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11886">
                <a:tc>
                  <a:txBody>
                    <a:bodyPr/>
                    <a:lstStyle/>
                    <a:p>
                      <a:pPr marL="59055">
                        <a:lnSpc>
                          <a:spcPts val="1360"/>
                        </a:lnSpc>
                      </a:pPr>
                      <a:r>
                        <a:rPr sz="120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Parameter</a:t>
                      </a:r>
                      <a:r>
                        <a:rPr sz="1200" spc="-1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or</a:t>
                      </a:r>
                      <a:endParaRPr sz="1200">
                        <a:latin typeface="Arial"/>
                        <a:cs typeface="Arial"/>
                      </a:endParaRPr>
                    </a:p>
                    <a:p>
                      <a:pPr marL="59055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sz="120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Feature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18287">
                      <a:solidFill>
                        <a:srgbClr val="000000"/>
                      </a:solidFill>
                      <a:prstDash val="solid"/>
                    </a:lnL>
                    <a:lnT w="18288">
                      <a:solidFill>
                        <a:srgbClr val="000000"/>
                      </a:solidFill>
                      <a:prstDash val="solid"/>
                    </a:lnT>
                    <a:solidFill>
                      <a:srgbClr val="001F5F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ts val="1360"/>
                        </a:lnSpc>
                      </a:pPr>
                      <a:r>
                        <a:rPr sz="120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Unit </a:t>
                      </a:r>
                      <a:r>
                        <a:rPr sz="12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of</a:t>
                      </a:r>
                      <a:r>
                        <a:rPr sz="1200" spc="-7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Measure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18288">
                      <a:solidFill>
                        <a:srgbClr val="000000"/>
                      </a:solidFill>
                      <a:prstDash val="solid"/>
                    </a:lnT>
                    <a:solidFill>
                      <a:srgbClr val="001F5F"/>
                    </a:solidFill>
                  </a:tcPr>
                </a:tc>
                <a:tc>
                  <a:txBody>
                    <a:bodyPr/>
                    <a:lstStyle/>
                    <a:p>
                      <a:pPr marL="48260" algn="ctr">
                        <a:lnSpc>
                          <a:spcPts val="1360"/>
                        </a:lnSpc>
                      </a:pPr>
                      <a:r>
                        <a:rPr sz="12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Indicative</a:t>
                      </a:r>
                      <a:r>
                        <a:rPr sz="1200" spc="-6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20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Cost</a:t>
                      </a:r>
                      <a:endParaRPr sz="1200">
                        <a:latin typeface="Arial"/>
                        <a:cs typeface="Arial"/>
                      </a:endParaRPr>
                    </a:p>
                    <a:p>
                      <a:pPr marL="49530" algn="ctr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sz="12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Impact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18288">
                      <a:solidFill>
                        <a:srgbClr val="000000"/>
                      </a:solidFill>
                      <a:prstDash val="solid"/>
                    </a:lnT>
                    <a:solidFill>
                      <a:srgbClr val="001F5F"/>
                    </a:solidFill>
                  </a:tcPr>
                </a:tc>
                <a:tc>
                  <a:txBody>
                    <a:bodyPr/>
                    <a:lstStyle/>
                    <a:p>
                      <a:pPr marL="464184">
                        <a:lnSpc>
                          <a:spcPts val="1360"/>
                        </a:lnSpc>
                      </a:pPr>
                      <a:r>
                        <a:rPr sz="120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Notes /</a:t>
                      </a:r>
                      <a:r>
                        <a:rPr sz="1200" spc="-9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Comments</a:t>
                      </a:r>
                      <a:endParaRPr sz="1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18288">
                      <a:solidFill>
                        <a:srgbClr val="000000"/>
                      </a:solidFill>
                      <a:prstDash val="solid"/>
                    </a:lnR>
                    <a:lnT w="18288">
                      <a:solidFill>
                        <a:srgbClr val="000000"/>
                      </a:solidFill>
                      <a:prstDash val="solid"/>
                    </a:lnT>
                    <a:solidFill>
                      <a:srgbClr val="001F5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431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Arial"/>
                          <a:cs typeface="Arial"/>
                        </a:rPr>
                        <a:t>Size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0" marB="0">
                    <a:lnL w="18287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7429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Diameter</a:t>
                      </a:r>
                      <a:r>
                        <a:rPr sz="10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(inches)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" marB="0"/>
                </a:tc>
                <a:tc>
                  <a:txBody>
                    <a:bodyPr/>
                    <a:lstStyle/>
                    <a:p>
                      <a:pPr marL="91440" marR="276860">
                        <a:lnSpc>
                          <a:spcPts val="1730"/>
                        </a:lnSpc>
                        <a:spcBef>
                          <a:spcPts val="14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$725/inch (based</a:t>
                      </a:r>
                      <a:r>
                        <a:rPr sz="10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on  carbon</a:t>
                      </a:r>
                      <a:r>
                        <a:rPr sz="1000" spc="-6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steel)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1778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9652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Cost 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grows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proportional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to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size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635" marB="0">
                    <a:lnR w="18288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016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Arial"/>
                          <a:cs typeface="Arial"/>
                        </a:rPr>
                        <a:t>Material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5715" marB="0">
                    <a:lnL w="18287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74295" marR="320675">
                        <a:lnSpc>
                          <a:spcPct val="144200"/>
                        </a:lnSpc>
                        <a:spcBef>
                          <a:spcPts val="270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Carbon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steel</a:t>
                      </a:r>
                      <a:r>
                        <a:rPr sz="1000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as  reference</a:t>
                      </a:r>
                      <a:r>
                        <a:rPr sz="1000" spc="-6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point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/>
                </a:tc>
                <a:tc>
                  <a:txBody>
                    <a:bodyPr/>
                    <a:lstStyle/>
                    <a:p>
                      <a:pPr marL="91440" marR="100330">
                        <a:lnSpc>
                          <a:spcPct val="144200"/>
                        </a:lnSpc>
                        <a:spcBef>
                          <a:spcPts val="270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1.25x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for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stainless steel  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316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3429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450">
                        <a:latin typeface="Times New Roman"/>
                        <a:cs typeface="Times New Roman"/>
                      </a:endParaRPr>
                    </a:p>
                    <a:p>
                      <a:pPr marL="9652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1.52x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for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Stainless</a:t>
                      </a:r>
                      <a:r>
                        <a:rPr sz="1000" spc="-6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317L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18288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4894"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800"/>
                        </a:spcBef>
                      </a:pPr>
                      <a:r>
                        <a:rPr sz="1000" b="1" spc="-5" dirty="0">
                          <a:latin typeface="Arial"/>
                          <a:cs typeface="Arial"/>
                        </a:rPr>
                        <a:t>Pressure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101600" marB="0">
                    <a:lnL w="18287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74295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150, 300, 600,</a:t>
                      </a:r>
                      <a:r>
                        <a:rPr sz="1000" spc="-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900,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103505" marB="0"/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+ $7.76 per</a:t>
                      </a:r>
                      <a:r>
                        <a:rPr sz="1000" spc="-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incremental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103505" marB="0"/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Cost </a:t>
                      </a:r>
                      <a:r>
                        <a:rPr sz="1000" spc="-10" dirty="0">
                          <a:latin typeface="Arial"/>
                          <a:cs typeface="Arial"/>
                        </a:rPr>
                        <a:t>grows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proportional</a:t>
                      </a:r>
                      <a:r>
                        <a:rPr sz="1000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dirty="0">
                          <a:latin typeface="Arial"/>
                          <a:cs typeface="Arial"/>
                        </a:rPr>
                        <a:t>to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103505" marB="0">
                    <a:lnR w="18288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2556"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000" b="1" spc="-5" dirty="0">
                          <a:latin typeface="Arial"/>
                          <a:cs typeface="Arial"/>
                        </a:rPr>
                        <a:t>Class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24765" marB="0">
                    <a:lnL w="18287">
                      <a:solidFill>
                        <a:srgbClr val="000000"/>
                      </a:solidFill>
                      <a:prstDash val="solid"/>
                    </a:lnL>
                    <a:lnB w="1828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295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1000" spc="-10" dirty="0">
                          <a:latin typeface="Arial"/>
                          <a:cs typeface="Arial"/>
                        </a:rPr>
                        <a:t>1500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26669" marB="0">
                    <a:lnB w="1828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pressure class</a:t>
                      </a:r>
                      <a:r>
                        <a:rPr sz="1000" spc="-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rating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26669" marB="0">
                    <a:lnB w="1828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1000" spc="-5" dirty="0">
                          <a:latin typeface="Arial"/>
                          <a:cs typeface="Arial"/>
                        </a:rPr>
                        <a:t>pressure</a:t>
                      </a:r>
                      <a:r>
                        <a:rPr sz="1000" spc="-6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00" spc="-5" dirty="0">
                          <a:latin typeface="Arial"/>
                          <a:cs typeface="Arial"/>
                        </a:rPr>
                        <a:t>class</a:t>
                      </a:r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26669" marB="0">
                    <a:lnR w="18288">
                      <a:solidFill>
                        <a:srgbClr val="000000"/>
                      </a:solidFill>
                      <a:prstDash val="solid"/>
                    </a:lnR>
                    <a:lnB w="18287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99" name="object 99"/>
          <p:cNvSpPr txBox="1"/>
          <p:nvPr/>
        </p:nvSpPr>
        <p:spPr>
          <a:xfrm>
            <a:off x="902004" y="8861297"/>
            <a:ext cx="5462270" cy="4502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000"/>
              </a:lnSpc>
            </a:pPr>
            <a:r>
              <a:rPr sz="1000" spc="-5" dirty="0">
                <a:latin typeface="Arial"/>
                <a:cs typeface="Arial"/>
              </a:rPr>
              <a:t>Note: Changing one parameter </a:t>
            </a:r>
            <a:r>
              <a:rPr sz="1000" dirty="0">
                <a:latin typeface="Arial"/>
                <a:cs typeface="Arial"/>
              </a:rPr>
              <a:t>usually </a:t>
            </a:r>
            <a:r>
              <a:rPr sz="1000" spc="-5" dirty="0">
                <a:latin typeface="Arial"/>
                <a:cs typeface="Arial"/>
              </a:rPr>
              <a:t>involves changing others, and the cost impact </a:t>
            </a:r>
            <a:r>
              <a:rPr sz="1000" spc="5" dirty="0">
                <a:latin typeface="Arial"/>
                <a:cs typeface="Arial"/>
              </a:rPr>
              <a:t>may </a:t>
            </a:r>
            <a:r>
              <a:rPr sz="1000" spc="-5" dirty="0">
                <a:latin typeface="Arial"/>
                <a:cs typeface="Arial"/>
              </a:rPr>
              <a:t>not </a:t>
            </a:r>
            <a:r>
              <a:rPr sz="1000" dirty="0">
                <a:latin typeface="Arial"/>
                <a:cs typeface="Arial"/>
              </a:rPr>
              <a:t>be  </a:t>
            </a:r>
            <a:r>
              <a:rPr sz="1000" spc="-5" dirty="0">
                <a:latin typeface="Arial"/>
                <a:cs typeface="Arial"/>
              </a:rPr>
              <a:t>additive or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linear.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21590" cy="81915"/>
          </a:xfrm>
          <a:custGeom>
            <a:avLst/>
            <a:gdLst/>
            <a:ahLst/>
            <a:cxnLst/>
            <a:rect l="l" t="t" r="r" b="b"/>
            <a:pathLst>
              <a:path w="21590" h="81915">
                <a:moveTo>
                  <a:pt x="0" y="81914"/>
                </a:moveTo>
                <a:lnTo>
                  <a:pt x="21395" y="81914"/>
                </a:lnTo>
                <a:lnTo>
                  <a:pt x="2139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 txBox="1"/>
          <p:nvPr/>
        </p:nvSpPr>
        <p:spPr>
          <a:xfrm>
            <a:off x="902004" y="1134363"/>
            <a:ext cx="5718175" cy="6705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>
              <a:lnSpc>
                <a:spcPct val="143500"/>
              </a:lnSpc>
            </a:pPr>
            <a:r>
              <a:rPr sz="1000" spc="-20" dirty="0">
                <a:latin typeface="Arial"/>
                <a:cs typeface="Arial"/>
              </a:rPr>
              <a:t>The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cost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of</a:t>
            </a:r>
            <a:r>
              <a:rPr sz="1000" spc="-3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control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30" dirty="0">
                <a:latin typeface="Arial"/>
                <a:cs typeface="Arial"/>
              </a:rPr>
              <a:t>valves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is</a:t>
            </a:r>
            <a:r>
              <a:rPr sz="1000" spc="-30" dirty="0">
                <a:latin typeface="Arial"/>
                <a:cs typeface="Arial"/>
              </a:rPr>
              <a:t> proportional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to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diameter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from</a:t>
            </a:r>
            <a:r>
              <a:rPr sz="1000" spc="-3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one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to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four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inches,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which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is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the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relevant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range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for  </a:t>
            </a:r>
            <a:r>
              <a:rPr sz="1000" spc="-25" dirty="0">
                <a:latin typeface="Arial"/>
                <a:cs typeface="Arial"/>
              </a:rPr>
              <a:t>the reference product. Price increases slightly faster </a:t>
            </a:r>
            <a:r>
              <a:rPr sz="1000" spc="-20" dirty="0">
                <a:latin typeface="Arial"/>
                <a:cs typeface="Arial"/>
              </a:rPr>
              <a:t>on </a:t>
            </a:r>
            <a:r>
              <a:rPr sz="1000" spc="-25" dirty="0">
                <a:latin typeface="Arial"/>
                <a:cs typeface="Arial"/>
              </a:rPr>
              <a:t>Control </a:t>
            </a:r>
            <a:r>
              <a:rPr sz="1000" spc="-30" dirty="0">
                <a:latin typeface="Arial"/>
                <a:cs typeface="Arial"/>
              </a:rPr>
              <a:t>valves </a:t>
            </a:r>
            <a:r>
              <a:rPr sz="1000" spc="-20" dirty="0">
                <a:latin typeface="Arial"/>
                <a:cs typeface="Arial"/>
              </a:rPr>
              <a:t>made </a:t>
            </a:r>
            <a:r>
              <a:rPr sz="1000" spc="-15" dirty="0">
                <a:latin typeface="Arial"/>
                <a:cs typeface="Arial"/>
              </a:rPr>
              <a:t>to </a:t>
            </a:r>
            <a:r>
              <a:rPr sz="1000" spc="-25" dirty="0">
                <a:latin typeface="Arial"/>
                <a:cs typeface="Arial"/>
              </a:rPr>
              <a:t>pressure class 600 than </a:t>
            </a:r>
            <a:r>
              <a:rPr sz="1000" spc="-20" dirty="0">
                <a:latin typeface="Arial"/>
                <a:cs typeface="Arial"/>
              </a:rPr>
              <a:t>on  </a:t>
            </a:r>
            <a:r>
              <a:rPr sz="1000" spc="-25" dirty="0">
                <a:latin typeface="Arial"/>
                <a:cs typeface="Arial"/>
              </a:rPr>
              <a:t>Control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30" dirty="0">
                <a:latin typeface="Arial"/>
                <a:cs typeface="Arial"/>
              </a:rPr>
              <a:t>valves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manufactured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to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pressure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class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300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(the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slope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is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slightly</a:t>
            </a:r>
            <a:r>
              <a:rPr sz="1000" spc="-6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steeper).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3" name="object 93"/>
          <p:cNvSpPr/>
          <p:nvPr/>
        </p:nvSpPr>
        <p:spPr>
          <a:xfrm>
            <a:off x="2058940" y="4541891"/>
            <a:ext cx="2976245" cy="0"/>
          </a:xfrm>
          <a:custGeom>
            <a:avLst/>
            <a:gdLst/>
            <a:ahLst/>
            <a:cxnLst/>
            <a:rect l="l" t="t" r="r" b="b"/>
            <a:pathLst>
              <a:path w="2976245">
                <a:moveTo>
                  <a:pt x="0" y="0"/>
                </a:moveTo>
                <a:lnTo>
                  <a:pt x="2975889" y="0"/>
                </a:lnTo>
              </a:path>
            </a:pathLst>
          </a:custGeom>
          <a:ln w="912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2058940" y="4169419"/>
            <a:ext cx="2976245" cy="0"/>
          </a:xfrm>
          <a:custGeom>
            <a:avLst/>
            <a:gdLst/>
            <a:ahLst/>
            <a:cxnLst/>
            <a:rect l="l" t="t" r="r" b="b"/>
            <a:pathLst>
              <a:path w="2976245">
                <a:moveTo>
                  <a:pt x="0" y="0"/>
                </a:moveTo>
                <a:lnTo>
                  <a:pt x="2975889" y="0"/>
                </a:lnTo>
              </a:path>
            </a:pathLst>
          </a:custGeom>
          <a:ln w="912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058940" y="3796997"/>
            <a:ext cx="2976245" cy="0"/>
          </a:xfrm>
          <a:custGeom>
            <a:avLst/>
            <a:gdLst/>
            <a:ahLst/>
            <a:cxnLst/>
            <a:rect l="l" t="t" r="r" b="b"/>
            <a:pathLst>
              <a:path w="2976245">
                <a:moveTo>
                  <a:pt x="0" y="0"/>
                </a:moveTo>
                <a:lnTo>
                  <a:pt x="2975889" y="0"/>
                </a:lnTo>
              </a:path>
            </a:pathLst>
          </a:custGeom>
          <a:ln w="912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2058940" y="3424524"/>
            <a:ext cx="2976245" cy="0"/>
          </a:xfrm>
          <a:custGeom>
            <a:avLst/>
            <a:gdLst/>
            <a:ahLst/>
            <a:cxnLst/>
            <a:rect l="l" t="t" r="r" b="b"/>
            <a:pathLst>
              <a:path w="2976245">
                <a:moveTo>
                  <a:pt x="0" y="0"/>
                </a:moveTo>
                <a:lnTo>
                  <a:pt x="2975889" y="0"/>
                </a:lnTo>
              </a:path>
            </a:pathLst>
          </a:custGeom>
          <a:ln w="912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058940" y="3052052"/>
            <a:ext cx="2976245" cy="0"/>
          </a:xfrm>
          <a:custGeom>
            <a:avLst/>
            <a:gdLst/>
            <a:ahLst/>
            <a:cxnLst/>
            <a:rect l="l" t="t" r="r" b="b"/>
            <a:pathLst>
              <a:path w="2976245">
                <a:moveTo>
                  <a:pt x="0" y="0"/>
                </a:moveTo>
                <a:lnTo>
                  <a:pt x="2975889" y="0"/>
                </a:lnTo>
              </a:path>
            </a:pathLst>
          </a:custGeom>
          <a:ln w="912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058940" y="2679579"/>
            <a:ext cx="2976245" cy="0"/>
          </a:xfrm>
          <a:custGeom>
            <a:avLst/>
            <a:gdLst/>
            <a:ahLst/>
            <a:cxnLst/>
            <a:rect l="l" t="t" r="r" b="b"/>
            <a:pathLst>
              <a:path w="2976245">
                <a:moveTo>
                  <a:pt x="0" y="0"/>
                </a:moveTo>
                <a:lnTo>
                  <a:pt x="2975889" y="0"/>
                </a:lnTo>
              </a:path>
            </a:pathLst>
          </a:custGeom>
          <a:ln w="912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058940" y="2679579"/>
            <a:ext cx="0" cy="2235200"/>
          </a:xfrm>
          <a:custGeom>
            <a:avLst/>
            <a:gdLst/>
            <a:ahLst/>
            <a:cxnLst/>
            <a:rect l="l" t="t" r="r" b="b"/>
            <a:pathLst>
              <a:path h="2235200">
                <a:moveTo>
                  <a:pt x="0" y="2234784"/>
                </a:moveTo>
                <a:lnTo>
                  <a:pt x="0" y="0"/>
                </a:lnTo>
              </a:path>
            </a:pathLst>
          </a:custGeom>
          <a:ln w="914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019323" y="4914364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7" y="0"/>
                </a:lnTo>
              </a:path>
            </a:pathLst>
          </a:custGeom>
          <a:ln w="912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019323" y="4541891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7" y="0"/>
                </a:lnTo>
              </a:path>
            </a:pathLst>
          </a:custGeom>
          <a:ln w="912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019323" y="4169419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7" y="0"/>
                </a:lnTo>
              </a:path>
            </a:pathLst>
          </a:custGeom>
          <a:ln w="912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019323" y="3796997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7" y="0"/>
                </a:lnTo>
              </a:path>
            </a:pathLst>
          </a:custGeom>
          <a:ln w="912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019323" y="3424524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7" y="0"/>
                </a:lnTo>
              </a:path>
            </a:pathLst>
          </a:custGeom>
          <a:ln w="912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019323" y="3052052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7" y="0"/>
                </a:lnTo>
              </a:path>
            </a:pathLst>
          </a:custGeom>
          <a:ln w="912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019323" y="2679579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17" y="0"/>
                </a:lnTo>
              </a:path>
            </a:pathLst>
          </a:custGeom>
          <a:ln w="912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058940" y="4914364"/>
            <a:ext cx="2976245" cy="0"/>
          </a:xfrm>
          <a:custGeom>
            <a:avLst/>
            <a:gdLst/>
            <a:ahLst/>
            <a:cxnLst/>
            <a:rect l="l" t="t" r="r" b="b"/>
            <a:pathLst>
              <a:path w="2976245">
                <a:moveTo>
                  <a:pt x="0" y="0"/>
                </a:moveTo>
                <a:lnTo>
                  <a:pt x="2975889" y="0"/>
                </a:lnTo>
              </a:path>
            </a:pathLst>
          </a:custGeom>
          <a:ln w="912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058940" y="4914364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27"/>
                </a:lnTo>
              </a:path>
            </a:pathLst>
          </a:custGeom>
          <a:ln w="914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804055" y="4914364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27"/>
                </a:lnTo>
              </a:path>
            </a:pathLst>
          </a:custGeom>
          <a:ln w="914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547647" y="4914364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27"/>
                </a:lnTo>
              </a:path>
            </a:pathLst>
          </a:custGeom>
          <a:ln w="914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291238" y="4914364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27"/>
                </a:lnTo>
              </a:path>
            </a:pathLst>
          </a:custGeom>
          <a:ln w="914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034829" y="4914364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27"/>
                </a:lnTo>
              </a:path>
            </a:pathLst>
          </a:custGeom>
          <a:ln w="914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2430736" y="3357631"/>
            <a:ext cx="2232660" cy="615950"/>
          </a:xfrm>
          <a:custGeom>
            <a:avLst/>
            <a:gdLst/>
            <a:ahLst/>
            <a:cxnLst/>
            <a:rect l="l" t="t" r="r" b="b"/>
            <a:pathLst>
              <a:path w="2232660" h="615950">
                <a:moveTo>
                  <a:pt x="0" y="615669"/>
                </a:moveTo>
                <a:lnTo>
                  <a:pt x="745115" y="408959"/>
                </a:lnTo>
                <a:lnTo>
                  <a:pt x="1488706" y="197638"/>
                </a:lnTo>
                <a:lnTo>
                  <a:pt x="2232297" y="0"/>
                </a:lnTo>
              </a:path>
            </a:pathLst>
          </a:custGeom>
          <a:ln w="27369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2430736" y="2924347"/>
            <a:ext cx="2232660" cy="821055"/>
          </a:xfrm>
          <a:custGeom>
            <a:avLst/>
            <a:gdLst/>
            <a:ahLst/>
            <a:cxnLst/>
            <a:rect l="l" t="t" r="r" b="b"/>
            <a:pathLst>
              <a:path w="2232660" h="821054">
                <a:moveTo>
                  <a:pt x="0" y="820959"/>
                </a:moveTo>
                <a:lnTo>
                  <a:pt x="745115" y="559468"/>
                </a:lnTo>
                <a:lnTo>
                  <a:pt x="1488706" y="269092"/>
                </a:lnTo>
                <a:lnTo>
                  <a:pt x="2232297" y="0"/>
                </a:lnTo>
              </a:path>
            </a:pathLst>
          </a:custGeom>
          <a:ln w="27372">
            <a:solidFill>
              <a:srgbClr val="5F5FFC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 txBox="1"/>
          <p:nvPr/>
        </p:nvSpPr>
        <p:spPr>
          <a:xfrm>
            <a:off x="1558781" y="4078906"/>
            <a:ext cx="367030" cy="904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$4,0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85"/>
              </a:spcBef>
            </a:pPr>
            <a:r>
              <a:rPr sz="1000" spc="-5" dirty="0">
                <a:latin typeface="Calibri"/>
                <a:cs typeface="Calibri"/>
              </a:rPr>
              <a:t>$2,0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 marL="193040">
              <a:lnSpc>
                <a:spcPct val="100000"/>
              </a:lnSpc>
              <a:spcBef>
                <a:spcPts val="585"/>
              </a:spcBef>
            </a:pPr>
            <a:r>
              <a:rPr sz="1000" spc="-5" dirty="0">
                <a:latin typeface="Calibri"/>
                <a:cs typeface="Calibri"/>
              </a:rPr>
              <a:t>$-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1558849" y="3706484"/>
            <a:ext cx="367030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$6,0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1494478" y="2227833"/>
            <a:ext cx="4046220" cy="12649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3848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36: Control Valve Size vs. Cost - </a:t>
            </a:r>
            <a:r>
              <a:rPr sz="1000" b="1" spc="5" dirty="0">
                <a:latin typeface="Arial"/>
                <a:cs typeface="Arial"/>
              </a:rPr>
              <a:t>by </a:t>
            </a:r>
            <a:r>
              <a:rPr sz="1000" b="1" spc="-5" dirty="0">
                <a:latin typeface="Arial"/>
                <a:cs typeface="Arial"/>
              </a:rPr>
              <a:t>Pressure</a:t>
            </a:r>
            <a:r>
              <a:rPr sz="1000" b="1" spc="8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Class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400">
              <a:latin typeface="Times New Roman"/>
              <a:cs typeface="Times New Roman"/>
            </a:endParaRPr>
          </a:p>
          <a:p>
            <a:pPr marR="3620135" algn="ctr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$1</a:t>
            </a:r>
            <a:r>
              <a:rPr sz="1000" spc="0" dirty="0">
                <a:latin typeface="Calibri"/>
                <a:cs typeface="Calibri"/>
              </a:rPr>
              <a:t>2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 marR="3620135" algn="ctr">
              <a:lnSpc>
                <a:spcPct val="100000"/>
              </a:lnSpc>
              <a:spcBef>
                <a:spcPts val="585"/>
              </a:spcBef>
            </a:pPr>
            <a:r>
              <a:rPr sz="1000" spc="-5" dirty="0">
                <a:latin typeface="Calibri"/>
                <a:cs typeface="Calibri"/>
              </a:rPr>
              <a:t>$1</a:t>
            </a:r>
            <a:r>
              <a:rPr sz="1000" spc="0" dirty="0">
                <a:latin typeface="Calibri"/>
                <a:cs typeface="Calibri"/>
              </a:rPr>
              <a:t>0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 marR="3555365" algn="ctr">
              <a:lnSpc>
                <a:spcPct val="100000"/>
              </a:lnSpc>
              <a:spcBef>
                <a:spcPts val="585"/>
              </a:spcBef>
            </a:pPr>
            <a:r>
              <a:rPr sz="1000" spc="-5" dirty="0">
                <a:latin typeface="Calibri"/>
                <a:cs typeface="Calibri"/>
              </a:rPr>
              <a:t>$8,000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2373443" y="4989262"/>
            <a:ext cx="12763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1"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3117694" y="4989262"/>
            <a:ext cx="12763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2"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3861540" y="4989262"/>
            <a:ext cx="12763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3"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4605385" y="4989262"/>
            <a:ext cx="127635" cy="158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4"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22" name="object 122"/>
          <p:cNvSpPr/>
          <p:nvPr/>
        </p:nvSpPr>
        <p:spPr>
          <a:xfrm>
            <a:off x="5243583" y="3769631"/>
            <a:ext cx="320040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19988" y="0"/>
                </a:lnTo>
              </a:path>
            </a:pathLst>
          </a:custGeom>
          <a:ln w="27365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243583" y="3999146"/>
            <a:ext cx="320040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19988" y="0"/>
                </a:lnTo>
              </a:path>
            </a:pathLst>
          </a:custGeom>
          <a:ln w="27365">
            <a:solidFill>
              <a:srgbClr val="5F5FFC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 txBox="1"/>
          <p:nvPr/>
        </p:nvSpPr>
        <p:spPr>
          <a:xfrm>
            <a:off x="5598872" y="3680006"/>
            <a:ext cx="491490" cy="387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Class</a:t>
            </a:r>
            <a:r>
              <a:rPr sz="1000" spc="-100" dirty="0">
                <a:latin typeface="Calibri"/>
                <a:cs typeface="Calibri"/>
              </a:rPr>
              <a:t> </a:t>
            </a:r>
            <a:r>
              <a:rPr sz="1000" dirty="0">
                <a:latin typeface="Calibri"/>
                <a:cs typeface="Calibri"/>
              </a:rPr>
              <a:t>300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5"/>
              </a:spcBef>
            </a:pPr>
            <a:r>
              <a:rPr sz="1000" spc="-5" dirty="0">
                <a:latin typeface="Calibri"/>
                <a:cs typeface="Calibri"/>
              </a:rPr>
              <a:t>Class</a:t>
            </a:r>
            <a:r>
              <a:rPr sz="1000" spc="-90" dirty="0">
                <a:latin typeface="Calibri"/>
                <a:cs typeface="Calibri"/>
              </a:rPr>
              <a:t> </a:t>
            </a:r>
            <a:r>
              <a:rPr sz="1000" dirty="0">
                <a:latin typeface="Calibri"/>
                <a:cs typeface="Calibri"/>
              </a:rPr>
              <a:t>600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25" name="object 125"/>
          <p:cNvSpPr/>
          <p:nvPr/>
        </p:nvSpPr>
        <p:spPr>
          <a:xfrm>
            <a:off x="1383918" y="2538142"/>
            <a:ext cx="4821555" cy="2694305"/>
          </a:xfrm>
          <a:custGeom>
            <a:avLst/>
            <a:gdLst/>
            <a:ahLst/>
            <a:cxnLst/>
            <a:rect l="l" t="t" r="r" b="b"/>
            <a:pathLst>
              <a:path w="4821555" h="2694304">
                <a:moveTo>
                  <a:pt x="0" y="2693964"/>
                </a:moveTo>
                <a:lnTo>
                  <a:pt x="4821153" y="2693964"/>
                </a:lnTo>
                <a:lnTo>
                  <a:pt x="4821153" y="0"/>
                </a:lnTo>
                <a:lnTo>
                  <a:pt x="0" y="0"/>
                </a:lnTo>
                <a:lnTo>
                  <a:pt x="0" y="2693964"/>
                </a:lnTo>
                <a:close/>
              </a:path>
            </a:pathLst>
          </a:custGeom>
          <a:ln w="912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869425" y="9167867"/>
            <a:ext cx="3077845" cy="0"/>
          </a:xfrm>
          <a:custGeom>
            <a:avLst/>
            <a:gdLst/>
            <a:ahLst/>
            <a:cxnLst/>
            <a:rect l="l" t="t" r="r" b="b"/>
            <a:pathLst>
              <a:path w="3077845">
                <a:moveTo>
                  <a:pt x="0" y="0"/>
                </a:moveTo>
                <a:lnTo>
                  <a:pt x="3077348" y="0"/>
                </a:lnTo>
              </a:path>
            </a:pathLst>
          </a:custGeom>
          <a:ln w="91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869425" y="8925066"/>
            <a:ext cx="3077845" cy="0"/>
          </a:xfrm>
          <a:custGeom>
            <a:avLst/>
            <a:gdLst/>
            <a:ahLst/>
            <a:cxnLst/>
            <a:rect l="l" t="t" r="r" b="b"/>
            <a:pathLst>
              <a:path w="3077845">
                <a:moveTo>
                  <a:pt x="0" y="0"/>
                </a:moveTo>
                <a:lnTo>
                  <a:pt x="3077348" y="0"/>
                </a:lnTo>
              </a:path>
            </a:pathLst>
          </a:custGeom>
          <a:ln w="91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869425" y="8680749"/>
            <a:ext cx="3077845" cy="0"/>
          </a:xfrm>
          <a:custGeom>
            <a:avLst/>
            <a:gdLst/>
            <a:ahLst/>
            <a:cxnLst/>
            <a:rect l="l" t="t" r="r" b="b"/>
            <a:pathLst>
              <a:path w="3077845">
                <a:moveTo>
                  <a:pt x="0" y="0"/>
                </a:moveTo>
                <a:lnTo>
                  <a:pt x="3077348" y="0"/>
                </a:lnTo>
              </a:path>
            </a:pathLst>
          </a:custGeom>
          <a:ln w="91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869425" y="8436443"/>
            <a:ext cx="3077845" cy="0"/>
          </a:xfrm>
          <a:custGeom>
            <a:avLst/>
            <a:gdLst/>
            <a:ahLst/>
            <a:cxnLst/>
            <a:rect l="l" t="t" r="r" b="b"/>
            <a:pathLst>
              <a:path w="3077845">
                <a:moveTo>
                  <a:pt x="0" y="0"/>
                </a:moveTo>
                <a:lnTo>
                  <a:pt x="3077348" y="0"/>
                </a:lnTo>
              </a:path>
            </a:pathLst>
          </a:custGeom>
          <a:ln w="91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869425" y="8193643"/>
            <a:ext cx="3077845" cy="0"/>
          </a:xfrm>
          <a:custGeom>
            <a:avLst/>
            <a:gdLst/>
            <a:ahLst/>
            <a:cxnLst/>
            <a:rect l="l" t="t" r="r" b="b"/>
            <a:pathLst>
              <a:path w="3077845">
                <a:moveTo>
                  <a:pt x="0" y="0"/>
                </a:moveTo>
                <a:lnTo>
                  <a:pt x="3077348" y="0"/>
                </a:lnTo>
              </a:path>
            </a:pathLst>
          </a:custGeom>
          <a:ln w="91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869425" y="7949324"/>
            <a:ext cx="3077845" cy="0"/>
          </a:xfrm>
          <a:custGeom>
            <a:avLst/>
            <a:gdLst/>
            <a:ahLst/>
            <a:cxnLst/>
            <a:rect l="l" t="t" r="r" b="b"/>
            <a:pathLst>
              <a:path w="3077845">
                <a:moveTo>
                  <a:pt x="0" y="0"/>
                </a:moveTo>
                <a:lnTo>
                  <a:pt x="3077348" y="0"/>
                </a:lnTo>
              </a:path>
            </a:pathLst>
          </a:custGeom>
          <a:ln w="91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869425" y="7706524"/>
            <a:ext cx="3077845" cy="0"/>
          </a:xfrm>
          <a:custGeom>
            <a:avLst/>
            <a:gdLst/>
            <a:ahLst/>
            <a:cxnLst/>
            <a:rect l="l" t="t" r="r" b="b"/>
            <a:pathLst>
              <a:path w="3077845">
                <a:moveTo>
                  <a:pt x="0" y="0"/>
                </a:moveTo>
                <a:lnTo>
                  <a:pt x="3077348" y="0"/>
                </a:lnTo>
              </a:path>
            </a:pathLst>
          </a:custGeom>
          <a:ln w="91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869425" y="7462206"/>
            <a:ext cx="3077845" cy="0"/>
          </a:xfrm>
          <a:custGeom>
            <a:avLst/>
            <a:gdLst/>
            <a:ahLst/>
            <a:cxnLst/>
            <a:rect l="l" t="t" r="r" b="b"/>
            <a:pathLst>
              <a:path w="3077845">
                <a:moveTo>
                  <a:pt x="0" y="0"/>
                </a:moveTo>
                <a:lnTo>
                  <a:pt x="3077348" y="0"/>
                </a:lnTo>
              </a:path>
            </a:pathLst>
          </a:custGeom>
          <a:ln w="91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869425" y="7219406"/>
            <a:ext cx="3077845" cy="0"/>
          </a:xfrm>
          <a:custGeom>
            <a:avLst/>
            <a:gdLst/>
            <a:ahLst/>
            <a:cxnLst/>
            <a:rect l="l" t="t" r="r" b="b"/>
            <a:pathLst>
              <a:path w="3077845">
                <a:moveTo>
                  <a:pt x="0" y="0"/>
                </a:moveTo>
                <a:lnTo>
                  <a:pt x="3077348" y="0"/>
                </a:lnTo>
              </a:path>
            </a:pathLst>
          </a:custGeom>
          <a:ln w="91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869425" y="7219406"/>
            <a:ext cx="0" cy="2193290"/>
          </a:xfrm>
          <a:custGeom>
            <a:avLst/>
            <a:gdLst/>
            <a:ahLst/>
            <a:cxnLst/>
            <a:rect l="l" t="t" r="r" b="b"/>
            <a:pathLst>
              <a:path h="2193290">
                <a:moveTo>
                  <a:pt x="0" y="2192778"/>
                </a:moveTo>
                <a:lnTo>
                  <a:pt x="0" y="0"/>
                </a:lnTo>
              </a:path>
            </a:pathLst>
          </a:custGeom>
          <a:ln w="913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829835" y="9412185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589" y="0"/>
                </a:lnTo>
              </a:path>
            </a:pathLst>
          </a:custGeom>
          <a:ln w="91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829835" y="9167867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589" y="0"/>
                </a:lnTo>
              </a:path>
            </a:pathLst>
          </a:custGeom>
          <a:ln w="91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829835" y="8925066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589" y="0"/>
                </a:lnTo>
              </a:path>
            </a:pathLst>
          </a:custGeom>
          <a:ln w="91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829835" y="8680749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589" y="0"/>
                </a:lnTo>
              </a:path>
            </a:pathLst>
          </a:custGeom>
          <a:ln w="91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829835" y="8436443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589" y="0"/>
                </a:lnTo>
              </a:path>
            </a:pathLst>
          </a:custGeom>
          <a:ln w="91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829835" y="8193643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589" y="0"/>
                </a:lnTo>
              </a:path>
            </a:pathLst>
          </a:custGeom>
          <a:ln w="91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829835" y="7949324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589" y="0"/>
                </a:lnTo>
              </a:path>
            </a:pathLst>
          </a:custGeom>
          <a:ln w="91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829835" y="7706524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589" y="0"/>
                </a:lnTo>
              </a:path>
            </a:pathLst>
          </a:custGeom>
          <a:ln w="91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829835" y="7462206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589" y="0"/>
                </a:lnTo>
              </a:path>
            </a:pathLst>
          </a:custGeom>
          <a:ln w="91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829835" y="7219406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589" y="0"/>
                </a:lnTo>
              </a:path>
            </a:pathLst>
          </a:custGeom>
          <a:ln w="91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869425" y="9412185"/>
            <a:ext cx="3077845" cy="0"/>
          </a:xfrm>
          <a:custGeom>
            <a:avLst/>
            <a:gdLst/>
            <a:ahLst/>
            <a:cxnLst/>
            <a:rect l="l" t="t" r="r" b="b"/>
            <a:pathLst>
              <a:path w="3077845">
                <a:moveTo>
                  <a:pt x="0" y="0"/>
                </a:moveTo>
                <a:lnTo>
                  <a:pt x="3077348" y="0"/>
                </a:lnTo>
              </a:path>
            </a:pathLst>
          </a:custGeom>
          <a:ln w="910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869425" y="9412185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455"/>
                </a:lnTo>
              </a:path>
            </a:pathLst>
          </a:custGeom>
          <a:ln w="913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382570" y="9412185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455"/>
                </a:lnTo>
              </a:path>
            </a:pathLst>
          </a:custGeom>
          <a:ln w="913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895715" y="9412185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455"/>
                </a:lnTo>
              </a:path>
            </a:pathLst>
          </a:custGeom>
          <a:ln w="913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3408860" y="9412185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455"/>
                </a:lnTo>
              </a:path>
            </a:pathLst>
          </a:custGeom>
          <a:ln w="913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920483" y="9412185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455"/>
                </a:lnTo>
              </a:path>
            </a:pathLst>
          </a:custGeom>
          <a:ln w="913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4433628" y="9412185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455"/>
                </a:lnTo>
              </a:path>
            </a:pathLst>
          </a:custGeom>
          <a:ln w="913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4946774" y="9412185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455"/>
                </a:lnTo>
              </a:path>
            </a:pathLst>
          </a:custGeom>
          <a:ln w="913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2126759" y="8178468"/>
            <a:ext cx="2564765" cy="617855"/>
          </a:xfrm>
          <a:custGeom>
            <a:avLst/>
            <a:gdLst/>
            <a:ahLst/>
            <a:cxnLst/>
            <a:rect l="l" t="t" r="r" b="b"/>
            <a:pathLst>
              <a:path w="2564765" h="617854">
                <a:moveTo>
                  <a:pt x="0" y="617610"/>
                </a:moveTo>
                <a:lnTo>
                  <a:pt x="513145" y="482553"/>
                </a:lnTo>
                <a:lnTo>
                  <a:pt x="1024767" y="344460"/>
                </a:lnTo>
                <a:lnTo>
                  <a:pt x="1537912" y="215485"/>
                </a:lnTo>
                <a:lnTo>
                  <a:pt x="2051058" y="169960"/>
                </a:lnTo>
                <a:lnTo>
                  <a:pt x="2564203" y="0"/>
                </a:lnTo>
              </a:path>
            </a:pathLst>
          </a:custGeom>
          <a:ln w="27320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2126759" y="7793021"/>
            <a:ext cx="2564765" cy="887730"/>
          </a:xfrm>
          <a:custGeom>
            <a:avLst/>
            <a:gdLst/>
            <a:ahLst/>
            <a:cxnLst/>
            <a:rect l="l" t="t" r="r" b="b"/>
            <a:pathLst>
              <a:path w="2564765" h="887729">
                <a:moveTo>
                  <a:pt x="0" y="887726"/>
                </a:moveTo>
                <a:lnTo>
                  <a:pt x="513145" y="735976"/>
                </a:lnTo>
                <a:lnTo>
                  <a:pt x="1024767" y="406690"/>
                </a:lnTo>
                <a:lnTo>
                  <a:pt x="1537912" y="28832"/>
                </a:lnTo>
                <a:lnTo>
                  <a:pt x="2051058" y="289843"/>
                </a:lnTo>
                <a:lnTo>
                  <a:pt x="2564203" y="0"/>
                </a:lnTo>
              </a:path>
            </a:pathLst>
          </a:custGeom>
          <a:ln w="27325">
            <a:solidFill>
              <a:srgbClr val="0000BE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2126759" y="7419716"/>
            <a:ext cx="2564765" cy="1144270"/>
          </a:xfrm>
          <a:custGeom>
            <a:avLst/>
            <a:gdLst/>
            <a:ahLst/>
            <a:cxnLst/>
            <a:rect l="l" t="t" r="r" b="b"/>
            <a:pathLst>
              <a:path w="2564765" h="1144270">
                <a:moveTo>
                  <a:pt x="0" y="1144184"/>
                </a:moveTo>
                <a:lnTo>
                  <a:pt x="513145" y="948439"/>
                </a:lnTo>
                <a:lnTo>
                  <a:pt x="1024767" y="525055"/>
                </a:lnTo>
                <a:lnTo>
                  <a:pt x="1537912" y="37937"/>
                </a:lnTo>
                <a:lnTo>
                  <a:pt x="2051058" y="373305"/>
                </a:lnTo>
                <a:lnTo>
                  <a:pt x="2564203" y="0"/>
                </a:lnTo>
              </a:path>
            </a:pathLst>
          </a:custGeom>
          <a:ln w="27330">
            <a:solidFill>
              <a:srgbClr val="5F5F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 txBox="1"/>
          <p:nvPr/>
        </p:nvSpPr>
        <p:spPr>
          <a:xfrm>
            <a:off x="1357829" y="8833576"/>
            <a:ext cx="379730" cy="659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$4,0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sz="1000" spc="-5" dirty="0">
                <a:latin typeface="Calibri"/>
                <a:cs typeface="Calibri"/>
              </a:rPr>
              <a:t>$2,000</a:t>
            </a:r>
            <a:endParaRPr sz="1000">
              <a:latin typeface="Calibri"/>
              <a:cs typeface="Calibri"/>
            </a:endParaRPr>
          </a:p>
          <a:p>
            <a:pPr marL="205104">
              <a:lnSpc>
                <a:spcPct val="100000"/>
              </a:lnSpc>
              <a:spcBef>
                <a:spcPts val="715"/>
              </a:spcBef>
            </a:pPr>
            <a:r>
              <a:rPr sz="1000" spc="-5" dirty="0">
                <a:latin typeface="Calibri"/>
                <a:cs typeface="Calibri"/>
              </a:rPr>
              <a:t>$-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1357829" y="8589865"/>
            <a:ext cx="379095" cy="1714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$6,0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1357898" y="8346154"/>
            <a:ext cx="379095" cy="1714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$8,0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1293572" y="8102178"/>
            <a:ext cx="443230" cy="1714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$1</a:t>
            </a:r>
            <a:r>
              <a:rPr sz="1000" spc="0" dirty="0">
                <a:latin typeface="Calibri"/>
                <a:cs typeface="Calibri"/>
              </a:rPr>
              <a:t>0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902004" y="5311571"/>
            <a:ext cx="5673725" cy="2718435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 marR="5080">
              <a:lnSpc>
                <a:spcPts val="1730"/>
              </a:lnSpc>
              <a:spcBef>
                <a:spcPts val="140"/>
              </a:spcBef>
            </a:pPr>
            <a:r>
              <a:rPr sz="1000" spc="-5" dirty="0">
                <a:latin typeface="Arial"/>
                <a:cs typeface="Arial"/>
              </a:rPr>
              <a:t>Smaller control </a:t>
            </a:r>
            <a:r>
              <a:rPr sz="1000" spc="-10" dirty="0">
                <a:latin typeface="Arial"/>
                <a:cs typeface="Arial"/>
              </a:rPr>
              <a:t>valves </a:t>
            </a:r>
            <a:r>
              <a:rPr sz="1000" dirty="0">
                <a:latin typeface="Arial"/>
                <a:cs typeface="Arial"/>
              </a:rPr>
              <a:t>(1”-4”) </a:t>
            </a:r>
            <a:r>
              <a:rPr sz="1000" spc="-10" dirty="0">
                <a:latin typeface="Arial"/>
                <a:cs typeface="Arial"/>
              </a:rPr>
              <a:t>will </a:t>
            </a:r>
            <a:r>
              <a:rPr sz="1000" spc="-5" dirty="0">
                <a:latin typeface="Arial"/>
                <a:cs typeface="Arial"/>
              </a:rPr>
              <a:t>typically use globe </a:t>
            </a:r>
            <a:r>
              <a:rPr sz="1000" dirty="0">
                <a:latin typeface="Arial"/>
                <a:cs typeface="Arial"/>
              </a:rPr>
              <a:t>type </a:t>
            </a:r>
            <a:r>
              <a:rPr sz="1000" spc="-5" dirty="0">
                <a:latin typeface="Arial"/>
                <a:cs typeface="Arial"/>
              </a:rPr>
              <a:t>valves, whereas larger control valves (6”  and larger) will </a:t>
            </a:r>
            <a:r>
              <a:rPr sz="1000" dirty="0">
                <a:latin typeface="Arial"/>
                <a:cs typeface="Arial"/>
              </a:rPr>
              <a:t>typically </a:t>
            </a:r>
            <a:r>
              <a:rPr sz="1000" spc="-5" dirty="0">
                <a:latin typeface="Arial"/>
                <a:cs typeface="Arial"/>
              </a:rPr>
              <a:t>use ball type valves. Globe valves provide better </a:t>
            </a:r>
            <a:r>
              <a:rPr sz="1000" dirty="0">
                <a:latin typeface="Arial"/>
                <a:cs typeface="Arial"/>
              </a:rPr>
              <a:t>flow </a:t>
            </a:r>
            <a:r>
              <a:rPr sz="1000" spc="-5" dirty="0">
                <a:latin typeface="Arial"/>
                <a:cs typeface="Arial"/>
              </a:rPr>
              <a:t>control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smaller sizes  while ball valves are </a:t>
            </a:r>
            <a:r>
              <a:rPr sz="1000" dirty="0">
                <a:latin typeface="Arial"/>
                <a:cs typeface="Arial"/>
              </a:rPr>
              <a:t>more </a:t>
            </a:r>
            <a:r>
              <a:rPr sz="1000" spc="-5" dirty="0">
                <a:latin typeface="Arial"/>
                <a:cs typeface="Arial"/>
              </a:rPr>
              <a:t>economical to fabricate in the larger sizes. Hence, the price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6”</a:t>
            </a:r>
            <a:r>
              <a:rPr sz="1000" spc="24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and</a:t>
            </a:r>
            <a:endParaRPr sz="1000">
              <a:latin typeface="Arial"/>
              <a:cs typeface="Arial"/>
            </a:endParaRPr>
          </a:p>
          <a:p>
            <a:pPr marL="12700" marR="57150">
              <a:lnSpc>
                <a:spcPts val="1720"/>
              </a:lnSpc>
              <a:spcBef>
                <a:spcPts val="5"/>
              </a:spcBef>
            </a:pPr>
            <a:r>
              <a:rPr sz="1000" spc="-5" dirty="0">
                <a:latin typeface="Arial"/>
                <a:cs typeface="Arial"/>
              </a:rPr>
              <a:t>larger valves yields a price break (see chart below).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price break also applies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the carbon </a:t>
            </a:r>
            <a:r>
              <a:rPr sz="1000" dirty="0">
                <a:latin typeface="Arial"/>
                <a:cs typeface="Arial"/>
              </a:rPr>
              <a:t>steel  </a:t>
            </a:r>
            <a:r>
              <a:rPr sz="1000" spc="-5" dirty="0">
                <a:latin typeface="Arial"/>
                <a:cs typeface="Arial"/>
              </a:rPr>
              <a:t>valves, but with carbon steel </a:t>
            </a:r>
            <a:r>
              <a:rPr sz="1000" dirty="0">
                <a:latin typeface="Arial"/>
                <a:cs typeface="Arial"/>
              </a:rPr>
              <a:t>the price difference </a:t>
            </a:r>
            <a:r>
              <a:rPr sz="1000" spc="-5" dirty="0">
                <a:latin typeface="Arial"/>
                <a:cs typeface="Arial"/>
              </a:rPr>
              <a:t>isn’t enough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lower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price between 4” and</a:t>
            </a:r>
            <a:r>
              <a:rPr sz="1000" spc="12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6”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84"/>
              </a:spcBef>
            </a:pPr>
            <a:r>
              <a:rPr sz="1000" spc="-5" dirty="0">
                <a:latin typeface="Arial"/>
                <a:cs typeface="Arial"/>
              </a:rPr>
              <a:t>valves.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Times New Roman"/>
              <a:cs typeface="Times New Roman"/>
            </a:endParaRPr>
          </a:p>
          <a:p>
            <a:pPr marL="998219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37: Control Valve Size vs. Cost - </a:t>
            </a:r>
            <a:r>
              <a:rPr sz="1000" b="1" spc="5" dirty="0">
                <a:latin typeface="Arial"/>
                <a:cs typeface="Arial"/>
              </a:rPr>
              <a:t>by </a:t>
            </a:r>
            <a:r>
              <a:rPr sz="1000" b="1" spc="-5" dirty="0">
                <a:latin typeface="Arial"/>
                <a:cs typeface="Arial"/>
              </a:rPr>
              <a:t>Material (Class</a:t>
            </a:r>
            <a:r>
              <a:rPr sz="1000" b="1" spc="10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300)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400">
              <a:latin typeface="Times New Roman"/>
              <a:cs typeface="Times New Roman"/>
            </a:endParaRPr>
          </a:p>
          <a:p>
            <a:pPr marL="40386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$18,000</a:t>
            </a:r>
            <a:endParaRPr sz="1000">
              <a:latin typeface="Calibri"/>
              <a:cs typeface="Calibri"/>
            </a:endParaRPr>
          </a:p>
          <a:p>
            <a:pPr marL="403860">
              <a:lnSpc>
                <a:spcPct val="100000"/>
              </a:lnSpc>
              <a:spcBef>
                <a:spcPts val="715"/>
              </a:spcBef>
            </a:pPr>
            <a:r>
              <a:rPr sz="1000" spc="-5" dirty="0">
                <a:latin typeface="Calibri"/>
                <a:cs typeface="Calibri"/>
              </a:rPr>
              <a:t>$16,000</a:t>
            </a:r>
            <a:endParaRPr sz="1000">
              <a:latin typeface="Calibri"/>
              <a:cs typeface="Calibri"/>
            </a:endParaRPr>
          </a:p>
          <a:p>
            <a:pPr marL="403860">
              <a:lnSpc>
                <a:spcPct val="100000"/>
              </a:lnSpc>
              <a:spcBef>
                <a:spcPts val="720"/>
              </a:spcBef>
            </a:pPr>
            <a:r>
              <a:rPr sz="1000" spc="-5" dirty="0">
                <a:latin typeface="Calibri"/>
                <a:cs typeface="Calibri"/>
              </a:rPr>
              <a:t>$14,000</a:t>
            </a:r>
            <a:endParaRPr sz="1000">
              <a:latin typeface="Calibri"/>
              <a:cs typeface="Calibri"/>
            </a:endParaRPr>
          </a:p>
          <a:p>
            <a:pPr marL="403860">
              <a:lnSpc>
                <a:spcPct val="100000"/>
              </a:lnSpc>
              <a:spcBef>
                <a:spcPts val="720"/>
              </a:spcBef>
            </a:pPr>
            <a:r>
              <a:rPr sz="1000" spc="-5" dirty="0">
                <a:latin typeface="Calibri"/>
                <a:cs typeface="Calibri"/>
              </a:rPr>
              <a:t>$12,000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2056501" y="9485795"/>
            <a:ext cx="140970" cy="1714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1"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2569596" y="9485795"/>
            <a:ext cx="140335" cy="1714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2"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3082487" y="9485795"/>
            <a:ext cx="140335" cy="1714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3"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3595378" y="9485795"/>
            <a:ext cx="140335" cy="1714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4"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4108143" y="9485795"/>
            <a:ext cx="140335" cy="1714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6"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4621034" y="9485795"/>
            <a:ext cx="140335" cy="1714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8"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8" name="object 168"/>
          <p:cNvSpPr/>
          <p:nvPr/>
        </p:nvSpPr>
        <p:spPr>
          <a:xfrm>
            <a:off x="5155381" y="8175432"/>
            <a:ext cx="320040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19764" y="0"/>
                </a:lnTo>
              </a:path>
            </a:pathLst>
          </a:custGeom>
          <a:ln w="27315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155381" y="8403058"/>
            <a:ext cx="320040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19764" y="0"/>
                </a:lnTo>
              </a:path>
            </a:pathLst>
          </a:custGeom>
          <a:ln w="27315">
            <a:solidFill>
              <a:srgbClr val="0000BE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155381" y="8632188"/>
            <a:ext cx="320040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19764" y="0"/>
                </a:lnTo>
              </a:path>
            </a:pathLst>
          </a:custGeom>
          <a:ln w="27315">
            <a:solidFill>
              <a:srgbClr val="5F5F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 txBox="1"/>
          <p:nvPr/>
        </p:nvSpPr>
        <p:spPr>
          <a:xfrm>
            <a:off x="5498355" y="8007084"/>
            <a:ext cx="749300" cy="7054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>
              <a:lnSpc>
                <a:spcPct val="150200"/>
              </a:lnSpc>
            </a:pPr>
            <a:r>
              <a:rPr sz="1000" spc="-5" dirty="0">
                <a:latin typeface="Calibri"/>
                <a:cs typeface="Calibri"/>
              </a:rPr>
              <a:t>Carbon Steel  316 Stainless  </a:t>
            </a:r>
            <a:r>
              <a:rPr sz="1000" dirty="0">
                <a:latin typeface="Calibri"/>
                <a:cs typeface="Calibri"/>
              </a:rPr>
              <a:t>317L</a:t>
            </a:r>
            <a:r>
              <a:rPr sz="1000" spc="-10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Stainless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72" name="object 172"/>
          <p:cNvSpPr/>
          <p:nvPr/>
        </p:nvSpPr>
        <p:spPr>
          <a:xfrm>
            <a:off x="1194875" y="7078262"/>
            <a:ext cx="5168265" cy="2649855"/>
          </a:xfrm>
          <a:custGeom>
            <a:avLst/>
            <a:gdLst/>
            <a:ahLst/>
            <a:cxnLst/>
            <a:rect l="l" t="t" r="r" b="b"/>
            <a:pathLst>
              <a:path w="5168265" h="2649854">
                <a:moveTo>
                  <a:pt x="0" y="2649559"/>
                </a:moveTo>
                <a:lnTo>
                  <a:pt x="5167996" y="2649559"/>
                </a:lnTo>
                <a:lnTo>
                  <a:pt x="5167996" y="0"/>
                </a:lnTo>
                <a:lnTo>
                  <a:pt x="0" y="0"/>
                </a:lnTo>
                <a:lnTo>
                  <a:pt x="0" y="2649559"/>
                </a:lnTo>
                <a:close/>
              </a:path>
            </a:pathLst>
          </a:custGeom>
          <a:ln w="911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74" name="object 17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77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838301"/>
            <a:ext cx="5648325" cy="6711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600"/>
              </a:lnSpc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additional cost per inch of diameter </a:t>
            </a:r>
            <a:r>
              <a:rPr sz="1000" spc="-10" dirty="0">
                <a:latin typeface="Arial"/>
                <a:cs typeface="Arial"/>
              </a:rPr>
              <a:t>pays </a:t>
            </a:r>
            <a:r>
              <a:rPr sz="1000" dirty="0">
                <a:latin typeface="Arial"/>
                <a:cs typeface="Arial"/>
              </a:rPr>
              <a:t>off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increased output, but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diminishing degrees as  the diameter increases.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incremental increase </a:t>
            </a:r>
            <a:r>
              <a:rPr sz="1000" spc="5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flow per dollar expended increases from 2’ to 3”  diameter. However, after about 3.5” in diameter, the rate of payback decreases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a linear</a:t>
            </a:r>
            <a:r>
              <a:rPr sz="1000" spc="2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fashion.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917244" y="1932178"/>
            <a:ext cx="572770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38: Output Flow </a:t>
            </a:r>
            <a:r>
              <a:rPr sz="1000" b="1" spc="-10" dirty="0">
                <a:latin typeface="Arial"/>
                <a:cs typeface="Arial"/>
              </a:rPr>
              <a:t>for </a:t>
            </a:r>
            <a:r>
              <a:rPr sz="1000" b="1" spc="-5" dirty="0">
                <a:latin typeface="Arial"/>
                <a:cs typeface="Arial"/>
              </a:rPr>
              <a:t>Each Extra Dollar Spent vs. Control Valves Size - by Pressure</a:t>
            </a:r>
            <a:r>
              <a:rPr sz="1000" b="1" spc="265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Class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/>
          <p:nvPr/>
        </p:nvSpPr>
        <p:spPr>
          <a:xfrm>
            <a:off x="2427277" y="4320399"/>
            <a:ext cx="2581275" cy="0"/>
          </a:xfrm>
          <a:custGeom>
            <a:avLst/>
            <a:gdLst/>
            <a:ahLst/>
            <a:cxnLst/>
            <a:rect l="l" t="t" r="r" b="b"/>
            <a:pathLst>
              <a:path w="2581275">
                <a:moveTo>
                  <a:pt x="0" y="0"/>
                </a:moveTo>
                <a:lnTo>
                  <a:pt x="2580957" y="0"/>
                </a:lnTo>
              </a:path>
            </a:pathLst>
          </a:custGeom>
          <a:ln w="753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2427277" y="4091839"/>
            <a:ext cx="2581275" cy="0"/>
          </a:xfrm>
          <a:custGeom>
            <a:avLst/>
            <a:gdLst/>
            <a:ahLst/>
            <a:cxnLst/>
            <a:rect l="l" t="t" r="r" b="b"/>
            <a:pathLst>
              <a:path w="2581275">
                <a:moveTo>
                  <a:pt x="0" y="0"/>
                </a:moveTo>
                <a:lnTo>
                  <a:pt x="2580957" y="0"/>
                </a:lnTo>
              </a:path>
            </a:pathLst>
          </a:custGeom>
          <a:ln w="753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427277" y="3864535"/>
            <a:ext cx="2581275" cy="0"/>
          </a:xfrm>
          <a:custGeom>
            <a:avLst/>
            <a:gdLst/>
            <a:ahLst/>
            <a:cxnLst/>
            <a:rect l="l" t="t" r="r" b="b"/>
            <a:pathLst>
              <a:path w="2581275">
                <a:moveTo>
                  <a:pt x="0" y="0"/>
                </a:moveTo>
                <a:lnTo>
                  <a:pt x="2580957" y="0"/>
                </a:lnTo>
              </a:path>
            </a:pathLst>
          </a:custGeom>
          <a:ln w="753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427277" y="3637272"/>
            <a:ext cx="2581275" cy="0"/>
          </a:xfrm>
          <a:custGeom>
            <a:avLst/>
            <a:gdLst/>
            <a:ahLst/>
            <a:cxnLst/>
            <a:rect l="l" t="t" r="r" b="b"/>
            <a:pathLst>
              <a:path w="2581275">
                <a:moveTo>
                  <a:pt x="0" y="0"/>
                </a:moveTo>
                <a:lnTo>
                  <a:pt x="2580957" y="0"/>
                </a:lnTo>
              </a:path>
            </a:pathLst>
          </a:custGeom>
          <a:ln w="753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427277" y="3409968"/>
            <a:ext cx="2581275" cy="0"/>
          </a:xfrm>
          <a:custGeom>
            <a:avLst/>
            <a:gdLst/>
            <a:ahLst/>
            <a:cxnLst/>
            <a:rect l="l" t="t" r="r" b="b"/>
            <a:pathLst>
              <a:path w="2581275">
                <a:moveTo>
                  <a:pt x="0" y="0"/>
                </a:moveTo>
                <a:lnTo>
                  <a:pt x="2580957" y="0"/>
                </a:lnTo>
              </a:path>
            </a:pathLst>
          </a:custGeom>
          <a:ln w="753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427277" y="3182663"/>
            <a:ext cx="2581275" cy="0"/>
          </a:xfrm>
          <a:custGeom>
            <a:avLst/>
            <a:gdLst/>
            <a:ahLst/>
            <a:cxnLst/>
            <a:rect l="l" t="t" r="r" b="b"/>
            <a:pathLst>
              <a:path w="2581275">
                <a:moveTo>
                  <a:pt x="0" y="0"/>
                </a:moveTo>
                <a:lnTo>
                  <a:pt x="2580957" y="0"/>
                </a:lnTo>
              </a:path>
            </a:pathLst>
          </a:custGeom>
          <a:ln w="753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427277" y="2954103"/>
            <a:ext cx="2581275" cy="0"/>
          </a:xfrm>
          <a:custGeom>
            <a:avLst/>
            <a:gdLst/>
            <a:ahLst/>
            <a:cxnLst/>
            <a:rect l="l" t="t" r="r" b="b"/>
            <a:pathLst>
              <a:path w="2581275">
                <a:moveTo>
                  <a:pt x="0" y="0"/>
                </a:moveTo>
                <a:lnTo>
                  <a:pt x="2580957" y="0"/>
                </a:lnTo>
              </a:path>
            </a:pathLst>
          </a:custGeom>
          <a:ln w="753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427277" y="2726799"/>
            <a:ext cx="2581275" cy="0"/>
          </a:xfrm>
          <a:custGeom>
            <a:avLst/>
            <a:gdLst/>
            <a:ahLst/>
            <a:cxnLst/>
            <a:rect l="l" t="t" r="r" b="b"/>
            <a:pathLst>
              <a:path w="2581275">
                <a:moveTo>
                  <a:pt x="0" y="0"/>
                </a:moveTo>
                <a:lnTo>
                  <a:pt x="2580957" y="0"/>
                </a:lnTo>
              </a:path>
            </a:pathLst>
          </a:custGeom>
          <a:ln w="753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427277" y="2499494"/>
            <a:ext cx="2581275" cy="0"/>
          </a:xfrm>
          <a:custGeom>
            <a:avLst/>
            <a:gdLst/>
            <a:ahLst/>
            <a:cxnLst/>
            <a:rect l="l" t="t" r="r" b="b"/>
            <a:pathLst>
              <a:path w="2581275">
                <a:moveTo>
                  <a:pt x="0" y="0"/>
                </a:moveTo>
                <a:lnTo>
                  <a:pt x="2580957" y="0"/>
                </a:lnTo>
              </a:path>
            </a:pathLst>
          </a:custGeom>
          <a:ln w="753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427277" y="2499494"/>
            <a:ext cx="0" cy="2048510"/>
          </a:xfrm>
          <a:custGeom>
            <a:avLst/>
            <a:gdLst/>
            <a:ahLst/>
            <a:cxnLst/>
            <a:rect l="l" t="t" r="r" b="b"/>
            <a:pathLst>
              <a:path h="2048510">
                <a:moveTo>
                  <a:pt x="0" y="2048209"/>
                </a:moveTo>
                <a:lnTo>
                  <a:pt x="0" y="0"/>
                </a:lnTo>
              </a:path>
            </a:pathLst>
          </a:custGeom>
          <a:ln w="755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394559" y="4547704"/>
            <a:ext cx="33020" cy="0"/>
          </a:xfrm>
          <a:custGeom>
            <a:avLst/>
            <a:gdLst/>
            <a:ahLst/>
            <a:cxnLst/>
            <a:rect l="l" t="t" r="r" b="b"/>
            <a:pathLst>
              <a:path w="33019">
                <a:moveTo>
                  <a:pt x="0" y="0"/>
                </a:moveTo>
                <a:lnTo>
                  <a:pt x="32718" y="0"/>
                </a:lnTo>
              </a:path>
            </a:pathLst>
          </a:custGeom>
          <a:ln w="753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394559" y="4320399"/>
            <a:ext cx="33020" cy="0"/>
          </a:xfrm>
          <a:custGeom>
            <a:avLst/>
            <a:gdLst/>
            <a:ahLst/>
            <a:cxnLst/>
            <a:rect l="l" t="t" r="r" b="b"/>
            <a:pathLst>
              <a:path w="33019">
                <a:moveTo>
                  <a:pt x="0" y="0"/>
                </a:moveTo>
                <a:lnTo>
                  <a:pt x="32718" y="0"/>
                </a:lnTo>
              </a:path>
            </a:pathLst>
          </a:custGeom>
          <a:ln w="753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394559" y="4091839"/>
            <a:ext cx="33020" cy="0"/>
          </a:xfrm>
          <a:custGeom>
            <a:avLst/>
            <a:gdLst/>
            <a:ahLst/>
            <a:cxnLst/>
            <a:rect l="l" t="t" r="r" b="b"/>
            <a:pathLst>
              <a:path w="33019">
                <a:moveTo>
                  <a:pt x="0" y="0"/>
                </a:moveTo>
                <a:lnTo>
                  <a:pt x="32718" y="0"/>
                </a:lnTo>
              </a:path>
            </a:pathLst>
          </a:custGeom>
          <a:ln w="753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394559" y="3864535"/>
            <a:ext cx="33020" cy="0"/>
          </a:xfrm>
          <a:custGeom>
            <a:avLst/>
            <a:gdLst/>
            <a:ahLst/>
            <a:cxnLst/>
            <a:rect l="l" t="t" r="r" b="b"/>
            <a:pathLst>
              <a:path w="33019">
                <a:moveTo>
                  <a:pt x="0" y="0"/>
                </a:moveTo>
                <a:lnTo>
                  <a:pt x="32718" y="0"/>
                </a:lnTo>
              </a:path>
            </a:pathLst>
          </a:custGeom>
          <a:ln w="753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394559" y="3637272"/>
            <a:ext cx="33020" cy="0"/>
          </a:xfrm>
          <a:custGeom>
            <a:avLst/>
            <a:gdLst/>
            <a:ahLst/>
            <a:cxnLst/>
            <a:rect l="l" t="t" r="r" b="b"/>
            <a:pathLst>
              <a:path w="33019">
                <a:moveTo>
                  <a:pt x="0" y="0"/>
                </a:moveTo>
                <a:lnTo>
                  <a:pt x="32718" y="0"/>
                </a:lnTo>
              </a:path>
            </a:pathLst>
          </a:custGeom>
          <a:ln w="753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394559" y="3409968"/>
            <a:ext cx="33020" cy="0"/>
          </a:xfrm>
          <a:custGeom>
            <a:avLst/>
            <a:gdLst/>
            <a:ahLst/>
            <a:cxnLst/>
            <a:rect l="l" t="t" r="r" b="b"/>
            <a:pathLst>
              <a:path w="33019">
                <a:moveTo>
                  <a:pt x="0" y="0"/>
                </a:moveTo>
                <a:lnTo>
                  <a:pt x="32718" y="0"/>
                </a:lnTo>
              </a:path>
            </a:pathLst>
          </a:custGeom>
          <a:ln w="753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394559" y="3182663"/>
            <a:ext cx="33020" cy="0"/>
          </a:xfrm>
          <a:custGeom>
            <a:avLst/>
            <a:gdLst/>
            <a:ahLst/>
            <a:cxnLst/>
            <a:rect l="l" t="t" r="r" b="b"/>
            <a:pathLst>
              <a:path w="33019">
                <a:moveTo>
                  <a:pt x="0" y="0"/>
                </a:moveTo>
                <a:lnTo>
                  <a:pt x="32718" y="0"/>
                </a:lnTo>
              </a:path>
            </a:pathLst>
          </a:custGeom>
          <a:ln w="753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394559" y="2954103"/>
            <a:ext cx="33020" cy="0"/>
          </a:xfrm>
          <a:custGeom>
            <a:avLst/>
            <a:gdLst/>
            <a:ahLst/>
            <a:cxnLst/>
            <a:rect l="l" t="t" r="r" b="b"/>
            <a:pathLst>
              <a:path w="33019">
                <a:moveTo>
                  <a:pt x="0" y="0"/>
                </a:moveTo>
                <a:lnTo>
                  <a:pt x="32718" y="0"/>
                </a:lnTo>
              </a:path>
            </a:pathLst>
          </a:custGeom>
          <a:ln w="753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2394559" y="2726799"/>
            <a:ext cx="33020" cy="0"/>
          </a:xfrm>
          <a:custGeom>
            <a:avLst/>
            <a:gdLst/>
            <a:ahLst/>
            <a:cxnLst/>
            <a:rect l="l" t="t" r="r" b="b"/>
            <a:pathLst>
              <a:path w="33019">
                <a:moveTo>
                  <a:pt x="0" y="0"/>
                </a:moveTo>
                <a:lnTo>
                  <a:pt x="32718" y="0"/>
                </a:lnTo>
              </a:path>
            </a:pathLst>
          </a:custGeom>
          <a:ln w="753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2394559" y="2499494"/>
            <a:ext cx="33020" cy="0"/>
          </a:xfrm>
          <a:custGeom>
            <a:avLst/>
            <a:gdLst/>
            <a:ahLst/>
            <a:cxnLst/>
            <a:rect l="l" t="t" r="r" b="b"/>
            <a:pathLst>
              <a:path w="33019">
                <a:moveTo>
                  <a:pt x="0" y="0"/>
                </a:moveTo>
                <a:lnTo>
                  <a:pt x="32718" y="0"/>
                </a:lnTo>
              </a:path>
            </a:pathLst>
          </a:custGeom>
          <a:ln w="753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2427277" y="4547704"/>
            <a:ext cx="2581275" cy="0"/>
          </a:xfrm>
          <a:custGeom>
            <a:avLst/>
            <a:gdLst/>
            <a:ahLst/>
            <a:cxnLst/>
            <a:rect l="l" t="t" r="r" b="b"/>
            <a:pathLst>
              <a:path w="2581275">
                <a:moveTo>
                  <a:pt x="0" y="0"/>
                </a:moveTo>
                <a:lnTo>
                  <a:pt x="2580957" y="0"/>
                </a:lnTo>
              </a:path>
            </a:pathLst>
          </a:custGeom>
          <a:ln w="753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2427277" y="4547704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0"/>
                </a:moveTo>
                <a:lnTo>
                  <a:pt x="0" y="32651"/>
                </a:lnTo>
              </a:path>
            </a:pathLst>
          </a:custGeom>
          <a:ln w="755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2857647" y="4547704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0"/>
                </a:moveTo>
                <a:lnTo>
                  <a:pt x="0" y="32651"/>
                </a:lnTo>
              </a:path>
            </a:pathLst>
          </a:custGeom>
          <a:ln w="755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288016" y="4547704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0"/>
                </a:moveTo>
                <a:lnTo>
                  <a:pt x="0" y="32651"/>
                </a:lnTo>
              </a:path>
            </a:pathLst>
          </a:custGeom>
          <a:ln w="755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717127" y="4547704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0"/>
                </a:moveTo>
                <a:lnTo>
                  <a:pt x="0" y="32651"/>
                </a:lnTo>
              </a:path>
            </a:pathLst>
          </a:custGeom>
          <a:ln w="755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147496" y="4547704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0"/>
                </a:moveTo>
                <a:lnTo>
                  <a:pt x="0" y="32651"/>
                </a:lnTo>
              </a:path>
            </a:pathLst>
          </a:custGeom>
          <a:ln w="755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577866" y="4547704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0"/>
                </a:moveTo>
                <a:lnTo>
                  <a:pt x="0" y="32651"/>
                </a:lnTo>
              </a:path>
            </a:pathLst>
          </a:custGeom>
          <a:ln w="755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008235" y="4547704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0"/>
                </a:moveTo>
                <a:lnTo>
                  <a:pt x="0" y="32651"/>
                </a:lnTo>
              </a:path>
            </a:pathLst>
          </a:custGeom>
          <a:ln w="755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2520021" y="2726904"/>
            <a:ext cx="2159000" cy="1365885"/>
          </a:xfrm>
          <a:custGeom>
            <a:avLst/>
            <a:gdLst/>
            <a:ahLst/>
            <a:cxnLst/>
            <a:rect l="l" t="t" r="r" b="b"/>
            <a:pathLst>
              <a:path w="2159000" h="1365885">
                <a:moveTo>
                  <a:pt x="0" y="1365395"/>
                </a:moveTo>
                <a:lnTo>
                  <a:pt x="26471" y="1319884"/>
                </a:lnTo>
                <a:lnTo>
                  <a:pt x="51920" y="1274373"/>
                </a:lnTo>
                <a:lnTo>
                  <a:pt x="77880" y="1228860"/>
                </a:lnTo>
                <a:lnTo>
                  <a:pt x="105887" y="1183346"/>
                </a:lnTo>
                <a:lnTo>
                  <a:pt x="137479" y="1137829"/>
                </a:lnTo>
                <a:lnTo>
                  <a:pt x="158635" y="1106943"/>
                </a:lnTo>
                <a:lnTo>
                  <a:pt x="181012" y="1072412"/>
                </a:lnTo>
                <a:lnTo>
                  <a:pt x="207418" y="1034858"/>
                </a:lnTo>
                <a:lnTo>
                  <a:pt x="240660" y="994902"/>
                </a:lnTo>
                <a:lnTo>
                  <a:pt x="283546" y="953163"/>
                </a:lnTo>
                <a:lnTo>
                  <a:pt x="338884" y="910263"/>
                </a:lnTo>
                <a:lnTo>
                  <a:pt x="399071" y="869690"/>
                </a:lnTo>
                <a:lnTo>
                  <a:pt x="432968" y="847589"/>
                </a:lnTo>
                <a:lnTo>
                  <a:pt x="469174" y="824434"/>
                </a:lnTo>
                <a:lnTo>
                  <a:pt x="507519" y="800341"/>
                </a:lnTo>
                <a:lnTo>
                  <a:pt x="547831" y="775429"/>
                </a:lnTo>
                <a:lnTo>
                  <a:pt x="589941" y="749814"/>
                </a:lnTo>
                <a:lnTo>
                  <a:pt x="633678" y="723613"/>
                </a:lnTo>
                <a:lnTo>
                  <a:pt x="678872" y="696943"/>
                </a:lnTo>
                <a:lnTo>
                  <a:pt x="725353" y="669922"/>
                </a:lnTo>
                <a:lnTo>
                  <a:pt x="772949" y="642666"/>
                </a:lnTo>
                <a:lnTo>
                  <a:pt x="821492" y="615292"/>
                </a:lnTo>
                <a:lnTo>
                  <a:pt x="870810" y="587917"/>
                </a:lnTo>
                <a:lnTo>
                  <a:pt x="920733" y="560659"/>
                </a:lnTo>
                <a:lnTo>
                  <a:pt x="971091" y="533635"/>
                </a:lnTo>
                <a:lnTo>
                  <a:pt x="1021714" y="506960"/>
                </a:lnTo>
                <a:lnTo>
                  <a:pt x="1072430" y="480754"/>
                </a:lnTo>
                <a:lnTo>
                  <a:pt x="1123071" y="455131"/>
                </a:lnTo>
                <a:lnTo>
                  <a:pt x="1164948" y="434440"/>
                </a:lnTo>
                <a:lnTo>
                  <a:pt x="1207793" y="413749"/>
                </a:lnTo>
                <a:lnTo>
                  <a:pt x="1251535" y="393059"/>
                </a:lnTo>
                <a:lnTo>
                  <a:pt x="1296103" y="372370"/>
                </a:lnTo>
                <a:lnTo>
                  <a:pt x="1341426" y="351682"/>
                </a:lnTo>
                <a:lnTo>
                  <a:pt x="1387434" y="330995"/>
                </a:lnTo>
                <a:lnTo>
                  <a:pt x="1434055" y="310309"/>
                </a:lnTo>
                <a:lnTo>
                  <a:pt x="1481220" y="289622"/>
                </a:lnTo>
                <a:lnTo>
                  <a:pt x="1528856" y="268937"/>
                </a:lnTo>
                <a:lnTo>
                  <a:pt x="1576893" y="248251"/>
                </a:lnTo>
                <a:lnTo>
                  <a:pt x="1625260" y="227565"/>
                </a:lnTo>
                <a:lnTo>
                  <a:pt x="1673887" y="206880"/>
                </a:lnTo>
                <a:lnTo>
                  <a:pt x="1722702" y="186194"/>
                </a:lnTo>
                <a:lnTo>
                  <a:pt x="1771635" y="165509"/>
                </a:lnTo>
                <a:lnTo>
                  <a:pt x="1820614" y="144822"/>
                </a:lnTo>
                <a:lnTo>
                  <a:pt x="1869570" y="124136"/>
                </a:lnTo>
                <a:lnTo>
                  <a:pt x="1918430" y="103449"/>
                </a:lnTo>
                <a:lnTo>
                  <a:pt x="1967125" y="82761"/>
                </a:lnTo>
                <a:lnTo>
                  <a:pt x="2015584" y="62072"/>
                </a:lnTo>
                <a:lnTo>
                  <a:pt x="2063735" y="41382"/>
                </a:lnTo>
                <a:lnTo>
                  <a:pt x="2111507" y="20691"/>
                </a:lnTo>
                <a:lnTo>
                  <a:pt x="2158831" y="0"/>
                </a:lnTo>
              </a:path>
            </a:pathLst>
          </a:custGeom>
          <a:ln w="22618">
            <a:solidFill>
              <a:srgbClr val="001E5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2532489" y="2726904"/>
            <a:ext cx="2247900" cy="1365885"/>
          </a:xfrm>
          <a:custGeom>
            <a:avLst/>
            <a:gdLst/>
            <a:ahLst/>
            <a:cxnLst/>
            <a:rect l="l" t="t" r="r" b="b"/>
            <a:pathLst>
              <a:path w="2247900" h="1365885">
                <a:moveTo>
                  <a:pt x="0" y="1365395"/>
                </a:moveTo>
                <a:lnTo>
                  <a:pt x="29252" y="1319884"/>
                </a:lnTo>
                <a:lnTo>
                  <a:pt x="57403" y="1274373"/>
                </a:lnTo>
                <a:lnTo>
                  <a:pt x="86105" y="1228860"/>
                </a:lnTo>
                <a:lnTo>
                  <a:pt x="117008" y="1183346"/>
                </a:lnTo>
                <a:lnTo>
                  <a:pt x="151761" y="1137829"/>
                </a:lnTo>
                <a:lnTo>
                  <a:pt x="175554" y="1106747"/>
                </a:lnTo>
                <a:lnTo>
                  <a:pt x="200883" y="1072342"/>
                </a:lnTo>
                <a:lnTo>
                  <a:pt x="230483" y="1035055"/>
                </a:lnTo>
                <a:lnTo>
                  <a:pt x="267087" y="995320"/>
                </a:lnTo>
                <a:lnTo>
                  <a:pt x="313428" y="953578"/>
                </a:lnTo>
                <a:lnTo>
                  <a:pt x="372242" y="910263"/>
                </a:lnTo>
                <a:lnTo>
                  <a:pt x="434521" y="869690"/>
                </a:lnTo>
                <a:lnTo>
                  <a:pt x="469419" y="847589"/>
                </a:lnTo>
                <a:lnTo>
                  <a:pt x="506607" y="824434"/>
                </a:lnTo>
                <a:lnTo>
                  <a:pt x="545920" y="800341"/>
                </a:lnTo>
                <a:lnTo>
                  <a:pt x="587197" y="775429"/>
                </a:lnTo>
                <a:lnTo>
                  <a:pt x="630275" y="749814"/>
                </a:lnTo>
                <a:lnTo>
                  <a:pt x="674991" y="723613"/>
                </a:lnTo>
                <a:lnTo>
                  <a:pt x="721183" y="696943"/>
                </a:lnTo>
                <a:lnTo>
                  <a:pt x="768687" y="669922"/>
                </a:lnTo>
                <a:lnTo>
                  <a:pt x="817341" y="642666"/>
                </a:lnTo>
                <a:lnTo>
                  <a:pt x="866983" y="615292"/>
                </a:lnTo>
                <a:lnTo>
                  <a:pt x="917450" y="587917"/>
                </a:lnTo>
                <a:lnTo>
                  <a:pt x="968578" y="560659"/>
                </a:lnTo>
                <a:lnTo>
                  <a:pt x="1020206" y="533635"/>
                </a:lnTo>
                <a:lnTo>
                  <a:pt x="1072170" y="506960"/>
                </a:lnTo>
                <a:lnTo>
                  <a:pt x="1124308" y="480754"/>
                </a:lnTo>
                <a:lnTo>
                  <a:pt x="1176458" y="455131"/>
                </a:lnTo>
                <a:lnTo>
                  <a:pt x="1217712" y="435339"/>
                </a:lnTo>
                <a:lnTo>
                  <a:pt x="1259909" y="415548"/>
                </a:lnTo>
                <a:lnTo>
                  <a:pt x="1302983" y="395758"/>
                </a:lnTo>
                <a:lnTo>
                  <a:pt x="1346869" y="375968"/>
                </a:lnTo>
                <a:lnTo>
                  <a:pt x="1391500" y="356180"/>
                </a:lnTo>
                <a:lnTo>
                  <a:pt x="1436810" y="336392"/>
                </a:lnTo>
                <a:lnTo>
                  <a:pt x="1482735" y="316604"/>
                </a:lnTo>
                <a:lnTo>
                  <a:pt x="1529208" y="296817"/>
                </a:lnTo>
                <a:lnTo>
                  <a:pt x="1576163" y="277031"/>
                </a:lnTo>
                <a:lnTo>
                  <a:pt x="1623534" y="257245"/>
                </a:lnTo>
                <a:lnTo>
                  <a:pt x="1671257" y="237459"/>
                </a:lnTo>
                <a:lnTo>
                  <a:pt x="1719264" y="217672"/>
                </a:lnTo>
                <a:lnTo>
                  <a:pt x="1767491" y="197886"/>
                </a:lnTo>
                <a:lnTo>
                  <a:pt x="1815872" y="178100"/>
                </a:lnTo>
                <a:lnTo>
                  <a:pt x="1864340" y="158313"/>
                </a:lnTo>
                <a:lnTo>
                  <a:pt x="1912830" y="138527"/>
                </a:lnTo>
                <a:lnTo>
                  <a:pt x="1961276" y="118739"/>
                </a:lnTo>
                <a:lnTo>
                  <a:pt x="2009612" y="98951"/>
                </a:lnTo>
                <a:lnTo>
                  <a:pt x="2057773" y="79163"/>
                </a:lnTo>
                <a:lnTo>
                  <a:pt x="2105693" y="59373"/>
                </a:lnTo>
                <a:lnTo>
                  <a:pt x="2153306" y="39583"/>
                </a:lnTo>
                <a:lnTo>
                  <a:pt x="2200546" y="19792"/>
                </a:lnTo>
                <a:lnTo>
                  <a:pt x="2247348" y="0"/>
                </a:lnTo>
              </a:path>
            </a:pathLst>
          </a:custGeom>
          <a:ln w="22617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 txBox="1"/>
          <p:nvPr/>
        </p:nvSpPr>
        <p:spPr>
          <a:xfrm>
            <a:off x="2277026" y="3565289"/>
            <a:ext cx="66040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800" spc="10" dirty="0">
                <a:latin typeface="Calibri"/>
                <a:cs typeface="Calibri"/>
              </a:rPr>
              <a:t>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2277026" y="3337461"/>
            <a:ext cx="66040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800" spc="10" dirty="0">
                <a:latin typeface="Calibri"/>
                <a:cs typeface="Calibri"/>
              </a:rPr>
              <a:t>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2277026" y="2426779"/>
            <a:ext cx="66040" cy="8108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800" spc="10" dirty="0">
                <a:latin typeface="Calibri"/>
                <a:cs typeface="Calibri"/>
              </a:rPr>
              <a:t>9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sz="800" spc="10" dirty="0">
                <a:latin typeface="Calibri"/>
                <a:cs typeface="Calibri"/>
              </a:rPr>
              <a:t>8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r>
              <a:rPr sz="800" spc="10" dirty="0">
                <a:latin typeface="Calibri"/>
                <a:cs typeface="Calibri"/>
              </a:rPr>
              <a:t>7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r>
              <a:rPr sz="800" spc="10" dirty="0">
                <a:latin typeface="Calibri"/>
                <a:cs typeface="Calibri"/>
              </a:rPr>
              <a:t>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1779458" y="3323185"/>
            <a:ext cx="419734" cy="390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5080" indent="1905" algn="ctr">
              <a:lnSpc>
                <a:spcPct val="105100"/>
              </a:lnSpc>
            </a:pPr>
            <a:r>
              <a:rPr sz="800" b="1" spc="5" dirty="0">
                <a:latin typeface="Calibri"/>
                <a:cs typeface="Calibri"/>
              </a:rPr>
              <a:t>Valve  </a:t>
            </a:r>
            <a:r>
              <a:rPr sz="800" b="1" dirty="0">
                <a:latin typeface="Calibri"/>
                <a:cs typeface="Calibri"/>
              </a:rPr>
              <a:t>Di</a:t>
            </a:r>
            <a:r>
              <a:rPr sz="800" b="1" spc="5" dirty="0">
                <a:latin typeface="Calibri"/>
                <a:cs typeface="Calibri"/>
              </a:rPr>
              <a:t>ameter  (inches)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2277026" y="3792823"/>
            <a:ext cx="2890520" cy="10725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800" spc="10" dirty="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sz="800" spc="10" dirty="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sz="800" spc="10" dirty="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sz="800" spc="1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  <a:p>
            <a:pPr marL="3810">
              <a:lnSpc>
                <a:spcPct val="100000"/>
              </a:lnSpc>
              <a:spcBef>
                <a:spcPts val="105"/>
              </a:spcBef>
              <a:tabLst>
                <a:tab pos="434340" algn="l"/>
                <a:tab pos="864235" algn="l"/>
                <a:tab pos="1294765" algn="l"/>
                <a:tab pos="1724660" algn="l"/>
                <a:tab pos="2155190" algn="l"/>
                <a:tab pos="2585085" algn="l"/>
              </a:tabLst>
            </a:pPr>
            <a:r>
              <a:rPr sz="800" spc="5" dirty="0">
                <a:latin typeface="Calibri"/>
                <a:cs typeface="Calibri"/>
              </a:rPr>
              <a:t>0.</a:t>
            </a:r>
            <a:r>
              <a:rPr sz="800" spc="15" dirty="0">
                <a:latin typeface="Calibri"/>
                <a:cs typeface="Calibri"/>
              </a:rPr>
              <a:t>0</a:t>
            </a:r>
            <a:r>
              <a:rPr sz="800" spc="10" dirty="0">
                <a:latin typeface="Calibri"/>
                <a:cs typeface="Calibri"/>
              </a:rPr>
              <a:t>000</a:t>
            </a:r>
            <a:r>
              <a:rPr sz="800" dirty="0">
                <a:latin typeface="Calibri"/>
                <a:cs typeface="Calibri"/>
              </a:rPr>
              <a:t>	</a:t>
            </a:r>
            <a:r>
              <a:rPr sz="800" spc="5" dirty="0">
                <a:latin typeface="Calibri"/>
                <a:cs typeface="Calibri"/>
              </a:rPr>
              <a:t>0.</a:t>
            </a:r>
            <a:r>
              <a:rPr sz="800" spc="15" dirty="0">
                <a:latin typeface="Calibri"/>
                <a:cs typeface="Calibri"/>
              </a:rPr>
              <a:t>0</a:t>
            </a:r>
            <a:r>
              <a:rPr sz="800" spc="10" dirty="0">
                <a:latin typeface="Calibri"/>
                <a:cs typeface="Calibri"/>
              </a:rPr>
              <a:t>001</a:t>
            </a:r>
            <a:r>
              <a:rPr sz="800" dirty="0">
                <a:latin typeface="Calibri"/>
                <a:cs typeface="Calibri"/>
              </a:rPr>
              <a:t>	</a:t>
            </a:r>
            <a:r>
              <a:rPr sz="800" spc="5" dirty="0">
                <a:latin typeface="Calibri"/>
                <a:cs typeface="Calibri"/>
              </a:rPr>
              <a:t>0.</a:t>
            </a:r>
            <a:r>
              <a:rPr sz="800" spc="15" dirty="0">
                <a:latin typeface="Calibri"/>
                <a:cs typeface="Calibri"/>
              </a:rPr>
              <a:t>0</a:t>
            </a:r>
            <a:r>
              <a:rPr sz="800" spc="10" dirty="0">
                <a:latin typeface="Calibri"/>
                <a:cs typeface="Calibri"/>
              </a:rPr>
              <a:t>002</a:t>
            </a:r>
            <a:r>
              <a:rPr sz="800" dirty="0">
                <a:latin typeface="Calibri"/>
                <a:cs typeface="Calibri"/>
              </a:rPr>
              <a:t>	</a:t>
            </a:r>
            <a:r>
              <a:rPr sz="800" spc="5" dirty="0">
                <a:latin typeface="Calibri"/>
                <a:cs typeface="Calibri"/>
              </a:rPr>
              <a:t>0.</a:t>
            </a:r>
            <a:r>
              <a:rPr sz="800" spc="15" dirty="0">
                <a:latin typeface="Calibri"/>
                <a:cs typeface="Calibri"/>
              </a:rPr>
              <a:t>0</a:t>
            </a:r>
            <a:r>
              <a:rPr sz="800" spc="10" dirty="0">
                <a:latin typeface="Calibri"/>
                <a:cs typeface="Calibri"/>
              </a:rPr>
              <a:t>003</a:t>
            </a:r>
            <a:r>
              <a:rPr sz="800" dirty="0">
                <a:latin typeface="Calibri"/>
                <a:cs typeface="Calibri"/>
              </a:rPr>
              <a:t>	</a:t>
            </a:r>
            <a:r>
              <a:rPr sz="800" spc="5" dirty="0">
                <a:latin typeface="Calibri"/>
                <a:cs typeface="Calibri"/>
              </a:rPr>
              <a:t>0.</a:t>
            </a:r>
            <a:r>
              <a:rPr sz="800" spc="15" dirty="0">
                <a:latin typeface="Calibri"/>
                <a:cs typeface="Calibri"/>
              </a:rPr>
              <a:t>0</a:t>
            </a:r>
            <a:r>
              <a:rPr sz="800" spc="10" dirty="0">
                <a:latin typeface="Calibri"/>
                <a:cs typeface="Calibri"/>
              </a:rPr>
              <a:t>004</a:t>
            </a:r>
            <a:r>
              <a:rPr sz="800" dirty="0">
                <a:latin typeface="Calibri"/>
                <a:cs typeface="Calibri"/>
              </a:rPr>
              <a:t>	</a:t>
            </a:r>
            <a:r>
              <a:rPr sz="800" spc="5" dirty="0">
                <a:latin typeface="Calibri"/>
                <a:cs typeface="Calibri"/>
              </a:rPr>
              <a:t>0.</a:t>
            </a:r>
            <a:r>
              <a:rPr sz="800" spc="15" dirty="0">
                <a:latin typeface="Calibri"/>
                <a:cs typeface="Calibri"/>
              </a:rPr>
              <a:t>0</a:t>
            </a:r>
            <a:r>
              <a:rPr sz="800" spc="10" dirty="0">
                <a:latin typeface="Calibri"/>
                <a:cs typeface="Calibri"/>
              </a:rPr>
              <a:t>005</a:t>
            </a:r>
            <a:r>
              <a:rPr sz="800" dirty="0">
                <a:latin typeface="Calibri"/>
                <a:cs typeface="Calibri"/>
              </a:rPr>
              <a:t>	</a:t>
            </a:r>
            <a:r>
              <a:rPr sz="800" spc="5" dirty="0">
                <a:latin typeface="Calibri"/>
                <a:cs typeface="Calibri"/>
              </a:rPr>
              <a:t>0.</a:t>
            </a:r>
            <a:r>
              <a:rPr sz="800" spc="15" dirty="0">
                <a:latin typeface="Calibri"/>
                <a:cs typeface="Calibri"/>
              </a:rPr>
              <a:t>0</a:t>
            </a:r>
            <a:r>
              <a:rPr sz="800" spc="10" dirty="0">
                <a:latin typeface="Calibri"/>
                <a:cs typeface="Calibri"/>
              </a:rPr>
              <a:t>006</a:t>
            </a:r>
            <a:endParaRPr sz="800">
              <a:latin typeface="Calibri"/>
              <a:cs typeface="Calibri"/>
            </a:endParaRPr>
          </a:p>
          <a:p>
            <a:pPr marR="1270" algn="ctr">
              <a:lnSpc>
                <a:spcPct val="100000"/>
              </a:lnSpc>
              <a:spcBef>
                <a:spcPts val="20"/>
              </a:spcBef>
            </a:pPr>
            <a:r>
              <a:rPr sz="800" b="1" spc="5" dirty="0">
                <a:latin typeface="Calibri"/>
                <a:cs typeface="Calibri"/>
              </a:rPr>
              <a:t>Flow/ Price</a:t>
            </a:r>
            <a:r>
              <a:rPr sz="800" b="1" spc="-35" dirty="0">
                <a:latin typeface="Calibri"/>
                <a:cs typeface="Calibri"/>
              </a:rPr>
              <a:t> </a:t>
            </a:r>
            <a:r>
              <a:rPr sz="800" b="1" spc="5" dirty="0">
                <a:latin typeface="Calibri"/>
                <a:cs typeface="Calibri"/>
              </a:rPr>
              <a:t>(gps/$)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0" name="object 130"/>
          <p:cNvSpPr/>
          <p:nvPr/>
        </p:nvSpPr>
        <p:spPr>
          <a:xfrm>
            <a:off x="5151692" y="3467736"/>
            <a:ext cx="201930" cy="0"/>
          </a:xfrm>
          <a:custGeom>
            <a:avLst/>
            <a:gdLst/>
            <a:ahLst/>
            <a:cxnLst/>
            <a:rect l="l" t="t" r="r" b="b"/>
            <a:pathLst>
              <a:path w="201929">
                <a:moveTo>
                  <a:pt x="0" y="0"/>
                </a:moveTo>
                <a:lnTo>
                  <a:pt x="201342" y="0"/>
                </a:lnTo>
              </a:path>
            </a:pathLst>
          </a:custGeom>
          <a:ln w="22604">
            <a:solidFill>
              <a:srgbClr val="001E5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 txBox="1"/>
          <p:nvPr/>
        </p:nvSpPr>
        <p:spPr>
          <a:xfrm>
            <a:off x="5151692" y="3395438"/>
            <a:ext cx="631190" cy="317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22885">
              <a:lnSpc>
                <a:spcPct val="100000"/>
              </a:lnSpc>
            </a:pPr>
            <a:r>
              <a:rPr sz="800" spc="5" dirty="0">
                <a:latin typeface="Calibri"/>
                <a:cs typeface="Calibri"/>
              </a:rPr>
              <a:t>class</a:t>
            </a:r>
            <a:r>
              <a:rPr sz="800" spc="-65" dirty="0">
                <a:latin typeface="Calibri"/>
                <a:cs typeface="Calibri"/>
              </a:rPr>
              <a:t> </a:t>
            </a:r>
            <a:r>
              <a:rPr sz="800" spc="10" dirty="0">
                <a:latin typeface="Calibri"/>
                <a:cs typeface="Calibri"/>
              </a:rPr>
              <a:t>300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30"/>
              </a:spcBef>
              <a:tabLst>
                <a:tab pos="222250" algn="l"/>
              </a:tabLst>
            </a:pPr>
            <a:r>
              <a:rPr sz="1200" u="heavy" spc="7" baseline="10416" dirty="0">
                <a:latin typeface="Calibri"/>
                <a:cs typeface="Calibri"/>
              </a:rPr>
              <a:t> 	</a:t>
            </a:r>
            <a:r>
              <a:rPr sz="800" spc="5" dirty="0">
                <a:latin typeface="Calibri"/>
                <a:cs typeface="Calibri"/>
              </a:rPr>
              <a:t>Class</a:t>
            </a:r>
            <a:r>
              <a:rPr sz="800" spc="-85" dirty="0">
                <a:latin typeface="Calibri"/>
                <a:cs typeface="Calibri"/>
              </a:rPr>
              <a:t> </a:t>
            </a:r>
            <a:r>
              <a:rPr sz="800" spc="10" dirty="0">
                <a:latin typeface="Calibri"/>
                <a:cs typeface="Calibri"/>
              </a:rPr>
              <a:t>600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1679794" y="2242010"/>
            <a:ext cx="4196080" cy="2640330"/>
          </a:xfrm>
          <a:custGeom>
            <a:avLst/>
            <a:gdLst/>
            <a:ahLst/>
            <a:cxnLst/>
            <a:rect l="l" t="t" r="r" b="b"/>
            <a:pathLst>
              <a:path w="4196080" h="2640329">
                <a:moveTo>
                  <a:pt x="0" y="2639744"/>
                </a:moveTo>
                <a:lnTo>
                  <a:pt x="4195472" y="2639744"/>
                </a:lnTo>
                <a:lnTo>
                  <a:pt x="4195472" y="0"/>
                </a:lnTo>
                <a:lnTo>
                  <a:pt x="0" y="0"/>
                </a:lnTo>
                <a:lnTo>
                  <a:pt x="0" y="2639744"/>
                </a:lnTo>
                <a:close/>
              </a:path>
            </a:pathLst>
          </a:custGeom>
          <a:ln w="75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2730801" y="8292117"/>
            <a:ext cx="2984500" cy="0"/>
          </a:xfrm>
          <a:custGeom>
            <a:avLst/>
            <a:gdLst/>
            <a:ahLst/>
            <a:cxnLst/>
            <a:rect l="l" t="t" r="r" b="b"/>
            <a:pathLst>
              <a:path w="2984500">
                <a:moveTo>
                  <a:pt x="0" y="0"/>
                </a:moveTo>
                <a:lnTo>
                  <a:pt x="2984255" y="0"/>
                </a:lnTo>
              </a:path>
            </a:pathLst>
          </a:custGeom>
          <a:ln w="87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730801" y="7992066"/>
            <a:ext cx="2984500" cy="0"/>
          </a:xfrm>
          <a:custGeom>
            <a:avLst/>
            <a:gdLst/>
            <a:ahLst/>
            <a:cxnLst/>
            <a:rect l="l" t="t" r="r" b="b"/>
            <a:pathLst>
              <a:path w="2984500">
                <a:moveTo>
                  <a:pt x="0" y="0"/>
                </a:moveTo>
                <a:lnTo>
                  <a:pt x="2984255" y="0"/>
                </a:lnTo>
              </a:path>
            </a:pathLst>
          </a:custGeom>
          <a:ln w="87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2730801" y="7693422"/>
            <a:ext cx="2984500" cy="0"/>
          </a:xfrm>
          <a:custGeom>
            <a:avLst/>
            <a:gdLst/>
            <a:ahLst/>
            <a:cxnLst/>
            <a:rect l="l" t="t" r="r" b="b"/>
            <a:pathLst>
              <a:path w="2984500">
                <a:moveTo>
                  <a:pt x="0" y="0"/>
                </a:moveTo>
                <a:lnTo>
                  <a:pt x="2984255" y="0"/>
                </a:lnTo>
              </a:path>
            </a:pathLst>
          </a:custGeom>
          <a:ln w="87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2730801" y="7394827"/>
            <a:ext cx="2984500" cy="0"/>
          </a:xfrm>
          <a:custGeom>
            <a:avLst/>
            <a:gdLst/>
            <a:ahLst/>
            <a:cxnLst/>
            <a:rect l="l" t="t" r="r" b="b"/>
            <a:pathLst>
              <a:path w="2984500">
                <a:moveTo>
                  <a:pt x="0" y="0"/>
                </a:moveTo>
                <a:lnTo>
                  <a:pt x="2984255" y="0"/>
                </a:lnTo>
              </a:path>
            </a:pathLst>
          </a:custGeom>
          <a:ln w="87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2730801" y="7096231"/>
            <a:ext cx="2984500" cy="0"/>
          </a:xfrm>
          <a:custGeom>
            <a:avLst/>
            <a:gdLst/>
            <a:ahLst/>
            <a:cxnLst/>
            <a:rect l="l" t="t" r="r" b="b"/>
            <a:pathLst>
              <a:path w="2984500">
                <a:moveTo>
                  <a:pt x="0" y="0"/>
                </a:moveTo>
                <a:lnTo>
                  <a:pt x="2984255" y="0"/>
                </a:lnTo>
              </a:path>
            </a:pathLst>
          </a:custGeom>
          <a:ln w="87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730801" y="6797637"/>
            <a:ext cx="2984500" cy="0"/>
          </a:xfrm>
          <a:custGeom>
            <a:avLst/>
            <a:gdLst/>
            <a:ahLst/>
            <a:cxnLst/>
            <a:rect l="l" t="t" r="r" b="b"/>
            <a:pathLst>
              <a:path w="2984500">
                <a:moveTo>
                  <a:pt x="0" y="0"/>
                </a:moveTo>
                <a:lnTo>
                  <a:pt x="2984255" y="0"/>
                </a:lnTo>
              </a:path>
            </a:pathLst>
          </a:custGeom>
          <a:ln w="87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2730801" y="6499041"/>
            <a:ext cx="2984500" cy="0"/>
          </a:xfrm>
          <a:custGeom>
            <a:avLst/>
            <a:gdLst/>
            <a:ahLst/>
            <a:cxnLst/>
            <a:rect l="l" t="t" r="r" b="b"/>
            <a:pathLst>
              <a:path w="2984500">
                <a:moveTo>
                  <a:pt x="0" y="0"/>
                </a:moveTo>
                <a:lnTo>
                  <a:pt x="2984255" y="0"/>
                </a:lnTo>
              </a:path>
            </a:pathLst>
          </a:custGeom>
          <a:ln w="87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730801" y="6499041"/>
            <a:ext cx="0" cy="2091689"/>
          </a:xfrm>
          <a:custGeom>
            <a:avLst/>
            <a:gdLst/>
            <a:ahLst/>
            <a:cxnLst/>
            <a:rect l="l" t="t" r="r" b="b"/>
            <a:pathLst>
              <a:path h="2091690">
                <a:moveTo>
                  <a:pt x="0" y="2091671"/>
                </a:moveTo>
                <a:lnTo>
                  <a:pt x="0" y="0"/>
                </a:lnTo>
              </a:path>
            </a:pathLst>
          </a:custGeom>
          <a:ln w="876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2692822" y="8590713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7978" y="0"/>
                </a:lnTo>
              </a:path>
            </a:pathLst>
          </a:custGeom>
          <a:ln w="87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692822" y="8292117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7978" y="0"/>
                </a:lnTo>
              </a:path>
            </a:pathLst>
          </a:custGeom>
          <a:ln w="87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692822" y="7992066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7978" y="0"/>
                </a:lnTo>
              </a:path>
            </a:pathLst>
          </a:custGeom>
          <a:ln w="87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692822" y="7693422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7978" y="0"/>
                </a:lnTo>
              </a:path>
            </a:pathLst>
          </a:custGeom>
          <a:ln w="87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692822" y="7394827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7978" y="0"/>
                </a:lnTo>
              </a:path>
            </a:pathLst>
          </a:custGeom>
          <a:ln w="87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692822" y="7096231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7978" y="0"/>
                </a:lnTo>
              </a:path>
            </a:pathLst>
          </a:custGeom>
          <a:ln w="87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692822" y="6797637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7978" y="0"/>
                </a:lnTo>
              </a:path>
            </a:pathLst>
          </a:custGeom>
          <a:ln w="87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692822" y="6499041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7978" y="0"/>
                </a:lnTo>
              </a:path>
            </a:pathLst>
          </a:custGeom>
          <a:ln w="87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730801" y="8590713"/>
            <a:ext cx="2984500" cy="0"/>
          </a:xfrm>
          <a:custGeom>
            <a:avLst/>
            <a:gdLst/>
            <a:ahLst/>
            <a:cxnLst/>
            <a:rect l="l" t="t" r="r" b="b"/>
            <a:pathLst>
              <a:path w="2984500">
                <a:moveTo>
                  <a:pt x="0" y="0"/>
                </a:moveTo>
                <a:lnTo>
                  <a:pt x="2984255" y="0"/>
                </a:lnTo>
              </a:path>
            </a:pathLst>
          </a:custGeom>
          <a:ln w="873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730801" y="8590713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7870"/>
                </a:lnTo>
              </a:path>
            </a:pathLst>
          </a:custGeom>
          <a:ln w="876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228907" y="8590713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7870"/>
                </a:lnTo>
              </a:path>
            </a:pathLst>
          </a:custGeom>
          <a:ln w="876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725553" y="8590713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7870"/>
                </a:lnTo>
              </a:path>
            </a:pathLst>
          </a:custGeom>
          <a:ln w="876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4223659" y="8590713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7870"/>
                </a:lnTo>
              </a:path>
            </a:pathLst>
          </a:custGeom>
          <a:ln w="876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720304" y="8590713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7870"/>
                </a:lnTo>
              </a:path>
            </a:pathLst>
          </a:custGeom>
          <a:ln w="876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216950" y="8590713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7870"/>
                </a:lnTo>
              </a:path>
            </a:pathLst>
          </a:custGeom>
          <a:ln w="876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715056" y="8590713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7870"/>
                </a:lnTo>
              </a:path>
            </a:pathLst>
          </a:custGeom>
          <a:ln w="876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755633" y="7531744"/>
            <a:ext cx="2461895" cy="371475"/>
          </a:xfrm>
          <a:custGeom>
            <a:avLst/>
            <a:gdLst/>
            <a:ahLst/>
            <a:cxnLst/>
            <a:rect l="l" t="t" r="r" b="b"/>
            <a:pathLst>
              <a:path w="2461895" h="371475">
                <a:moveTo>
                  <a:pt x="0" y="0"/>
                </a:moveTo>
                <a:lnTo>
                  <a:pt x="2461316" y="371423"/>
                </a:lnTo>
              </a:path>
            </a:pathLst>
          </a:custGeom>
          <a:ln w="23306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 txBox="1"/>
          <p:nvPr/>
        </p:nvSpPr>
        <p:spPr>
          <a:xfrm>
            <a:off x="2310113" y="7906956"/>
            <a:ext cx="321945" cy="749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5715" algn="r">
              <a:lnSpc>
                <a:spcPct val="100000"/>
              </a:lnSpc>
            </a:pPr>
            <a:r>
              <a:rPr sz="950" dirty="0">
                <a:latin typeface="Calibri"/>
                <a:cs typeface="Calibri"/>
              </a:rPr>
              <a:t>1</a:t>
            </a:r>
            <a:r>
              <a:rPr sz="950" spc="5" dirty="0">
                <a:latin typeface="Calibri"/>
                <a:cs typeface="Calibri"/>
              </a:rPr>
              <a:t>0</a:t>
            </a:r>
            <a:r>
              <a:rPr sz="950" dirty="0">
                <a:latin typeface="Calibri"/>
                <a:cs typeface="Calibri"/>
              </a:rPr>
              <a:t>0</a:t>
            </a:r>
            <a:r>
              <a:rPr sz="950" spc="-5" dirty="0">
                <a:latin typeface="Calibri"/>
                <a:cs typeface="Calibri"/>
              </a:rPr>
              <a:t>0</a:t>
            </a:r>
            <a:r>
              <a:rPr sz="950" dirty="0">
                <a:latin typeface="Calibri"/>
                <a:cs typeface="Calibri"/>
              </a:rPr>
              <a:t>0</a:t>
            </a:r>
            <a:endParaRPr sz="9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50">
              <a:latin typeface="Times New Roman"/>
              <a:cs typeface="Times New Roman"/>
            </a:endParaRPr>
          </a:p>
          <a:p>
            <a:pPr marR="5080" algn="r">
              <a:lnSpc>
                <a:spcPct val="100000"/>
              </a:lnSpc>
            </a:pPr>
            <a:r>
              <a:rPr sz="950" dirty="0">
                <a:latin typeface="Calibri"/>
                <a:cs typeface="Calibri"/>
              </a:rPr>
              <a:t>5</a:t>
            </a:r>
            <a:r>
              <a:rPr sz="950" spc="10" dirty="0">
                <a:latin typeface="Calibri"/>
                <a:cs typeface="Calibri"/>
              </a:rPr>
              <a:t>0</a:t>
            </a:r>
            <a:r>
              <a:rPr sz="950" dirty="0">
                <a:latin typeface="Calibri"/>
                <a:cs typeface="Calibri"/>
              </a:rPr>
              <a:t>00</a:t>
            </a:r>
            <a:endParaRPr sz="9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50">
              <a:latin typeface="Times New Roman"/>
              <a:cs typeface="Times New Roman"/>
            </a:endParaRPr>
          </a:p>
          <a:p>
            <a:pPr marR="5715" algn="r">
              <a:lnSpc>
                <a:spcPct val="100000"/>
              </a:lnSpc>
            </a:pPr>
            <a:r>
              <a:rPr sz="950" dirty="0">
                <a:latin typeface="Calibri"/>
                <a:cs typeface="Calibri"/>
              </a:rPr>
              <a:t>0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2310113" y="7607730"/>
            <a:ext cx="321310" cy="151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dirty="0">
                <a:latin typeface="Calibri"/>
                <a:cs typeface="Calibri"/>
              </a:rPr>
              <a:t>1</a:t>
            </a:r>
            <a:r>
              <a:rPr sz="950" spc="5" dirty="0">
                <a:latin typeface="Calibri"/>
                <a:cs typeface="Calibri"/>
              </a:rPr>
              <a:t>5</a:t>
            </a:r>
            <a:r>
              <a:rPr sz="950" dirty="0">
                <a:latin typeface="Calibri"/>
                <a:cs typeface="Calibri"/>
              </a:rPr>
              <a:t>000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2310113" y="7308891"/>
            <a:ext cx="321310" cy="151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dirty="0">
                <a:latin typeface="Calibri"/>
                <a:cs typeface="Calibri"/>
              </a:rPr>
              <a:t>2</a:t>
            </a:r>
            <a:r>
              <a:rPr sz="950" spc="5" dirty="0">
                <a:latin typeface="Calibri"/>
                <a:cs typeface="Calibri"/>
              </a:rPr>
              <a:t>0</a:t>
            </a:r>
            <a:r>
              <a:rPr sz="950" dirty="0">
                <a:latin typeface="Calibri"/>
                <a:cs typeface="Calibri"/>
              </a:rPr>
              <a:t>0</a:t>
            </a:r>
            <a:r>
              <a:rPr sz="950" spc="-5" dirty="0">
                <a:latin typeface="Calibri"/>
                <a:cs typeface="Calibri"/>
              </a:rPr>
              <a:t>0</a:t>
            </a:r>
            <a:r>
              <a:rPr sz="950" dirty="0">
                <a:latin typeface="Calibri"/>
                <a:cs typeface="Calibri"/>
              </a:rPr>
              <a:t>0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902004" y="5255488"/>
            <a:ext cx="5563235" cy="1905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600"/>
              </a:lnSpc>
            </a:pPr>
            <a:r>
              <a:rPr sz="1000" spc="-25" dirty="0">
                <a:latin typeface="Arial"/>
                <a:cs typeface="Arial"/>
              </a:rPr>
              <a:t>Economies </a:t>
            </a:r>
            <a:r>
              <a:rPr sz="1000" spc="-20" dirty="0">
                <a:latin typeface="Arial"/>
                <a:cs typeface="Arial"/>
              </a:rPr>
              <a:t>of </a:t>
            </a:r>
            <a:r>
              <a:rPr sz="1000" spc="-25" dirty="0">
                <a:latin typeface="Arial"/>
                <a:cs typeface="Arial"/>
              </a:rPr>
              <a:t>scale factor importantly into </a:t>
            </a:r>
            <a:r>
              <a:rPr sz="1000" spc="-20" dirty="0">
                <a:latin typeface="Arial"/>
                <a:cs typeface="Arial"/>
              </a:rPr>
              <a:t>the </a:t>
            </a:r>
            <a:r>
              <a:rPr sz="1000" spc="-25" dirty="0">
                <a:latin typeface="Arial"/>
                <a:cs typeface="Arial"/>
              </a:rPr>
              <a:t>price </a:t>
            </a:r>
            <a:r>
              <a:rPr sz="1000" spc="-20" dirty="0">
                <a:latin typeface="Arial"/>
                <a:cs typeface="Arial"/>
              </a:rPr>
              <a:t>of </a:t>
            </a:r>
            <a:r>
              <a:rPr sz="1000" spc="-25" dirty="0">
                <a:latin typeface="Arial"/>
                <a:cs typeface="Arial"/>
              </a:rPr>
              <a:t>control valves. Based </a:t>
            </a:r>
            <a:r>
              <a:rPr sz="1000" spc="-20" dirty="0">
                <a:latin typeface="Arial"/>
                <a:cs typeface="Arial"/>
              </a:rPr>
              <a:t>on an </a:t>
            </a:r>
            <a:r>
              <a:rPr sz="1000" spc="-25" dirty="0">
                <a:latin typeface="Arial"/>
                <a:cs typeface="Arial"/>
              </a:rPr>
              <a:t>analysis </a:t>
            </a:r>
            <a:r>
              <a:rPr sz="1000" spc="-20" dirty="0">
                <a:latin typeface="Arial"/>
                <a:cs typeface="Arial"/>
              </a:rPr>
              <a:t>of </a:t>
            </a:r>
            <a:r>
              <a:rPr sz="1000" spc="-25" dirty="0">
                <a:latin typeface="Arial"/>
                <a:cs typeface="Arial"/>
              </a:rPr>
              <a:t>seven  contracts, and making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spc="-25" dirty="0">
                <a:latin typeface="Arial"/>
                <a:cs typeface="Arial"/>
              </a:rPr>
              <a:t>variety </a:t>
            </a:r>
            <a:r>
              <a:rPr sz="1000" spc="-20" dirty="0">
                <a:latin typeface="Arial"/>
                <a:cs typeface="Arial"/>
              </a:rPr>
              <a:t>of </a:t>
            </a:r>
            <a:r>
              <a:rPr sz="1000" spc="-25" dirty="0">
                <a:latin typeface="Arial"/>
                <a:cs typeface="Arial"/>
              </a:rPr>
              <a:t>assumptions, ordering 100 units will achieve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spc="-20" dirty="0">
                <a:latin typeface="Arial"/>
                <a:cs typeface="Arial"/>
              </a:rPr>
              <a:t>price </a:t>
            </a:r>
            <a:r>
              <a:rPr sz="1000" spc="-30" dirty="0">
                <a:latin typeface="Arial"/>
                <a:cs typeface="Arial"/>
              </a:rPr>
              <a:t>discount </a:t>
            </a:r>
            <a:r>
              <a:rPr sz="1000" spc="-20" dirty="0">
                <a:latin typeface="Arial"/>
                <a:cs typeface="Arial"/>
              </a:rPr>
              <a:t>of </a:t>
            </a:r>
            <a:r>
              <a:rPr sz="1000" spc="-30" dirty="0">
                <a:latin typeface="Arial"/>
                <a:cs typeface="Arial"/>
              </a:rPr>
              <a:t>about  </a:t>
            </a:r>
            <a:r>
              <a:rPr sz="1000" spc="-25" dirty="0">
                <a:latin typeface="Arial"/>
                <a:cs typeface="Arial"/>
              </a:rPr>
              <a:t>3%.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Times New Roman"/>
              <a:cs typeface="Times New Roman"/>
            </a:endParaRPr>
          </a:p>
          <a:p>
            <a:pPr marL="142113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39: Economies of Scale in Control</a:t>
            </a:r>
            <a:r>
              <a:rPr sz="1000" b="1" spc="5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400">
              <a:latin typeface="Times New Roman"/>
              <a:cs typeface="Times New Roman"/>
            </a:endParaRPr>
          </a:p>
          <a:p>
            <a:pPr marL="1407795">
              <a:lnSpc>
                <a:spcPct val="100000"/>
              </a:lnSpc>
            </a:pPr>
            <a:r>
              <a:rPr sz="950" dirty="0">
                <a:latin typeface="Calibri"/>
                <a:cs typeface="Calibri"/>
              </a:rPr>
              <a:t>35000</a:t>
            </a:r>
            <a:endParaRPr sz="9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50">
              <a:latin typeface="Times New Roman"/>
              <a:cs typeface="Times New Roman"/>
            </a:endParaRPr>
          </a:p>
          <a:p>
            <a:pPr marL="1407795">
              <a:lnSpc>
                <a:spcPct val="100000"/>
              </a:lnSpc>
            </a:pPr>
            <a:r>
              <a:rPr sz="950" dirty="0">
                <a:latin typeface="Calibri"/>
                <a:cs typeface="Calibri"/>
              </a:rPr>
              <a:t>30000</a:t>
            </a:r>
            <a:endParaRPr sz="95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050">
              <a:latin typeface="Times New Roman"/>
              <a:cs typeface="Times New Roman"/>
            </a:endParaRPr>
          </a:p>
          <a:p>
            <a:pPr marL="1407795">
              <a:lnSpc>
                <a:spcPct val="100000"/>
              </a:lnSpc>
            </a:pPr>
            <a:r>
              <a:rPr sz="950" dirty="0">
                <a:latin typeface="Calibri"/>
                <a:cs typeface="Calibri"/>
              </a:rPr>
              <a:t>25000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2701002" y="8662912"/>
            <a:ext cx="74295" cy="151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dirty="0">
                <a:latin typeface="Calibri"/>
                <a:cs typeface="Calibri"/>
              </a:rPr>
              <a:t>0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3136638" y="8662912"/>
            <a:ext cx="198755" cy="151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dirty="0">
                <a:latin typeface="Calibri"/>
                <a:cs typeface="Calibri"/>
              </a:rPr>
              <a:t>2</a:t>
            </a:r>
            <a:r>
              <a:rPr sz="950" spc="5" dirty="0">
                <a:latin typeface="Calibri"/>
                <a:cs typeface="Calibri"/>
              </a:rPr>
              <a:t>0</a:t>
            </a:r>
            <a:r>
              <a:rPr sz="950" dirty="0">
                <a:latin typeface="Calibri"/>
                <a:cs typeface="Calibri"/>
              </a:rPr>
              <a:t>0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3634136" y="8662912"/>
            <a:ext cx="695960" cy="151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  <a:tabLst>
                <a:tab pos="497205" algn="l"/>
              </a:tabLst>
            </a:pPr>
            <a:r>
              <a:rPr sz="950" dirty="0">
                <a:latin typeface="Calibri"/>
                <a:cs typeface="Calibri"/>
              </a:rPr>
              <a:t>4</a:t>
            </a:r>
            <a:r>
              <a:rPr sz="950" spc="5" dirty="0">
                <a:latin typeface="Calibri"/>
                <a:cs typeface="Calibri"/>
              </a:rPr>
              <a:t>0</a:t>
            </a:r>
            <a:r>
              <a:rPr sz="950" dirty="0">
                <a:latin typeface="Calibri"/>
                <a:cs typeface="Calibri"/>
              </a:rPr>
              <a:t>0	6</a:t>
            </a:r>
            <a:r>
              <a:rPr sz="950" spc="5" dirty="0">
                <a:latin typeface="Calibri"/>
                <a:cs typeface="Calibri"/>
              </a:rPr>
              <a:t>0</a:t>
            </a:r>
            <a:r>
              <a:rPr sz="950" dirty="0">
                <a:latin typeface="Calibri"/>
                <a:cs typeface="Calibri"/>
              </a:rPr>
              <a:t>0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4628888" y="8662912"/>
            <a:ext cx="198755" cy="151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dirty="0">
                <a:latin typeface="Calibri"/>
                <a:cs typeface="Calibri"/>
              </a:rPr>
              <a:t>8</a:t>
            </a:r>
            <a:r>
              <a:rPr sz="950" spc="5" dirty="0">
                <a:latin typeface="Calibri"/>
                <a:cs typeface="Calibri"/>
              </a:rPr>
              <a:t>0</a:t>
            </a:r>
            <a:r>
              <a:rPr sz="950" dirty="0">
                <a:latin typeface="Calibri"/>
                <a:cs typeface="Calibri"/>
              </a:rPr>
              <a:t>0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5095467" y="8662912"/>
            <a:ext cx="260350" cy="151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dirty="0">
                <a:latin typeface="Calibri"/>
                <a:cs typeface="Calibri"/>
              </a:rPr>
              <a:t>1</a:t>
            </a:r>
            <a:r>
              <a:rPr sz="950" spc="5" dirty="0">
                <a:latin typeface="Calibri"/>
                <a:cs typeface="Calibri"/>
              </a:rPr>
              <a:t>0</a:t>
            </a:r>
            <a:r>
              <a:rPr sz="950" dirty="0">
                <a:latin typeface="Calibri"/>
                <a:cs typeface="Calibri"/>
              </a:rPr>
              <a:t>00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5592964" y="8662912"/>
            <a:ext cx="260350" cy="151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dirty="0">
                <a:latin typeface="Calibri"/>
                <a:cs typeface="Calibri"/>
              </a:rPr>
              <a:t>1</a:t>
            </a:r>
            <a:r>
              <a:rPr sz="950" spc="5" dirty="0">
                <a:latin typeface="Calibri"/>
                <a:cs typeface="Calibri"/>
              </a:rPr>
              <a:t>2</a:t>
            </a:r>
            <a:r>
              <a:rPr sz="950" dirty="0">
                <a:latin typeface="Calibri"/>
                <a:cs typeface="Calibri"/>
              </a:rPr>
              <a:t>00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1761173" y="7391066"/>
            <a:ext cx="506095" cy="2997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b="1" spc="-5" dirty="0">
                <a:latin typeface="Calibri"/>
                <a:cs typeface="Calibri"/>
              </a:rPr>
              <a:t>Unit</a:t>
            </a:r>
            <a:r>
              <a:rPr sz="950" b="1" spc="-70" dirty="0">
                <a:latin typeface="Calibri"/>
                <a:cs typeface="Calibri"/>
              </a:rPr>
              <a:t> </a:t>
            </a:r>
            <a:r>
              <a:rPr sz="950" b="1" spc="-5" dirty="0">
                <a:latin typeface="Calibri"/>
                <a:cs typeface="Calibri"/>
              </a:rPr>
              <a:t>Price</a:t>
            </a:r>
            <a:endParaRPr sz="950">
              <a:latin typeface="Calibri"/>
              <a:cs typeface="Calibri"/>
            </a:endParaRPr>
          </a:p>
          <a:p>
            <a:pPr marL="43815">
              <a:lnSpc>
                <a:spcPct val="100000"/>
              </a:lnSpc>
              <a:spcBef>
                <a:spcPts val="30"/>
              </a:spcBef>
            </a:pPr>
            <a:r>
              <a:rPr sz="950" b="1" dirty="0">
                <a:latin typeface="Calibri"/>
                <a:cs typeface="Calibri"/>
              </a:rPr>
              <a:t>($/Unit)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3775461" y="8847312"/>
            <a:ext cx="908685" cy="151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b="1" dirty="0">
                <a:latin typeface="Calibri"/>
                <a:cs typeface="Calibri"/>
              </a:rPr>
              <a:t>Quantity</a:t>
            </a:r>
            <a:r>
              <a:rPr sz="950" b="1" spc="-75" dirty="0">
                <a:latin typeface="Calibri"/>
                <a:cs typeface="Calibri"/>
              </a:rPr>
              <a:t> </a:t>
            </a:r>
            <a:r>
              <a:rPr sz="950" b="1" dirty="0">
                <a:latin typeface="Calibri"/>
                <a:cs typeface="Calibri"/>
              </a:rPr>
              <a:t>Ordered</a:t>
            </a:r>
            <a:endParaRPr sz="950">
              <a:latin typeface="Calibri"/>
              <a:cs typeface="Calibri"/>
            </a:endParaRPr>
          </a:p>
        </p:txBody>
      </p:sp>
      <p:sp>
        <p:nvSpPr>
          <p:cNvPr id="170" name="object 170"/>
          <p:cNvSpPr/>
          <p:nvPr/>
        </p:nvSpPr>
        <p:spPr>
          <a:xfrm>
            <a:off x="1589977" y="6363628"/>
            <a:ext cx="4382770" cy="2788285"/>
          </a:xfrm>
          <a:custGeom>
            <a:avLst/>
            <a:gdLst/>
            <a:ahLst/>
            <a:cxnLst/>
            <a:rect l="l" t="t" r="r" b="b"/>
            <a:pathLst>
              <a:path w="4382770" h="2788284">
                <a:moveTo>
                  <a:pt x="0" y="2787859"/>
                </a:moveTo>
                <a:lnTo>
                  <a:pt x="4382166" y="2787859"/>
                </a:lnTo>
                <a:lnTo>
                  <a:pt x="4382166" y="0"/>
                </a:lnTo>
                <a:lnTo>
                  <a:pt x="0" y="0"/>
                </a:lnTo>
                <a:lnTo>
                  <a:pt x="0" y="2787859"/>
                </a:lnTo>
                <a:close/>
              </a:path>
            </a:pathLst>
          </a:custGeom>
          <a:ln w="874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72" name="object 17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78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903223"/>
            <a:ext cx="1793239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10.2.5   Should-Cost</a:t>
            </a:r>
            <a:r>
              <a:rPr sz="1000" b="1" spc="10" dirty="0">
                <a:latin typeface="Arial"/>
                <a:cs typeface="Arial"/>
              </a:rPr>
              <a:t> </a:t>
            </a:r>
            <a:r>
              <a:rPr sz="1000" b="1" spc="-10" dirty="0">
                <a:latin typeface="Arial"/>
                <a:cs typeface="Arial"/>
              </a:rPr>
              <a:t>Analysis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9" name="object 9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00" name="object 10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dirty="0"/>
              <a:t>Page </a:t>
            </a:r>
            <a:fld id="{81D60167-4931-47E6-BA6A-407CBD079E47}" type="slidenum">
              <a:rPr b="1" dirty="0">
                <a:latin typeface="Arial"/>
                <a:cs typeface="Arial"/>
              </a:rPr>
              <a:t>79</a:t>
            </a:fld>
            <a:r>
              <a:rPr b="1" dirty="0">
                <a:latin typeface="Arial"/>
                <a:cs typeface="Arial"/>
              </a:rPr>
              <a:t> </a:t>
            </a:r>
            <a:r>
              <a:rPr spc="-10" dirty="0"/>
              <a:t>of</a:t>
            </a:r>
            <a:r>
              <a:rPr spc="-85" dirty="0"/>
              <a:t> </a:t>
            </a:r>
            <a:r>
              <a:rPr b="1" spc="-5" dirty="0">
                <a:latin typeface="Arial"/>
                <a:cs typeface="Arial"/>
              </a:rPr>
              <a:t>81</a:t>
            </a:r>
          </a:p>
        </p:txBody>
      </p:sp>
      <p:sp>
        <p:nvSpPr>
          <p:cNvPr id="94" name="object 94"/>
          <p:cNvSpPr txBox="1"/>
          <p:nvPr/>
        </p:nvSpPr>
        <p:spPr>
          <a:xfrm>
            <a:off x="902004" y="1427734"/>
            <a:ext cx="5428615" cy="453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spc="-5" dirty="0">
                <a:latin typeface="Arial"/>
                <a:cs typeface="Arial"/>
              </a:rPr>
              <a:t>Based on the aforementioned analysis of costs and prices, </a:t>
            </a:r>
            <a:r>
              <a:rPr sz="1000" spc="-10" dirty="0">
                <a:latin typeface="Arial"/>
                <a:cs typeface="Arial"/>
              </a:rPr>
              <a:t>buyers </a:t>
            </a:r>
            <a:r>
              <a:rPr sz="1000" spc="-5" dirty="0">
                <a:latin typeface="Arial"/>
                <a:cs typeface="Arial"/>
              </a:rPr>
              <a:t>should target 15% savings on  control</a:t>
            </a:r>
            <a:r>
              <a:rPr sz="1000" spc="-7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valves.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902004" y="2238806"/>
            <a:ext cx="5720080" cy="1767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800"/>
              </a:lnSpc>
            </a:pPr>
            <a:r>
              <a:rPr sz="1000" dirty="0">
                <a:latin typeface="Arial"/>
                <a:cs typeface="Arial"/>
              </a:rPr>
              <a:t>They </a:t>
            </a:r>
            <a:r>
              <a:rPr sz="1000" spc="-5" dirty="0">
                <a:latin typeface="Arial"/>
                <a:cs typeface="Arial"/>
              </a:rPr>
              <a:t>can achieve the </a:t>
            </a:r>
            <a:r>
              <a:rPr sz="1000" dirty="0">
                <a:latin typeface="Arial"/>
                <a:cs typeface="Arial"/>
              </a:rPr>
              <a:t>most </a:t>
            </a:r>
            <a:r>
              <a:rPr sz="1000" spc="-5" dirty="0">
                <a:latin typeface="Arial"/>
                <a:cs typeface="Arial"/>
              </a:rPr>
              <a:t>gains </a:t>
            </a:r>
            <a:r>
              <a:rPr sz="1000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dealing with control valve </a:t>
            </a:r>
            <a:r>
              <a:rPr sz="1000" dirty="0">
                <a:latin typeface="Arial"/>
                <a:cs typeface="Arial"/>
              </a:rPr>
              <a:t>suppliers </a:t>
            </a:r>
            <a:r>
              <a:rPr sz="1000" spc="-5" dirty="0">
                <a:latin typeface="Arial"/>
                <a:cs typeface="Arial"/>
              </a:rPr>
              <a:t>as solutions providers rather  than </a:t>
            </a:r>
            <a:r>
              <a:rPr sz="1000" dirty="0">
                <a:latin typeface="Arial"/>
                <a:cs typeface="Arial"/>
              </a:rPr>
              <a:t>commodity </a:t>
            </a:r>
            <a:r>
              <a:rPr sz="1000" spc="-5" dirty="0">
                <a:latin typeface="Arial"/>
                <a:cs typeface="Arial"/>
              </a:rPr>
              <a:t>product </a:t>
            </a:r>
            <a:r>
              <a:rPr sz="1000" dirty="0">
                <a:latin typeface="Arial"/>
                <a:cs typeface="Arial"/>
              </a:rPr>
              <a:t>vendors, </a:t>
            </a:r>
            <a:r>
              <a:rPr sz="1000" spc="-5" dirty="0">
                <a:latin typeface="Arial"/>
                <a:cs typeface="Arial"/>
              </a:rPr>
              <a:t>and </a:t>
            </a:r>
            <a:r>
              <a:rPr sz="1000" dirty="0">
                <a:latin typeface="Arial"/>
                <a:cs typeface="Arial"/>
              </a:rPr>
              <a:t>jointly seeking </a:t>
            </a:r>
            <a:r>
              <a:rPr sz="1000" spc="-5" dirty="0">
                <a:latin typeface="Arial"/>
                <a:cs typeface="Arial"/>
              </a:rPr>
              <a:t>throughput improvements through better  process control. Companies like </a:t>
            </a:r>
            <a:r>
              <a:rPr sz="1000" spc="-10" dirty="0">
                <a:latin typeface="Arial"/>
                <a:cs typeface="Arial"/>
              </a:rPr>
              <a:t>PTT </a:t>
            </a:r>
            <a:r>
              <a:rPr sz="1000" spc="-5" dirty="0">
                <a:latin typeface="Arial"/>
                <a:cs typeface="Arial"/>
              </a:rPr>
              <a:t>Thailand </a:t>
            </a:r>
            <a:r>
              <a:rPr sz="1000" dirty="0">
                <a:latin typeface="Arial"/>
                <a:cs typeface="Arial"/>
              </a:rPr>
              <a:t>have </a:t>
            </a:r>
            <a:r>
              <a:rPr sz="1000" spc="-5" dirty="0">
                <a:latin typeface="Arial"/>
                <a:cs typeface="Arial"/>
              </a:rPr>
              <a:t>achieved a </a:t>
            </a:r>
            <a:r>
              <a:rPr sz="1000" spc="-10" dirty="0">
                <a:latin typeface="Arial"/>
                <a:cs typeface="Arial"/>
              </a:rPr>
              <a:t>7% </a:t>
            </a:r>
            <a:r>
              <a:rPr sz="1000" spc="-5" dirty="0">
                <a:latin typeface="Arial"/>
                <a:cs typeface="Arial"/>
              </a:rPr>
              <a:t>benefit factor from throughput  </a:t>
            </a:r>
            <a:r>
              <a:rPr sz="1000" dirty="0">
                <a:latin typeface="Arial"/>
                <a:cs typeface="Arial"/>
              </a:rPr>
              <a:t>improvement </a:t>
            </a:r>
            <a:r>
              <a:rPr sz="1000" spc="-5" dirty="0">
                <a:latin typeface="Arial"/>
                <a:cs typeface="Arial"/>
              </a:rPr>
              <a:t>enabled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process optimization. </a:t>
            </a:r>
            <a:r>
              <a:rPr sz="1000" dirty="0">
                <a:latin typeface="Arial"/>
                <a:cs typeface="Arial"/>
              </a:rPr>
              <a:t>PTT </a:t>
            </a:r>
            <a:r>
              <a:rPr sz="1000" spc="-10" dirty="0">
                <a:latin typeface="Arial"/>
                <a:cs typeface="Arial"/>
              </a:rPr>
              <a:t>Group </a:t>
            </a:r>
            <a:r>
              <a:rPr sz="1000" spc="-5" dirty="0">
                <a:latin typeface="Arial"/>
                <a:cs typeface="Arial"/>
              </a:rPr>
              <a:t>used simulation software to </a:t>
            </a:r>
            <a:r>
              <a:rPr sz="1000" dirty="0">
                <a:latin typeface="Arial"/>
                <a:cs typeface="Arial"/>
              </a:rPr>
              <a:t>raise </a:t>
            </a:r>
            <a:r>
              <a:rPr sz="1000" spc="-5" dirty="0">
                <a:latin typeface="Arial"/>
                <a:cs typeface="Arial"/>
              </a:rPr>
              <a:t>output at  its Gas Separation Plant </a:t>
            </a:r>
            <a:r>
              <a:rPr sz="1000" dirty="0">
                <a:latin typeface="Arial"/>
                <a:cs typeface="Arial"/>
              </a:rPr>
              <a:t>No. </a:t>
            </a:r>
            <a:r>
              <a:rPr sz="1000" spc="-5" dirty="0">
                <a:latin typeface="Arial"/>
                <a:cs typeface="Arial"/>
              </a:rPr>
              <a:t>5 in Rayong, Thailand. </a:t>
            </a:r>
            <a:r>
              <a:rPr sz="1000" spc="5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firm implemented software from Aspen  Technology, increasing </a:t>
            </a:r>
            <a:r>
              <a:rPr sz="1000" dirty="0">
                <a:latin typeface="Arial"/>
                <a:cs typeface="Arial"/>
              </a:rPr>
              <a:t>production </a:t>
            </a:r>
            <a:r>
              <a:rPr sz="1000" spc="-5" dirty="0">
                <a:latin typeface="Arial"/>
                <a:cs typeface="Arial"/>
              </a:rPr>
              <a:t>and plant </a:t>
            </a:r>
            <a:r>
              <a:rPr sz="1000" dirty="0">
                <a:latin typeface="Arial"/>
                <a:cs typeface="Arial"/>
              </a:rPr>
              <a:t>capacity to </a:t>
            </a:r>
            <a:r>
              <a:rPr sz="1000" spc="-5" dirty="0">
                <a:latin typeface="Arial"/>
                <a:cs typeface="Arial"/>
              </a:rPr>
              <a:t>107% of design </a:t>
            </a:r>
            <a:r>
              <a:rPr sz="1000" dirty="0">
                <a:latin typeface="Arial"/>
                <a:cs typeface="Arial"/>
              </a:rPr>
              <a:t>capacity </a:t>
            </a:r>
            <a:r>
              <a:rPr sz="1000" spc="-5" dirty="0">
                <a:latin typeface="Arial"/>
                <a:cs typeface="Arial"/>
              </a:rPr>
              <a:t>@ 530 MMSCFD  (100%).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increase in output raised the plant’s </a:t>
            </a:r>
            <a:r>
              <a:rPr sz="1000" dirty="0">
                <a:latin typeface="Arial"/>
                <a:cs typeface="Arial"/>
              </a:rPr>
              <a:t>profitability by </a:t>
            </a:r>
            <a:r>
              <a:rPr sz="1000" spc="-5" dirty="0">
                <a:latin typeface="Arial"/>
                <a:cs typeface="Arial"/>
              </a:rPr>
              <a:t>$46,000 per </a:t>
            </a:r>
            <a:r>
              <a:rPr sz="1000" dirty="0">
                <a:latin typeface="Arial"/>
                <a:cs typeface="Arial"/>
              </a:rPr>
              <a:t>day </a:t>
            </a:r>
            <a:r>
              <a:rPr sz="1000" spc="-5" dirty="0">
                <a:latin typeface="Arial"/>
                <a:cs typeface="Arial"/>
              </a:rPr>
              <a:t>and increased  production </a:t>
            </a:r>
            <a:r>
              <a:rPr sz="1000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126,000 tons per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year.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902004" y="4361814"/>
            <a:ext cx="5734685" cy="892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4000"/>
              </a:lnSpc>
            </a:pPr>
            <a:r>
              <a:rPr sz="1000" dirty="0">
                <a:latin typeface="Arial"/>
                <a:cs typeface="Arial"/>
              </a:rPr>
              <a:t>They </a:t>
            </a:r>
            <a:r>
              <a:rPr sz="1000" spc="-5" dirty="0">
                <a:latin typeface="Arial"/>
                <a:cs typeface="Arial"/>
              </a:rPr>
              <a:t>can also reduce the unit purchase price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buying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5" dirty="0">
                <a:latin typeface="Arial"/>
                <a:cs typeface="Arial"/>
              </a:rPr>
              <a:t>bulk. </a:t>
            </a:r>
            <a:r>
              <a:rPr sz="1000" spc="-10" dirty="0">
                <a:latin typeface="Arial"/>
                <a:cs typeface="Arial"/>
              </a:rPr>
              <a:t>As </a:t>
            </a:r>
            <a:r>
              <a:rPr sz="1000" spc="-5" dirty="0">
                <a:latin typeface="Arial"/>
                <a:cs typeface="Arial"/>
              </a:rPr>
              <a:t>discussed, </a:t>
            </a:r>
            <a:r>
              <a:rPr sz="1000" dirty="0">
                <a:latin typeface="Arial"/>
                <a:cs typeface="Arial"/>
              </a:rPr>
              <a:t>economies </a:t>
            </a:r>
            <a:r>
              <a:rPr sz="1000" spc="-5" dirty="0">
                <a:latin typeface="Arial"/>
                <a:cs typeface="Arial"/>
              </a:rPr>
              <a:t>of scale are  3%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100 units, and could increase from there. Nederlandse Aardolie Maatschappij (NAM) ordered  over 1k control valves from </a:t>
            </a:r>
            <a:r>
              <a:rPr sz="1000" dirty="0">
                <a:latin typeface="Arial"/>
                <a:cs typeface="Arial"/>
              </a:rPr>
              <a:t>Emerson </a:t>
            </a:r>
            <a:r>
              <a:rPr sz="1000" spc="-5" dirty="0">
                <a:latin typeface="Arial"/>
                <a:cs typeface="Arial"/>
              </a:rPr>
              <a:t>to automate a Dutch gasfield. In this case, the average price is  estimated at well below the reference product’s </a:t>
            </a:r>
            <a:r>
              <a:rPr sz="1000" dirty="0">
                <a:latin typeface="Arial"/>
                <a:cs typeface="Arial"/>
              </a:rPr>
              <a:t>$8,721 </a:t>
            </a:r>
            <a:r>
              <a:rPr sz="1000" spc="-5" dirty="0">
                <a:latin typeface="Arial"/>
                <a:cs typeface="Arial"/>
              </a:rPr>
              <a:t>per-unit</a:t>
            </a:r>
            <a:r>
              <a:rPr sz="1000" spc="10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cost.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902004" y="5610986"/>
            <a:ext cx="5546725" cy="6705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500"/>
              </a:lnSpc>
            </a:pPr>
            <a:r>
              <a:rPr sz="1000" spc="-5" dirty="0">
                <a:latin typeface="Arial"/>
                <a:cs typeface="Arial"/>
              </a:rPr>
              <a:t>As discussed, the average operating profit </a:t>
            </a:r>
            <a:r>
              <a:rPr sz="1000" dirty="0">
                <a:latin typeface="Arial"/>
                <a:cs typeface="Arial"/>
              </a:rPr>
              <a:t>margins </a:t>
            </a:r>
            <a:r>
              <a:rPr sz="1000" spc="-5" dirty="0">
                <a:latin typeface="Arial"/>
                <a:cs typeface="Arial"/>
              </a:rPr>
              <a:t>of control valve manufacturers are 2.8% higher  than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other </a:t>
            </a:r>
            <a:r>
              <a:rPr sz="1000" spc="-10" dirty="0">
                <a:latin typeface="Arial"/>
                <a:cs typeface="Arial"/>
              </a:rPr>
              <a:t>valve </a:t>
            </a:r>
            <a:r>
              <a:rPr sz="1000" spc="-5" dirty="0">
                <a:latin typeface="Arial"/>
                <a:cs typeface="Arial"/>
              </a:rPr>
              <a:t>types, which is a </a:t>
            </a:r>
            <a:r>
              <a:rPr sz="1000" dirty="0">
                <a:latin typeface="Arial"/>
                <a:cs typeface="Arial"/>
              </a:rPr>
              <a:t>target for </a:t>
            </a:r>
            <a:r>
              <a:rPr sz="1000" spc="-5" dirty="0">
                <a:latin typeface="Arial"/>
                <a:cs typeface="Arial"/>
              </a:rPr>
              <a:t>strategic sourcing savings. </a:t>
            </a:r>
            <a:r>
              <a:rPr sz="1000" spc="-10" dirty="0">
                <a:latin typeface="Arial"/>
                <a:cs typeface="Arial"/>
              </a:rPr>
              <a:t>As </a:t>
            </a:r>
            <a:r>
              <a:rPr sz="1000" spc="-5" dirty="0">
                <a:latin typeface="Arial"/>
                <a:cs typeface="Arial"/>
              </a:rPr>
              <a:t>a </a:t>
            </a:r>
            <a:r>
              <a:rPr sz="1000" dirty="0">
                <a:latin typeface="Arial"/>
                <a:cs typeface="Arial"/>
              </a:rPr>
              <a:t>benchmark, </a:t>
            </a:r>
            <a:r>
              <a:rPr sz="1000" spc="-5" dirty="0">
                <a:latin typeface="Arial"/>
                <a:cs typeface="Arial"/>
              </a:rPr>
              <a:t>GE’s  operating profit, at 23.5%, </a:t>
            </a:r>
            <a:r>
              <a:rPr sz="100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over </a:t>
            </a:r>
            <a:r>
              <a:rPr sz="1000" dirty="0">
                <a:latin typeface="Arial"/>
                <a:cs typeface="Arial"/>
              </a:rPr>
              <a:t>twice </a:t>
            </a:r>
            <a:r>
              <a:rPr sz="1000" spc="-5" dirty="0">
                <a:latin typeface="Arial"/>
                <a:cs typeface="Arial"/>
              </a:rPr>
              <a:t>the </a:t>
            </a:r>
            <a:r>
              <a:rPr sz="1000" dirty="0">
                <a:latin typeface="Arial"/>
                <a:cs typeface="Arial"/>
              </a:rPr>
              <a:t>industry</a:t>
            </a:r>
            <a:r>
              <a:rPr sz="1000" spc="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average.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902004" y="6639686"/>
            <a:ext cx="5730875" cy="6705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500"/>
              </a:lnSpc>
            </a:pPr>
            <a:r>
              <a:rPr sz="1000" dirty="0">
                <a:latin typeface="Arial"/>
                <a:cs typeface="Arial"/>
              </a:rPr>
              <a:t>Supply </a:t>
            </a:r>
            <a:r>
              <a:rPr sz="1000" spc="-5" dirty="0">
                <a:latin typeface="Arial"/>
                <a:cs typeface="Arial"/>
              </a:rPr>
              <a:t>chain integration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always a potential source </a:t>
            </a:r>
            <a:r>
              <a:rPr sz="1000" dirty="0">
                <a:latin typeface="Arial"/>
                <a:cs typeface="Arial"/>
              </a:rPr>
              <a:t>of </a:t>
            </a:r>
            <a:r>
              <a:rPr sz="1000" spc="-5" dirty="0">
                <a:latin typeface="Arial"/>
                <a:cs typeface="Arial"/>
              </a:rPr>
              <a:t>savings insofar as </a:t>
            </a:r>
            <a:r>
              <a:rPr sz="1000" spc="-10" dirty="0">
                <a:latin typeface="Arial"/>
                <a:cs typeface="Arial"/>
              </a:rPr>
              <a:t>it </a:t>
            </a:r>
            <a:r>
              <a:rPr sz="1000" spc="-5" dirty="0">
                <a:latin typeface="Arial"/>
                <a:cs typeface="Arial"/>
              </a:rPr>
              <a:t>can reduce overhead and  transport/logistics </a:t>
            </a:r>
            <a:r>
              <a:rPr sz="1000" dirty="0">
                <a:latin typeface="Arial"/>
                <a:cs typeface="Arial"/>
              </a:rPr>
              <a:t>costs. </a:t>
            </a:r>
            <a:r>
              <a:rPr sz="1000" spc="-5" dirty="0">
                <a:latin typeface="Arial"/>
                <a:cs typeface="Arial"/>
              </a:rPr>
              <a:t>Knowing this, Severn Glocon built a warehouse in Dubai to serve the Middle  East region, hoping </a:t>
            </a:r>
            <a:r>
              <a:rPr sz="1000" dirty="0">
                <a:latin typeface="Arial"/>
                <a:cs typeface="Arial"/>
              </a:rPr>
              <a:t>to reduce </a:t>
            </a:r>
            <a:r>
              <a:rPr sz="1000" spc="-5" dirty="0">
                <a:latin typeface="Arial"/>
                <a:cs typeface="Arial"/>
              </a:rPr>
              <a:t>its SG&amp;A costs </a:t>
            </a:r>
            <a:r>
              <a:rPr sz="1000" dirty="0">
                <a:latin typeface="Arial"/>
                <a:cs typeface="Arial"/>
              </a:rPr>
              <a:t>for customers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that</a:t>
            </a:r>
            <a:r>
              <a:rPr sz="1000" spc="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region.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1130604" y="847445"/>
            <a:ext cx="5474335" cy="6711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0665" marR="5080" indent="-227965">
              <a:lnSpc>
                <a:spcPct val="143600"/>
              </a:lnSpc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dirty="0">
                <a:latin typeface="Arial"/>
                <a:cs typeface="Arial"/>
              </a:rPr>
              <a:t>Some </a:t>
            </a:r>
            <a:r>
              <a:rPr sz="1000" spc="-5" dirty="0">
                <a:latin typeface="Arial"/>
                <a:cs typeface="Arial"/>
              </a:rPr>
              <a:t>definitions consider vents, screens, and </a:t>
            </a:r>
            <a:r>
              <a:rPr sz="1000" dirty="0">
                <a:latin typeface="Arial"/>
                <a:cs typeface="Arial"/>
              </a:rPr>
              <a:t>traps </a:t>
            </a:r>
            <a:r>
              <a:rPr sz="1000" spc="-5" dirty="0">
                <a:latin typeface="Arial"/>
                <a:cs typeface="Arial"/>
              </a:rPr>
              <a:t>that are used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relieve pressure created  </a:t>
            </a:r>
            <a:r>
              <a:rPr sz="1000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fire or blow-out to be Relief valves, although </a:t>
            </a:r>
            <a:r>
              <a:rPr sz="1000" dirty="0">
                <a:latin typeface="Arial"/>
                <a:cs typeface="Arial"/>
              </a:rPr>
              <a:t>these </a:t>
            </a:r>
            <a:r>
              <a:rPr sz="1000" spc="-5" dirty="0">
                <a:latin typeface="Arial"/>
                <a:cs typeface="Arial"/>
              </a:rPr>
              <a:t>are excluded from the scope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this  study.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9" name="object 99"/>
          <p:cNvSpPr txBox="1"/>
          <p:nvPr/>
        </p:nvSpPr>
        <p:spPr>
          <a:xfrm>
            <a:off x="5845302" y="10266245"/>
            <a:ext cx="818515" cy="182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dirty="0">
                <a:solidFill>
                  <a:srgbClr val="F1F1F1"/>
                </a:solidFill>
                <a:latin typeface="Arial"/>
                <a:cs typeface="Arial"/>
              </a:rPr>
              <a:t>Page </a:t>
            </a:r>
            <a:fld id="{81D60167-4931-47E6-BA6A-407CBD079E47}" type="slidenum">
              <a:rPr sz="1100" b="1" dirty="0">
                <a:solidFill>
                  <a:srgbClr val="F1F1F1"/>
                </a:solidFill>
                <a:latin typeface="Arial"/>
                <a:cs typeface="Arial"/>
              </a:rPr>
              <a:t>8</a:t>
            </a:fld>
            <a:r>
              <a:rPr sz="1100" b="1" dirty="0">
                <a:solidFill>
                  <a:srgbClr val="F1F1F1"/>
                </a:solidFill>
                <a:latin typeface="Arial"/>
                <a:cs typeface="Arial"/>
              </a:rPr>
              <a:t> </a:t>
            </a:r>
            <a:r>
              <a:rPr sz="1100" spc="-10" dirty="0">
                <a:solidFill>
                  <a:srgbClr val="F1F1F1"/>
                </a:solidFill>
                <a:latin typeface="Arial"/>
                <a:cs typeface="Arial"/>
              </a:rPr>
              <a:t>of</a:t>
            </a:r>
            <a:r>
              <a:rPr sz="1100" spc="-90" dirty="0">
                <a:solidFill>
                  <a:srgbClr val="F1F1F1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1F1F1"/>
                </a:solidFill>
                <a:latin typeface="Arial"/>
                <a:cs typeface="Arial"/>
              </a:rPr>
              <a:t>81</a:t>
            </a:r>
            <a:endParaRPr sz="11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902004" y="1876246"/>
            <a:ext cx="5715000" cy="89026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700"/>
              </a:lnSpc>
            </a:pPr>
            <a:r>
              <a:rPr sz="1000" spc="-5" dirty="0">
                <a:latin typeface="Arial"/>
                <a:cs typeface="Arial"/>
              </a:rPr>
              <a:t>Relief valves are used </a:t>
            </a:r>
            <a:r>
              <a:rPr sz="1000" dirty="0">
                <a:latin typeface="Arial"/>
                <a:cs typeface="Arial"/>
              </a:rPr>
              <a:t>most </a:t>
            </a:r>
            <a:r>
              <a:rPr sz="1000" spc="-5" dirty="0">
                <a:latin typeface="Arial"/>
                <a:cs typeface="Arial"/>
              </a:rPr>
              <a:t>frequently in downstream applications, such as </a:t>
            </a:r>
            <a:r>
              <a:rPr sz="1000" dirty="0">
                <a:latin typeface="Arial"/>
                <a:cs typeface="Arial"/>
              </a:rPr>
              <a:t>refineries,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both gas  critical and subcritical conditions (including flaring). Example applications include steam </a:t>
            </a:r>
            <a:r>
              <a:rPr sz="1000" dirty="0">
                <a:latin typeface="Arial"/>
                <a:cs typeface="Arial"/>
              </a:rPr>
              <a:t>boil-off, </a:t>
            </a:r>
            <a:r>
              <a:rPr sz="1000" spc="-5" dirty="0">
                <a:latin typeface="Arial"/>
                <a:cs typeface="Arial"/>
              </a:rPr>
              <a:t>tank  pressure relief during filling or emptying. Relief valves can also include upstream applications such as  </a:t>
            </a:r>
            <a:r>
              <a:rPr sz="1000" dirty="0">
                <a:latin typeface="Arial"/>
                <a:cs typeface="Arial"/>
              </a:rPr>
              <a:t>mud </a:t>
            </a:r>
            <a:r>
              <a:rPr sz="1000" spc="-5" dirty="0">
                <a:latin typeface="Arial"/>
                <a:cs typeface="Arial"/>
              </a:rPr>
              <a:t>pumping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assure </a:t>
            </a:r>
            <a:r>
              <a:rPr sz="1000" dirty="0">
                <a:latin typeface="Arial"/>
                <a:cs typeface="Arial"/>
              </a:rPr>
              <a:t>overpressure</a:t>
            </a:r>
            <a:r>
              <a:rPr sz="1000" spc="-2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protection.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902004" y="3122727"/>
            <a:ext cx="5699125" cy="2863215"/>
          </a:xfrm>
          <a:prstGeom prst="rect">
            <a:avLst/>
          </a:prstGeom>
        </p:spPr>
        <p:txBody>
          <a:bodyPr vert="horz" wrap="square" lIns="0" tIns="666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25"/>
              </a:spcBef>
            </a:pPr>
            <a:r>
              <a:rPr sz="1000" b="1" i="1" spc="-5" dirty="0">
                <a:latin typeface="Arial"/>
                <a:cs typeface="Arial"/>
              </a:rPr>
              <a:t>Control valves</a:t>
            </a:r>
            <a:r>
              <a:rPr sz="1000" spc="-5" dirty="0">
                <a:latin typeface="Arial"/>
                <a:cs typeface="Arial"/>
              </a:rPr>
              <a:t>, also sometimes called Regulating Valves, are designed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proportion flow. </a:t>
            </a:r>
            <a:r>
              <a:rPr sz="1000" dirty="0">
                <a:latin typeface="Arial"/>
                <a:cs typeface="Arial"/>
              </a:rPr>
              <a:t>Nearly</a:t>
            </a:r>
            <a:r>
              <a:rPr sz="1000" spc="1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all</a:t>
            </a:r>
            <a:endParaRPr sz="1000">
              <a:latin typeface="Arial"/>
              <a:cs typeface="Arial"/>
            </a:endParaRPr>
          </a:p>
          <a:p>
            <a:pPr marL="12700" marR="5080">
              <a:lnSpc>
                <a:spcPct val="143700"/>
              </a:lnSpc>
              <a:spcBef>
                <a:spcPts val="5"/>
              </a:spcBef>
            </a:pPr>
            <a:r>
              <a:rPr sz="1000" spc="-5" dirty="0">
                <a:latin typeface="Arial"/>
                <a:cs typeface="Arial"/>
              </a:rPr>
              <a:t>types of valves, both linear and rotary, can </a:t>
            </a:r>
            <a:r>
              <a:rPr sz="1000" dirty="0">
                <a:latin typeface="Arial"/>
                <a:cs typeface="Arial"/>
              </a:rPr>
              <a:t>be </a:t>
            </a:r>
            <a:r>
              <a:rPr sz="1000" spc="-5" dirty="0">
                <a:latin typeface="Arial"/>
                <a:cs typeface="Arial"/>
              </a:rPr>
              <a:t>utilized as control valves to the extent that </a:t>
            </a:r>
            <a:r>
              <a:rPr sz="1000" dirty="0">
                <a:latin typeface="Arial"/>
                <a:cs typeface="Arial"/>
              </a:rPr>
              <a:t>they </a:t>
            </a:r>
            <a:r>
              <a:rPr sz="1000" spc="-5" dirty="0">
                <a:latin typeface="Arial"/>
                <a:cs typeface="Arial"/>
              </a:rPr>
              <a:t>are  connected to power </a:t>
            </a:r>
            <a:r>
              <a:rPr sz="1000" dirty="0">
                <a:latin typeface="Arial"/>
                <a:cs typeface="Arial"/>
              </a:rPr>
              <a:t>actuators, positioners, </a:t>
            </a:r>
            <a:r>
              <a:rPr sz="1000" spc="-5" dirty="0">
                <a:latin typeface="Arial"/>
                <a:cs typeface="Arial"/>
              </a:rPr>
              <a:t>and other hardware and electronic accessories. Control  valves typically include actuators and positioners,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addition to the valve itself.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actuation can be  electric, hydraulic, or </a:t>
            </a:r>
            <a:r>
              <a:rPr sz="1000" dirty="0">
                <a:latin typeface="Arial"/>
                <a:cs typeface="Arial"/>
              </a:rPr>
              <a:t>pneumatic. </a:t>
            </a:r>
            <a:r>
              <a:rPr sz="1000" spc="-5" dirty="0">
                <a:latin typeface="Arial"/>
                <a:cs typeface="Arial"/>
              </a:rPr>
              <a:t>Primary applications considered are </a:t>
            </a:r>
            <a:r>
              <a:rPr sz="1000" dirty="0">
                <a:latin typeface="Arial"/>
                <a:cs typeface="Arial"/>
              </a:rPr>
              <a:t>refinery applications </a:t>
            </a:r>
            <a:r>
              <a:rPr sz="1000" spc="-5" dirty="0">
                <a:latin typeface="Arial"/>
                <a:cs typeface="Arial"/>
              </a:rPr>
              <a:t>such as  catalytic cracking, Claus Process, and distillation. In </a:t>
            </a:r>
            <a:r>
              <a:rPr sz="1000" dirty="0">
                <a:latin typeface="Arial"/>
                <a:cs typeface="Arial"/>
              </a:rPr>
              <a:t>more </a:t>
            </a:r>
            <a:r>
              <a:rPr sz="1000" spc="-5" dirty="0">
                <a:latin typeface="Arial"/>
                <a:cs typeface="Arial"/>
              </a:rPr>
              <a:t>severe </a:t>
            </a:r>
            <a:r>
              <a:rPr sz="1000" dirty="0">
                <a:latin typeface="Arial"/>
                <a:cs typeface="Arial"/>
              </a:rPr>
              <a:t>duty </a:t>
            </a:r>
            <a:r>
              <a:rPr sz="1000" spc="-5" dirty="0">
                <a:latin typeface="Arial"/>
                <a:cs typeface="Arial"/>
              </a:rPr>
              <a:t>catalytic </a:t>
            </a:r>
            <a:r>
              <a:rPr sz="1000" dirty="0">
                <a:latin typeface="Arial"/>
                <a:cs typeface="Arial"/>
              </a:rPr>
              <a:t>cracking </a:t>
            </a:r>
            <a:r>
              <a:rPr sz="1000" spc="-5" dirty="0">
                <a:latin typeface="Arial"/>
                <a:cs typeface="Arial"/>
              </a:rPr>
              <a:t>processes,  control valves are found between the regenerator and the flue gas </a:t>
            </a:r>
            <a:r>
              <a:rPr sz="1000" dirty="0">
                <a:latin typeface="Arial"/>
                <a:cs typeface="Arial"/>
              </a:rPr>
              <a:t>recovery system, </a:t>
            </a:r>
            <a:r>
              <a:rPr sz="1000" spc="-5" dirty="0">
                <a:latin typeface="Arial"/>
                <a:cs typeface="Arial"/>
              </a:rPr>
              <a:t>between the  regenerator </a:t>
            </a:r>
            <a:r>
              <a:rPr sz="1000" dirty="0">
                <a:latin typeface="Arial"/>
                <a:cs typeface="Arial"/>
              </a:rPr>
              <a:t>and </a:t>
            </a:r>
            <a:r>
              <a:rPr sz="1000" spc="-5" dirty="0">
                <a:latin typeface="Arial"/>
                <a:cs typeface="Arial"/>
              </a:rPr>
              <a:t>the </a:t>
            </a:r>
            <a:r>
              <a:rPr sz="1000" dirty="0">
                <a:latin typeface="Arial"/>
                <a:cs typeface="Arial"/>
              </a:rPr>
              <a:t>reactor, </a:t>
            </a:r>
            <a:r>
              <a:rPr sz="1000" spc="-5" dirty="0">
                <a:latin typeface="Arial"/>
                <a:cs typeface="Arial"/>
              </a:rPr>
              <a:t>at the </a:t>
            </a:r>
            <a:r>
              <a:rPr sz="1000" dirty="0">
                <a:latin typeface="Arial"/>
                <a:cs typeface="Arial"/>
              </a:rPr>
              <a:t>heavy </a:t>
            </a:r>
            <a:r>
              <a:rPr sz="1000" spc="-5" dirty="0">
                <a:latin typeface="Arial"/>
                <a:cs typeface="Arial"/>
              </a:rPr>
              <a:t>gas oil </a:t>
            </a:r>
            <a:r>
              <a:rPr sz="1000" dirty="0">
                <a:latin typeface="Arial"/>
                <a:cs typeface="Arial"/>
              </a:rPr>
              <a:t>entry to </a:t>
            </a:r>
            <a:r>
              <a:rPr sz="1000" spc="-5" dirty="0">
                <a:latin typeface="Arial"/>
                <a:cs typeface="Arial"/>
              </a:rPr>
              <a:t>the heater, and between the reactor and the  fractionation </a:t>
            </a:r>
            <a:r>
              <a:rPr sz="1000" dirty="0">
                <a:latin typeface="Arial"/>
                <a:cs typeface="Arial"/>
              </a:rPr>
              <a:t>column. </a:t>
            </a:r>
            <a:r>
              <a:rPr sz="1000" spc="-5" dirty="0">
                <a:latin typeface="Arial"/>
                <a:cs typeface="Arial"/>
              </a:rPr>
              <a:t>In the Claus Process, </a:t>
            </a:r>
            <a:r>
              <a:rPr sz="1000" dirty="0">
                <a:latin typeface="Arial"/>
                <a:cs typeface="Arial"/>
              </a:rPr>
              <a:t>they </a:t>
            </a:r>
            <a:r>
              <a:rPr sz="1000" spc="-5" dirty="0">
                <a:latin typeface="Arial"/>
                <a:cs typeface="Arial"/>
              </a:rPr>
              <a:t>are </a:t>
            </a:r>
            <a:r>
              <a:rPr sz="1000" dirty="0">
                <a:latin typeface="Arial"/>
                <a:cs typeface="Arial"/>
              </a:rPr>
              <a:t>used </a:t>
            </a:r>
            <a:r>
              <a:rPr sz="1000" spc="-5" dirty="0">
                <a:latin typeface="Arial"/>
                <a:cs typeface="Arial"/>
              </a:rPr>
              <a:t>between the combustion chamber and the  Claus reactor, between the Claus reactor and the </a:t>
            </a:r>
            <a:r>
              <a:rPr sz="1000" dirty="0">
                <a:latin typeface="Arial"/>
                <a:cs typeface="Arial"/>
              </a:rPr>
              <a:t>sulfur </a:t>
            </a:r>
            <a:r>
              <a:rPr sz="1000" spc="-5" dirty="0">
                <a:latin typeface="Arial"/>
                <a:cs typeface="Arial"/>
              </a:rPr>
              <a:t>reservoir, and between the Sulfreen </a:t>
            </a:r>
            <a:r>
              <a:rPr sz="1000" spc="5" dirty="0">
                <a:latin typeface="Arial"/>
                <a:cs typeface="Arial"/>
              </a:rPr>
              <a:t>reactor  </a:t>
            </a:r>
            <a:r>
              <a:rPr sz="1000" spc="-5" dirty="0">
                <a:latin typeface="Arial"/>
                <a:cs typeface="Arial"/>
              </a:rPr>
              <a:t>and the </a:t>
            </a:r>
            <a:r>
              <a:rPr sz="1000" dirty="0">
                <a:latin typeface="Arial"/>
                <a:cs typeface="Arial"/>
              </a:rPr>
              <a:t>secondary </a:t>
            </a:r>
            <a:r>
              <a:rPr sz="1000" spc="-5" dirty="0">
                <a:latin typeface="Arial"/>
                <a:cs typeface="Arial"/>
              </a:rPr>
              <a:t>combustion chamber,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the distillation process, </a:t>
            </a:r>
            <a:r>
              <a:rPr sz="1000" dirty="0">
                <a:latin typeface="Arial"/>
                <a:cs typeface="Arial"/>
              </a:rPr>
              <a:t>they </a:t>
            </a:r>
            <a:r>
              <a:rPr sz="1000" spc="-5" dirty="0">
                <a:latin typeface="Arial"/>
                <a:cs typeface="Arial"/>
              </a:rPr>
              <a:t>are used at the </a:t>
            </a:r>
            <a:r>
              <a:rPr sz="1000" dirty="0">
                <a:latin typeface="Arial"/>
                <a:cs typeface="Arial"/>
              </a:rPr>
              <a:t>entry </a:t>
            </a:r>
            <a:r>
              <a:rPr sz="1000" spc="-5" dirty="0">
                <a:latin typeface="Arial"/>
                <a:cs typeface="Arial"/>
              </a:rPr>
              <a:t>of the  feedwater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the heater, between the heater </a:t>
            </a:r>
            <a:r>
              <a:rPr sz="1000" dirty="0">
                <a:latin typeface="Arial"/>
                <a:cs typeface="Arial"/>
              </a:rPr>
              <a:t>and </a:t>
            </a:r>
            <a:r>
              <a:rPr sz="1000" spc="-5" dirty="0">
                <a:latin typeface="Arial"/>
                <a:cs typeface="Arial"/>
              </a:rPr>
              <a:t>the distillation tower, and between the distillation  tower </a:t>
            </a:r>
            <a:r>
              <a:rPr sz="1000" dirty="0">
                <a:latin typeface="Arial"/>
                <a:cs typeface="Arial"/>
              </a:rPr>
              <a:t>and </a:t>
            </a:r>
            <a:r>
              <a:rPr sz="1000" spc="-5" dirty="0">
                <a:latin typeface="Arial"/>
                <a:cs typeface="Arial"/>
              </a:rPr>
              <a:t>the storage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tanks.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902004" y="6343878"/>
            <a:ext cx="5718810" cy="13277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43500"/>
              </a:lnSpc>
            </a:pPr>
            <a:r>
              <a:rPr sz="1000" spc="-5" dirty="0">
                <a:latin typeface="Arial"/>
                <a:cs typeface="Arial"/>
              </a:rPr>
              <a:t>Due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their electronic components, </a:t>
            </a:r>
            <a:r>
              <a:rPr sz="1000" dirty="0">
                <a:latin typeface="Arial"/>
                <a:cs typeface="Arial"/>
              </a:rPr>
              <a:t>Control </a:t>
            </a:r>
            <a:r>
              <a:rPr sz="1000" spc="-5" dirty="0">
                <a:latin typeface="Arial"/>
                <a:cs typeface="Arial"/>
              </a:rPr>
              <a:t>valves </a:t>
            </a:r>
            <a:r>
              <a:rPr sz="1000" dirty="0">
                <a:latin typeface="Arial"/>
                <a:cs typeface="Arial"/>
              </a:rPr>
              <a:t>are sometimes </a:t>
            </a:r>
            <a:r>
              <a:rPr sz="1000" spc="-5" dirty="0">
                <a:latin typeface="Arial"/>
                <a:cs typeface="Arial"/>
              </a:rPr>
              <a:t>considered </a:t>
            </a:r>
            <a:r>
              <a:rPr sz="1000" dirty="0">
                <a:latin typeface="Arial"/>
                <a:cs typeface="Arial"/>
              </a:rPr>
              <a:t>part </a:t>
            </a:r>
            <a:r>
              <a:rPr sz="1000" spc="-5" dirty="0">
                <a:latin typeface="Arial"/>
                <a:cs typeface="Arial"/>
              </a:rPr>
              <a:t>of Process Control  (PCS or Process Control </a:t>
            </a:r>
            <a:r>
              <a:rPr sz="1000" dirty="0">
                <a:latin typeface="Arial"/>
                <a:cs typeface="Arial"/>
              </a:rPr>
              <a:t>System) </a:t>
            </a:r>
            <a:r>
              <a:rPr sz="1000" spc="-5" dirty="0">
                <a:latin typeface="Arial"/>
                <a:cs typeface="Arial"/>
              </a:rPr>
              <a:t>or Instrumentation rather than Valves.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remote actuation  element of Control valves allows these valves to serve as one </a:t>
            </a:r>
            <a:r>
              <a:rPr sz="1000" dirty="0">
                <a:latin typeface="Arial"/>
                <a:cs typeface="Arial"/>
              </a:rPr>
              <a:t>element </a:t>
            </a:r>
            <a:r>
              <a:rPr sz="1000" spc="-5" dirty="0">
                <a:latin typeface="Arial"/>
                <a:cs typeface="Arial"/>
              </a:rPr>
              <a:t>of a system </a:t>
            </a:r>
            <a:r>
              <a:rPr sz="1000" spc="5" dirty="0">
                <a:latin typeface="Arial"/>
                <a:cs typeface="Arial"/>
              </a:rPr>
              <a:t>that </a:t>
            </a:r>
            <a:r>
              <a:rPr sz="1000" spc="-5" dirty="0">
                <a:latin typeface="Arial"/>
                <a:cs typeface="Arial"/>
              </a:rPr>
              <a:t>can</a:t>
            </a:r>
            <a:r>
              <a:rPr sz="1000" spc="13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be</a:t>
            </a:r>
            <a:endParaRPr sz="1000">
              <a:latin typeface="Arial"/>
              <a:cs typeface="Arial"/>
            </a:endParaRPr>
          </a:p>
          <a:p>
            <a:pPr marL="12700" marR="68580">
              <a:lnSpc>
                <a:spcPct val="143500"/>
              </a:lnSpc>
              <a:spcBef>
                <a:spcPts val="5"/>
              </a:spcBef>
            </a:pPr>
            <a:r>
              <a:rPr sz="1000" spc="-5" dirty="0">
                <a:latin typeface="Arial"/>
                <a:cs typeface="Arial"/>
              </a:rPr>
              <a:t>optimized </a:t>
            </a:r>
            <a:r>
              <a:rPr sz="1000" spc="5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regulating the speed, flow, and other parameters </a:t>
            </a:r>
            <a:r>
              <a:rPr sz="1000" spc="-10" dirty="0">
                <a:latin typeface="Arial"/>
                <a:cs typeface="Arial"/>
              </a:rPr>
              <a:t>of </a:t>
            </a:r>
            <a:r>
              <a:rPr sz="1000" spc="-5" dirty="0">
                <a:latin typeface="Arial"/>
                <a:cs typeface="Arial"/>
              </a:rPr>
              <a:t>not only </a:t>
            </a:r>
            <a:r>
              <a:rPr sz="1000" dirty="0">
                <a:latin typeface="Arial"/>
                <a:cs typeface="Arial"/>
              </a:rPr>
              <a:t>multiple </a:t>
            </a:r>
            <a:r>
              <a:rPr sz="1000" spc="-5" dirty="0">
                <a:latin typeface="Arial"/>
                <a:cs typeface="Arial"/>
              </a:rPr>
              <a:t>valves, but also  other related </a:t>
            </a:r>
            <a:r>
              <a:rPr sz="1000" dirty="0">
                <a:latin typeface="Arial"/>
                <a:cs typeface="Arial"/>
              </a:rPr>
              <a:t>equipment </a:t>
            </a:r>
            <a:r>
              <a:rPr sz="1000" spc="-5" dirty="0">
                <a:latin typeface="Arial"/>
                <a:cs typeface="Arial"/>
              </a:rPr>
              <a:t>such as </a:t>
            </a:r>
            <a:r>
              <a:rPr sz="1000" dirty="0">
                <a:latin typeface="Arial"/>
                <a:cs typeface="Arial"/>
              </a:rPr>
              <a:t>pumps </a:t>
            </a:r>
            <a:r>
              <a:rPr sz="1000" spc="-5" dirty="0">
                <a:latin typeface="Arial"/>
                <a:cs typeface="Arial"/>
              </a:rPr>
              <a:t>and compressors. This can change a buyer’s view of how </a:t>
            </a:r>
            <a:r>
              <a:rPr sz="1000" dirty="0">
                <a:latin typeface="Arial"/>
                <a:cs typeface="Arial"/>
              </a:rPr>
              <a:t>to  </a:t>
            </a:r>
            <a:r>
              <a:rPr sz="1000" spc="-5" dirty="0">
                <a:latin typeface="Arial"/>
                <a:cs typeface="Arial"/>
              </a:rPr>
              <a:t>purchase </a:t>
            </a:r>
            <a:r>
              <a:rPr sz="1000" dirty="0">
                <a:latin typeface="Arial"/>
                <a:cs typeface="Arial"/>
              </a:rPr>
              <a:t>them, </a:t>
            </a:r>
            <a:r>
              <a:rPr sz="1000" spc="-5" dirty="0">
                <a:latin typeface="Arial"/>
                <a:cs typeface="Arial"/>
              </a:rPr>
              <a:t>and which suppliers are the best </a:t>
            </a:r>
            <a:r>
              <a:rPr sz="1000" dirty="0">
                <a:latin typeface="Arial"/>
                <a:cs typeface="Arial"/>
              </a:rPr>
              <a:t>qualified </a:t>
            </a:r>
            <a:r>
              <a:rPr sz="1000" spc="-5" dirty="0">
                <a:latin typeface="Arial"/>
                <a:cs typeface="Arial"/>
              </a:rPr>
              <a:t>to </a:t>
            </a:r>
            <a:r>
              <a:rPr sz="1000" dirty="0">
                <a:latin typeface="Arial"/>
                <a:cs typeface="Arial"/>
              </a:rPr>
              <a:t>supply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them.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902004" y="8029650"/>
            <a:ext cx="5609590" cy="15468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715">
              <a:lnSpc>
                <a:spcPct val="143700"/>
              </a:lnSpc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study </a:t>
            </a:r>
            <a:r>
              <a:rPr sz="1000" dirty="0">
                <a:latin typeface="Arial"/>
                <a:cs typeface="Arial"/>
              </a:rPr>
              <a:t>generally focuses </a:t>
            </a:r>
            <a:r>
              <a:rPr sz="1000" spc="-5" dirty="0">
                <a:latin typeface="Arial"/>
                <a:cs typeface="Arial"/>
              </a:rPr>
              <a:t>on valve sales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the oil, gas, petrochemical, and </a:t>
            </a:r>
            <a:r>
              <a:rPr sz="1000" dirty="0">
                <a:latin typeface="Arial"/>
                <a:cs typeface="Arial"/>
              </a:rPr>
              <a:t>chemical </a:t>
            </a:r>
            <a:r>
              <a:rPr sz="1000" spc="-5" dirty="0">
                <a:latin typeface="Arial"/>
                <a:cs typeface="Arial"/>
              </a:rPr>
              <a:t>industries  since the reference products are specific to </a:t>
            </a:r>
            <a:r>
              <a:rPr sz="1000" dirty="0">
                <a:latin typeface="Arial"/>
                <a:cs typeface="Arial"/>
              </a:rPr>
              <a:t>oil </a:t>
            </a:r>
            <a:r>
              <a:rPr sz="1000" spc="-5" dirty="0">
                <a:latin typeface="Arial"/>
                <a:cs typeface="Arial"/>
              </a:rPr>
              <a:t>and gas applications. </a:t>
            </a:r>
            <a:r>
              <a:rPr sz="1000" spc="20" dirty="0">
                <a:latin typeface="Arial"/>
                <a:cs typeface="Arial"/>
              </a:rPr>
              <a:t>We </a:t>
            </a:r>
            <a:r>
              <a:rPr sz="1000" spc="-5" dirty="0">
                <a:latin typeface="Arial"/>
                <a:cs typeface="Arial"/>
              </a:rPr>
              <a:t>deliberately focused on the  portion of each supplier’s business that pertains to our focus industries. </a:t>
            </a:r>
            <a:r>
              <a:rPr sz="1000" spc="15" dirty="0">
                <a:latin typeface="Arial"/>
                <a:cs typeface="Arial"/>
              </a:rPr>
              <a:t>We </a:t>
            </a:r>
            <a:r>
              <a:rPr sz="1000" spc="5" dirty="0">
                <a:latin typeface="Arial"/>
                <a:cs typeface="Arial"/>
              </a:rPr>
              <a:t>may </a:t>
            </a:r>
            <a:r>
              <a:rPr sz="1000" spc="-5" dirty="0">
                <a:latin typeface="Arial"/>
                <a:cs typeface="Arial"/>
              </a:rPr>
              <a:t>still, however,  reference information and analyses </a:t>
            </a:r>
            <a:r>
              <a:rPr sz="100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a related industry </a:t>
            </a:r>
            <a:r>
              <a:rPr sz="1000" dirty="0">
                <a:latin typeface="Arial"/>
                <a:cs typeface="Arial"/>
              </a:rPr>
              <a:t>when </a:t>
            </a:r>
            <a:r>
              <a:rPr sz="1000" spc="-5" dirty="0">
                <a:latin typeface="Arial"/>
                <a:cs typeface="Arial"/>
              </a:rPr>
              <a:t>it has implications </a:t>
            </a:r>
            <a:r>
              <a:rPr sz="1000" dirty="0">
                <a:latin typeface="Arial"/>
                <a:cs typeface="Arial"/>
              </a:rPr>
              <a:t>for </a:t>
            </a:r>
            <a:r>
              <a:rPr sz="1000" spc="-5" dirty="0">
                <a:latin typeface="Arial"/>
                <a:cs typeface="Arial"/>
              </a:rPr>
              <a:t>the offering of  those companies </a:t>
            </a:r>
            <a:r>
              <a:rPr sz="1000" dirty="0">
                <a:latin typeface="Arial"/>
                <a:cs typeface="Arial"/>
              </a:rPr>
              <a:t>to </a:t>
            </a:r>
            <a:r>
              <a:rPr sz="1000" spc="-5" dirty="0">
                <a:latin typeface="Arial"/>
                <a:cs typeface="Arial"/>
              </a:rPr>
              <a:t>the oil and gas industry. For example, there </a:t>
            </a:r>
            <a:r>
              <a:rPr sz="1000" spc="-10" dirty="0">
                <a:latin typeface="Arial"/>
                <a:cs typeface="Arial"/>
              </a:rPr>
              <a:t>is </a:t>
            </a:r>
            <a:r>
              <a:rPr sz="1000" spc="-5" dirty="0">
                <a:latin typeface="Arial"/>
                <a:cs typeface="Arial"/>
              </a:rPr>
              <a:t>substantial crossover with power  </a:t>
            </a:r>
            <a:r>
              <a:rPr sz="1000" dirty="0">
                <a:latin typeface="Arial"/>
                <a:cs typeface="Arial"/>
              </a:rPr>
              <a:t>industry </a:t>
            </a:r>
            <a:r>
              <a:rPr sz="1000" spc="-5" dirty="0">
                <a:latin typeface="Arial"/>
                <a:cs typeface="Arial"/>
              </a:rPr>
              <a:t>applications. Also, we </a:t>
            </a:r>
            <a:r>
              <a:rPr sz="1000" spc="-10" dirty="0">
                <a:latin typeface="Arial"/>
                <a:cs typeface="Arial"/>
              </a:rPr>
              <a:t>would </a:t>
            </a:r>
            <a:r>
              <a:rPr sz="1000" spc="-5" dirty="0">
                <a:latin typeface="Arial"/>
                <a:cs typeface="Arial"/>
              </a:rPr>
              <a:t>cover a </a:t>
            </a:r>
            <a:r>
              <a:rPr sz="1000" dirty="0">
                <a:latin typeface="Arial"/>
                <a:cs typeface="Arial"/>
              </a:rPr>
              <a:t>new technology for </a:t>
            </a:r>
            <a:r>
              <a:rPr sz="1000" spc="-5" dirty="0">
                <a:latin typeface="Arial"/>
                <a:cs typeface="Arial"/>
              </a:rPr>
              <a:t>the desalination </a:t>
            </a:r>
            <a:r>
              <a:rPr sz="1000" dirty="0">
                <a:latin typeface="Arial"/>
                <a:cs typeface="Arial"/>
              </a:rPr>
              <a:t>industry </a:t>
            </a:r>
            <a:r>
              <a:rPr sz="1000" spc="-5" dirty="0">
                <a:latin typeface="Arial"/>
                <a:cs typeface="Arial"/>
              </a:rPr>
              <a:t>that has  potential applicability in an oil and gas</a:t>
            </a:r>
            <a:r>
              <a:rPr sz="1000" spc="9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environment.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4860163"/>
            <a:ext cx="208343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i="1" spc="-10" dirty="0">
                <a:latin typeface="Arial"/>
                <a:cs typeface="Arial"/>
              </a:rPr>
              <a:t>10.3    </a:t>
            </a:r>
            <a:r>
              <a:rPr sz="1000" b="1" i="1" spc="-5" dirty="0">
                <a:latin typeface="Arial"/>
                <a:cs typeface="Arial"/>
              </a:rPr>
              <a:t>Price Negotiation</a:t>
            </a:r>
            <a:r>
              <a:rPr sz="1000" b="1" i="1" spc="-114" dirty="0">
                <a:latin typeface="Arial"/>
                <a:cs typeface="Arial"/>
              </a:rPr>
              <a:t> </a:t>
            </a:r>
            <a:r>
              <a:rPr sz="1000" b="1" i="1" spc="-5" dirty="0">
                <a:latin typeface="Arial"/>
                <a:cs typeface="Arial"/>
              </a:rPr>
              <a:t>Strategies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130604" y="5382590"/>
            <a:ext cx="5368290" cy="1767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0665" marR="98425" indent="-227965">
              <a:lnSpc>
                <a:spcPct val="144200"/>
              </a:lnSpc>
              <a:buAutoNum type="arabicPeriod"/>
              <a:tabLst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Leverage </a:t>
            </a:r>
            <a:r>
              <a:rPr sz="1000" dirty="0">
                <a:latin typeface="Arial"/>
                <a:cs typeface="Arial"/>
              </a:rPr>
              <a:t>suppliers’ </a:t>
            </a:r>
            <a:r>
              <a:rPr sz="1000" spc="-5" dirty="0">
                <a:latin typeface="Arial"/>
                <a:cs typeface="Arial"/>
              </a:rPr>
              <a:t>growing engineering expertise to optimize </a:t>
            </a:r>
            <a:r>
              <a:rPr sz="1000" dirty="0">
                <a:latin typeface="Arial"/>
                <a:cs typeface="Arial"/>
              </a:rPr>
              <a:t>process </a:t>
            </a:r>
            <a:r>
              <a:rPr sz="1000" spc="-5" dirty="0">
                <a:latin typeface="Arial"/>
                <a:cs typeface="Arial"/>
              </a:rPr>
              <a:t>flow and control.  Engage them to help </a:t>
            </a:r>
            <a:r>
              <a:rPr sz="1000" dirty="0">
                <a:latin typeface="Arial"/>
                <a:cs typeface="Arial"/>
              </a:rPr>
              <a:t>reduce </a:t>
            </a:r>
            <a:r>
              <a:rPr sz="1000" spc="-5" dirty="0">
                <a:latin typeface="Arial"/>
                <a:cs typeface="Arial"/>
              </a:rPr>
              <a:t>total cost </a:t>
            </a:r>
            <a:r>
              <a:rPr sz="1000" dirty="0">
                <a:latin typeface="Arial"/>
                <a:cs typeface="Arial"/>
              </a:rPr>
              <a:t>by </a:t>
            </a:r>
            <a:r>
              <a:rPr sz="1000" spc="-5" dirty="0">
                <a:latin typeface="Arial"/>
                <a:cs typeface="Arial"/>
              </a:rPr>
              <a:t>optimizing process automation across the</a:t>
            </a:r>
            <a:r>
              <a:rPr sz="1000" spc="14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plant.</a:t>
            </a:r>
            <a:endParaRPr sz="1000">
              <a:latin typeface="Arial"/>
              <a:cs typeface="Arial"/>
            </a:endParaRPr>
          </a:p>
          <a:p>
            <a:pPr marL="240665" indent="-227965">
              <a:lnSpc>
                <a:spcPct val="100000"/>
              </a:lnSpc>
              <a:spcBef>
                <a:spcPts val="515"/>
              </a:spcBef>
              <a:buAutoNum type="arabicPeriod"/>
              <a:tabLst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Order </a:t>
            </a:r>
            <a:r>
              <a:rPr sz="1000" spc="-10" dirty="0">
                <a:latin typeface="Arial"/>
                <a:cs typeface="Arial"/>
              </a:rPr>
              <a:t>in </a:t>
            </a:r>
            <a:r>
              <a:rPr sz="1000" spc="-5" dirty="0">
                <a:latin typeface="Arial"/>
                <a:cs typeface="Arial"/>
              </a:rPr>
              <a:t>volume to help suppliers achieve economies of scale </a:t>
            </a:r>
            <a:r>
              <a:rPr sz="1000" spc="-10" dirty="0">
                <a:latin typeface="Arial"/>
                <a:cs typeface="Arial"/>
              </a:rPr>
              <a:t>in</a:t>
            </a:r>
            <a:r>
              <a:rPr sz="1000" spc="15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manufacturing.</a:t>
            </a:r>
            <a:endParaRPr sz="1000">
              <a:latin typeface="Arial"/>
              <a:cs typeface="Arial"/>
            </a:endParaRPr>
          </a:p>
          <a:p>
            <a:pPr marL="240665" marR="16510" indent="-227965">
              <a:lnSpc>
                <a:spcPct val="144000"/>
              </a:lnSpc>
              <a:buAutoNum type="arabicPeriod"/>
              <a:tabLst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For sourcing purposes, consider classifying </a:t>
            </a:r>
            <a:r>
              <a:rPr sz="1000" dirty="0">
                <a:latin typeface="Arial"/>
                <a:cs typeface="Arial"/>
              </a:rPr>
              <a:t>control </a:t>
            </a:r>
            <a:r>
              <a:rPr sz="1000" spc="-5" dirty="0">
                <a:latin typeface="Arial"/>
                <a:cs typeface="Arial"/>
              </a:rPr>
              <a:t>valves under Instrumentation instead of  Valves since the suppliers’ business </a:t>
            </a:r>
            <a:r>
              <a:rPr sz="1000" dirty="0">
                <a:latin typeface="Arial"/>
                <a:cs typeface="Arial"/>
              </a:rPr>
              <a:t>model </a:t>
            </a:r>
            <a:r>
              <a:rPr sz="1000" spc="-5" dirty="0">
                <a:latin typeface="Arial"/>
                <a:cs typeface="Arial"/>
              </a:rPr>
              <a:t>fits </a:t>
            </a:r>
            <a:r>
              <a:rPr sz="1000" dirty="0">
                <a:latin typeface="Arial"/>
                <a:cs typeface="Arial"/>
              </a:rPr>
              <a:t>more </a:t>
            </a:r>
            <a:r>
              <a:rPr sz="1000" spc="-5" dirty="0">
                <a:latin typeface="Arial"/>
                <a:cs typeface="Arial"/>
              </a:rPr>
              <a:t>with that</a:t>
            </a:r>
            <a:r>
              <a:rPr sz="1000" spc="7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category.</a:t>
            </a:r>
            <a:endParaRPr sz="1000">
              <a:latin typeface="Arial"/>
              <a:cs typeface="Arial"/>
            </a:endParaRPr>
          </a:p>
          <a:p>
            <a:pPr marL="240665" marR="5080" indent="-227965">
              <a:lnSpc>
                <a:spcPct val="143500"/>
              </a:lnSpc>
              <a:spcBef>
                <a:spcPts val="5"/>
              </a:spcBef>
              <a:buAutoNum type="arabicPeriod"/>
              <a:tabLst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Scan the </a:t>
            </a:r>
            <a:r>
              <a:rPr sz="1000" dirty="0">
                <a:latin typeface="Arial"/>
                <a:cs typeface="Arial"/>
              </a:rPr>
              <a:t>market for </a:t>
            </a:r>
            <a:r>
              <a:rPr sz="1000" spc="-5" dirty="0">
                <a:latin typeface="Arial"/>
                <a:cs typeface="Arial"/>
              </a:rPr>
              <a:t>customized and specialized valves that suit each particular application.  </a:t>
            </a: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proliferation of new valves </a:t>
            </a:r>
            <a:r>
              <a:rPr sz="1000" dirty="0">
                <a:latin typeface="Arial"/>
                <a:cs typeface="Arial"/>
              </a:rPr>
              <a:t>coming </a:t>
            </a:r>
            <a:r>
              <a:rPr sz="1000" spc="-5" dirty="0">
                <a:latin typeface="Arial"/>
                <a:cs typeface="Arial"/>
              </a:rPr>
              <a:t>onto </a:t>
            </a:r>
            <a:r>
              <a:rPr sz="1000" dirty="0">
                <a:latin typeface="Arial"/>
                <a:cs typeface="Arial"/>
              </a:rPr>
              <a:t>the market </a:t>
            </a:r>
            <a:r>
              <a:rPr sz="1000" spc="-5" dirty="0">
                <a:latin typeface="Arial"/>
                <a:cs typeface="Arial"/>
              </a:rPr>
              <a:t>is </a:t>
            </a:r>
            <a:r>
              <a:rPr sz="1000" dirty="0">
                <a:latin typeface="Arial"/>
                <a:cs typeface="Arial"/>
              </a:rPr>
              <a:t>opening </a:t>
            </a:r>
            <a:r>
              <a:rPr sz="1000" spc="-5" dirty="0">
                <a:latin typeface="Arial"/>
                <a:cs typeface="Arial"/>
              </a:rPr>
              <a:t>up new possibilities </a:t>
            </a:r>
            <a:r>
              <a:rPr sz="1000" dirty="0">
                <a:latin typeface="Arial"/>
                <a:cs typeface="Arial"/>
              </a:rPr>
              <a:t>for  </a:t>
            </a:r>
            <a:r>
              <a:rPr sz="1000" spc="-5" dirty="0">
                <a:latin typeface="Arial"/>
                <a:cs typeface="Arial"/>
              </a:rPr>
              <a:t>higher temperature, higher pressure operation than</a:t>
            </a:r>
            <a:r>
              <a:rPr sz="1000" spc="10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before.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/>
          <p:nvPr/>
        </p:nvSpPr>
        <p:spPr>
          <a:xfrm>
            <a:off x="2163522" y="1625434"/>
            <a:ext cx="304800" cy="1922780"/>
          </a:xfrm>
          <a:custGeom>
            <a:avLst/>
            <a:gdLst/>
            <a:ahLst/>
            <a:cxnLst/>
            <a:rect l="l" t="t" r="r" b="b"/>
            <a:pathLst>
              <a:path w="304800" h="1922779">
                <a:moveTo>
                  <a:pt x="0" y="1922635"/>
                </a:moveTo>
                <a:lnTo>
                  <a:pt x="304259" y="1922635"/>
                </a:lnTo>
                <a:lnTo>
                  <a:pt x="304259" y="0"/>
                </a:lnTo>
                <a:lnTo>
                  <a:pt x="0" y="0"/>
                </a:lnTo>
                <a:lnTo>
                  <a:pt x="0" y="1922635"/>
                </a:lnTo>
                <a:close/>
              </a:path>
            </a:pathLst>
          </a:custGeom>
          <a:solidFill>
            <a:srgbClr val="5891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2163522" y="1625434"/>
            <a:ext cx="304800" cy="1922780"/>
          </a:xfrm>
          <a:custGeom>
            <a:avLst/>
            <a:gdLst/>
            <a:ahLst/>
            <a:cxnLst/>
            <a:rect l="l" t="t" r="r" b="b"/>
            <a:pathLst>
              <a:path w="304800" h="1922779">
                <a:moveTo>
                  <a:pt x="0" y="1922635"/>
                </a:moveTo>
                <a:lnTo>
                  <a:pt x="304259" y="1922635"/>
                </a:lnTo>
                <a:lnTo>
                  <a:pt x="304259" y="0"/>
                </a:lnTo>
                <a:lnTo>
                  <a:pt x="0" y="0"/>
                </a:lnTo>
                <a:lnTo>
                  <a:pt x="0" y="1922635"/>
                </a:lnTo>
                <a:close/>
              </a:path>
            </a:pathLst>
          </a:custGeom>
          <a:ln w="7390">
            <a:solidFill>
              <a:srgbClr val="7E7E7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850358" y="2872748"/>
            <a:ext cx="304800" cy="675640"/>
          </a:xfrm>
          <a:custGeom>
            <a:avLst/>
            <a:gdLst/>
            <a:ahLst/>
            <a:cxnLst/>
            <a:rect l="l" t="t" r="r" b="b"/>
            <a:pathLst>
              <a:path w="304800" h="675639">
                <a:moveTo>
                  <a:pt x="0" y="675321"/>
                </a:moveTo>
                <a:lnTo>
                  <a:pt x="304259" y="675321"/>
                </a:lnTo>
                <a:lnTo>
                  <a:pt x="304259" y="0"/>
                </a:lnTo>
                <a:lnTo>
                  <a:pt x="0" y="0"/>
                </a:lnTo>
                <a:lnTo>
                  <a:pt x="0" y="675321"/>
                </a:lnTo>
                <a:close/>
              </a:path>
            </a:pathLst>
          </a:custGeom>
          <a:ln w="3175">
            <a:solidFill>
              <a:srgbClr val="7E7E7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162290" y="1314189"/>
            <a:ext cx="0" cy="2233930"/>
          </a:xfrm>
          <a:custGeom>
            <a:avLst/>
            <a:gdLst/>
            <a:ahLst/>
            <a:cxnLst/>
            <a:rect l="l" t="t" r="r" b="b"/>
            <a:pathLst>
              <a:path h="2233929">
                <a:moveTo>
                  <a:pt x="0" y="2233879"/>
                </a:moveTo>
                <a:lnTo>
                  <a:pt x="0" y="0"/>
                </a:lnTo>
              </a:path>
            </a:pathLst>
          </a:custGeom>
          <a:ln w="7390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131494" y="3548069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795" y="0"/>
                </a:lnTo>
              </a:path>
            </a:pathLst>
          </a:custGeom>
          <a:ln w="7380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131494" y="3324192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795" y="0"/>
                </a:lnTo>
              </a:path>
            </a:pathLst>
          </a:custGeom>
          <a:ln w="7380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131494" y="3101515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795" y="0"/>
                </a:lnTo>
              </a:path>
            </a:pathLst>
          </a:custGeom>
          <a:ln w="7380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131494" y="2877638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795" y="0"/>
                </a:lnTo>
              </a:path>
            </a:pathLst>
          </a:custGeom>
          <a:ln w="7380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131494" y="2653761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795" y="0"/>
                </a:lnTo>
              </a:path>
            </a:pathLst>
          </a:custGeom>
          <a:ln w="7380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131494" y="2431114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795" y="0"/>
                </a:lnTo>
              </a:path>
            </a:pathLst>
          </a:custGeom>
          <a:ln w="7380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131494" y="2207237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795" y="0"/>
                </a:lnTo>
              </a:path>
            </a:pathLst>
          </a:custGeom>
          <a:ln w="7380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131494" y="1984590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795" y="0"/>
                </a:lnTo>
              </a:path>
            </a:pathLst>
          </a:custGeom>
          <a:ln w="7380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131494" y="1760713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795" y="0"/>
                </a:lnTo>
              </a:path>
            </a:pathLst>
          </a:custGeom>
          <a:ln w="7380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131494" y="1538066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795" y="0"/>
                </a:lnTo>
              </a:path>
            </a:pathLst>
          </a:custGeom>
          <a:ln w="7380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131494" y="1314189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795" y="0"/>
                </a:lnTo>
              </a:path>
            </a:pathLst>
          </a:custGeom>
          <a:ln w="7380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162290" y="3548069"/>
            <a:ext cx="3994150" cy="0"/>
          </a:xfrm>
          <a:custGeom>
            <a:avLst/>
            <a:gdLst/>
            <a:ahLst/>
            <a:cxnLst/>
            <a:rect l="l" t="t" r="r" b="b"/>
            <a:pathLst>
              <a:path w="3994150">
                <a:moveTo>
                  <a:pt x="0" y="0"/>
                </a:moveTo>
                <a:lnTo>
                  <a:pt x="3993558" y="0"/>
                </a:lnTo>
              </a:path>
            </a:pathLst>
          </a:custGeom>
          <a:ln w="7380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 txBox="1"/>
          <p:nvPr/>
        </p:nvSpPr>
        <p:spPr>
          <a:xfrm>
            <a:off x="2175458" y="2523356"/>
            <a:ext cx="280670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8,721</a:t>
            </a:r>
            <a:endParaRPr sz="800">
              <a:latin typeface="Arial"/>
              <a:cs typeface="Arial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5850358" y="2872748"/>
            <a:ext cx="304800" cy="675640"/>
          </a:xfrm>
          <a:prstGeom prst="rect">
            <a:avLst/>
          </a:prstGeom>
          <a:solidFill>
            <a:srgbClr val="5891FF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Times New Roman"/>
              <a:cs typeface="Times New Roman"/>
            </a:endParaRPr>
          </a:p>
          <a:p>
            <a:pPr marL="24765">
              <a:lnSpc>
                <a:spcPct val="100000"/>
              </a:lnSpc>
            </a:pP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7,605</a:t>
            </a:r>
            <a:endParaRPr sz="800">
              <a:latin typeface="Arial"/>
              <a:cs typeface="Arial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2778199" y="1625403"/>
            <a:ext cx="304800" cy="273685"/>
          </a:xfrm>
          <a:prstGeom prst="rect">
            <a:avLst/>
          </a:prstGeom>
          <a:solidFill>
            <a:srgbClr val="5891FF"/>
          </a:solidFill>
          <a:ln w="7385">
            <a:solidFill>
              <a:srgbClr val="7E7E7E"/>
            </a:solidFill>
          </a:ln>
        </p:spPr>
        <p:txBody>
          <a:bodyPr vert="horz" wrap="square" lIns="0" tIns="69215" rIns="0" bIns="0" rtlCol="0">
            <a:spAutoFit/>
          </a:bodyPr>
          <a:lstStyle/>
          <a:p>
            <a:pPr marL="63500">
              <a:lnSpc>
                <a:spcPct val="100000"/>
              </a:lnSpc>
              <a:spcBef>
                <a:spcPts val="545"/>
              </a:spcBef>
            </a:pP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244</a:t>
            </a:r>
            <a:endParaRPr sz="800">
              <a:latin typeface="Arial"/>
              <a:cs typeface="Arial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3392878" y="1898483"/>
            <a:ext cx="304800" cy="681990"/>
          </a:xfrm>
          <a:prstGeom prst="rect">
            <a:avLst/>
          </a:prstGeom>
          <a:solidFill>
            <a:srgbClr val="5891FF"/>
          </a:solidFill>
          <a:ln w="7389">
            <a:solidFill>
              <a:srgbClr val="7E7E7E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950">
              <a:latin typeface="Times New Roman"/>
              <a:cs typeface="Times New Roman"/>
            </a:endParaRPr>
          </a:p>
          <a:p>
            <a:pPr marL="63500">
              <a:lnSpc>
                <a:spcPct val="100000"/>
              </a:lnSpc>
            </a:pP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610</a:t>
            </a:r>
            <a:endParaRPr sz="800">
              <a:latin typeface="Arial"/>
              <a:cs typeface="Arial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4007555" y="2579955"/>
            <a:ext cx="304800" cy="293370"/>
          </a:xfrm>
          <a:prstGeom prst="rect">
            <a:avLst/>
          </a:prstGeom>
          <a:solidFill>
            <a:srgbClr val="5891FF"/>
          </a:solidFill>
          <a:ln w="7385">
            <a:solidFill>
              <a:srgbClr val="7E7E7E"/>
            </a:solidFill>
          </a:ln>
        </p:spPr>
        <p:txBody>
          <a:bodyPr vert="horz" wrap="square" lIns="0" tIns="78740" rIns="0" bIns="0" rtlCol="0">
            <a:spAutoFit/>
          </a:bodyPr>
          <a:lstStyle/>
          <a:p>
            <a:pPr marL="63500">
              <a:lnSpc>
                <a:spcPct val="100000"/>
              </a:lnSpc>
              <a:spcBef>
                <a:spcPts val="620"/>
              </a:spcBef>
            </a:pP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262</a:t>
            </a:r>
            <a:endParaRPr sz="800">
              <a:latin typeface="Arial"/>
              <a:cs typeface="Arial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4733434" y="2809251"/>
            <a:ext cx="82550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00">
              <a:latin typeface="Arial"/>
              <a:cs typeface="Arial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5348112" y="2809251"/>
            <a:ext cx="82550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00">
              <a:latin typeface="Arial"/>
              <a:cs typeface="Arial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1775701" y="3479927"/>
            <a:ext cx="281940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7</a:t>
            </a: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,0</a:t>
            </a: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00">
              <a:latin typeface="Arial"/>
              <a:cs typeface="Arial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1775701" y="3256297"/>
            <a:ext cx="281940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7</a:t>
            </a: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,2</a:t>
            </a: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00">
              <a:latin typeface="Arial"/>
              <a:cs typeface="Arial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1775701" y="3032912"/>
            <a:ext cx="281940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7</a:t>
            </a: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,4</a:t>
            </a: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00">
              <a:latin typeface="Arial"/>
              <a:cs typeface="Arial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1775769" y="2809557"/>
            <a:ext cx="281940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7,</a:t>
            </a: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60</a:t>
            </a: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00">
              <a:latin typeface="Arial"/>
              <a:cs typeface="Arial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1775701" y="2585886"/>
            <a:ext cx="281940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7</a:t>
            </a: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,8</a:t>
            </a: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00">
              <a:latin typeface="Arial"/>
              <a:cs typeface="Arial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1775701" y="2138850"/>
            <a:ext cx="281940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8</a:t>
            </a: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,2</a:t>
            </a: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00">
              <a:latin typeface="Arial"/>
              <a:cs typeface="Arial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1775701" y="1915485"/>
            <a:ext cx="281940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8</a:t>
            </a: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,4</a:t>
            </a: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00">
              <a:latin typeface="Arial"/>
              <a:cs typeface="Arial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1775701" y="1692120"/>
            <a:ext cx="281940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solidFill>
                  <a:srgbClr val="404040"/>
                </a:solidFill>
                <a:latin typeface="Arial"/>
                <a:cs typeface="Arial"/>
              </a:rPr>
              <a:t>8</a:t>
            </a: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,6</a:t>
            </a:r>
            <a:r>
              <a:rPr sz="800" spc="-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800">
              <a:latin typeface="Arial"/>
              <a:cs typeface="Arial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1775701" y="903223"/>
            <a:ext cx="3280410" cy="701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42315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Figure 40: Should-Cost </a:t>
            </a:r>
            <a:r>
              <a:rPr sz="1000" b="1" dirty="0">
                <a:latin typeface="Arial"/>
                <a:cs typeface="Arial"/>
              </a:rPr>
              <a:t>for </a:t>
            </a:r>
            <a:r>
              <a:rPr sz="1000" b="1" spc="-5" dirty="0">
                <a:latin typeface="Arial"/>
                <a:cs typeface="Arial"/>
              </a:rPr>
              <a:t>Control</a:t>
            </a:r>
            <a:r>
              <a:rPr sz="1000" b="1" spc="10" dirty="0">
                <a:latin typeface="Arial"/>
                <a:cs typeface="Arial"/>
              </a:rPr>
              <a:t> </a:t>
            </a:r>
            <a:r>
              <a:rPr sz="1000" b="1" spc="-5" dirty="0">
                <a:latin typeface="Arial"/>
                <a:cs typeface="Arial"/>
              </a:rPr>
              <a:t>Valves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2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9,000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800"/>
              </a:spcBef>
            </a:pPr>
            <a:r>
              <a:rPr sz="800" dirty="0">
                <a:solidFill>
                  <a:srgbClr val="404040"/>
                </a:solidFill>
                <a:latin typeface="Arial"/>
                <a:cs typeface="Arial"/>
              </a:rPr>
              <a:t>8,800</a:t>
            </a:r>
            <a:endParaRPr sz="800">
              <a:latin typeface="Arial"/>
              <a:cs typeface="Arial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2180385" y="3612103"/>
            <a:ext cx="271780" cy="2597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765" marR="5080" indent="-12700">
              <a:lnSpc>
                <a:spcPts val="980"/>
              </a:lnSpc>
            </a:pPr>
            <a:r>
              <a:rPr sz="850" spc="-10" dirty="0">
                <a:solidFill>
                  <a:srgbClr val="404040"/>
                </a:solidFill>
                <a:latin typeface="Arial"/>
                <a:cs typeface="Arial"/>
              </a:rPr>
              <a:t>B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ase  </a:t>
            </a:r>
            <a:r>
              <a:rPr sz="850" spc="-10" dirty="0">
                <a:solidFill>
                  <a:srgbClr val="404040"/>
                </a:solidFill>
                <a:latin typeface="Arial"/>
                <a:cs typeface="Arial"/>
              </a:rPr>
              <a:t>C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ost</a:t>
            </a:r>
            <a:endParaRPr sz="850">
              <a:latin typeface="Arial"/>
              <a:cs typeface="Arial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2633182" y="3603721"/>
            <a:ext cx="1062990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774065" algn="l"/>
              </a:tabLst>
            </a:pPr>
            <a:r>
              <a:rPr sz="850" spc="-10" dirty="0">
                <a:solidFill>
                  <a:srgbClr val="404040"/>
                </a:solidFill>
                <a:latin typeface="Arial"/>
                <a:cs typeface="Arial"/>
              </a:rPr>
              <a:t>C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om</a:t>
            </a:r>
            <a:r>
              <a:rPr sz="850" spc="-15" dirty="0">
                <a:solidFill>
                  <a:srgbClr val="404040"/>
                </a:solidFill>
                <a:latin typeface="Arial"/>
                <a:cs typeface="Arial"/>
              </a:rPr>
              <a:t>p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e</a:t>
            </a:r>
            <a:r>
              <a:rPr sz="850" spc="-5" dirty="0">
                <a:solidFill>
                  <a:srgbClr val="404040"/>
                </a:solidFill>
                <a:latin typeface="Arial"/>
                <a:cs typeface="Arial"/>
              </a:rPr>
              <a:t>t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850" spc="-5" dirty="0">
                <a:solidFill>
                  <a:srgbClr val="404040"/>
                </a:solidFill>
                <a:latin typeface="Arial"/>
                <a:cs typeface="Arial"/>
              </a:rPr>
              <a:t>t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850" spc="-10" dirty="0">
                <a:solidFill>
                  <a:srgbClr val="404040"/>
                </a:solidFill>
                <a:latin typeface="Arial"/>
                <a:cs typeface="Arial"/>
              </a:rPr>
              <a:t>v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e	</a:t>
            </a:r>
            <a:r>
              <a:rPr sz="850" spc="-10" dirty="0">
                <a:solidFill>
                  <a:srgbClr val="404040"/>
                </a:solidFill>
                <a:latin typeface="Arial"/>
                <a:cs typeface="Arial"/>
              </a:rPr>
              <a:t>V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al</a:t>
            </a:r>
            <a:r>
              <a:rPr sz="850" spc="-10" dirty="0">
                <a:solidFill>
                  <a:srgbClr val="404040"/>
                </a:solidFill>
                <a:latin typeface="Arial"/>
                <a:cs typeface="Arial"/>
              </a:rPr>
              <a:t>u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e</a:t>
            </a:r>
            <a:endParaRPr sz="850">
              <a:latin typeface="Arial"/>
              <a:cs typeface="Arial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2737886" y="3727961"/>
            <a:ext cx="1630045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519430" algn="l"/>
                <a:tab pos="1226185" algn="l"/>
              </a:tabLst>
            </a:pPr>
            <a:r>
              <a:rPr sz="850" spc="-5" dirty="0">
                <a:solidFill>
                  <a:srgbClr val="404040"/>
                </a:solidFill>
                <a:latin typeface="Arial"/>
                <a:cs typeface="Arial"/>
              </a:rPr>
              <a:t>Bidding	Engineering	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of</a:t>
            </a:r>
            <a:r>
              <a:rPr sz="850" spc="-8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850" spc="-5" dirty="0">
                <a:solidFill>
                  <a:srgbClr val="404040"/>
                </a:solidFill>
                <a:latin typeface="Arial"/>
                <a:cs typeface="Arial"/>
              </a:rPr>
              <a:t>Scale</a:t>
            </a:r>
            <a:endParaRPr sz="850">
              <a:latin typeface="Arial"/>
              <a:cs typeface="Arial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3880296" y="3603721"/>
            <a:ext cx="1173480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50" spc="-5" dirty="0">
                <a:solidFill>
                  <a:srgbClr val="404040"/>
                </a:solidFill>
                <a:latin typeface="Arial"/>
                <a:cs typeface="Arial"/>
              </a:rPr>
              <a:t>Economies </a:t>
            </a:r>
            <a:r>
              <a:rPr sz="850" spc="13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850" spc="-5" dirty="0">
                <a:solidFill>
                  <a:srgbClr val="404040"/>
                </a:solidFill>
                <a:latin typeface="Arial"/>
                <a:cs typeface="Arial"/>
              </a:rPr>
              <a:t>Economies</a:t>
            </a:r>
            <a:endParaRPr sz="850">
              <a:latin typeface="Arial"/>
              <a:cs typeface="Arial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4549174" y="3727961"/>
            <a:ext cx="451484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of</a:t>
            </a:r>
            <a:r>
              <a:rPr sz="850" spc="-11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Scope</a:t>
            </a:r>
            <a:endParaRPr sz="850">
              <a:latin typeface="Arial"/>
              <a:cs typeface="Arial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5106470" y="3609680"/>
            <a:ext cx="535305" cy="385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ctr">
              <a:lnSpc>
                <a:spcPct val="95400"/>
              </a:lnSpc>
            </a:pPr>
            <a:r>
              <a:rPr sz="850" spc="-5" dirty="0">
                <a:solidFill>
                  <a:srgbClr val="404040"/>
                </a:solidFill>
                <a:latin typeface="Arial"/>
                <a:cs typeface="Arial"/>
              </a:rPr>
              <a:t>Supply  Chain  I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n</a:t>
            </a:r>
            <a:r>
              <a:rPr sz="850" spc="-5" dirty="0">
                <a:solidFill>
                  <a:srgbClr val="404040"/>
                </a:solidFill>
                <a:latin typeface="Arial"/>
                <a:cs typeface="Arial"/>
              </a:rPr>
              <a:t>t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egr</a:t>
            </a:r>
            <a:r>
              <a:rPr sz="850" spc="-15" dirty="0">
                <a:solidFill>
                  <a:srgbClr val="404040"/>
                </a:solidFill>
                <a:latin typeface="Arial"/>
                <a:cs typeface="Arial"/>
              </a:rPr>
              <a:t>a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t</a:t>
            </a:r>
            <a:r>
              <a:rPr sz="850" spc="-10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on</a:t>
            </a:r>
            <a:endParaRPr sz="850">
              <a:latin typeface="Arial"/>
              <a:cs typeface="Arial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5822876" y="3612103"/>
            <a:ext cx="361950" cy="2597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9215" marR="5080" indent="-57150">
              <a:lnSpc>
                <a:spcPts val="980"/>
              </a:lnSpc>
            </a:pPr>
            <a:r>
              <a:rPr sz="850" spc="-10" dirty="0">
                <a:solidFill>
                  <a:srgbClr val="404040"/>
                </a:solidFill>
                <a:latin typeface="Arial"/>
                <a:cs typeface="Arial"/>
              </a:rPr>
              <a:t>S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ho</a:t>
            </a:r>
            <a:r>
              <a:rPr sz="850" spc="-10" dirty="0">
                <a:solidFill>
                  <a:srgbClr val="404040"/>
                </a:solidFill>
                <a:latin typeface="Arial"/>
                <a:cs typeface="Arial"/>
              </a:rPr>
              <a:t>u</a:t>
            </a:r>
            <a:r>
              <a:rPr sz="850" dirty="0">
                <a:solidFill>
                  <a:srgbClr val="404040"/>
                </a:solidFill>
                <a:latin typeface="Arial"/>
                <a:cs typeface="Arial"/>
              </a:rPr>
              <a:t>ld  </a:t>
            </a:r>
            <a:r>
              <a:rPr sz="850" spc="-5" dirty="0">
                <a:solidFill>
                  <a:srgbClr val="404040"/>
                </a:solidFill>
                <a:latin typeface="Arial"/>
                <a:cs typeface="Arial"/>
              </a:rPr>
              <a:t>Cost</a:t>
            </a:r>
            <a:endParaRPr sz="850">
              <a:latin typeface="Arial"/>
              <a:cs typeface="Arial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1644544" y="2367442"/>
            <a:ext cx="413384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latin typeface="Arial"/>
                <a:cs typeface="Arial"/>
              </a:rPr>
              <a:t>$ </a:t>
            </a:r>
            <a:r>
              <a:rPr sz="800" b="1" spc="50" dirty="0">
                <a:latin typeface="Arial"/>
                <a:cs typeface="Arial"/>
              </a:rPr>
              <a:t> </a:t>
            </a:r>
            <a:r>
              <a:rPr sz="1200" baseline="3472" dirty="0">
                <a:solidFill>
                  <a:srgbClr val="404040"/>
                </a:solidFill>
                <a:latin typeface="Arial"/>
                <a:cs typeface="Arial"/>
              </a:rPr>
              <a:t>8,000</a:t>
            </a:r>
            <a:endParaRPr sz="1200" baseline="3472">
              <a:latin typeface="Arial"/>
              <a:cs typeface="Arial"/>
            </a:endParaRPr>
          </a:p>
        </p:txBody>
      </p:sp>
      <p:sp>
        <p:nvSpPr>
          <p:cNvPr id="135" name="object 135"/>
          <p:cNvSpPr/>
          <p:nvPr/>
        </p:nvSpPr>
        <p:spPr>
          <a:xfrm>
            <a:off x="1403489" y="1213348"/>
            <a:ext cx="4864735" cy="2912110"/>
          </a:xfrm>
          <a:custGeom>
            <a:avLst/>
            <a:gdLst/>
            <a:ahLst/>
            <a:cxnLst/>
            <a:rect l="l" t="t" r="r" b="b"/>
            <a:pathLst>
              <a:path w="4864735" h="2912110">
                <a:moveTo>
                  <a:pt x="0" y="2911630"/>
                </a:moveTo>
                <a:lnTo>
                  <a:pt x="4864455" y="2911630"/>
                </a:lnTo>
                <a:lnTo>
                  <a:pt x="4864455" y="0"/>
                </a:lnTo>
                <a:lnTo>
                  <a:pt x="0" y="0"/>
                </a:lnTo>
                <a:lnTo>
                  <a:pt x="0" y="2911630"/>
                </a:lnTo>
                <a:close/>
              </a:path>
            </a:pathLst>
          </a:custGeom>
          <a:ln w="7383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37" name="object 137"/>
          <p:cNvSpPr txBox="1"/>
          <p:nvPr/>
        </p:nvSpPr>
        <p:spPr>
          <a:xfrm>
            <a:off x="5767578" y="10266245"/>
            <a:ext cx="895985" cy="182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dirty="0">
                <a:solidFill>
                  <a:srgbClr val="F1F1F1"/>
                </a:solidFill>
                <a:latin typeface="Arial"/>
                <a:cs typeface="Arial"/>
              </a:rPr>
              <a:t>Page </a:t>
            </a:r>
            <a:r>
              <a:rPr sz="1100" b="1" spc="-5" dirty="0">
                <a:solidFill>
                  <a:srgbClr val="F1F1F1"/>
                </a:solidFill>
                <a:latin typeface="Arial"/>
                <a:cs typeface="Arial"/>
              </a:rPr>
              <a:t>80 </a:t>
            </a:r>
            <a:r>
              <a:rPr sz="1100" spc="-10" dirty="0">
                <a:solidFill>
                  <a:srgbClr val="F1F1F1"/>
                </a:solidFill>
                <a:latin typeface="Arial"/>
                <a:cs typeface="Arial"/>
              </a:rPr>
              <a:t>of</a:t>
            </a:r>
            <a:r>
              <a:rPr sz="1100" spc="-75" dirty="0">
                <a:solidFill>
                  <a:srgbClr val="F1F1F1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1F1F1"/>
                </a:solidFill>
                <a:latin typeface="Arial"/>
                <a:cs typeface="Arial"/>
              </a:rPr>
              <a:t>81</a:t>
            </a:r>
            <a:endParaRPr sz="11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904747"/>
            <a:ext cx="4834890" cy="780478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77825" lvl="1" indent="-365125">
              <a:lnSpc>
                <a:spcPts val="1170"/>
              </a:lnSpc>
              <a:buFont typeface="Arial"/>
              <a:buAutoNum type="arabicPeriod" startAt="4"/>
              <a:tabLst>
                <a:tab pos="378460" algn="l"/>
              </a:tabLst>
            </a:pPr>
            <a:r>
              <a:rPr sz="1000" b="1" i="1" spc="-5" dirty="0">
                <a:latin typeface="Arial"/>
                <a:cs typeface="Arial"/>
              </a:rPr>
              <a:t>Reference product definitions and</a:t>
            </a:r>
            <a:r>
              <a:rPr sz="1000" b="1" i="1" spc="15" dirty="0">
                <a:latin typeface="Arial"/>
                <a:cs typeface="Arial"/>
              </a:rPr>
              <a:t> </a:t>
            </a:r>
            <a:r>
              <a:rPr sz="1000" b="1" i="1" spc="-5" dirty="0">
                <a:latin typeface="Arial"/>
                <a:cs typeface="Arial"/>
              </a:rPr>
              <a:t>scope</a:t>
            </a:r>
            <a:endParaRPr sz="1000">
              <a:latin typeface="Arial"/>
              <a:cs typeface="Arial"/>
            </a:endParaRPr>
          </a:p>
          <a:p>
            <a:pPr marL="469265" lvl="2" indent="-456565">
              <a:lnSpc>
                <a:spcPts val="1170"/>
              </a:lnSpc>
              <a:buFont typeface="Arial"/>
              <a:buAutoNum type="arabicPeriod"/>
              <a:tabLst>
                <a:tab pos="469900" algn="l"/>
              </a:tabLst>
            </a:pPr>
            <a:r>
              <a:rPr sz="1000" b="1" spc="-5" dirty="0">
                <a:latin typeface="Arial"/>
                <a:cs typeface="Arial"/>
              </a:rPr>
              <a:t>Gate</a:t>
            </a:r>
            <a:endParaRPr sz="1000">
              <a:latin typeface="Arial"/>
              <a:cs typeface="Arial"/>
            </a:endParaRPr>
          </a:p>
          <a:p>
            <a:pPr marL="469265" lvl="3" indent="-227965">
              <a:lnSpc>
                <a:spcPct val="100000"/>
              </a:lnSpc>
              <a:spcBef>
                <a:spcPts val="3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Carbon </a:t>
            </a:r>
            <a:r>
              <a:rPr sz="1000" dirty="0">
                <a:latin typeface="Arial"/>
                <a:cs typeface="Arial"/>
              </a:rPr>
              <a:t>steel </a:t>
            </a:r>
            <a:r>
              <a:rPr sz="1000" spc="-5" dirty="0">
                <a:latin typeface="Arial"/>
                <a:cs typeface="Arial"/>
              </a:rPr>
              <a:t>with </a:t>
            </a:r>
            <a:r>
              <a:rPr sz="1000" spc="-10" dirty="0">
                <a:latin typeface="Arial"/>
                <a:cs typeface="Arial"/>
              </a:rPr>
              <a:t>SS </a:t>
            </a:r>
            <a:r>
              <a:rPr sz="1000" spc="-5" dirty="0">
                <a:latin typeface="Arial"/>
                <a:cs typeface="Arial"/>
              </a:rPr>
              <a:t>316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trim</a:t>
            </a:r>
            <a:endParaRPr sz="1000">
              <a:latin typeface="Arial"/>
              <a:cs typeface="Arial"/>
            </a:endParaRPr>
          </a:p>
          <a:p>
            <a:pPr marL="469265" lvl="3" indent="-227965">
              <a:lnSpc>
                <a:spcPct val="100000"/>
              </a:lnSpc>
              <a:spcBef>
                <a:spcPts val="1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6”</a:t>
            </a:r>
            <a:r>
              <a:rPr sz="1000" spc="-6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diameter</a:t>
            </a:r>
            <a:endParaRPr sz="1000">
              <a:latin typeface="Arial"/>
              <a:cs typeface="Arial"/>
            </a:endParaRPr>
          </a:p>
          <a:p>
            <a:pPr marL="469265" lvl="3" indent="-227965">
              <a:lnSpc>
                <a:spcPct val="100000"/>
              </a:lnSpc>
              <a:spcBef>
                <a:spcPts val="2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Pressure class: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150</a:t>
            </a:r>
            <a:endParaRPr sz="1000">
              <a:latin typeface="Arial"/>
              <a:cs typeface="Arial"/>
            </a:endParaRPr>
          </a:p>
          <a:p>
            <a:pPr marL="469265" lvl="3" indent="-227965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Max working </a:t>
            </a:r>
            <a:r>
              <a:rPr sz="1000" dirty="0">
                <a:latin typeface="Arial"/>
                <a:cs typeface="Arial"/>
              </a:rPr>
              <a:t>temp: </a:t>
            </a:r>
            <a:r>
              <a:rPr sz="1000" spc="-5" dirty="0">
                <a:latin typeface="Arial"/>
                <a:cs typeface="Arial"/>
              </a:rPr>
              <a:t>800°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F</a:t>
            </a:r>
            <a:endParaRPr sz="1000">
              <a:latin typeface="Arial"/>
              <a:cs typeface="Arial"/>
            </a:endParaRPr>
          </a:p>
          <a:p>
            <a:pPr marL="241300">
              <a:lnSpc>
                <a:spcPts val="1170"/>
              </a:lnSpc>
              <a:spcBef>
                <a:spcPts val="5"/>
              </a:spcBef>
              <a:tabLst>
                <a:tab pos="469265" algn="l"/>
              </a:tabLst>
            </a:pPr>
            <a:r>
              <a:rPr sz="1000" spc="-5" dirty="0">
                <a:latin typeface="Symbol"/>
                <a:cs typeface="Symbol"/>
              </a:rPr>
              <a:t></a:t>
            </a:r>
            <a:r>
              <a:rPr sz="1000" spc="-5" dirty="0">
                <a:latin typeface="Times New Roman"/>
                <a:cs typeface="Times New Roman"/>
              </a:rPr>
              <a:t>	</a:t>
            </a:r>
            <a:r>
              <a:rPr sz="1000" spc="-10" dirty="0">
                <a:latin typeface="Arial"/>
                <a:cs typeface="Arial"/>
              </a:rPr>
              <a:t>API </a:t>
            </a:r>
            <a:r>
              <a:rPr sz="1000" spc="-5" dirty="0">
                <a:latin typeface="Arial"/>
                <a:cs typeface="Arial"/>
              </a:rPr>
              <a:t>600 or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602</a:t>
            </a:r>
            <a:endParaRPr sz="1000">
              <a:latin typeface="Arial"/>
              <a:cs typeface="Arial"/>
            </a:endParaRPr>
          </a:p>
          <a:p>
            <a:pPr marL="469265" lvl="2" indent="-456565">
              <a:lnSpc>
                <a:spcPts val="1170"/>
              </a:lnSpc>
              <a:buFont typeface="Arial"/>
              <a:buAutoNum type="arabicPeriod" startAt="2"/>
              <a:tabLst>
                <a:tab pos="469900" algn="l"/>
              </a:tabLst>
            </a:pPr>
            <a:r>
              <a:rPr sz="1000" b="1" spc="-5" dirty="0">
                <a:latin typeface="Arial"/>
                <a:cs typeface="Arial"/>
              </a:rPr>
              <a:t>Globe</a:t>
            </a:r>
            <a:endParaRPr sz="1000">
              <a:latin typeface="Arial"/>
              <a:cs typeface="Arial"/>
            </a:endParaRPr>
          </a:p>
          <a:p>
            <a:pPr marL="469265" lvl="3" indent="-227965">
              <a:lnSpc>
                <a:spcPct val="100000"/>
              </a:lnSpc>
              <a:spcBef>
                <a:spcPts val="4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Carbon </a:t>
            </a:r>
            <a:r>
              <a:rPr sz="1000" dirty="0">
                <a:latin typeface="Arial"/>
                <a:cs typeface="Arial"/>
              </a:rPr>
              <a:t>steel </a:t>
            </a:r>
            <a:r>
              <a:rPr sz="1000" spc="-5" dirty="0">
                <a:latin typeface="Arial"/>
                <a:cs typeface="Arial"/>
              </a:rPr>
              <a:t>with </a:t>
            </a:r>
            <a:r>
              <a:rPr sz="1000" spc="-10" dirty="0">
                <a:latin typeface="Arial"/>
                <a:cs typeface="Arial"/>
              </a:rPr>
              <a:t>SS </a:t>
            </a:r>
            <a:r>
              <a:rPr sz="1000" spc="-5" dirty="0">
                <a:latin typeface="Arial"/>
                <a:cs typeface="Arial"/>
              </a:rPr>
              <a:t>316</a:t>
            </a:r>
            <a:r>
              <a:rPr sz="1000" spc="-1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trim</a:t>
            </a:r>
            <a:endParaRPr sz="1000">
              <a:latin typeface="Arial"/>
              <a:cs typeface="Arial"/>
            </a:endParaRPr>
          </a:p>
          <a:p>
            <a:pPr marL="469265" lvl="3" indent="-227965">
              <a:lnSpc>
                <a:spcPct val="100000"/>
              </a:lnSpc>
              <a:spcBef>
                <a:spcPts val="1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6”</a:t>
            </a:r>
            <a:r>
              <a:rPr sz="1000" spc="-6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diameter</a:t>
            </a:r>
            <a:endParaRPr sz="1000">
              <a:latin typeface="Arial"/>
              <a:cs typeface="Arial"/>
            </a:endParaRPr>
          </a:p>
          <a:p>
            <a:pPr marL="469265" lvl="3" indent="-227965">
              <a:lnSpc>
                <a:spcPct val="100000"/>
              </a:lnSpc>
              <a:spcBef>
                <a:spcPts val="2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Pressure class: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150</a:t>
            </a:r>
            <a:endParaRPr sz="1000">
              <a:latin typeface="Arial"/>
              <a:cs typeface="Arial"/>
            </a:endParaRPr>
          </a:p>
          <a:p>
            <a:pPr marL="469265" lvl="3" indent="-227965">
              <a:lnSpc>
                <a:spcPct val="100000"/>
              </a:lnSpc>
              <a:spcBef>
                <a:spcPts val="1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Max working </a:t>
            </a:r>
            <a:r>
              <a:rPr sz="1000" dirty="0">
                <a:latin typeface="Arial"/>
                <a:cs typeface="Arial"/>
              </a:rPr>
              <a:t>temp: </a:t>
            </a:r>
            <a:r>
              <a:rPr sz="1000" spc="-5" dirty="0">
                <a:latin typeface="Arial"/>
                <a:cs typeface="Arial"/>
              </a:rPr>
              <a:t>800°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F</a:t>
            </a:r>
            <a:endParaRPr sz="1000">
              <a:latin typeface="Arial"/>
              <a:cs typeface="Arial"/>
            </a:endParaRPr>
          </a:p>
          <a:p>
            <a:pPr marL="241300">
              <a:lnSpc>
                <a:spcPts val="1170"/>
              </a:lnSpc>
              <a:spcBef>
                <a:spcPts val="10"/>
              </a:spcBef>
              <a:tabLst>
                <a:tab pos="469265" algn="l"/>
              </a:tabLst>
            </a:pPr>
            <a:r>
              <a:rPr sz="1000" spc="-5" dirty="0">
                <a:latin typeface="Symbol"/>
                <a:cs typeface="Symbol"/>
              </a:rPr>
              <a:t></a:t>
            </a:r>
            <a:r>
              <a:rPr sz="1000" spc="-5" dirty="0">
                <a:latin typeface="Times New Roman"/>
                <a:cs typeface="Times New Roman"/>
              </a:rPr>
              <a:t>	</a:t>
            </a:r>
            <a:r>
              <a:rPr sz="1000" spc="-10" dirty="0">
                <a:latin typeface="Arial"/>
                <a:cs typeface="Arial"/>
              </a:rPr>
              <a:t>API </a:t>
            </a:r>
            <a:r>
              <a:rPr sz="1000" spc="-5" dirty="0">
                <a:latin typeface="Arial"/>
                <a:cs typeface="Arial"/>
              </a:rPr>
              <a:t>600 or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602</a:t>
            </a:r>
            <a:endParaRPr sz="1000">
              <a:latin typeface="Arial"/>
              <a:cs typeface="Arial"/>
            </a:endParaRPr>
          </a:p>
          <a:p>
            <a:pPr marL="469265" lvl="2" indent="-456565">
              <a:lnSpc>
                <a:spcPts val="1170"/>
              </a:lnSpc>
              <a:buFont typeface="Arial"/>
              <a:buAutoNum type="arabicPeriod" startAt="3"/>
              <a:tabLst>
                <a:tab pos="469900" algn="l"/>
              </a:tabLst>
            </a:pPr>
            <a:r>
              <a:rPr sz="1000" b="1" spc="-5" dirty="0">
                <a:latin typeface="Arial"/>
                <a:cs typeface="Arial"/>
              </a:rPr>
              <a:t>Relief</a:t>
            </a:r>
            <a:endParaRPr sz="1000">
              <a:latin typeface="Arial"/>
              <a:cs typeface="Arial"/>
            </a:endParaRPr>
          </a:p>
          <a:p>
            <a:pPr marL="469265" lvl="3" indent="-227965">
              <a:lnSpc>
                <a:spcPct val="100000"/>
              </a:lnSpc>
              <a:spcBef>
                <a:spcPts val="3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Carbon</a:t>
            </a:r>
            <a:r>
              <a:rPr sz="1000" spc="-90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steel</a:t>
            </a:r>
            <a:endParaRPr sz="1000">
              <a:latin typeface="Arial"/>
              <a:cs typeface="Arial"/>
            </a:endParaRPr>
          </a:p>
          <a:p>
            <a:pPr marL="469265" lvl="3" indent="-227965">
              <a:lnSpc>
                <a:spcPct val="100000"/>
              </a:lnSpc>
              <a:spcBef>
                <a:spcPts val="1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6-8”</a:t>
            </a:r>
            <a:r>
              <a:rPr sz="1000" spc="-9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diameter</a:t>
            </a:r>
            <a:endParaRPr sz="1000">
              <a:latin typeface="Arial"/>
              <a:cs typeface="Arial"/>
            </a:endParaRPr>
          </a:p>
          <a:p>
            <a:pPr marL="469265" lvl="3" indent="-227965">
              <a:lnSpc>
                <a:spcPct val="100000"/>
              </a:lnSpc>
              <a:spcBef>
                <a:spcPts val="2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Pressure class: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300</a:t>
            </a:r>
            <a:endParaRPr sz="1000">
              <a:latin typeface="Arial"/>
              <a:cs typeface="Arial"/>
            </a:endParaRPr>
          </a:p>
          <a:p>
            <a:pPr marL="469265" lvl="3" indent="-227965">
              <a:lnSpc>
                <a:spcPct val="100000"/>
              </a:lnSpc>
              <a:spcBef>
                <a:spcPts val="1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Max working </a:t>
            </a:r>
            <a:r>
              <a:rPr sz="1000" dirty="0">
                <a:latin typeface="Arial"/>
                <a:cs typeface="Arial"/>
              </a:rPr>
              <a:t>temp: </a:t>
            </a:r>
            <a:r>
              <a:rPr sz="1000" spc="-5" dirty="0">
                <a:latin typeface="Arial"/>
                <a:cs typeface="Arial"/>
              </a:rPr>
              <a:t>800°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F</a:t>
            </a:r>
            <a:endParaRPr sz="1000">
              <a:latin typeface="Arial"/>
              <a:cs typeface="Arial"/>
            </a:endParaRPr>
          </a:p>
          <a:p>
            <a:pPr marL="469265" lvl="3" indent="-227965">
              <a:lnSpc>
                <a:spcPts val="1170"/>
              </a:lnSpc>
              <a:spcBef>
                <a:spcPts val="1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10" dirty="0">
                <a:latin typeface="Arial"/>
                <a:cs typeface="Arial"/>
              </a:rPr>
              <a:t>API </a:t>
            </a:r>
            <a:r>
              <a:rPr sz="1000" spc="-5" dirty="0">
                <a:latin typeface="Arial"/>
                <a:cs typeface="Arial"/>
              </a:rPr>
              <a:t>520 and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521</a:t>
            </a:r>
            <a:endParaRPr sz="1000">
              <a:latin typeface="Arial"/>
              <a:cs typeface="Arial"/>
            </a:endParaRPr>
          </a:p>
          <a:p>
            <a:pPr marL="469265" lvl="2" indent="-456565">
              <a:lnSpc>
                <a:spcPts val="1170"/>
              </a:lnSpc>
              <a:buFont typeface="Arial"/>
              <a:buAutoNum type="arabicPeriod" startAt="3"/>
              <a:tabLst>
                <a:tab pos="469900" algn="l"/>
              </a:tabLst>
            </a:pPr>
            <a:r>
              <a:rPr sz="1000" b="1" spc="-5" dirty="0">
                <a:latin typeface="Arial"/>
                <a:cs typeface="Arial"/>
              </a:rPr>
              <a:t>Control</a:t>
            </a:r>
            <a:endParaRPr sz="1000">
              <a:latin typeface="Arial"/>
              <a:cs typeface="Arial"/>
            </a:endParaRPr>
          </a:p>
          <a:p>
            <a:pPr marL="469265" lvl="3" indent="-227965">
              <a:lnSpc>
                <a:spcPct val="100000"/>
              </a:lnSpc>
              <a:spcBef>
                <a:spcPts val="3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Carbon </a:t>
            </a:r>
            <a:r>
              <a:rPr sz="1000" dirty="0">
                <a:latin typeface="Arial"/>
                <a:cs typeface="Arial"/>
              </a:rPr>
              <a:t>steel </a:t>
            </a:r>
            <a:r>
              <a:rPr sz="1000" spc="-5" dirty="0">
                <a:latin typeface="Arial"/>
                <a:cs typeface="Arial"/>
              </a:rPr>
              <a:t>with </a:t>
            </a:r>
            <a:r>
              <a:rPr sz="1000" spc="-10" dirty="0">
                <a:latin typeface="Arial"/>
                <a:cs typeface="Arial"/>
              </a:rPr>
              <a:t>SS </a:t>
            </a:r>
            <a:r>
              <a:rPr sz="1000" spc="-5" dirty="0">
                <a:latin typeface="Arial"/>
                <a:cs typeface="Arial"/>
              </a:rPr>
              <a:t>316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trim</a:t>
            </a:r>
            <a:endParaRPr sz="1000">
              <a:latin typeface="Arial"/>
              <a:cs typeface="Arial"/>
            </a:endParaRPr>
          </a:p>
          <a:p>
            <a:pPr marL="469265" lvl="3" indent="-227965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6”</a:t>
            </a:r>
            <a:r>
              <a:rPr sz="1000" spc="-6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diameter</a:t>
            </a:r>
            <a:endParaRPr sz="1000">
              <a:latin typeface="Arial"/>
              <a:cs typeface="Arial"/>
            </a:endParaRPr>
          </a:p>
          <a:p>
            <a:pPr marL="469265" lvl="3" indent="-227965">
              <a:lnSpc>
                <a:spcPct val="100000"/>
              </a:lnSpc>
              <a:spcBef>
                <a:spcPts val="2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Pressure class: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300</a:t>
            </a:r>
            <a:endParaRPr sz="1000">
              <a:latin typeface="Arial"/>
              <a:cs typeface="Arial"/>
            </a:endParaRPr>
          </a:p>
          <a:p>
            <a:pPr marL="469265" lvl="3" indent="-227965">
              <a:lnSpc>
                <a:spcPct val="100000"/>
              </a:lnSpc>
              <a:spcBef>
                <a:spcPts val="1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Max working </a:t>
            </a:r>
            <a:r>
              <a:rPr sz="1000" dirty="0">
                <a:latin typeface="Arial"/>
                <a:cs typeface="Arial"/>
              </a:rPr>
              <a:t>temp: </a:t>
            </a:r>
            <a:r>
              <a:rPr sz="1000" spc="-5" dirty="0">
                <a:latin typeface="Arial"/>
                <a:cs typeface="Arial"/>
              </a:rPr>
              <a:t>800°</a:t>
            </a:r>
            <a:r>
              <a:rPr sz="1000" spc="-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F</a:t>
            </a:r>
            <a:endParaRPr sz="1000">
              <a:latin typeface="Arial"/>
              <a:cs typeface="Arial"/>
            </a:endParaRPr>
          </a:p>
          <a:p>
            <a:pPr marL="469265" lvl="3" indent="-227965">
              <a:lnSpc>
                <a:spcPct val="100000"/>
              </a:lnSpc>
              <a:spcBef>
                <a:spcPts val="1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sz="1000" spc="-5" dirty="0">
                <a:latin typeface="Arial"/>
                <a:cs typeface="Arial"/>
              </a:rPr>
              <a:t>Air-actuated</a:t>
            </a:r>
            <a:endParaRPr sz="1000">
              <a:latin typeface="Arial"/>
              <a:cs typeface="Arial"/>
            </a:endParaRPr>
          </a:p>
          <a:p>
            <a:pPr lvl="3">
              <a:lnSpc>
                <a:spcPct val="100000"/>
              </a:lnSpc>
              <a:spcBef>
                <a:spcPts val="10"/>
              </a:spcBef>
              <a:buFont typeface="Symbol"/>
              <a:buChar char=""/>
            </a:pPr>
            <a:endParaRPr sz="950">
              <a:latin typeface="Times New Roman"/>
              <a:cs typeface="Times New Roman"/>
            </a:endParaRPr>
          </a:p>
          <a:p>
            <a:pPr marL="377825" lvl="1" indent="-365125">
              <a:lnSpc>
                <a:spcPct val="100000"/>
              </a:lnSpc>
              <a:buFont typeface="Arial"/>
              <a:buAutoNum type="arabicPeriod" startAt="4"/>
              <a:tabLst>
                <a:tab pos="378460" algn="l"/>
              </a:tabLst>
            </a:pPr>
            <a:r>
              <a:rPr sz="1000" b="1" i="1" spc="-5" dirty="0">
                <a:latin typeface="Arial"/>
                <a:cs typeface="Arial"/>
              </a:rPr>
              <a:t>Notes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000" dirty="0">
                <a:latin typeface="Arial"/>
                <a:cs typeface="Arial"/>
              </a:rPr>
              <a:t>The </a:t>
            </a:r>
            <a:r>
              <a:rPr sz="1000" spc="-5" dirty="0">
                <a:latin typeface="Arial"/>
                <a:cs typeface="Arial"/>
              </a:rPr>
              <a:t>suppliers </a:t>
            </a:r>
            <a:r>
              <a:rPr sz="1000" spc="-10" dirty="0">
                <a:latin typeface="Arial"/>
                <a:cs typeface="Arial"/>
              </a:rPr>
              <a:t>who </a:t>
            </a:r>
            <a:r>
              <a:rPr sz="1000" spc="-5" dirty="0">
                <a:latin typeface="Arial"/>
                <a:cs typeface="Arial"/>
              </a:rPr>
              <a:t>were contacted </a:t>
            </a:r>
            <a:r>
              <a:rPr sz="1000" dirty="0">
                <a:latin typeface="Arial"/>
                <a:cs typeface="Arial"/>
              </a:rPr>
              <a:t>directly for </a:t>
            </a:r>
            <a:r>
              <a:rPr sz="1000" spc="-5" dirty="0">
                <a:latin typeface="Arial"/>
                <a:cs typeface="Arial"/>
              </a:rPr>
              <a:t>this study include, but are not </a:t>
            </a:r>
            <a:r>
              <a:rPr sz="1000" dirty="0">
                <a:latin typeface="Arial"/>
                <a:cs typeface="Arial"/>
              </a:rPr>
              <a:t>limited</a:t>
            </a:r>
            <a:r>
              <a:rPr sz="1000" spc="10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to: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00">
              <a:latin typeface="Times New Roman"/>
              <a:cs typeface="Times New Roman"/>
            </a:endParaRPr>
          </a:p>
          <a:p>
            <a:pPr marL="241300" indent="-228600">
              <a:lnSpc>
                <a:spcPct val="100000"/>
              </a:lnSpc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Brodie</a:t>
            </a:r>
            <a:endParaRPr sz="1000">
              <a:latin typeface="Arial"/>
              <a:cs typeface="Arial"/>
            </a:endParaRPr>
          </a:p>
          <a:p>
            <a:pPr marL="241300" indent="-228600">
              <a:lnSpc>
                <a:spcPct val="100000"/>
              </a:lnSpc>
              <a:spcBef>
                <a:spcPts val="2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Crane</a:t>
            </a:r>
            <a:endParaRPr sz="1000">
              <a:latin typeface="Arial"/>
              <a:cs typeface="Arial"/>
            </a:endParaRPr>
          </a:p>
          <a:p>
            <a:pPr marL="241300" indent="-228600">
              <a:lnSpc>
                <a:spcPct val="100000"/>
              </a:lnSpc>
              <a:spcBef>
                <a:spcPts val="1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dirty="0">
                <a:latin typeface="Arial"/>
                <a:cs typeface="Arial"/>
              </a:rPr>
              <a:t>Emerson</a:t>
            </a:r>
            <a:endParaRPr sz="1000">
              <a:latin typeface="Arial"/>
              <a:cs typeface="Arial"/>
            </a:endParaRPr>
          </a:p>
          <a:p>
            <a:pPr marL="241300" indent="-228600">
              <a:lnSpc>
                <a:spcPct val="100000"/>
              </a:lnSpc>
              <a:spcBef>
                <a:spcPts val="1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Flowserve</a:t>
            </a:r>
            <a:endParaRPr sz="1000">
              <a:latin typeface="Arial"/>
              <a:cs typeface="Arial"/>
            </a:endParaRPr>
          </a:p>
          <a:p>
            <a:pPr marL="241300" indent="-228600">
              <a:lnSpc>
                <a:spcPct val="100000"/>
              </a:lnSpc>
              <a:spcBef>
                <a:spcPts val="2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FMC</a:t>
            </a:r>
            <a:endParaRPr sz="1000">
              <a:latin typeface="Arial"/>
              <a:cs typeface="Arial"/>
            </a:endParaRPr>
          </a:p>
          <a:p>
            <a:pPr marL="241300" indent="-228600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dirty="0">
                <a:latin typeface="Arial"/>
                <a:cs typeface="Arial"/>
              </a:rPr>
              <a:t>Kimray</a:t>
            </a:r>
            <a:endParaRPr sz="1000">
              <a:latin typeface="Arial"/>
              <a:cs typeface="Arial"/>
            </a:endParaRPr>
          </a:p>
          <a:p>
            <a:pPr marL="241300" indent="-228600">
              <a:lnSpc>
                <a:spcPct val="100000"/>
              </a:lnSpc>
              <a:spcBef>
                <a:spcPts val="2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MSA</a:t>
            </a:r>
            <a:endParaRPr sz="1000">
              <a:latin typeface="Arial"/>
              <a:cs typeface="Arial"/>
            </a:endParaRPr>
          </a:p>
          <a:p>
            <a:pPr marL="241300" indent="-228600">
              <a:lnSpc>
                <a:spcPct val="100000"/>
              </a:lnSpc>
              <a:spcBef>
                <a:spcPts val="1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dirty="0">
                <a:latin typeface="Arial"/>
                <a:cs typeface="Arial"/>
              </a:rPr>
              <a:t>MTS</a:t>
            </a:r>
            <a:endParaRPr sz="1000">
              <a:latin typeface="Arial"/>
              <a:cs typeface="Arial"/>
            </a:endParaRPr>
          </a:p>
          <a:p>
            <a:pPr marL="241300" indent="-228600">
              <a:lnSpc>
                <a:spcPct val="100000"/>
              </a:lnSpc>
              <a:spcBef>
                <a:spcPts val="2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OCV</a:t>
            </a:r>
            <a:endParaRPr sz="1000">
              <a:latin typeface="Arial"/>
              <a:cs typeface="Arial"/>
            </a:endParaRPr>
          </a:p>
          <a:p>
            <a:pPr marL="241300" indent="-228600">
              <a:lnSpc>
                <a:spcPct val="100000"/>
              </a:lnSpc>
              <a:spcBef>
                <a:spcPts val="1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OMNI</a:t>
            </a:r>
            <a:endParaRPr sz="1000">
              <a:latin typeface="Arial"/>
              <a:cs typeface="Arial"/>
            </a:endParaRPr>
          </a:p>
          <a:p>
            <a:pPr marL="241300" indent="-228600">
              <a:lnSpc>
                <a:spcPct val="100000"/>
              </a:lnSpc>
              <a:spcBef>
                <a:spcPts val="1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Pentair</a:t>
            </a:r>
            <a:r>
              <a:rPr sz="1000" spc="-6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(Tyco)</a:t>
            </a:r>
            <a:endParaRPr sz="1000">
              <a:latin typeface="Arial"/>
              <a:cs typeface="Arial"/>
            </a:endParaRPr>
          </a:p>
          <a:p>
            <a:pPr marL="241300" indent="-228600">
              <a:lnSpc>
                <a:spcPct val="100000"/>
              </a:lnSpc>
              <a:spcBef>
                <a:spcPts val="2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PTPA</a:t>
            </a:r>
            <a:endParaRPr sz="1000">
              <a:latin typeface="Arial"/>
              <a:cs typeface="Arial"/>
            </a:endParaRPr>
          </a:p>
          <a:p>
            <a:pPr marL="241300" indent="-228600">
              <a:lnSpc>
                <a:spcPct val="100000"/>
              </a:lnSpc>
              <a:spcBef>
                <a:spcPts val="1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Raymond</a:t>
            </a:r>
            <a:endParaRPr sz="1000">
              <a:latin typeface="Arial"/>
              <a:cs typeface="Arial"/>
            </a:endParaRPr>
          </a:p>
          <a:p>
            <a:pPr marL="241300" indent="-228600">
              <a:lnSpc>
                <a:spcPct val="100000"/>
              </a:lnSpc>
              <a:spcBef>
                <a:spcPts val="2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Ritag</a:t>
            </a:r>
            <a:endParaRPr sz="1000">
              <a:latin typeface="Arial"/>
              <a:cs typeface="Arial"/>
            </a:endParaRPr>
          </a:p>
          <a:p>
            <a:pPr marL="241300" indent="-228600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dirty="0">
                <a:latin typeface="Arial"/>
                <a:cs typeface="Arial"/>
              </a:rPr>
              <a:t>Samson</a:t>
            </a:r>
            <a:r>
              <a:rPr sz="1000" spc="-8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Controls</a:t>
            </a:r>
            <a:endParaRPr sz="1000">
              <a:latin typeface="Arial"/>
              <a:cs typeface="Arial"/>
            </a:endParaRPr>
          </a:p>
          <a:p>
            <a:pPr marL="241300" indent="-228600">
              <a:lnSpc>
                <a:spcPct val="100000"/>
              </a:lnSpc>
              <a:spcBef>
                <a:spcPts val="2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Sodeco</a:t>
            </a:r>
            <a:endParaRPr sz="1000">
              <a:latin typeface="Arial"/>
              <a:cs typeface="Arial"/>
            </a:endParaRPr>
          </a:p>
          <a:p>
            <a:pPr marL="241300" indent="-228600">
              <a:lnSpc>
                <a:spcPct val="100000"/>
              </a:lnSpc>
              <a:spcBef>
                <a:spcPts val="1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Valvitalia</a:t>
            </a:r>
            <a:endParaRPr sz="1000">
              <a:latin typeface="Arial"/>
              <a:cs typeface="Arial"/>
            </a:endParaRPr>
          </a:p>
          <a:p>
            <a:pPr marL="241300" indent="-228600">
              <a:lnSpc>
                <a:spcPct val="100000"/>
              </a:lnSpc>
              <a:spcBef>
                <a:spcPts val="2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Valvosider</a:t>
            </a:r>
            <a:endParaRPr sz="1000">
              <a:latin typeface="Arial"/>
              <a:cs typeface="Arial"/>
            </a:endParaRPr>
          </a:p>
          <a:p>
            <a:pPr marL="241300" indent="-228600">
              <a:lnSpc>
                <a:spcPct val="100000"/>
              </a:lnSpc>
              <a:spcBef>
                <a:spcPts val="1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sz="1000" spc="-5" dirty="0">
                <a:latin typeface="Arial"/>
                <a:cs typeface="Arial"/>
              </a:rPr>
              <a:t>Velan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000" b="1" i="1" spc="-10" dirty="0">
                <a:latin typeface="Arial"/>
                <a:cs typeface="Arial"/>
              </a:rPr>
              <a:t>10.6  </a:t>
            </a:r>
            <a:r>
              <a:rPr sz="1000" b="1" i="1" spc="55" dirty="0">
                <a:latin typeface="Arial"/>
                <a:cs typeface="Arial"/>
              </a:rPr>
              <a:t> </a:t>
            </a:r>
            <a:r>
              <a:rPr sz="1000" b="1" i="1" spc="-5" dirty="0">
                <a:latin typeface="Arial"/>
                <a:cs typeface="Arial"/>
              </a:rPr>
              <a:t>Data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95" name="object 95"/>
          <p:cNvSpPr txBox="1"/>
          <p:nvPr/>
        </p:nvSpPr>
        <p:spPr>
          <a:xfrm>
            <a:off x="5767578" y="10266245"/>
            <a:ext cx="895985" cy="182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dirty="0">
                <a:solidFill>
                  <a:srgbClr val="F1F1F1"/>
                </a:solidFill>
                <a:latin typeface="Arial"/>
                <a:cs typeface="Arial"/>
              </a:rPr>
              <a:t>Page </a:t>
            </a:r>
            <a:r>
              <a:rPr sz="1100" b="1" spc="-5" dirty="0">
                <a:solidFill>
                  <a:srgbClr val="F1F1F1"/>
                </a:solidFill>
                <a:latin typeface="Arial"/>
                <a:cs typeface="Arial"/>
              </a:rPr>
              <a:t>81 </a:t>
            </a:r>
            <a:r>
              <a:rPr sz="1100" spc="-10" dirty="0">
                <a:solidFill>
                  <a:srgbClr val="F1F1F1"/>
                </a:solidFill>
                <a:latin typeface="Arial"/>
                <a:cs typeface="Arial"/>
              </a:rPr>
              <a:t>of</a:t>
            </a:r>
            <a:r>
              <a:rPr sz="1100" spc="-75" dirty="0">
                <a:solidFill>
                  <a:srgbClr val="F1F1F1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1F1F1"/>
                </a:solidFill>
                <a:latin typeface="Arial"/>
                <a:cs typeface="Arial"/>
              </a:rPr>
              <a:t>81</a:t>
            </a:r>
            <a:endParaRPr sz="11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54812" y="911859"/>
            <a:ext cx="1536700" cy="4845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10" dirty="0">
                <a:latin typeface="Arial"/>
                <a:cs typeface="Arial"/>
              </a:rPr>
              <a:t>Category:   </a:t>
            </a:r>
            <a:r>
              <a:rPr sz="800" b="1" spc="10" dirty="0">
                <a:solidFill>
                  <a:srgbClr val="FF0000"/>
                </a:solidFill>
                <a:latin typeface="Arial"/>
                <a:cs typeface="Arial"/>
              </a:rPr>
              <a:t>Gate</a:t>
            </a:r>
            <a:r>
              <a:rPr sz="800" b="1" spc="-7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00" b="1" spc="5" dirty="0">
                <a:solidFill>
                  <a:srgbClr val="FF0000"/>
                </a:solidFill>
                <a:latin typeface="Arial"/>
                <a:cs typeface="Arial"/>
              </a:rPr>
              <a:t>Valves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40"/>
              </a:spcBef>
            </a:pPr>
            <a:r>
              <a:rPr sz="800" b="1" spc="15" dirty="0">
                <a:solidFill>
                  <a:srgbClr val="FF0000"/>
                </a:solidFill>
                <a:latin typeface="Arial"/>
                <a:cs typeface="Arial"/>
              </a:rPr>
              <a:t>Key </a:t>
            </a:r>
            <a:r>
              <a:rPr sz="800" b="1" spc="10" dirty="0">
                <a:solidFill>
                  <a:srgbClr val="FF0000"/>
                </a:solidFill>
                <a:latin typeface="Arial"/>
                <a:cs typeface="Arial"/>
              </a:rPr>
              <a:t>Indicators for Gate</a:t>
            </a:r>
            <a:r>
              <a:rPr sz="800" b="1" spc="-7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00" b="1" spc="5" dirty="0">
                <a:solidFill>
                  <a:srgbClr val="FF0000"/>
                </a:solidFill>
                <a:latin typeface="Arial"/>
                <a:cs typeface="Arial"/>
              </a:rPr>
              <a:t>Valves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223263" y="2243358"/>
            <a:ext cx="2713990" cy="4495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191770">
              <a:lnSpc>
                <a:spcPct val="109200"/>
              </a:lnSpc>
            </a:pPr>
            <a:r>
              <a:rPr sz="650" spc="-5" dirty="0">
                <a:latin typeface="Calibri"/>
                <a:cs typeface="Calibri"/>
              </a:rPr>
              <a:t>Demand </a:t>
            </a:r>
            <a:r>
              <a:rPr sz="650" spc="-10" dirty="0">
                <a:latin typeface="Calibri"/>
                <a:cs typeface="Calibri"/>
              </a:rPr>
              <a:t>for </a:t>
            </a:r>
            <a:r>
              <a:rPr sz="650" spc="-5" dirty="0">
                <a:latin typeface="Calibri"/>
                <a:cs typeface="Calibri"/>
              </a:rPr>
              <a:t>gate valves in Q1 is projected to be 6.7% higher than in Q1.  Lead Times </a:t>
            </a:r>
            <a:r>
              <a:rPr sz="650" spc="-10" dirty="0">
                <a:latin typeface="Calibri"/>
                <a:cs typeface="Calibri"/>
              </a:rPr>
              <a:t>for </a:t>
            </a:r>
            <a:r>
              <a:rPr sz="650" spc="-5" dirty="0">
                <a:latin typeface="Calibri"/>
                <a:cs typeface="Calibri"/>
              </a:rPr>
              <a:t>gate valves in Q1 are projected to be 0.5% lower than in Q1.  Prices </a:t>
            </a:r>
            <a:r>
              <a:rPr sz="650" spc="-10" dirty="0">
                <a:latin typeface="Calibri"/>
                <a:cs typeface="Calibri"/>
              </a:rPr>
              <a:t>for </a:t>
            </a:r>
            <a:r>
              <a:rPr sz="650" spc="-5" dirty="0">
                <a:latin typeface="Calibri"/>
                <a:cs typeface="Calibri"/>
              </a:rPr>
              <a:t>gate valves in Q1 are projected to be 7.9% higher than in</a:t>
            </a:r>
            <a:r>
              <a:rPr sz="650" spc="-20" dirty="0">
                <a:latin typeface="Calibri"/>
                <a:cs typeface="Calibri"/>
              </a:rPr>
              <a:t> </a:t>
            </a:r>
            <a:r>
              <a:rPr sz="650" spc="-5" dirty="0">
                <a:latin typeface="Calibri"/>
                <a:cs typeface="Calibri"/>
              </a:rPr>
              <a:t>Q1</a:t>
            </a:r>
            <a:endParaRPr sz="6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sz="650" spc="-5" dirty="0">
                <a:latin typeface="Calibri"/>
                <a:cs typeface="Calibri"/>
              </a:rPr>
              <a:t>Capacity Utilization </a:t>
            </a:r>
            <a:r>
              <a:rPr sz="650" spc="-10" dirty="0">
                <a:latin typeface="Calibri"/>
                <a:cs typeface="Calibri"/>
              </a:rPr>
              <a:t>for </a:t>
            </a:r>
            <a:r>
              <a:rPr sz="650" spc="-5" dirty="0">
                <a:latin typeface="Calibri"/>
                <a:cs typeface="Calibri"/>
              </a:rPr>
              <a:t>gate valves in Q1 is projected to be 0.2% lower than in</a:t>
            </a:r>
            <a:r>
              <a:rPr sz="650" spc="-25" dirty="0">
                <a:latin typeface="Calibri"/>
                <a:cs typeface="Calibri"/>
              </a:rPr>
              <a:t> </a:t>
            </a:r>
            <a:r>
              <a:rPr sz="650" spc="-5" dirty="0">
                <a:latin typeface="Calibri"/>
                <a:cs typeface="Calibri"/>
              </a:rPr>
              <a:t>Q1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223263" y="3009900"/>
            <a:ext cx="855344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Calibri"/>
                <a:cs typeface="Calibri"/>
              </a:rPr>
              <a:t>Demand for Gate</a:t>
            </a:r>
            <a:r>
              <a:rPr sz="650" b="1" spc="-85" dirty="0">
                <a:latin typeface="Calibri"/>
                <a:cs typeface="Calibri"/>
              </a:rPr>
              <a:t> </a:t>
            </a:r>
            <a:r>
              <a:rPr sz="650" b="1" spc="-5" dirty="0">
                <a:latin typeface="Calibri"/>
                <a:cs typeface="Calibri"/>
              </a:rPr>
              <a:t>Valves</a:t>
            </a:r>
            <a:endParaRPr sz="650">
              <a:latin typeface="Calibri"/>
              <a:cs typeface="Calibri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1216152" y="1491996"/>
          <a:ext cx="5830570" cy="6572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480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9883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868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0797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08203">
                <a:tc>
                  <a:txBody>
                    <a:bodyPr/>
                    <a:lstStyle/>
                    <a:p>
                      <a:pPr marL="542290">
                        <a:lnSpc>
                          <a:spcPts val="740"/>
                        </a:lnSpc>
                      </a:pPr>
                      <a:r>
                        <a:rPr sz="65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Key</a:t>
                      </a:r>
                      <a:r>
                        <a:rPr sz="650" b="1" spc="-6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Indicators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558800">
                        <a:lnSpc>
                          <a:spcPts val="740"/>
                        </a:lnSpc>
                      </a:pPr>
                      <a:r>
                        <a:rPr sz="65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2013 </a:t>
                      </a:r>
                      <a:r>
                        <a:rPr sz="650" b="1" spc="-10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Q1-2015</a:t>
                      </a:r>
                      <a:r>
                        <a:rPr sz="650" b="1" spc="-70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Q1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0160" algn="ctr">
                        <a:lnSpc>
                          <a:spcPts val="740"/>
                        </a:lnSpc>
                      </a:pPr>
                      <a:r>
                        <a:rPr sz="65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2020</a:t>
                      </a:r>
                      <a:r>
                        <a:rPr sz="650" b="1" spc="-100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Q1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Demand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160"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5.5%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160"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35.1%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457">
                <a:tc>
                  <a:txBody>
                    <a:bodyPr/>
                    <a:lstStyle/>
                    <a:p>
                      <a:pPr marL="36195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Order Lead</a:t>
                      </a:r>
                      <a:r>
                        <a:rPr sz="650" spc="-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Time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8255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160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3.5%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8255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160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8255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940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3.8%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8255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40640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Prices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160"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3.2%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160"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13.6%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40640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Capacity</a:t>
                      </a:r>
                      <a:r>
                        <a:rPr sz="650" spc="-9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dirty="0">
                          <a:latin typeface="Arial"/>
                          <a:cs typeface="Arial"/>
                        </a:rPr>
                        <a:t>Utilization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160"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2.0%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160"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940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2.0%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40640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Supplier</a:t>
                      </a:r>
                      <a:r>
                        <a:rPr sz="650" spc="-4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Concentration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b="1" spc="25" dirty="0">
                          <a:solidFill>
                            <a:srgbClr val="339966"/>
                          </a:solidFill>
                          <a:latin typeface="Arial"/>
                          <a:cs typeface="Arial"/>
                        </a:rPr>
                        <a:t>LO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160"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0.2%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b="1" spc="25" dirty="0">
                          <a:solidFill>
                            <a:srgbClr val="339966"/>
                          </a:solidFill>
                          <a:latin typeface="Arial"/>
                          <a:cs typeface="Arial"/>
                        </a:rPr>
                        <a:t>LO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940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7.2%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1216152" y="4630546"/>
          <a:ext cx="5830570" cy="4406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88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868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7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08204">
                <a:tc>
                  <a:txBody>
                    <a:bodyPr/>
                    <a:lstStyle/>
                    <a:p>
                      <a:pPr marL="114300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Chart</a:t>
                      </a:r>
                      <a:r>
                        <a:rPr sz="650" b="1" spc="-6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Name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ts val="780"/>
                        </a:lnSpc>
                      </a:pPr>
                      <a:r>
                        <a:rPr sz="650" b="1" spc="-10" dirty="0">
                          <a:latin typeface="Arial"/>
                          <a:cs typeface="Arial"/>
                        </a:rPr>
                        <a:t>2005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ts val="780"/>
                        </a:lnSpc>
                      </a:pPr>
                      <a:r>
                        <a:rPr sz="650" b="1" spc="-10" dirty="0">
                          <a:latin typeface="Arial"/>
                          <a:cs typeface="Arial"/>
                        </a:rPr>
                        <a:t>2006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780"/>
                        </a:lnSpc>
                      </a:pPr>
                      <a:r>
                        <a:rPr sz="650" b="1" spc="-10" dirty="0">
                          <a:latin typeface="Arial"/>
                          <a:cs typeface="Arial"/>
                        </a:rPr>
                        <a:t>2007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ts val="780"/>
                        </a:lnSpc>
                      </a:pPr>
                      <a:r>
                        <a:rPr sz="650" b="1" spc="-10" dirty="0">
                          <a:latin typeface="Arial"/>
                          <a:cs typeface="Arial"/>
                        </a:rPr>
                        <a:t>2008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780"/>
                        </a:lnSpc>
                      </a:pPr>
                      <a:r>
                        <a:rPr sz="650" b="1" spc="-10" dirty="0">
                          <a:latin typeface="Arial"/>
                          <a:cs typeface="Arial"/>
                        </a:rPr>
                        <a:t>2009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Americas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92.12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96.70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100.98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106.80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94.56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Arial"/>
                          <a:cs typeface="Arial"/>
                        </a:rPr>
                        <a:t>EMEA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85.77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96.38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110.07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126.65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104.68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Asia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52.88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59.86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66.94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74.62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74.80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" name="object 7"/>
          <p:cNvSpPr/>
          <p:nvPr/>
        </p:nvSpPr>
        <p:spPr>
          <a:xfrm>
            <a:off x="1803953" y="4198125"/>
            <a:ext cx="0" cy="144780"/>
          </a:xfrm>
          <a:custGeom>
            <a:avLst/>
            <a:gdLst/>
            <a:ahLst/>
            <a:cxnLst/>
            <a:rect l="l" t="t" r="r" b="b"/>
            <a:pathLst>
              <a:path h="144779">
                <a:moveTo>
                  <a:pt x="0" y="0"/>
                </a:moveTo>
                <a:lnTo>
                  <a:pt x="0" y="144776"/>
                </a:lnTo>
              </a:path>
            </a:pathLst>
          </a:custGeom>
          <a:ln w="5777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829471" y="4195524"/>
            <a:ext cx="0" cy="147955"/>
          </a:xfrm>
          <a:custGeom>
            <a:avLst/>
            <a:gdLst/>
            <a:ahLst/>
            <a:cxnLst/>
            <a:rect l="l" t="t" r="r" b="b"/>
            <a:pathLst>
              <a:path h="147954">
                <a:moveTo>
                  <a:pt x="0" y="0"/>
                </a:moveTo>
                <a:lnTo>
                  <a:pt x="0" y="147377"/>
                </a:lnTo>
              </a:path>
            </a:pathLst>
          </a:custGeom>
          <a:ln w="105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857395" y="4192057"/>
            <a:ext cx="0" cy="151130"/>
          </a:xfrm>
          <a:custGeom>
            <a:avLst/>
            <a:gdLst/>
            <a:ahLst/>
            <a:cxnLst/>
            <a:rect l="l" t="t" r="r" b="b"/>
            <a:pathLst>
              <a:path h="151129">
                <a:moveTo>
                  <a:pt x="0" y="0"/>
                </a:moveTo>
                <a:lnTo>
                  <a:pt x="0" y="150845"/>
                </a:lnTo>
              </a:path>
            </a:pathLst>
          </a:custGeom>
          <a:ln w="105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84838" y="4188589"/>
            <a:ext cx="0" cy="154305"/>
          </a:xfrm>
          <a:custGeom>
            <a:avLst/>
            <a:gdLst/>
            <a:ahLst/>
            <a:cxnLst/>
            <a:rect l="l" t="t" r="r" b="b"/>
            <a:pathLst>
              <a:path h="154304">
                <a:moveTo>
                  <a:pt x="0" y="0"/>
                </a:moveTo>
                <a:lnTo>
                  <a:pt x="0" y="154313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912762" y="4186855"/>
            <a:ext cx="0" cy="156210"/>
          </a:xfrm>
          <a:custGeom>
            <a:avLst/>
            <a:gdLst/>
            <a:ahLst/>
            <a:cxnLst/>
            <a:rect l="l" t="t" r="r" b="b"/>
            <a:pathLst>
              <a:path h="156210">
                <a:moveTo>
                  <a:pt x="0" y="0"/>
                </a:moveTo>
                <a:lnTo>
                  <a:pt x="0" y="156047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40687" y="4185121"/>
            <a:ext cx="0" cy="158115"/>
          </a:xfrm>
          <a:custGeom>
            <a:avLst/>
            <a:gdLst/>
            <a:ahLst/>
            <a:cxnLst/>
            <a:rect l="l" t="t" r="r" b="b"/>
            <a:pathLst>
              <a:path h="158114">
                <a:moveTo>
                  <a:pt x="0" y="0"/>
                </a:moveTo>
                <a:lnTo>
                  <a:pt x="0" y="157780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968611" y="4182521"/>
            <a:ext cx="0" cy="160655"/>
          </a:xfrm>
          <a:custGeom>
            <a:avLst/>
            <a:gdLst/>
            <a:ahLst/>
            <a:cxnLst/>
            <a:rect l="l" t="t" r="r" b="b"/>
            <a:pathLst>
              <a:path h="160654">
                <a:moveTo>
                  <a:pt x="0" y="0"/>
                </a:moveTo>
                <a:lnTo>
                  <a:pt x="0" y="160381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996536" y="4180787"/>
            <a:ext cx="0" cy="162560"/>
          </a:xfrm>
          <a:custGeom>
            <a:avLst/>
            <a:gdLst/>
            <a:ahLst/>
            <a:cxnLst/>
            <a:rect l="l" t="t" r="r" b="b"/>
            <a:pathLst>
              <a:path h="162560">
                <a:moveTo>
                  <a:pt x="0" y="0"/>
                </a:moveTo>
                <a:lnTo>
                  <a:pt x="0" y="162115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023979" y="4179053"/>
            <a:ext cx="0" cy="164465"/>
          </a:xfrm>
          <a:custGeom>
            <a:avLst/>
            <a:gdLst/>
            <a:ahLst/>
            <a:cxnLst/>
            <a:rect l="l" t="t" r="r" b="b"/>
            <a:pathLst>
              <a:path h="164464">
                <a:moveTo>
                  <a:pt x="0" y="0"/>
                </a:moveTo>
                <a:lnTo>
                  <a:pt x="0" y="163849"/>
                </a:lnTo>
              </a:path>
            </a:pathLst>
          </a:custGeom>
          <a:ln w="105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051903" y="4177319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5">
                <a:moveTo>
                  <a:pt x="0" y="0"/>
                </a:moveTo>
                <a:lnTo>
                  <a:pt x="0" y="165583"/>
                </a:lnTo>
              </a:path>
            </a:pathLst>
          </a:custGeom>
          <a:ln w="105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079828" y="4175585"/>
            <a:ext cx="0" cy="167640"/>
          </a:xfrm>
          <a:custGeom>
            <a:avLst/>
            <a:gdLst/>
            <a:ahLst/>
            <a:cxnLst/>
            <a:rect l="l" t="t" r="r" b="b"/>
            <a:pathLst>
              <a:path h="167639">
                <a:moveTo>
                  <a:pt x="0" y="0"/>
                </a:moveTo>
                <a:lnTo>
                  <a:pt x="0" y="167317"/>
                </a:lnTo>
              </a:path>
            </a:pathLst>
          </a:custGeom>
          <a:ln w="105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107270" y="4173851"/>
            <a:ext cx="0" cy="169545"/>
          </a:xfrm>
          <a:custGeom>
            <a:avLst/>
            <a:gdLst/>
            <a:ahLst/>
            <a:cxnLst/>
            <a:rect l="l" t="t" r="r" b="b"/>
            <a:pathLst>
              <a:path h="169545">
                <a:moveTo>
                  <a:pt x="0" y="0"/>
                </a:moveTo>
                <a:lnTo>
                  <a:pt x="0" y="169050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135195" y="4171250"/>
            <a:ext cx="0" cy="172085"/>
          </a:xfrm>
          <a:custGeom>
            <a:avLst/>
            <a:gdLst/>
            <a:ahLst/>
            <a:cxnLst/>
            <a:rect l="l" t="t" r="r" b="b"/>
            <a:pathLst>
              <a:path h="172085">
                <a:moveTo>
                  <a:pt x="0" y="0"/>
                </a:moveTo>
                <a:lnTo>
                  <a:pt x="0" y="171651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163119" y="4168650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0"/>
                </a:moveTo>
                <a:lnTo>
                  <a:pt x="0" y="174252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191044" y="4166049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4">
                <a:moveTo>
                  <a:pt x="0" y="0"/>
                </a:moveTo>
                <a:lnTo>
                  <a:pt x="0" y="176853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218968" y="4164315"/>
            <a:ext cx="0" cy="179070"/>
          </a:xfrm>
          <a:custGeom>
            <a:avLst/>
            <a:gdLst/>
            <a:ahLst/>
            <a:cxnLst/>
            <a:rect l="l" t="t" r="r" b="b"/>
            <a:pathLst>
              <a:path h="179070">
                <a:moveTo>
                  <a:pt x="0" y="0"/>
                </a:moveTo>
                <a:lnTo>
                  <a:pt x="0" y="178587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246411" y="4169517"/>
            <a:ext cx="0" cy="173990"/>
          </a:xfrm>
          <a:custGeom>
            <a:avLst/>
            <a:gdLst/>
            <a:ahLst/>
            <a:cxnLst/>
            <a:rect l="l" t="t" r="r" b="b"/>
            <a:pathLst>
              <a:path h="173989">
                <a:moveTo>
                  <a:pt x="0" y="0"/>
                </a:moveTo>
                <a:lnTo>
                  <a:pt x="0" y="173385"/>
                </a:lnTo>
              </a:path>
            </a:pathLst>
          </a:custGeom>
          <a:ln w="105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274336" y="4174718"/>
            <a:ext cx="0" cy="168275"/>
          </a:xfrm>
          <a:custGeom>
            <a:avLst/>
            <a:gdLst/>
            <a:ahLst/>
            <a:cxnLst/>
            <a:rect l="l" t="t" r="r" b="b"/>
            <a:pathLst>
              <a:path h="168275">
                <a:moveTo>
                  <a:pt x="0" y="0"/>
                </a:moveTo>
                <a:lnTo>
                  <a:pt x="0" y="168183"/>
                </a:lnTo>
              </a:path>
            </a:pathLst>
          </a:custGeom>
          <a:ln w="105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302260" y="4179920"/>
            <a:ext cx="0" cy="163195"/>
          </a:xfrm>
          <a:custGeom>
            <a:avLst/>
            <a:gdLst/>
            <a:ahLst/>
            <a:cxnLst/>
            <a:rect l="l" t="t" r="r" b="b"/>
            <a:pathLst>
              <a:path h="163195">
                <a:moveTo>
                  <a:pt x="0" y="0"/>
                </a:moveTo>
                <a:lnTo>
                  <a:pt x="0" y="162982"/>
                </a:lnTo>
              </a:path>
            </a:pathLst>
          </a:custGeom>
          <a:ln w="105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329703" y="4184254"/>
            <a:ext cx="0" cy="158750"/>
          </a:xfrm>
          <a:custGeom>
            <a:avLst/>
            <a:gdLst/>
            <a:ahLst/>
            <a:cxnLst/>
            <a:rect l="l" t="t" r="r" b="b"/>
            <a:pathLst>
              <a:path h="158750">
                <a:moveTo>
                  <a:pt x="0" y="0"/>
                </a:moveTo>
                <a:lnTo>
                  <a:pt x="0" y="158647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357628" y="4181654"/>
            <a:ext cx="0" cy="161290"/>
          </a:xfrm>
          <a:custGeom>
            <a:avLst/>
            <a:gdLst/>
            <a:ahLst/>
            <a:cxnLst/>
            <a:rect l="l" t="t" r="r" b="b"/>
            <a:pathLst>
              <a:path h="161289">
                <a:moveTo>
                  <a:pt x="0" y="0"/>
                </a:moveTo>
                <a:lnTo>
                  <a:pt x="0" y="161248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385552" y="4178186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4716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413476" y="4175585"/>
            <a:ext cx="0" cy="167640"/>
          </a:xfrm>
          <a:custGeom>
            <a:avLst/>
            <a:gdLst/>
            <a:ahLst/>
            <a:cxnLst/>
            <a:rect l="l" t="t" r="r" b="b"/>
            <a:pathLst>
              <a:path h="167639">
                <a:moveTo>
                  <a:pt x="0" y="0"/>
                </a:moveTo>
                <a:lnTo>
                  <a:pt x="0" y="167317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440920" y="4172984"/>
            <a:ext cx="0" cy="170180"/>
          </a:xfrm>
          <a:custGeom>
            <a:avLst/>
            <a:gdLst/>
            <a:ahLst/>
            <a:cxnLst/>
            <a:rect l="l" t="t" r="r" b="b"/>
            <a:pathLst>
              <a:path h="170179">
                <a:moveTo>
                  <a:pt x="0" y="0"/>
                </a:moveTo>
                <a:lnTo>
                  <a:pt x="0" y="169917"/>
                </a:lnTo>
              </a:path>
            </a:pathLst>
          </a:custGeom>
          <a:ln w="105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468844" y="4169517"/>
            <a:ext cx="0" cy="173990"/>
          </a:xfrm>
          <a:custGeom>
            <a:avLst/>
            <a:gdLst/>
            <a:ahLst/>
            <a:cxnLst/>
            <a:rect l="l" t="t" r="r" b="b"/>
            <a:pathLst>
              <a:path h="173989">
                <a:moveTo>
                  <a:pt x="0" y="0"/>
                </a:moveTo>
                <a:lnTo>
                  <a:pt x="0" y="173385"/>
                </a:lnTo>
              </a:path>
            </a:pathLst>
          </a:custGeom>
          <a:ln w="105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496768" y="4166916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175986"/>
                </a:lnTo>
              </a:path>
            </a:pathLst>
          </a:custGeom>
          <a:ln w="105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524693" y="4164315"/>
            <a:ext cx="0" cy="179070"/>
          </a:xfrm>
          <a:custGeom>
            <a:avLst/>
            <a:gdLst/>
            <a:ahLst/>
            <a:cxnLst/>
            <a:rect l="l" t="t" r="r" b="b"/>
            <a:pathLst>
              <a:path h="179070">
                <a:moveTo>
                  <a:pt x="0" y="0"/>
                </a:moveTo>
                <a:lnTo>
                  <a:pt x="0" y="178587"/>
                </a:lnTo>
              </a:path>
            </a:pathLst>
          </a:custGeom>
          <a:ln w="105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52136" y="4161714"/>
            <a:ext cx="0" cy="181610"/>
          </a:xfrm>
          <a:custGeom>
            <a:avLst/>
            <a:gdLst/>
            <a:ahLst/>
            <a:cxnLst/>
            <a:rect l="l" t="t" r="r" b="b"/>
            <a:pathLst>
              <a:path h="181610">
                <a:moveTo>
                  <a:pt x="0" y="0"/>
                </a:moveTo>
                <a:lnTo>
                  <a:pt x="0" y="181187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580060" y="4160847"/>
            <a:ext cx="0" cy="182245"/>
          </a:xfrm>
          <a:custGeom>
            <a:avLst/>
            <a:gdLst/>
            <a:ahLst/>
            <a:cxnLst/>
            <a:rect l="l" t="t" r="r" b="b"/>
            <a:pathLst>
              <a:path h="182245">
                <a:moveTo>
                  <a:pt x="0" y="0"/>
                </a:moveTo>
                <a:lnTo>
                  <a:pt x="0" y="182054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607985" y="4159113"/>
            <a:ext cx="0" cy="184150"/>
          </a:xfrm>
          <a:custGeom>
            <a:avLst/>
            <a:gdLst/>
            <a:ahLst/>
            <a:cxnLst/>
            <a:rect l="l" t="t" r="r" b="b"/>
            <a:pathLst>
              <a:path h="184150">
                <a:moveTo>
                  <a:pt x="0" y="0"/>
                </a:moveTo>
                <a:lnTo>
                  <a:pt x="0" y="183788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635909" y="4157379"/>
            <a:ext cx="0" cy="186055"/>
          </a:xfrm>
          <a:custGeom>
            <a:avLst/>
            <a:gdLst/>
            <a:ahLst/>
            <a:cxnLst/>
            <a:rect l="l" t="t" r="r" b="b"/>
            <a:pathLst>
              <a:path h="186054">
                <a:moveTo>
                  <a:pt x="0" y="0"/>
                </a:moveTo>
                <a:lnTo>
                  <a:pt x="0" y="185522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663352" y="4156512"/>
            <a:ext cx="0" cy="186690"/>
          </a:xfrm>
          <a:custGeom>
            <a:avLst/>
            <a:gdLst/>
            <a:ahLst/>
            <a:cxnLst/>
            <a:rect l="l" t="t" r="r" b="b"/>
            <a:pathLst>
              <a:path h="186689">
                <a:moveTo>
                  <a:pt x="0" y="0"/>
                </a:moveTo>
                <a:lnTo>
                  <a:pt x="0" y="186389"/>
                </a:lnTo>
              </a:path>
            </a:pathLst>
          </a:custGeom>
          <a:ln w="105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691277" y="4157379"/>
            <a:ext cx="0" cy="186055"/>
          </a:xfrm>
          <a:custGeom>
            <a:avLst/>
            <a:gdLst/>
            <a:ahLst/>
            <a:cxnLst/>
            <a:rect l="l" t="t" r="r" b="b"/>
            <a:pathLst>
              <a:path h="186054">
                <a:moveTo>
                  <a:pt x="0" y="0"/>
                </a:moveTo>
                <a:lnTo>
                  <a:pt x="0" y="185522"/>
                </a:lnTo>
              </a:path>
            </a:pathLst>
          </a:custGeom>
          <a:ln w="105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719201" y="4158246"/>
            <a:ext cx="0" cy="184785"/>
          </a:xfrm>
          <a:custGeom>
            <a:avLst/>
            <a:gdLst/>
            <a:ahLst/>
            <a:cxnLst/>
            <a:rect l="l" t="t" r="r" b="b"/>
            <a:pathLst>
              <a:path h="184785">
                <a:moveTo>
                  <a:pt x="0" y="0"/>
                </a:moveTo>
                <a:lnTo>
                  <a:pt x="0" y="184655"/>
                </a:lnTo>
              </a:path>
            </a:pathLst>
          </a:custGeom>
          <a:ln w="105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747125" y="4158246"/>
            <a:ext cx="0" cy="184785"/>
          </a:xfrm>
          <a:custGeom>
            <a:avLst/>
            <a:gdLst/>
            <a:ahLst/>
            <a:cxnLst/>
            <a:rect l="l" t="t" r="r" b="b"/>
            <a:pathLst>
              <a:path h="184785">
                <a:moveTo>
                  <a:pt x="0" y="0"/>
                </a:moveTo>
                <a:lnTo>
                  <a:pt x="0" y="184655"/>
                </a:lnTo>
              </a:path>
            </a:pathLst>
          </a:custGeom>
          <a:ln w="105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774568" y="4159113"/>
            <a:ext cx="0" cy="184150"/>
          </a:xfrm>
          <a:custGeom>
            <a:avLst/>
            <a:gdLst/>
            <a:ahLst/>
            <a:cxnLst/>
            <a:rect l="l" t="t" r="r" b="b"/>
            <a:pathLst>
              <a:path h="184150">
                <a:moveTo>
                  <a:pt x="0" y="0"/>
                </a:moveTo>
                <a:lnTo>
                  <a:pt x="0" y="183788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802493" y="4158246"/>
            <a:ext cx="0" cy="184785"/>
          </a:xfrm>
          <a:custGeom>
            <a:avLst/>
            <a:gdLst/>
            <a:ahLst/>
            <a:cxnLst/>
            <a:rect l="l" t="t" r="r" b="b"/>
            <a:pathLst>
              <a:path h="184785">
                <a:moveTo>
                  <a:pt x="0" y="0"/>
                </a:moveTo>
                <a:lnTo>
                  <a:pt x="0" y="184655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830417" y="4156512"/>
            <a:ext cx="0" cy="186690"/>
          </a:xfrm>
          <a:custGeom>
            <a:avLst/>
            <a:gdLst/>
            <a:ahLst/>
            <a:cxnLst/>
            <a:rect l="l" t="t" r="r" b="b"/>
            <a:pathLst>
              <a:path h="186689">
                <a:moveTo>
                  <a:pt x="0" y="0"/>
                </a:moveTo>
                <a:lnTo>
                  <a:pt x="0" y="186389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858342" y="4155646"/>
            <a:ext cx="0" cy="187325"/>
          </a:xfrm>
          <a:custGeom>
            <a:avLst/>
            <a:gdLst/>
            <a:ahLst/>
            <a:cxnLst/>
            <a:rect l="l" t="t" r="r" b="b"/>
            <a:pathLst>
              <a:path h="187325">
                <a:moveTo>
                  <a:pt x="0" y="0"/>
                </a:moveTo>
                <a:lnTo>
                  <a:pt x="0" y="187256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885785" y="4153912"/>
            <a:ext cx="0" cy="189230"/>
          </a:xfrm>
          <a:custGeom>
            <a:avLst/>
            <a:gdLst/>
            <a:ahLst/>
            <a:cxnLst/>
            <a:rect l="l" t="t" r="r" b="b"/>
            <a:pathLst>
              <a:path h="189229">
                <a:moveTo>
                  <a:pt x="0" y="0"/>
                </a:moveTo>
                <a:lnTo>
                  <a:pt x="0" y="188990"/>
                </a:lnTo>
              </a:path>
            </a:pathLst>
          </a:custGeom>
          <a:ln w="105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913709" y="4153045"/>
            <a:ext cx="0" cy="189865"/>
          </a:xfrm>
          <a:custGeom>
            <a:avLst/>
            <a:gdLst/>
            <a:ahLst/>
            <a:cxnLst/>
            <a:rect l="l" t="t" r="r" b="b"/>
            <a:pathLst>
              <a:path h="189864">
                <a:moveTo>
                  <a:pt x="0" y="0"/>
                </a:moveTo>
                <a:lnTo>
                  <a:pt x="0" y="189857"/>
                </a:lnTo>
              </a:path>
            </a:pathLst>
          </a:custGeom>
          <a:ln w="105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941634" y="4151311"/>
            <a:ext cx="0" cy="191770"/>
          </a:xfrm>
          <a:custGeom>
            <a:avLst/>
            <a:gdLst/>
            <a:ahLst/>
            <a:cxnLst/>
            <a:rect l="l" t="t" r="r" b="b"/>
            <a:pathLst>
              <a:path h="191770">
                <a:moveTo>
                  <a:pt x="0" y="0"/>
                </a:moveTo>
                <a:lnTo>
                  <a:pt x="0" y="191591"/>
                </a:lnTo>
              </a:path>
            </a:pathLst>
          </a:custGeom>
          <a:ln w="105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969558" y="4149577"/>
            <a:ext cx="0" cy="193675"/>
          </a:xfrm>
          <a:custGeom>
            <a:avLst/>
            <a:gdLst/>
            <a:ahLst/>
            <a:cxnLst/>
            <a:rect l="l" t="t" r="r" b="b"/>
            <a:pathLst>
              <a:path h="193675">
                <a:moveTo>
                  <a:pt x="0" y="0"/>
                </a:moveTo>
                <a:lnTo>
                  <a:pt x="0" y="193324"/>
                </a:lnTo>
              </a:path>
            </a:pathLst>
          </a:custGeom>
          <a:ln w="105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997001" y="4147843"/>
            <a:ext cx="0" cy="195580"/>
          </a:xfrm>
          <a:custGeom>
            <a:avLst/>
            <a:gdLst/>
            <a:ahLst/>
            <a:cxnLst/>
            <a:rect l="l" t="t" r="r" b="b"/>
            <a:pathLst>
              <a:path h="195579">
                <a:moveTo>
                  <a:pt x="0" y="0"/>
                </a:moveTo>
                <a:lnTo>
                  <a:pt x="0" y="195058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024925" y="4146977"/>
            <a:ext cx="0" cy="196215"/>
          </a:xfrm>
          <a:custGeom>
            <a:avLst/>
            <a:gdLst/>
            <a:ahLst/>
            <a:cxnLst/>
            <a:rect l="l" t="t" r="r" b="b"/>
            <a:pathLst>
              <a:path h="196214">
                <a:moveTo>
                  <a:pt x="0" y="0"/>
                </a:moveTo>
                <a:lnTo>
                  <a:pt x="0" y="195925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052850" y="4145243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659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080774" y="4143509"/>
            <a:ext cx="0" cy="199390"/>
          </a:xfrm>
          <a:custGeom>
            <a:avLst/>
            <a:gdLst/>
            <a:ahLst/>
            <a:cxnLst/>
            <a:rect l="l" t="t" r="r" b="b"/>
            <a:pathLst>
              <a:path h="199389">
                <a:moveTo>
                  <a:pt x="0" y="0"/>
                </a:moveTo>
                <a:lnTo>
                  <a:pt x="0" y="199393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108217" y="4142642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200260"/>
                </a:lnTo>
              </a:path>
            </a:pathLst>
          </a:custGeom>
          <a:ln w="105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136142" y="4140908"/>
            <a:ext cx="0" cy="202565"/>
          </a:xfrm>
          <a:custGeom>
            <a:avLst/>
            <a:gdLst/>
            <a:ahLst/>
            <a:cxnLst/>
            <a:rect l="l" t="t" r="r" b="b"/>
            <a:pathLst>
              <a:path h="202564">
                <a:moveTo>
                  <a:pt x="0" y="0"/>
                </a:moveTo>
                <a:lnTo>
                  <a:pt x="0" y="201994"/>
                </a:lnTo>
              </a:path>
            </a:pathLst>
          </a:custGeom>
          <a:ln w="105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164066" y="4139174"/>
            <a:ext cx="0" cy="203835"/>
          </a:xfrm>
          <a:custGeom>
            <a:avLst/>
            <a:gdLst/>
            <a:ahLst/>
            <a:cxnLst/>
            <a:rect l="l" t="t" r="r" b="b"/>
            <a:pathLst>
              <a:path h="203835">
                <a:moveTo>
                  <a:pt x="0" y="0"/>
                </a:moveTo>
                <a:lnTo>
                  <a:pt x="0" y="203728"/>
                </a:lnTo>
              </a:path>
            </a:pathLst>
          </a:custGeom>
          <a:ln w="105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191991" y="4137440"/>
            <a:ext cx="0" cy="205740"/>
          </a:xfrm>
          <a:custGeom>
            <a:avLst/>
            <a:gdLst/>
            <a:ahLst/>
            <a:cxnLst/>
            <a:rect l="l" t="t" r="r" b="b"/>
            <a:pathLst>
              <a:path h="205739">
                <a:moveTo>
                  <a:pt x="0" y="0"/>
                </a:moveTo>
                <a:lnTo>
                  <a:pt x="0" y="205461"/>
                </a:lnTo>
              </a:path>
            </a:pathLst>
          </a:custGeom>
          <a:ln w="105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219434" y="4136573"/>
            <a:ext cx="0" cy="206375"/>
          </a:xfrm>
          <a:custGeom>
            <a:avLst/>
            <a:gdLst/>
            <a:ahLst/>
            <a:cxnLst/>
            <a:rect l="l" t="t" r="r" b="b"/>
            <a:pathLst>
              <a:path h="206375">
                <a:moveTo>
                  <a:pt x="0" y="0"/>
                </a:moveTo>
                <a:lnTo>
                  <a:pt x="0" y="206328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247358" y="4134839"/>
            <a:ext cx="0" cy="208279"/>
          </a:xfrm>
          <a:custGeom>
            <a:avLst/>
            <a:gdLst/>
            <a:ahLst/>
            <a:cxnLst/>
            <a:rect l="l" t="t" r="r" b="b"/>
            <a:pathLst>
              <a:path h="208279">
                <a:moveTo>
                  <a:pt x="0" y="0"/>
                </a:moveTo>
                <a:lnTo>
                  <a:pt x="0" y="208062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275283" y="4133106"/>
            <a:ext cx="0" cy="210185"/>
          </a:xfrm>
          <a:custGeom>
            <a:avLst/>
            <a:gdLst/>
            <a:ahLst/>
            <a:cxnLst/>
            <a:rect l="l" t="t" r="r" b="b"/>
            <a:pathLst>
              <a:path h="210185">
                <a:moveTo>
                  <a:pt x="0" y="0"/>
                </a:moveTo>
                <a:lnTo>
                  <a:pt x="0" y="209796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303207" y="4131372"/>
            <a:ext cx="0" cy="212090"/>
          </a:xfrm>
          <a:custGeom>
            <a:avLst/>
            <a:gdLst/>
            <a:ahLst/>
            <a:cxnLst/>
            <a:rect l="l" t="t" r="r" b="b"/>
            <a:pathLst>
              <a:path h="212089">
                <a:moveTo>
                  <a:pt x="0" y="0"/>
                </a:moveTo>
                <a:lnTo>
                  <a:pt x="0" y="211530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330650" y="4129638"/>
            <a:ext cx="0" cy="213360"/>
          </a:xfrm>
          <a:custGeom>
            <a:avLst/>
            <a:gdLst/>
            <a:ahLst/>
            <a:cxnLst/>
            <a:rect l="l" t="t" r="r" b="b"/>
            <a:pathLst>
              <a:path h="213360">
                <a:moveTo>
                  <a:pt x="0" y="0"/>
                </a:moveTo>
                <a:lnTo>
                  <a:pt x="0" y="213264"/>
                </a:lnTo>
              </a:path>
            </a:pathLst>
          </a:custGeom>
          <a:ln w="105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358574" y="4128771"/>
            <a:ext cx="0" cy="214629"/>
          </a:xfrm>
          <a:custGeom>
            <a:avLst/>
            <a:gdLst/>
            <a:ahLst/>
            <a:cxnLst/>
            <a:rect l="l" t="t" r="r" b="b"/>
            <a:pathLst>
              <a:path h="214629">
                <a:moveTo>
                  <a:pt x="0" y="0"/>
                </a:moveTo>
                <a:lnTo>
                  <a:pt x="0" y="214131"/>
                </a:lnTo>
              </a:path>
            </a:pathLst>
          </a:custGeom>
          <a:ln w="105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386499" y="4127037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865"/>
                </a:lnTo>
              </a:path>
            </a:pathLst>
          </a:custGeom>
          <a:ln w="105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413942" y="4125303"/>
            <a:ext cx="0" cy="217804"/>
          </a:xfrm>
          <a:custGeom>
            <a:avLst/>
            <a:gdLst/>
            <a:ahLst/>
            <a:cxnLst/>
            <a:rect l="l" t="t" r="r" b="b"/>
            <a:pathLst>
              <a:path h="217804">
                <a:moveTo>
                  <a:pt x="0" y="0"/>
                </a:moveTo>
                <a:lnTo>
                  <a:pt x="0" y="217598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441866" y="4123570"/>
            <a:ext cx="0" cy="219710"/>
          </a:xfrm>
          <a:custGeom>
            <a:avLst/>
            <a:gdLst/>
            <a:ahLst/>
            <a:cxnLst/>
            <a:rect l="l" t="t" r="r" b="b"/>
            <a:pathLst>
              <a:path h="219710">
                <a:moveTo>
                  <a:pt x="0" y="0"/>
                </a:moveTo>
                <a:lnTo>
                  <a:pt x="0" y="219332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469790" y="4122703"/>
            <a:ext cx="0" cy="220345"/>
          </a:xfrm>
          <a:custGeom>
            <a:avLst/>
            <a:gdLst/>
            <a:ahLst/>
            <a:cxnLst/>
            <a:rect l="l" t="t" r="r" b="b"/>
            <a:pathLst>
              <a:path h="220345">
                <a:moveTo>
                  <a:pt x="0" y="0"/>
                </a:moveTo>
                <a:lnTo>
                  <a:pt x="0" y="220199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497715" y="4120969"/>
            <a:ext cx="0" cy="222250"/>
          </a:xfrm>
          <a:custGeom>
            <a:avLst/>
            <a:gdLst/>
            <a:ahLst/>
            <a:cxnLst/>
            <a:rect l="l" t="t" r="r" b="b"/>
            <a:pathLst>
              <a:path h="222250">
                <a:moveTo>
                  <a:pt x="0" y="0"/>
                </a:moveTo>
                <a:lnTo>
                  <a:pt x="0" y="221933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525639" y="4119235"/>
            <a:ext cx="0" cy="224154"/>
          </a:xfrm>
          <a:custGeom>
            <a:avLst/>
            <a:gdLst/>
            <a:ahLst/>
            <a:cxnLst/>
            <a:rect l="l" t="t" r="r" b="b"/>
            <a:pathLst>
              <a:path h="224154">
                <a:moveTo>
                  <a:pt x="0" y="0"/>
                </a:moveTo>
                <a:lnTo>
                  <a:pt x="0" y="223667"/>
                </a:lnTo>
              </a:path>
            </a:pathLst>
          </a:custGeom>
          <a:ln w="11554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553083" y="4117501"/>
            <a:ext cx="0" cy="225425"/>
          </a:xfrm>
          <a:custGeom>
            <a:avLst/>
            <a:gdLst/>
            <a:ahLst/>
            <a:cxnLst/>
            <a:rect l="l" t="t" r="r" b="b"/>
            <a:pathLst>
              <a:path h="225425">
                <a:moveTo>
                  <a:pt x="0" y="0"/>
                </a:moveTo>
                <a:lnTo>
                  <a:pt x="0" y="225401"/>
                </a:lnTo>
              </a:path>
            </a:pathLst>
          </a:custGeom>
          <a:ln w="105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803953" y="4068953"/>
            <a:ext cx="0" cy="129539"/>
          </a:xfrm>
          <a:custGeom>
            <a:avLst/>
            <a:gdLst/>
            <a:ahLst/>
            <a:cxnLst/>
            <a:rect l="l" t="t" r="r" b="b"/>
            <a:pathLst>
              <a:path h="129539">
                <a:moveTo>
                  <a:pt x="0" y="0"/>
                </a:moveTo>
                <a:lnTo>
                  <a:pt x="0" y="129172"/>
                </a:lnTo>
              </a:path>
            </a:pathLst>
          </a:custGeom>
          <a:ln w="5777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829471" y="4061150"/>
            <a:ext cx="0" cy="134620"/>
          </a:xfrm>
          <a:custGeom>
            <a:avLst/>
            <a:gdLst/>
            <a:ahLst/>
            <a:cxnLst/>
            <a:rect l="l" t="t" r="r" b="b"/>
            <a:pathLst>
              <a:path h="134620">
                <a:moveTo>
                  <a:pt x="0" y="0"/>
                </a:moveTo>
                <a:lnTo>
                  <a:pt x="0" y="134373"/>
                </a:lnTo>
              </a:path>
            </a:pathLst>
          </a:custGeom>
          <a:ln w="105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1857395" y="4053348"/>
            <a:ext cx="0" cy="139065"/>
          </a:xfrm>
          <a:custGeom>
            <a:avLst/>
            <a:gdLst/>
            <a:ahLst/>
            <a:cxnLst/>
            <a:rect l="l" t="t" r="r" b="b"/>
            <a:pathLst>
              <a:path h="139064">
                <a:moveTo>
                  <a:pt x="0" y="0"/>
                </a:moveTo>
                <a:lnTo>
                  <a:pt x="0" y="138708"/>
                </a:lnTo>
              </a:path>
            </a:pathLst>
          </a:custGeom>
          <a:ln w="105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1884838" y="4044679"/>
            <a:ext cx="0" cy="144145"/>
          </a:xfrm>
          <a:custGeom>
            <a:avLst/>
            <a:gdLst/>
            <a:ahLst/>
            <a:cxnLst/>
            <a:rect l="l" t="t" r="r" b="b"/>
            <a:pathLst>
              <a:path h="144145">
                <a:moveTo>
                  <a:pt x="0" y="0"/>
                </a:moveTo>
                <a:lnTo>
                  <a:pt x="0" y="143910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1912762" y="4038610"/>
            <a:ext cx="0" cy="148590"/>
          </a:xfrm>
          <a:custGeom>
            <a:avLst/>
            <a:gdLst/>
            <a:ahLst/>
            <a:cxnLst/>
            <a:rect l="l" t="t" r="r" b="b"/>
            <a:pathLst>
              <a:path h="148589">
                <a:moveTo>
                  <a:pt x="0" y="0"/>
                </a:moveTo>
                <a:lnTo>
                  <a:pt x="0" y="148244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1940687" y="4032542"/>
            <a:ext cx="0" cy="153035"/>
          </a:xfrm>
          <a:custGeom>
            <a:avLst/>
            <a:gdLst/>
            <a:ahLst/>
            <a:cxnLst/>
            <a:rect l="l" t="t" r="r" b="b"/>
            <a:pathLst>
              <a:path h="153035">
                <a:moveTo>
                  <a:pt x="0" y="0"/>
                </a:moveTo>
                <a:lnTo>
                  <a:pt x="0" y="152579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1968611" y="4026473"/>
            <a:ext cx="0" cy="156210"/>
          </a:xfrm>
          <a:custGeom>
            <a:avLst/>
            <a:gdLst/>
            <a:ahLst/>
            <a:cxnLst/>
            <a:rect l="l" t="t" r="r" b="b"/>
            <a:pathLst>
              <a:path h="156210">
                <a:moveTo>
                  <a:pt x="0" y="0"/>
                </a:moveTo>
                <a:lnTo>
                  <a:pt x="0" y="156047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1996536" y="4019538"/>
            <a:ext cx="0" cy="161290"/>
          </a:xfrm>
          <a:custGeom>
            <a:avLst/>
            <a:gdLst/>
            <a:ahLst/>
            <a:cxnLst/>
            <a:rect l="l" t="t" r="r" b="b"/>
            <a:pathLst>
              <a:path h="161289">
                <a:moveTo>
                  <a:pt x="0" y="0"/>
                </a:moveTo>
                <a:lnTo>
                  <a:pt x="0" y="161248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023979" y="4012603"/>
            <a:ext cx="0" cy="167005"/>
          </a:xfrm>
          <a:custGeom>
            <a:avLst/>
            <a:gdLst/>
            <a:ahLst/>
            <a:cxnLst/>
            <a:rect l="l" t="t" r="r" b="b"/>
            <a:pathLst>
              <a:path h="167004">
                <a:moveTo>
                  <a:pt x="0" y="0"/>
                </a:moveTo>
                <a:lnTo>
                  <a:pt x="0" y="166450"/>
                </a:lnTo>
              </a:path>
            </a:pathLst>
          </a:custGeom>
          <a:ln w="105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051903" y="4004800"/>
            <a:ext cx="0" cy="172720"/>
          </a:xfrm>
          <a:custGeom>
            <a:avLst/>
            <a:gdLst/>
            <a:ahLst/>
            <a:cxnLst/>
            <a:rect l="l" t="t" r="r" b="b"/>
            <a:pathLst>
              <a:path h="172720">
                <a:moveTo>
                  <a:pt x="0" y="0"/>
                </a:moveTo>
                <a:lnTo>
                  <a:pt x="0" y="172518"/>
                </a:lnTo>
              </a:path>
            </a:pathLst>
          </a:custGeom>
          <a:ln w="105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079828" y="3996998"/>
            <a:ext cx="0" cy="179070"/>
          </a:xfrm>
          <a:custGeom>
            <a:avLst/>
            <a:gdLst/>
            <a:ahLst/>
            <a:cxnLst/>
            <a:rect l="l" t="t" r="r" b="b"/>
            <a:pathLst>
              <a:path h="179070">
                <a:moveTo>
                  <a:pt x="0" y="0"/>
                </a:moveTo>
                <a:lnTo>
                  <a:pt x="0" y="178587"/>
                </a:lnTo>
              </a:path>
            </a:pathLst>
          </a:custGeom>
          <a:ln w="105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107270" y="3989196"/>
            <a:ext cx="0" cy="184785"/>
          </a:xfrm>
          <a:custGeom>
            <a:avLst/>
            <a:gdLst/>
            <a:ahLst/>
            <a:cxnLst/>
            <a:rect l="l" t="t" r="r" b="b"/>
            <a:pathLst>
              <a:path h="184785">
                <a:moveTo>
                  <a:pt x="0" y="0"/>
                </a:moveTo>
                <a:lnTo>
                  <a:pt x="0" y="184655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135195" y="3980526"/>
            <a:ext cx="0" cy="191135"/>
          </a:xfrm>
          <a:custGeom>
            <a:avLst/>
            <a:gdLst/>
            <a:ahLst/>
            <a:cxnLst/>
            <a:rect l="l" t="t" r="r" b="b"/>
            <a:pathLst>
              <a:path h="191135">
                <a:moveTo>
                  <a:pt x="0" y="0"/>
                </a:moveTo>
                <a:lnTo>
                  <a:pt x="0" y="190724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2163119" y="3970990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659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2191044" y="3961454"/>
            <a:ext cx="0" cy="205104"/>
          </a:xfrm>
          <a:custGeom>
            <a:avLst/>
            <a:gdLst/>
            <a:ahLst/>
            <a:cxnLst/>
            <a:rect l="l" t="t" r="r" b="b"/>
            <a:pathLst>
              <a:path h="205104">
                <a:moveTo>
                  <a:pt x="0" y="0"/>
                </a:moveTo>
                <a:lnTo>
                  <a:pt x="0" y="204594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2218968" y="3951918"/>
            <a:ext cx="0" cy="212725"/>
          </a:xfrm>
          <a:custGeom>
            <a:avLst/>
            <a:gdLst/>
            <a:ahLst/>
            <a:cxnLst/>
            <a:rect l="l" t="t" r="r" b="b"/>
            <a:pathLst>
              <a:path h="212725">
                <a:moveTo>
                  <a:pt x="0" y="0"/>
                </a:moveTo>
                <a:lnTo>
                  <a:pt x="0" y="212397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2246411" y="3967522"/>
            <a:ext cx="0" cy="202565"/>
          </a:xfrm>
          <a:custGeom>
            <a:avLst/>
            <a:gdLst/>
            <a:ahLst/>
            <a:cxnLst/>
            <a:rect l="l" t="t" r="r" b="b"/>
            <a:pathLst>
              <a:path h="202564">
                <a:moveTo>
                  <a:pt x="0" y="0"/>
                </a:moveTo>
                <a:lnTo>
                  <a:pt x="0" y="201994"/>
                </a:lnTo>
              </a:path>
            </a:pathLst>
          </a:custGeom>
          <a:ln w="105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2274336" y="3981393"/>
            <a:ext cx="0" cy="193675"/>
          </a:xfrm>
          <a:custGeom>
            <a:avLst/>
            <a:gdLst/>
            <a:ahLst/>
            <a:cxnLst/>
            <a:rect l="l" t="t" r="r" b="b"/>
            <a:pathLst>
              <a:path h="193675">
                <a:moveTo>
                  <a:pt x="0" y="0"/>
                </a:moveTo>
                <a:lnTo>
                  <a:pt x="0" y="193324"/>
                </a:lnTo>
              </a:path>
            </a:pathLst>
          </a:custGeom>
          <a:ln w="105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2302260" y="3996131"/>
            <a:ext cx="0" cy="184150"/>
          </a:xfrm>
          <a:custGeom>
            <a:avLst/>
            <a:gdLst/>
            <a:ahLst/>
            <a:cxnLst/>
            <a:rect l="l" t="t" r="r" b="b"/>
            <a:pathLst>
              <a:path h="184150">
                <a:moveTo>
                  <a:pt x="0" y="0"/>
                </a:moveTo>
                <a:lnTo>
                  <a:pt x="0" y="183788"/>
                </a:lnTo>
              </a:path>
            </a:pathLst>
          </a:custGeom>
          <a:ln w="105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2329703" y="4009135"/>
            <a:ext cx="0" cy="175260"/>
          </a:xfrm>
          <a:custGeom>
            <a:avLst/>
            <a:gdLst/>
            <a:ahLst/>
            <a:cxnLst/>
            <a:rect l="l" t="t" r="r" b="b"/>
            <a:pathLst>
              <a:path h="175260">
                <a:moveTo>
                  <a:pt x="0" y="0"/>
                </a:moveTo>
                <a:lnTo>
                  <a:pt x="0" y="175119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2357628" y="4002199"/>
            <a:ext cx="0" cy="179705"/>
          </a:xfrm>
          <a:custGeom>
            <a:avLst/>
            <a:gdLst/>
            <a:ahLst/>
            <a:cxnLst/>
            <a:rect l="l" t="t" r="r" b="b"/>
            <a:pathLst>
              <a:path h="179704">
                <a:moveTo>
                  <a:pt x="0" y="0"/>
                </a:moveTo>
                <a:lnTo>
                  <a:pt x="0" y="179454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2385552" y="3994397"/>
            <a:ext cx="0" cy="184150"/>
          </a:xfrm>
          <a:custGeom>
            <a:avLst/>
            <a:gdLst/>
            <a:ahLst/>
            <a:cxnLst/>
            <a:rect l="l" t="t" r="r" b="b"/>
            <a:pathLst>
              <a:path h="184150">
                <a:moveTo>
                  <a:pt x="0" y="0"/>
                </a:moveTo>
                <a:lnTo>
                  <a:pt x="0" y="183788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2413476" y="3986595"/>
            <a:ext cx="0" cy="189230"/>
          </a:xfrm>
          <a:custGeom>
            <a:avLst/>
            <a:gdLst/>
            <a:ahLst/>
            <a:cxnLst/>
            <a:rect l="l" t="t" r="r" b="b"/>
            <a:pathLst>
              <a:path h="189229">
                <a:moveTo>
                  <a:pt x="0" y="0"/>
                </a:moveTo>
                <a:lnTo>
                  <a:pt x="0" y="188990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2440920" y="3978792"/>
            <a:ext cx="0" cy="194310"/>
          </a:xfrm>
          <a:custGeom>
            <a:avLst/>
            <a:gdLst/>
            <a:ahLst/>
            <a:cxnLst/>
            <a:rect l="l" t="t" r="r" b="b"/>
            <a:pathLst>
              <a:path h="194310">
                <a:moveTo>
                  <a:pt x="0" y="0"/>
                </a:moveTo>
                <a:lnTo>
                  <a:pt x="0" y="194191"/>
                </a:lnTo>
              </a:path>
            </a:pathLst>
          </a:custGeom>
          <a:ln w="105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468844" y="3969256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200260"/>
                </a:lnTo>
              </a:path>
            </a:pathLst>
          </a:custGeom>
          <a:ln w="105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2496768" y="3959720"/>
            <a:ext cx="0" cy="207645"/>
          </a:xfrm>
          <a:custGeom>
            <a:avLst/>
            <a:gdLst/>
            <a:ahLst/>
            <a:cxnLst/>
            <a:rect l="l" t="t" r="r" b="b"/>
            <a:pathLst>
              <a:path h="207645">
                <a:moveTo>
                  <a:pt x="0" y="0"/>
                </a:moveTo>
                <a:lnTo>
                  <a:pt x="0" y="207195"/>
                </a:lnTo>
              </a:path>
            </a:pathLst>
          </a:custGeom>
          <a:ln w="105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524693" y="3949317"/>
            <a:ext cx="0" cy="215265"/>
          </a:xfrm>
          <a:custGeom>
            <a:avLst/>
            <a:gdLst/>
            <a:ahLst/>
            <a:cxnLst/>
            <a:rect l="l" t="t" r="r" b="b"/>
            <a:pathLst>
              <a:path h="215264">
                <a:moveTo>
                  <a:pt x="0" y="0"/>
                </a:moveTo>
                <a:lnTo>
                  <a:pt x="0" y="214998"/>
                </a:lnTo>
              </a:path>
            </a:pathLst>
          </a:custGeom>
          <a:ln w="105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552136" y="3938914"/>
            <a:ext cx="0" cy="222885"/>
          </a:xfrm>
          <a:custGeom>
            <a:avLst/>
            <a:gdLst/>
            <a:ahLst/>
            <a:cxnLst/>
            <a:rect l="l" t="t" r="r" b="b"/>
            <a:pathLst>
              <a:path h="222885">
                <a:moveTo>
                  <a:pt x="0" y="0"/>
                </a:moveTo>
                <a:lnTo>
                  <a:pt x="0" y="222800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580060" y="3934579"/>
            <a:ext cx="0" cy="226695"/>
          </a:xfrm>
          <a:custGeom>
            <a:avLst/>
            <a:gdLst/>
            <a:ahLst/>
            <a:cxnLst/>
            <a:rect l="l" t="t" r="r" b="b"/>
            <a:pathLst>
              <a:path h="226695">
                <a:moveTo>
                  <a:pt x="0" y="0"/>
                </a:moveTo>
                <a:lnTo>
                  <a:pt x="0" y="226268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607985" y="3929377"/>
            <a:ext cx="0" cy="229870"/>
          </a:xfrm>
          <a:custGeom>
            <a:avLst/>
            <a:gdLst/>
            <a:ahLst/>
            <a:cxnLst/>
            <a:rect l="l" t="t" r="r" b="b"/>
            <a:pathLst>
              <a:path h="229870">
                <a:moveTo>
                  <a:pt x="0" y="0"/>
                </a:moveTo>
                <a:lnTo>
                  <a:pt x="0" y="229735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635909" y="3924176"/>
            <a:ext cx="0" cy="233679"/>
          </a:xfrm>
          <a:custGeom>
            <a:avLst/>
            <a:gdLst/>
            <a:ahLst/>
            <a:cxnLst/>
            <a:rect l="l" t="t" r="r" b="b"/>
            <a:pathLst>
              <a:path h="233679">
                <a:moveTo>
                  <a:pt x="0" y="0"/>
                </a:moveTo>
                <a:lnTo>
                  <a:pt x="0" y="233203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663352" y="3918974"/>
            <a:ext cx="0" cy="238125"/>
          </a:xfrm>
          <a:custGeom>
            <a:avLst/>
            <a:gdLst/>
            <a:ahLst/>
            <a:cxnLst/>
            <a:rect l="l" t="t" r="r" b="b"/>
            <a:pathLst>
              <a:path h="238125">
                <a:moveTo>
                  <a:pt x="0" y="0"/>
                </a:moveTo>
                <a:lnTo>
                  <a:pt x="0" y="237538"/>
                </a:lnTo>
              </a:path>
            </a:pathLst>
          </a:custGeom>
          <a:ln w="105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691277" y="3919841"/>
            <a:ext cx="0" cy="238125"/>
          </a:xfrm>
          <a:custGeom>
            <a:avLst/>
            <a:gdLst/>
            <a:ahLst/>
            <a:cxnLst/>
            <a:rect l="l" t="t" r="r" b="b"/>
            <a:pathLst>
              <a:path h="238125">
                <a:moveTo>
                  <a:pt x="0" y="0"/>
                </a:moveTo>
                <a:lnTo>
                  <a:pt x="0" y="237538"/>
                </a:lnTo>
              </a:path>
            </a:pathLst>
          </a:custGeom>
          <a:ln w="105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719201" y="3921575"/>
            <a:ext cx="0" cy="236854"/>
          </a:xfrm>
          <a:custGeom>
            <a:avLst/>
            <a:gdLst/>
            <a:ahLst/>
            <a:cxnLst/>
            <a:rect l="l" t="t" r="r" b="b"/>
            <a:pathLst>
              <a:path h="236854">
                <a:moveTo>
                  <a:pt x="0" y="0"/>
                </a:moveTo>
                <a:lnTo>
                  <a:pt x="0" y="236671"/>
                </a:lnTo>
              </a:path>
            </a:pathLst>
          </a:custGeom>
          <a:ln w="105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747125" y="3922442"/>
            <a:ext cx="0" cy="236220"/>
          </a:xfrm>
          <a:custGeom>
            <a:avLst/>
            <a:gdLst/>
            <a:ahLst/>
            <a:cxnLst/>
            <a:rect l="l" t="t" r="r" b="b"/>
            <a:pathLst>
              <a:path h="236220">
                <a:moveTo>
                  <a:pt x="0" y="0"/>
                </a:moveTo>
                <a:lnTo>
                  <a:pt x="0" y="235804"/>
                </a:lnTo>
              </a:path>
            </a:pathLst>
          </a:custGeom>
          <a:ln w="105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774568" y="3924176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0"/>
                </a:moveTo>
                <a:lnTo>
                  <a:pt x="0" y="234937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802493" y="3923309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0"/>
                </a:moveTo>
                <a:lnTo>
                  <a:pt x="0" y="234937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830417" y="3921575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0"/>
                </a:moveTo>
                <a:lnTo>
                  <a:pt x="0" y="234937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858342" y="3920708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0"/>
                </a:moveTo>
                <a:lnTo>
                  <a:pt x="0" y="234937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885785" y="3919841"/>
            <a:ext cx="0" cy="234315"/>
          </a:xfrm>
          <a:custGeom>
            <a:avLst/>
            <a:gdLst/>
            <a:ahLst/>
            <a:cxnLst/>
            <a:rect l="l" t="t" r="r" b="b"/>
            <a:pathLst>
              <a:path h="234314">
                <a:moveTo>
                  <a:pt x="0" y="0"/>
                </a:moveTo>
                <a:lnTo>
                  <a:pt x="0" y="234070"/>
                </a:lnTo>
              </a:path>
            </a:pathLst>
          </a:custGeom>
          <a:ln w="105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913709" y="3917241"/>
            <a:ext cx="0" cy="236220"/>
          </a:xfrm>
          <a:custGeom>
            <a:avLst/>
            <a:gdLst/>
            <a:ahLst/>
            <a:cxnLst/>
            <a:rect l="l" t="t" r="r" b="b"/>
            <a:pathLst>
              <a:path h="236220">
                <a:moveTo>
                  <a:pt x="0" y="0"/>
                </a:moveTo>
                <a:lnTo>
                  <a:pt x="0" y="235804"/>
                </a:lnTo>
              </a:path>
            </a:pathLst>
          </a:custGeom>
          <a:ln w="105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941634" y="3914640"/>
            <a:ext cx="0" cy="236854"/>
          </a:xfrm>
          <a:custGeom>
            <a:avLst/>
            <a:gdLst/>
            <a:ahLst/>
            <a:cxnLst/>
            <a:rect l="l" t="t" r="r" b="b"/>
            <a:pathLst>
              <a:path h="236854">
                <a:moveTo>
                  <a:pt x="0" y="0"/>
                </a:moveTo>
                <a:lnTo>
                  <a:pt x="0" y="236671"/>
                </a:lnTo>
              </a:path>
            </a:pathLst>
          </a:custGeom>
          <a:ln w="105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2969558" y="3912039"/>
            <a:ext cx="0" cy="238125"/>
          </a:xfrm>
          <a:custGeom>
            <a:avLst/>
            <a:gdLst/>
            <a:ahLst/>
            <a:cxnLst/>
            <a:rect l="l" t="t" r="r" b="b"/>
            <a:pathLst>
              <a:path h="238125">
                <a:moveTo>
                  <a:pt x="0" y="0"/>
                </a:moveTo>
                <a:lnTo>
                  <a:pt x="0" y="237538"/>
                </a:lnTo>
              </a:path>
            </a:pathLst>
          </a:custGeom>
          <a:ln w="105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2997001" y="3909438"/>
            <a:ext cx="0" cy="238760"/>
          </a:xfrm>
          <a:custGeom>
            <a:avLst/>
            <a:gdLst/>
            <a:ahLst/>
            <a:cxnLst/>
            <a:rect l="l" t="t" r="r" b="b"/>
            <a:pathLst>
              <a:path h="238760">
                <a:moveTo>
                  <a:pt x="0" y="0"/>
                </a:moveTo>
                <a:lnTo>
                  <a:pt x="0" y="238405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024925" y="3905970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005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052850" y="3902503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4">
                <a:moveTo>
                  <a:pt x="0" y="0"/>
                </a:moveTo>
                <a:lnTo>
                  <a:pt x="0" y="242739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080774" y="3899035"/>
            <a:ext cx="0" cy="244475"/>
          </a:xfrm>
          <a:custGeom>
            <a:avLst/>
            <a:gdLst/>
            <a:ahLst/>
            <a:cxnLst/>
            <a:rect l="l" t="t" r="r" b="b"/>
            <a:pathLst>
              <a:path h="244475">
                <a:moveTo>
                  <a:pt x="0" y="0"/>
                </a:moveTo>
                <a:lnTo>
                  <a:pt x="0" y="244473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108217" y="3894701"/>
            <a:ext cx="0" cy="248285"/>
          </a:xfrm>
          <a:custGeom>
            <a:avLst/>
            <a:gdLst/>
            <a:ahLst/>
            <a:cxnLst/>
            <a:rect l="l" t="t" r="r" b="b"/>
            <a:pathLst>
              <a:path h="248285">
                <a:moveTo>
                  <a:pt x="0" y="0"/>
                </a:moveTo>
                <a:lnTo>
                  <a:pt x="0" y="247941"/>
                </a:lnTo>
              </a:path>
            </a:pathLst>
          </a:custGeom>
          <a:ln w="105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136142" y="3891233"/>
            <a:ext cx="0" cy="250190"/>
          </a:xfrm>
          <a:custGeom>
            <a:avLst/>
            <a:gdLst/>
            <a:ahLst/>
            <a:cxnLst/>
            <a:rect l="l" t="t" r="r" b="b"/>
            <a:pathLst>
              <a:path h="250189">
                <a:moveTo>
                  <a:pt x="0" y="0"/>
                </a:moveTo>
                <a:lnTo>
                  <a:pt x="0" y="249675"/>
                </a:lnTo>
              </a:path>
            </a:pathLst>
          </a:custGeom>
          <a:ln w="105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164066" y="3887765"/>
            <a:ext cx="0" cy="251460"/>
          </a:xfrm>
          <a:custGeom>
            <a:avLst/>
            <a:gdLst/>
            <a:ahLst/>
            <a:cxnLst/>
            <a:rect l="l" t="t" r="r" b="b"/>
            <a:pathLst>
              <a:path h="251460">
                <a:moveTo>
                  <a:pt x="0" y="0"/>
                </a:moveTo>
                <a:lnTo>
                  <a:pt x="0" y="251409"/>
                </a:lnTo>
              </a:path>
            </a:pathLst>
          </a:custGeom>
          <a:ln w="105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191991" y="3884297"/>
            <a:ext cx="0" cy="253365"/>
          </a:xfrm>
          <a:custGeom>
            <a:avLst/>
            <a:gdLst/>
            <a:ahLst/>
            <a:cxnLst/>
            <a:rect l="l" t="t" r="r" b="b"/>
            <a:pathLst>
              <a:path h="253364">
                <a:moveTo>
                  <a:pt x="0" y="0"/>
                </a:moveTo>
                <a:lnTo>
                  <a:pt x="0" y="253142"/>
                </a:lnTo>
              </a:path>
            </a:pathLst>
          </a:custGeom>
          <a:ln w="105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219434" y="3879963"/>
            <a:ext cx="0" cy="257175"/>
          </a:xfrm>
          <a:custGeom>
            <a:avLst/>
            <a:gdLst/>
            <a:ahLst/>
            <a:cxnLst/>
            <a:rect l="l" t="t" r="r" b="b"/>
            <a:pathLst>
              <a:path h="257175">
                <a:moveTo>
                  <a:pt x="0" y="0"/>
                </a:moveTo>
                <a:lnTo>
                  <a:pt x="0" y="256610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247358" y="3876495"/>
            <a:ext cx="0" cy="258445"/>
          </a:xfrm>
          <a:custGeom>
            <a:avLst/>
            <a:gdLst/>
            <a:ahLst/>
            <a:cxnLst/>
            <a:rect l="l" t="t" r="r" b="b"/>
            <a:pathLst>
              <a:path h="258445">
                <a:moveTo>
                  <a:pt x="0" y="0"/>
                </a:moveTo>
                <a:lnTo>
                  <a:pt x="0" y="258344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275283" y="3873027"/>
            <a:ext cx="0" cy="260350"/>
          </a:xfrm>
          <a:custGeom>
            <a:avLst/>
            <a:gdLst/>
            <a:ahLst/>
            <a:cxnLst/>
            <a:rect l="l" t="t" r="r" b="b"/>
            <a:pathLst>
              <a:path h="260350">
                <a:moveTo>
                  <a:pt x="0" y="0"/>
                </a:moveTo>
                <a:lnTo>
                  <a:pt x="0" y="260078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303207" y="3868692"/>
            <a:ext cx="0" cy="262890"/>
          </a:xfrm>
          <a:custGeom>
            <a:avLst/>
            <a:gdLst/>
            <a:ahLst/>
            <a:cxnLst/>
            <a:rect l="l" t="t" r="r" b="b"/>
            <a:pathLst>
              <a:path h="262889">
                <a:moveTo>
                  <a:pt x="0" y="0"/>
                </a:moveTo>
                <a:lnTo>
                  <a:pt x="0" y="262679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330650" y="3865225"/>
            <a:ext cx="0" cy="264795"/>
          </a:xfrm>
          <a:custGeom>
            <a:avLst/>
            <a:gdLst/>
            <a:ahLst/>
            <a:cxnLst/>
            <a:rect l="l" t="t" r="r" b="b"/>
            <a:pathLst>
              <a:path h="264795">
                <a:moveTo>
                  <a:pt x="0" y="0"/>
                </a:moveTo>
                <a:lnTo>
                  <a:pt x="0" y="264412"/>
                </a:lnTo>
              </a:path>
            </a:pathLst>
          </a:custGeom>
          <a:ln w="105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358574" y="3861757"/>
            <a:ext cx="0" cy="267335"/>
          </a:xfrm>
          <a:custGeom>
            <a:avLst/>
            <a:gdLst/>
            <a:ahLst/>
            <a:cxnLst/>
            <a:rect l="l" t="t" r="r" b="b"/>
            <a:pathLst>
              <a:path h="267335">
                <a:moveTo>
                  <a:pt x="0" y="0"/>
                </a:moveTo>
                <a:lnTo>
                  <a:pt x="0" y="267013"/>
                </a:lnTo>
              </a:path>
            </a:pathLst>
          </a:custGeom>
          <a:ln w="105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386499" y="3857423"/>
            <a:ext cx="0" cy="269875"/>
          </a:xfrm>
          <a:custGeom>
            <a:avLst/>
            <a:gdLst/>
            <a:ahLst/>
            <a:cxnLst/>
            <a:rect l="l" t="t" r="r" b="b"/>
            <a:pathLst>
              <a:path h="269875">
                <a:moveTo>
                  <a:pt x="0" y="0"/>
                </a:moveTo>
                <a:lnTo>
                  <a:pt x="0" y="269614"/>
                </a:lnTo>
              </a:path>
            </a:pathLst>
          </a:custGeom>
          <a:ln w="105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413942" y="3853088"/>
            <a:ext cx="0" cy="272415"/>
          </a:xfrm>
          <a:custGeom>
            <a:avLst/>
            <a:gdLst/>
            <a:ahLst/>
            <a:cxnLst/>
            <a:rect l="l" t="t" r="r" b="b"/>
            <a:pathLst>
              <a:path h="272414">
                <a:moveTo>
                  <a:pt x="0" y="0"/>
                </a:moveTo>
                <a:lnTo>
                  <a:pt x="0" y="272215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441866" y="3849620"/>
            <a:ext cx="0" cy="274320"/>
          </a:xfrm>
          <a:custGeom>
            <a:avLst/>
            <a:gdLst/>
            <a:ahLst/>
            <a:cxnLst/>
            <a:rect l="l" t="t" r="r" b="b"/>
            <a:pathLst>
              <a:path h="274320">
                <a:moveTo>
                  <a:pt x="0" y="0"/>
                </a:moveTo>
                <a:lnTo>
                  <a:pt x="0" y="273949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469790" y="3845286"/>
            <a:ext cx="0" cy="277495"/>
          </a:xfrm>
          <a:custGeom>
            <a:avLst/>
            <a:gdLst/>
            <a:ahLst/>
            <a:cxnLst/>
            <a:rect l="l" t="t" r="r" b="b"/>
            <a:pathLst>
              <a:path h="277495">
                <a:moveTo>
                  <a:pt x="0" y="0"/>
                </a:moveTo>
                <a:lnTo>
                  <a:pt x="0" y="277416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497715" y="3840951"/>
            <a:ext cx="0" cy="280035"/>
          </a:xfrm>
          <a:custGeom>
            <a:avLst/>
            <a:gdLst/>
            <a:ahLst/>
            <a:cxnLst/>
            <a:rect l="l" t="t" r="r" b="b"/>
            <a:pathLst>
              <a:path h="280035">
                <a:moveTo>
                  <a:pt x="0" y="0"/>
                </a:moveTo>
                <a:lnTo>
                  <a:pt x="0" y="280017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525639" y="3836616"/>
            <a:ext cx="0" cy="283210"/>
          </a:xfrm>
          <a:custGeom>
            <a:avLst/>
            <a:gdLst/>
            <a:ahLst/>
            <a:cxnLst/>
            <a:rect l="l" t="t" r="r" b="b"/>
            <a:pathLst>
              <a:path h="283210">
                <a:moveTo>
                  <a:pt x="0" y="0"/>
                </a:moveTo>
                <a:lnTo>
                  <a:pt x="0" y="282618"/>
                </a:lnTo>
              </a:path>
            </a:pathLst>
          </a:custGeom>
          <a:ln w="11554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553083" y="3832281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219"/>
                </a:lnTo>
              </a:path>
            </a:pathLst>
          </a:custGeom>
          <a:ln w="10592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803953" y="3987462"/>
            <a:ext cx="0" cy="81915"/>
          </a:xfrm>
          <a:custGeom>
            <a:avLst/>
            <a:gdLst/>
            <a:ahLst/>
            <a:cxnLst/>
            <a:rect l="l" t="t" r="r" b="b"/>
            <a:pathLst>
              <a:path h="81914">
                <a:moveTo>
                  <a:pt x="0" y="0"/>
                </a:moveTo>
                <a:lnTo>
                  <a:pt x="0" y="81491"/>
                </a:lnTo>
              </a:path>
            </a:pathLst>
          </a:custGeom>
          <a:ln w="5777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829471" y="3977059"/>
            <a:ext cx="0" cy="84455"/>
          </a:xfrm>
          <a:custGeom>
            <a:avLst/>
            <a:gdLst/>
            <a:ahLst/>
            <a:cxnLst/>
            <a:rect l="l" t="t" r="r" b="b"/>
            <a:pathLst>
              <a:path h="84454">
                <a:moveTo>
                  <a:pt x="0" y="0"/>
                </a:moveTo>
                <a:lnTo>
                  <a:pt x="0" y="84091"/>
                </a:lnTo>
              </a:path>
            </a:pathLst>
          </a:custGeom>
          <a:ln w="105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857395" y="3966655"/>
            <a:ext cx="0" cy="86995"/>
          </a:xfrm>
          <a:custGeom>
            <a:avLst/>
            <a:gdLst/>
            <a:ahLst/>
            <a:cxnLst/>
            <a:rect l="l" t="t" r="r" b="b"/>
            <a:pathLst>
              <a:path h="86995">
                <a:moveTo>
                  <a:pt x="0" y="0"/>
                </a:moveTo>
                <a:lnTo>
                  <a:pt x="0" y="86692"/>
                </a:lnTo>
              </a:path>
            </a:pathLst>
          </a:custGeom>
          <a:ln w="105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884838" y="3956252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426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912762" y="3947583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027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940687" y="3938047"/>
            <a:ext cx="0" cy="94615"/>
          </a:xfrm>
          <a:custGeom>
            <a:avLst/>
            <a:gdLst/>
            <a:ahLst/>
            <a:cxnLst/>
            <a:rect l="l" t="t" r="r" b="b"/>
            <a:pathLst>
              <a:path h="94614">
                <a:moveTo>
                  <a:pt x="0" y="0"/>
                </a:moveTo>
                <a:lnTo>
                  <a:pt x="0" y="94495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968611" y="3929377"/>
            <a:ext cx="0" cy="97155"/>
          </a:xfrm>
          <a:custGeom>
            <a:avLst/>
            <a:gdLst/>
            <a:ahLst/>
            <a:cxnLst/>
            <a:rect l="l" t="t" r="r" b="b"/>
            <a:pathLst>
              <a:path h="97154">
                <a:moveTo>
                  <a:pt x="0" y="0"/>
                </a:moveTo>
                <a:lnTo>
                  <a:pt x="0" y="97095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996536" y="3918974"/>
            <a:ext cx="0" cy="100965"/>
          </a:xfrm>
          <a:custGeom>
            <a:avLst/>
            <a:gdLst/>
            <a:ahLst/>
            <a:cxnLst/>
            <a:rect l="l" t="t" r="r" b="b"/>
            <a:pathLst>
              <a:path h="100964">
                <a:moveTo>
                  <a:pt x="0" y="0"/>
                </a:moveTo>
                <a:lnTo>
                  <a:pt x="0" y="100563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023979" y="3909438"/>
            <a:ext cx="0" cy="103505"/>
          </a:xfrm>
          <a:custGeom>
            <a:avLst/>
            <a:gdLst/>
            <a:ahLst/>
            <a:cxnLst/>
            <a:rect l="l" t="t" r="r" b="b"/>
            <a:pathLst>
              <a:path h="103504">
                <a:moveTo>
                  <a:pt x="0" y="0"/>
                </a:moveTo>
                <a:lnTo>
                  <a:pt x="0" y="103164"/>
                </a:lnTo>
              </a:path>
            </a:pathLst>
          </a:custGeom>
          <a:ln w="105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051903" y="3899035"/>
            <a:ext cx="0" cy="106045"/>
          </a:xfrm>
          <a:custGeom>
            <a:avLst/>
            <a:gdLst/>
            <a:ahLst/>
            <a:cxnLst/>
            <a:rect l="l" t="t" r="r" b="b"/>
            <a:pathLst>
              <a:path h="106045">
                <a:moveTo>
                  <a:pt x="0" y="0"/>
                </a:moveTo>
                <a:lnTo>
                  <a:pt x="0" y="105765"/>
                </a:lnTo>
              </a:path>
            </a:pathLst>
          </a:custGeom>
          <a:ln w="105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079828" y="3888632"/>
            <a:ext cx="0" cy="108585"/>
          </a:xfrm>
          <a:custGeom>
            <a:avLst/>
            <a:gdLst/>
            <a:ahLst/>
            <a:cxnLst/>
            <a:rect l="l" t="t" r="r" b="b"/>
            <a:pathLst>
              <a:path h="108585">
                <a:moveTo>
                  <a:pt x="0" y="0"/>
                </a:moveTo>
                <a:lnTo>
                  <a:pt x="0" y="108365"/>
                </a:lnTo>
              </a:path>
            </a:pathLst>
          </a:custGeom>
          <a:ln w="105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107270" y="3877362"/>
            <a:ext cx="0" cy="112395"/>
          </a:xfrm>
          <a:custGeom>
            <a:avLst/>
            <a:gdLst/>
            <a:ahLst/>
            <a:cxnLst/>
            <a:rect l="l" t="t" r="r" b="b"/>
            <a:pathLst>
              <a:path h="112395">
                <a:moveTo>
                  <a:pt x="0" y="0"/>
                </a:moveTo>
                <a:lnTo>
                  <a:pt x="0" y="111833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135195" y="3865225"/>
            <a:ext cx="0" cy="115570"/>
          </a:xfrm>
          <a:custGeom>
            <a:avLst/>
            <a:gdLst/>
            <a:ahLst/>
            <a:cxnLst/>
            <a:rect l="l" t="t" r="r" b="b"/>
            <a:pathLst>
              <a:path h="115570">
                <a:moveTo>
                  <a:pt x="0" y="0"/>
                </a:moveTo>
                <a:lnTo>
                  <a:pt x="0" y="115301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163119" y="3853088"/>
            <a:ext cx="0" cy="118110"/>
          </a:xfrm>
          <a:custGeom>
            <a:avLst/>
            <a:gdLst/>
            <a:ahLst/>
            <a:cxnLst/>
            <a:rect l="l" t="t" r="r" b="b"/>
            <a:pathLst>
              <a:path h="118110">
                <a:moveTo>
                  <a:pt x="0" y="0"/>
                </a:moveTo>
                <a:lnTo>
                  <a:pt x="0" y="117902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191044" y="3840084"/>
            <a:ext cx="0" cy="121920"/>
          </a:xfrm>
          <a:custGeom>
            <a:avLst/>
            <a:gdLst/>
            <a:ahLst/>
            <a:cxnLst/>
            <a:rect l="l" t="t" r="r" b="b"/>
            <a:pathLst>
              <a:path h="121920">
                <a:moveTo>
                  <a:pt x="0" y="0"/>
                </a:moveTo>
                <a:lnTo>
                  <a:pt x="0" y="121369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218968" y="3827080"/>
            <a:ext cx="0" cy="125095"/>
          </a:xfrm>
          <a:custGeom>
            <a:avLst/>
            <a:gdLst/>
            <a:ahLst/>
            <a:cxnLst/>
            <a:rect l="l" t="t" r="r" b="b"/>
            <a:pathLst>
              <a:path h="125095">
                <a:moveTo>
                  <a:pt x="0" y="0"/>
                </a:moveTo>
                <a:lnTo>
                  <a:pt x="0" y="124837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2246411" y="3841818"/>
            <a:ext cx="0" cy="125730"/>
          </a:xfrm>
          <a:custGeom>
            <a:avLst/>
            <a:gdLst/>
            <a:ahLst/>
            <a:cxnLst/>
            <a:rect l="l" t="t" r="r" b="b"/>
            <a:pathLst>
              <a:path h="125729">
                <a:moveTo>
                  <a:pt x="0" y="0"/>
                </a:moveTo>
                <a:lnTo>
                  <a:pt x="0" y="125704"/>
                </a:lnTo>
              </a:path>
            </a:pathLst>
          </a:custGeom>
          <a:ln w="105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2274336" y="3856556"/>
            <a:ext cx="0" cy="125095"/>
          </a:xfrm>
          <a:custGeom>
            <a:avLst/>
            <a:gdLst/>
            <a:ahLst/>
            <a:cxnLst/>
            <a:rect l="l" t="t" r="r" b="b"/>
            <a:pathLst>
              <a:path h="125095">
                <a:moveTo>
                  <a:pt x="0" y="0"/>
                </a:moveTo>
                <a:lnTo>
                  <a:pt x="0" y="124837"/>
                </a:lnTo>
              </a:path>
            </a:pathLst>
          </a:custGeom>
          <a:ln w="105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302260" y="3870426"/>
            <a:ext cx="0" cy="125730"/>
          </a:xfrm>
          <a:custGeom>
            <a:avLst/>
            <a:gdLst/>
            <a:ahLst/>
            <a:cxnLst/>
            <a:rect l="l" t="t" r="r" b="b"/>
            <a:pathLst>
              <a:path h="125729">
                <a:moveTo>
                  <a:pt x="0" y="0"/>
                </a:moveTo>
                <a:lnTo>
                  <a:pt x="0" y="125704"/>
                </a:lnTo>
              </a:path>
            </a:pathLst>
          </a:custGeom>
          <a:ln w="105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2329703" y="3884297"/>
            <a:ext cx="0" cy="125095"/>
          </a:xfrm>
          <a:custGeom>
            <a:avLst/>
            <a:gdLst/>
            <a:ahLst/>
            <a:cxnLst/>
            <a:rect l="l" t="t" r="r" b="b"/>
            <a:pathLst>
              <a:path h="125095">
                <a:moveTo>
                  <a:pt x="0" y="0"/>
                </a:moveTo>
                <a:lnTo>
                  <a:pt x="0" y="124837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2357628" y="3871293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5">
                <a:moveTo>
                  <a:pt x="0" y="0"/>
                </a:moveTo>
                <a:lnTo>
                  <a:pt x="0" y="130906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2385552" y="3857423"/>
            <a:ext cx="0" cy="137160"/>
          </a:xfrm>
          <a:custGeom>
            <a:avLst/>
            <a:gdLst/>
            <a:ahLst/>
            <a:cxnLst/>
            <a:rect l="l" t="t" r="r" b="b"/>
            <a:pathLst>
              <a:path h="137160">
                <a:moveTo>
                  <a:pt x="0" y="0"/>
                </a:moveTo>
                <a:lnTo>
                  <a:pt x="0" y="136974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413476" y="3843552"/>
            <a:ext cx="0" cy="143510"/>
          </a:xfrm>
          <a:custGeom>
            <a:avLst/>
            <a:gdLst/>
            <a:ahLst/>
            <a:cxnLst/>
            <a:rect l="l" t="t" r="r" b="b"/>
            <a:pathLst>
              <a:path h="143510">
                <a:moveTo>
                  <a:pt x="0" y="0"/>
                </a:moveTo>
                <a:lnTo>
                  <a:pt x="0" y="143043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440920" y="3828814"/>
            <a:ext cx="0" cy="150495"/>
          </a:xfrm>
          <a:custGeom>
            <a:avLst/>
            <a:gdLst/>
            <a:ahLst/>
            <a:cxnLst/>
            <a:rect l="l" t="t" r="r" b="b"/>
            <a:pathLst>
              <a:path h="150495">
                <a:moveTo>
                  <a:pt x="0" y="0"/>
                </a:moveTo>
                <a:lnTo>
                  <a:pt x="0" y="149978"/>
                </a:lnTo>
              </a:path>
            </a:pathLst>
          </a:custGeom>
          <a:ln w="105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468844" y="3814076"/>
            <a:ext cx="0" cy="155575"/>
          </a:xfrm>
          <a:custGeom>
            <a:avLst/>
            <a:gdLst/>
            <a:ahLst/>
            <a:cxnLst/>
            <a:rect l="l" t="t" r="r" b="b"/>
            <a:pathLst>
              <a:path h="155575">
                <a:moveTo>
                  <a:pt x="0" y="0"/>
                </a:moveTo>
                <a:lnTo>
                  <a:pt x="0" y="155180"/>
                </a:lnTo>
              </a:path>
            </a:pathLst>
          </a:custGeom>
          <a:ln w="105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496768" y="3799339"/>
            <a:ext cx="0" cy="160655"/>
          </a:xfrm>
          <a:custGeom>
            <a:avLst/>
            <a:gdLst/>
            <a:ahLst/>
            <a:cxnLst/>
            <a:rect l="l" t="t" r="r" b="b"/>
            <a:pathLst>
              <a:path h="160654">
                <a:moveTo>
                  <a:pt x="0" y="0"/>
                </a:moveTo>
                <a:lnTo>
                  <a:pt x="0" y="160381"/>
                </a:lnTo>
              </a:path>
            </a:pathLst>
          </a:custGeom>
          <a:ln w="105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524693" y="3783748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5">
                <a:moveTo>
                  <a:pt x="0" y="0"/>
                </a:moveTo>
                <a:lnTo>
                  <a:pt x="0" y="165568"/>
                </a:lnTo>
              </a:path>
            </a:pathLst>
          </a:custGeom>
          <a:ln w="105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552136" y="3767277"/>
            <a:ext cx="0" cy="172085"/>
          </a:xfrm>
          <a:custGeom>
            <a:avLst/>
            <a:gdLst/>
            <a:ahLst/>
            <a:cxnLst/>
            <a:rect l="l" t="t" r="r" b="b"/>
            <a:pathLst>
              <a:path h="172085">
                <a:moveTo>
                  <a:pt x="0" y="0"/>
                </a:moveTo>
                <a:lnTo>
                  <a:pt x="0" y="171637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580060" y="3758607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175971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607985" y="3749938"/>
            <a:ext cx="0" cy="179705"/>
          </a:xfrm>
          <a:custGeom>
            <a:avLst/>
            <a:gdLst/>
            <a:ahLst/>
            <a:cxnLst/>
            <a:rect l="l" t="t" r="r" b="b"/>
            <a:pathLst>
              <a:path h="179704">
                <a:moveTo>
                  <a:pt x="0" y="0"/>
                </a:moveTo>
                <a:lnTo>
                  <a:pt x="0" y="179439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635909" y="3740402"/>
            <a:ext cx="0" cy="184150"/>
          </a:xfrm>
          <a:custGeom>
            <a:avLst/>
            <a:gdLst/>
            <a:ahLst/>
            <a:cxnLst/>
            <a:rect l="l" t="t" r="r" b="b"/>
            <a:pathLst>
              <a:path h="184150">
                <a:moveTo>
                  <a:pt x="0" y="0"/>
                </a:moveTo>
                <a:lnTo>
                  <a:pt x="0" y="183774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663352" y="3730866"/>
            <a:ext cx="0" cy="188595"/>
          </a:xfrm>
          <a:custGeom>
            <a:avLst/>
            <a:gdLst/>
            <a:ahLst/>
            <a:cxnLst/>
            <a:rect l="l" t="t" r="r" b="b"/>
            <a:pathLst>
              <a:path h="188595">
                <a:moveTo>
                  <a:pt x="0" y="0"/>
                </a:moveTo>
                <a:lnTo>
                  <a:pt x="0" y="188108"/>
                </a:lnTo>
              </a:path>
            </a:pathLst>
          </a:custGeom>
          <a:ln w="105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691277" y="3729999"/>
            <a:ext cx="0" cy="189865"/>
          </a:xfrm>
          <a:custGeom>
            <a:avLst/>
            <a:gdLst/>
            <a:ahLst/>
            <a:cxnLst/>
            <a:rect l="l" t="t" r="r" b="b"/>
            <a:pathLst>
              <a:path h="189864">
                <a:moveTo>
                  <a:pt x="0" y="0"/>
                </a:moveTo>
                <a:lnTo>
                  <a:pt x="0" y="189842"/>
                </a:lnTo>
              </a:path>
            </a:pathLst>
          </a:custGeom>
          <a:ln w="105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719201" y="3729132"/>
            <a:ext cx="0" cy="193040"/>
          </a:xfrm>
          <a:custGeom>
            <a:avLst/>
            <a:gdLst/>
            <a:ahLst/>
            <a:cxnLst/>
            <a:rect l="l" t="t" r="r" b="b"/>
            <a:pathLst>
              <a:path h="193039">
                <a:moveTo>
                  <a:pt x="0" y="0"/>
                </a:moveTo>
                <a:lnTo>
                  <a:pt x="0" y="192443"/>
                </a:lnTo>
              </a:path>
            </a:pathLst>
          </a:custGeom>
          <a:ln w="105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747125" y="3728265"/>
            <a:ext cx="0" cy="194310"/>
          </a:xfrm>
          <a:custGeom>
            <a:avLst/>
            <a:gdLst/>
            <a:ahLst/>
            <a:cxnLst/>
            <a:rect l="l" t="t" r="r" b="b"/>
            <a:pathLst>
              <a:path h="194310">
                <a:moveTo>
                  <a:pt x="0" y="0"/>
                </a:moveTo>
                <a:lnTo>
                  <a:pt x="0" y="194177"/>
                </a:lnTo>
              </a:path>
            </a:pathLst>
          </a:custGeom>
          <a:ln w="105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774568" y="3727398"/>
            <a:ext cx="0" cy="196850"/>
          </a:xfrm>
          <a:custGeom>
            <a:avLst/>
            <a:gdLst/>
            <a:ahLst/>
            <a:cxnLst/>
            <a:rect l="l" t="t" r="r" b="b"/>
            <a:pathLst>
              <a:path h="196850">
                <a:moveTo>
                  <a:pt x="0" y="0"/>
                </a:moveTo>
                <a:lnTo>
                  <a:pt x="0" y="196778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802493" y="3721329"/>
            <a:ext cx="0" cy="202565"/>
          </a:xfrm>
          <a:custGeom>
            <a:avLst/>
            <a:gdLst/>
            <a:ahLst/>
            <a:cxnLst/>
            <a:rect l="l" t="t" r="r" b="b"/>
            <a:pathLst>
              <a:path h="202564">
                <a:moveTo>
                  <a:pt x="0" y="0"/>
                </a:moveTo>
                <a:lnTo>
                  <a:pt x="0" y="201979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830417" y="3715261"/>
            <a:ext cx="0" cy="206375"/>
          </a:xfrm>
          <a:custGeom>
            <a:avLst/>
            <a:gdLst/>
            <a:ahLst/>
            <a:cxnLst/>
            <a:rect l="l" t="t" r="r" b="b"/>
            <a:pathLst>
              <a:path h="206375">
                <a:moveTo>
                  <a:pt x="0" y="0"/>
                </a:moveTo>
                <a:lnTo>
                  <a:pt x="0" y="206314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858342" y="3710059"/>
            <a:ext cx="0" cy="210820"/>
          </a:xfrm>
          <a:custGeom>
            <a:avLst/>
            <a:gdLst/>
            <a:ahLst/>
            <a:cxnLst/>
            <a:rect l="l" t="t" r="r" b="b"/>
            <a:pathLst>
              <a:path h="210820">
                <a:moveTo>
                  <a:pt x="0" y="0"/>
                </a:moveTo>
                <a:lnTo>
                  <a:pt x="0" y="210649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885785" y="3703991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850"/>
                </a:lnTo>
              </a:path>
            </a:pathLst>
          </a:custGeom>
          <a:ln w="105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913709" y="3696188"/>
            <a:ext cx="0" cy="221615"/>
          </a:xfrm>
          <a:custGeom>
            <a:avLst/>
            <a:gdLst/>
            <a:ahLst/>
            <a:cxnLst/>
            <a:rect l="l" t="t" r="r" b="b"/>
            <a:pathLst>
              <a:path h="221614">
                <a:moveTo>
                  <a:pt x="0" y="0"/>
                </a:moveTo>
                <a:lnTo>
                  <a:pt x="0" y="221052"/>
                </a:lnTo>
              </a:path>
            </a:pathLst>
          </a:custGeom>
          <a:ln w="105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941634" y="3689253"/>
            <a:ext cx="0" cy="225425"/>
          </a:xfrm>
          <a:custGeom>
            <a:avLst/>
            <a:gdLst/>
            <a:ahLst/>
            <a:cxnLst/>
            <a:rect l="l" t="t" r="r" b="b"/>
            <a:pathLst>
              <a:path h="225425">
                <a:moveTo>
                  <a:pt x="0" y="0"/>
                </a:moveTo>
                <a:lnTo>
                  <a:pt x="0" y="225386"/>
                </a:lnTo>
              </a:path>
            </a:pathLst>
          </a:custGeom>
          <a:ln w="105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969558" y="3681451"/>
            <a:ext cx="0" cy="231140"/>
          </a:xfrm>
          <a:custGeom>
            <a:avLst/>
            <a:gdLst/>
            <a:ahLst/>
            <a:cxnLst/>
            <a:rect l="l" t="t" r="r" b="b"/>
            <a:pathLst>
              <a:path h="231139">
                <a:moveTo>
                  <a:pt x="0" y="0"/>
                </a:moveTo>
                <a:lnTo>
                  <a:pt x="0" y="230588"/>
                </a:lnTo>
              </a:path>
            </a:pathLst>
          </a:custGeom>
          <a:ln w="105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997001" y="3673648"/>
            <a:ext cx="0" cy="236220"/>
          </a:xfrm>
          <a:custGeom>
            <a:avLst/>
            <a:gdLst/>
            <a:ahLst/>
            <a:cxnLst/>
            <a:rect l="l" t="t" r="r" b="b"/>
            <a:pathLst>
              <a:path h="236220">
                <a:moveTo>
                  <a:pt x="0" y="0"/>
                </a:moveTo>
                <a:lnTo>
                  <a:pt x="0" y="235789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024925" y="3664979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0991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052850" y="3656310"/>
            <a:ext cx="0" cy="246379"/>
          </a:xfrm>
          <a:custGeom>
            <a:avLst/>
            <a:gdLst/>
            <a:ahLst/>
            <a:cxnLst/>
            <a:rect l="l" t="t" r="r" b="b"/>
            <a:pathLst>
              <a:path h="246379">
                <a:moveTo>
                  <a:pt x="0" y="0"/>
                </a:moveTo>
                <a:lnTo>
                  <a:pt x="0" y="246193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080774" y="3647640"/>
            <a:ext cx="0" cy="251460"/>
          </a:xfrm>
          <a:custGeom>
            <a:avLst/>
            <a:gdLst/>
            <a:ahLst/>
            <a:cxnLst/>
            <a:rect l="l" t="t" r="r" b="b"/>
            <a:pathLst>
              <a:path h="251460">
                <a:moveTo>
                  <a:pt x="0" y="0"/>
                </a:moveTo>
                <a:lnTo>
                  <a:pt x="0" y="251394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108217" y="3638971"/>
            <a:ext cx="0" cy="255904"/>
          </a:xfrm>
          <a:custGeom>
            <a:avLst/>
            <a:gdLst/>
            <a:ahLst/>
            <a:cxnLst/>
            <a:rect l="l" t="t" r="r" b="b"/>
            <a:pathLst>
              <a:path h="255904">
                <a:moveTo>
                  <a:pt x="0" y="0"/>
                </a:moveTo>
                <a:lnTo>
                  <a:pt x="0" y="255729"/>
                </a:lnTo>
              </a:path>
            </a:pathLst>
          </a:custGeom>
          <a:ln w="105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136142" y="3630302"/>
            <a:ext cx="0" cy="260985"/>
          </a:xfrm>
          <a:custGeom>
            <a:avLst/>
            <a:gdLst/>
            <a:ahLst/>
            <a:cxnLst/>
            <a:rect l="l" t="t" r="r" b="b"/>
            <a:pathLst>
              <a:path h="260985">
                <a:moveTo>
                  <a:pt x="0" y="0"/>
                </a:moveTo>
                <a:lnTo>
                  <a:pt x="0" y="260930"/>
                </a:lnTo>
              </a:path>
            </a:pathLst>
          </a:custGeom>
          <a:ln w="105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164066" y="3620766"/>
            <a:ext cx="0" cy="267335"/>
          </a:xfrm>
          <a:custGeom>
            <a:avLst/>
            <a:gdLst/>
            <a:ahLst/>
            <a:cxnLst/>
            <a:rect l="l" t="t" r="r" b="b"/>
            <a:pathLst>
              <a:path h="267335">
                <a:moveTo>
                  <a:pt x="0" y="0"/>
                </a:moveTo>
                <a:lnTo>
                  <a:pt x="0" y="266999"/>
                </a:lnTo>
              </a:path>
            </a:pathLst>
          </a:custGeom>
          <a:ln w="105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191991" y="3612096"/>
            <a:ext cx="0" cy="272415"/>
          </a:xfrm>
          <a:custGeom>
            <a:avLst/>
            <a:gdLst/>
            <a:ahLst/>
            <a:cxnLst/>
            <a:rect l="l" t="t" r="r" b="b"/>
            <a:pathLst>
              <a:path h="272414">
                <a:moveTo>
                  <a:pt x="0" y="0"/>
                </a:moveTo>
                <a:lnTo>
                  <a:pt x="0" y="272200"/>
                </a:lnTo>
              </a:path>
            </a:pathLst>
          </a:custGeom>
          <a:ln w="105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219434" y="3602560"/>
            <a:ext cx="0" cy="277495"/>
          </a:xfrm>
          <a:custGeom>
            <a:avLst/>
            <a:gdLst/>
            <a:ahLst/>
            <a:cxnLst/>
            <a:rect l="l" t="t" r="r" b="b"/>
            <a:pathLst>
              <a:path h="277495">
                <a:moveTo>
                  <a:pt x="0" y="0"/>
                </a:moveTo>
                <a:lnTo>
                  <a:pt x="0" y="277402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247358" y="3593024"/>
            <a:ext cx="0" cy="283845"/>
          </a:xfrm>
          <a:custGeom>
            <a:avLst/>
            <a:gdLst/>
            <a:ahLst/>
            <a:cxnLst/>
            <a:rect l="l" t="t" r="r" b="b"/>
            <a:pathLst>
              <a:path h="283845">
                <a:moveTo>
                  <a:pt x="0" y="0"/>
                </a:moveTo>
                <a:lnTo>
                  <a:pt x="0" y="283470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275283" y="3584355"/>
            <a:ext cx="0" cy="288925"/>
          </a:xfrm>
          <a:custGeom>
            <a:avLst/>
            <a:gdLst/>
            <a:ahLst/>
            <a:cxnLst/>
            <a:rect l="l" t="t" r="r" b="b"/>
            <a:pathLst>
              <a:path h="288925">
                <a:moveTo>
                  <a:pt x="0" y="0"/>
                </a:moveTo>
                <a:lnTo>
                  <a:pt x="0" y="288672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303207" y="3573952"/>
            <a:ext cx="0" cy="295275"/>
          </a:xfrm>
          <a:custGeom>
            <a:avLst/>
            <a:gdLst/>
            <a:ahLst/>
            <a:cxnLst/>
            <a:rect l="l" t="t" r="r" b="b"/>
            <a:pathLst>
              <a:path h="295275">
                <a:moveTo>
                  <a:pt x="0" y="0"/>
                </a:moveTo>
                <a:lnTo>
                  <a:pt x="0" y="294741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330650" y="3564415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809"/>
                </a:lnTo>
              </a:path>
            </a:pathLst>
          </a:custGeom>
          <a:ln w="105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358574" y="3554879"/>
            <a:ext cx="0" cy="307340"/>
          </a:xfrm>
          <a:custGeom>
            <a:avLst/>
            <a:gdLst/>
            <a:ahLst/>
            <a:cxnLst/>
            <a:rect l="l" t="t" r="r" b="b"/>
            <a:pathLst>
              <a:path h="307339">
                <a:moveTo>
                  <a:pt x="0" y="0"/>
                </a:moveTo>
                <a:lnTo>
                  <a:pt x="0" y="306878"/>
                </a:lnTo>
              </a:path>
            </a:pathLst>
          </a:custGeom>
          <a:ln w="105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386499" y="3545343"/>
            <a:ext cx="0" cy="312420"/>
          </a:xfrm>
          <a:custGeom>
            <a:avLst/>
            <a:gdLst/>
            <a:ahLst/>
            <a:cxnLst/>
            <a:rect l="l" t="t" r="r" b="b"/>
            <a:pathLst>
              <a:path h="312420">
                <a:moveTo>
                  <a:pt x="0" y="0"/>
                </a:moveTo>
                <a:lnTo>
                  <a:pt x="0" y="312079"/>
                </a:lnTo>
              </a:path>
            </a:pathLst>
          </a:custGeom>
          <a:ln w="105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413942" y="3534940"/>
            <a:ext cx="0" cy="318770"/>
          </a:xfrm>
          <a:custGeom>
            <a:avLst/>
            <a:gdLst/>
            <a:ahLst/>
            <a:cxnLst/>
            <a:rect l="l" t="t" r="r" b="b"/>
            <a:pathLst>
              <a:path h="318770">
                <a:moveTo>
                  <a:pt x="0" y="0"/>
                </a:moveTo>
                <a:lnTo>
                  <a:pt x="0" y="318148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441866" y="3525404"/>
            <a:ext cx="0" cy="324485"/>
          </a:xfrm>
          <a:custGeom>
            <a:avLst/>
            <a:gdLst/>
            <a:ahLst/>
            <a:cxnLst/>
            <a:rect l="l" t="t" r="r" b="b"/>
            <a:pathLst>
              <a:path h="324485">
                <a:moveTo>
                  <a:pt x="0" y="0"/>
                </a:moveTo>
                <a:lnTo>
                  <a:pt x="0" y="324216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469790" y="3515000"/>
            <a:ext cx="0" cy="330835"/>
          </a:xfrm>
          <a:custGeom>
            <a:avLst/>
            <a:gdLst/>
            <a:ahLst/>
            <a:cxnLst/>
            <a:rect l="l" t="t" r="r" b="b"/>
            <a:pathLst>
              <a:path h="330835">
                <a:moveTo>
                  <a:pt x="0" y="0"/>
                </a:moveTo>
                <a:lnTo>
                  <a:pt x="0" y="330285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497715" y="3504597"/>
            <a:ext cx="0" cy="336550"/>
          </a:xfrm>
          <a:custGeom>
            <a:avLst/>
            <a:gdLst/>
            <a:ahLst/>
            <a:cxnLst/>
            <a:rect l="l" t="t" r="r" b="b"/>
            <a:pathLst>
              <a:path h="336550">
                <a:moveTo>
                  <a:pt x="0" y="0"/>
                </a:moveTo>
                <a:lnTo>
                  <a:pt x="0" y="336353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525639" y="3494194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422"/>
                </a:lnTo>
              </a:path>
            </a:pathLst>
          </a:custGeom>
          <a:ln w="11554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553083" y="3482924"/>
            <a:ext cx="0" cy="349885"/>
          </a:xfrm>
          <a:custGeom>
            <a:avLst/>
            <a:gdLst/>
            <a:ahLst/>
            <a:cxnLst/>
            <a:rect l="l" t="t" r="r" b="b"/>
            <a:pathLst>
              <a:path h="349885">
                <a:moveTo>
                  <a:pt x="0" y="0"/>
                </a:moveTo>
                <a:lnTo>
                  <a:pt x="0" y="349357"/>
                </a:lnTo>
              </a:path>
            </a:pathLst>
          </a:custGeom>
          <a:ln w="10592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802027" y="3338147"/>
            <a:ext cx="0" cy="1005205"/>
          </a:xfrm>
          <a:custGeom>
            <a:avLst/>
            <a:gdLst/>
            <a:ahLst/>
            <a:cxnLst/>
            <a:rect l="l" t="t" r="r" b="b"/>
            <a:pathLst>
              <a:path h="1005204">
                <a:moveTo>
                  <a:pt x="0" y="1004754"/>
                </a:moveTo>
                <a:lnTo>
                  <a:pt x="0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780844" y="4342902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184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780844" y="4175585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184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780844" y="4008268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184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780844" y="3840951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184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780844" y="3672782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184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780844" y="3505464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184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780844" y="3338147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184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802027" y="4342902"/>
            <a:ext cx="1751964" cy="0"/>
          </a:xfrm>
          <a:custGeom>
            <a:avLst/>
            <a:gdLst/>
            <a:ahLst/>
            <a:cxnLst/>
            <a:rect l="l" t="t" r="r" b="b"/>
            <a:pathLst>
              <a:path w="1751964">
                <a:moveTo>
                  <a:pt x="0" y="0"/>
                </a:moveTo>
                <a:lnTo>
                  <a:pt x="1751536" y="0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802027" y="4342902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205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912762" y="4342902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205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024460" y="4342902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205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135195" y="4342902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205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246893" y="4342902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205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357628" y="4342902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205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469325" y="4342902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205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580060" y="4342902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205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691758" y="4342902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205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802493" y="4342902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205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914191" y="4342902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205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024925" y="4342902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205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136623" y="4342902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205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247358" y="4342902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205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359056" y="4342902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205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469791" y="4342902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205"/>
                </a:lnTo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649855" y="3774645"/>
            <a:ext cx="24130" cy="0"/>
          </a:xfrm>
          <a:custGeom>
            <a:avLst/>
            <a:gdLst/>
            <a:ahLst/>
            <a:cxnLst/>
            <a:rect l="l" t="t" r="r" b="b"/>
            <a:pathLst>
              <a:path w="24129">
                <a:moveTo>
                  <a:pt x="0" y="0"/>
                </a:moveTo>
                <a:lnTo>
                  <a:pt x="24072" y="0"/>
                </a:lnTo>
              </a:path>
            </a:pathLst>
          </a:custGeom>
          <a:ln w="21673">
            <a:solidFill>
              <a:srgbClr val="00AFE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649855" y="3864792"/>
            <a:ext cx="24130" cy="0"/>
          </a:xfrm>
          <a:custGeom>
            <a:avLst/>
            <a:gdLst/>
            <a:ahLst/>
            <a:cxnLst/>
            <a:rect l="l" t="t" r="r" b="b"/>
            <a:pathLst>
              <a:path w="24129">
                <a:moveTo>
                  <a:pt x="0" y="0"/>
                </a:moveTo>
                <a:lnTo>
                  <a:pt x="24072" y="0"/>
                </a:lnTo>
              </a:path>
            </a:pathLst>
          </a:custGeom>
          <a:ln w="21673">
            <a:solidFill>
              <a:srgbClr val="0000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649855" y="3954952"/>
            <a:ext cx="24130" cy="0"/>
          </a:xfrm>
          <a:custGeom>
            <a:avLst/>
            <a:gdLst/>
            <a:ahLst/>
            <a:cxnLst/>
            <a:rect l="l" t="t" r="r" b="b"/>
            <a:pathLst>
              <a:path w="24129">
                <a:moveTo>
                  <a:pt x="0" y="0"/>
                </a:moveTo>
                <a:lnTo>
                  <a:pt x="24072" y="0"/>
                </a:lnTo>
              </a:path>
            </a:pathLst>
          </a:custGeom>
          <a:ln w="21673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227" name="object 227"/>
          <p:cNvGraphicFramePr>
            <a:graphicFrameLocks noGrp="1"/>
          </p:cNvGraphicFramePr>
          <p:nvPr/>
        </p:nvGraphicFramePr>
        <p:xfrm>
          <a:off x="1230134" y="3252285"/>
          <a:ext cx="2703830" cy="12687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880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29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75945">
                <a:tc gridSpan="2">
                  <a:txBody>
                    <a:bodyPr/>
                    <a:lstStyle/>
                    <a:p>
                      <a:pPr marL="378460">
                        <a:lnSpc>
                          <a:spcPct val="100000"/>
                        </a:lnSpc>
                        <a:spcBef>
                          <a:spcPts val="270"/>
                        </a:spcBef>
                        <a:tabLst>
                          <a:tab pos="1047750" algn="l"/>
                        </a:tabLst>
                      </a:pPr>
                      <a:r>
                        <a:rPr sz="450" b="1" spc="4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600	</a:t>
                      </a:r>
                      <a:r>
                        <a:rPr sz="825" b="1" spc="75" baseline="10101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Demand </a:t>
                      </a:r>
                      <a:r>
                        <a:rPr sz="825" b="1" spc="52" baseline="10101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for </a:t>
                      </a:r>
                      <a:r>
                        <a:rPr sz="825" b="1" spc="60" baseline="10101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Gate</a:t>
                      </a:r>
                      <a:r>
                        <a:rPr sz="825" b="1" spc="-89" baseline="10101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25" b="1" spc="60" baseline="10101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Valves</a:t>
                      </a:r>
                      <a:endParaRPr sz="825" baseline="10101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378460">
                        <a:lnSpc>
                          <a:spcPct val="100000"/>
                        </a:lnSpc>
                      </a:pPr>
                      <a:r>
                        <a:rPr sz="450" b="1" spc="4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500</a:t>
                      </a:r>
                      <a:endParaRPr sz="45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L="37846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450" b="1" spc="4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400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T="34290" marB="0">
                    <a:lnL w="1774">
                      <a:solidFill>
                        <a:srgbClr val="000000"/>
                      </a:solidFill>
                      <a:prstDash val="solid"/>
                    </a:lnL>
                    <a:lnR w="1774">
                      <a:solidFill>
                        <a:srgbClr val="000000"/>
                      </a:solidFill>
                      <a:prstDash val="solid"/>
                    </a:lnR>
                    <a:lnT w="1774">
                      <a:solidFill>
                        <a:srgbClr val="000000"/>
                      </a:solidFill>
                      <a:prstDash val="solid"/>
                    </a:lnT>
                    <a:solidFill>
                      <a:srgbClr val="F1F1F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481">
                <a:tc>
                  <a:txBody>
                    <a:bodyPr/>
                    <a:lstStyle/>
                    <a:p>
                      <a:pPr marL="41275">
                        <a:lnSpc>
                          <a:spcPts val="355"/>
                        </a:lnSpc>
                      </a:pPr>
                      <a:r>
                        <a:rPr sz="350" b="1" spc="-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sz="350" b="1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ales in</a:t>
                      </a:r>
                      <a:endParaRPr sz="350">
                        <a:latin typeface="Arial"/>
                        <a:cs typeface="Arial"/>
                      </a:endParaRPr>
                    </a:p>
                    <a:p>
                      <a:pPr marL="44450">
                        <a:lnSpc>
                          <a:spcPts val="455"/>
                        </a:lnSpc>
                        <a:tabLst>
                          <a:tab pos="492125" algn="r"/>
                        </a:tabLst>
                      </a:pPr>
                      <a:r>
                        <a:rPr sz="350" b="1" spc="1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Nominal</a:t>
                      </a:r>
                      <a:r>
                        <a:rPr sz="675" b="1" spc="22" baseline="-37037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	</a:t>
                      </a:r>
                      <a:r>
                        <a:rPr sz="675" b="1" spc="67" baseline="-37037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300</a:t>
                      </a:r>
                      <a:endParaRPr sz="675" baseline="-37037">
                        <a:latin typeface="Arial"/>
                        <a:cs typeface="Arial"/>
                      </a:endParaRPr>
                    </a:p>
                    <a:p>
                      <a:pPr marL="42545" marR="2157730" indent="7620">
                        <a:lnSpc>
                          <a:spcPts val="390"/>
                        </a:lnSpc>
                        <a:spcBef>
                          <a:spcPts val="20"/>
                        </a:spcBef>
                      </a:pPr>
                      <a:r>
                        <a:rPr sz="350" b="1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Dolla</a:t>
                      </a:r>
                      <a:r>
                        <a:rPr sz="350" b="1" spc="-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sz="350" b="1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s  ($M U</a:t>
                      </a:r>
                      <a:r>
                        <a:rPr sz="350" b="1" spc="-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sz="350" b="1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1774">
                      <a:solidFill>
                        <a:srgbClr val="000000"/>
                      </a:solidFill>
                      <a:prstDash val="solid"/>
                    </a:lnL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413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350" spc="10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Asia</a:t>
                      </a:r>
                      <a:endParaRPr sz="350">
                        <a:latin typeface="Arial"/>
                        <a:cs typeface="Arial"/>
                      </a:endParaRPr>
                    </a:p>
                    <a:p>
                      <a:pPr marL="6413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350" spc="1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EMEA</a:t>
                      </a:r>
                      <a:endParaRPr sz="350">
                        <a:latin typeface="Arial"/>
                        <a:cs typeface="Arial"/>
                      </a:endParaRPr>
                    </a:p>
                    <a:p>
                      <a:pPr marL="6413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350" spc="10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Americas</a:t>
                      </a:r>
                      <a:endParaRPr sz="350">
                        <a:latin typeface="Arial"/>
                        <a:cs typeface="Arial"/>
                      </a:endParaRPr>
                    </a:p>
                  </a:txBody>
                  <a:tcPr marL="0" marR="0" marT="14604" marB="0">
                    <a:lnR w="1774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20154">
                <a:tc gridSpan="2">
                  <a:txBody>
                    <a:bodyPr/>
                    <a:lstStyle/>
                    <a:p>
                      <a:pPr marR="1819910" algn="ctr">
                        <a:lnSpc>
                          <a:spcPts val="315"/>
                        </a:lnSpc>
                      </a:pPr>
                      <a:r>
                        <a:rPr sz="450" b="1" spc="4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200</a:t>
                      </a:r>
                      <a:endParaRPr sz="45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R="1819910" algn="ctr">
                        <a:lnSpc>
                          <a:spcPct val="100000"/>
                        </a:lnSpc>
                      </a:pPr>
                      <a:r>
                        <a:rPr sz="450" b="1" spc="4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100</a:t>
                      </a:r>
                      <a:endParaRPr sz="45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650">
                        <a:latin typeface="Times New Roman"/>
                        <a:cs typeface="Times New Roman"/>
                      </a:endParaRPr>
                    </a:p>
                    <a:p>
                      <a:pPr marR="1729105" algn="ctr">
                        <a:lnSpc>
                          <a:spcPct val="100000"/>
                        </a:lnSpc>
                      </a:pPr>
                      <a:r>
                        <a:rPr sz="450" b="1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450">
                        <a:latin typeface="Arial"/>
                        <a:cs typeface="Arial"/>
                      </a:endParaRPr>
                    </a:p>
                    <a:p>
                      <a:pPr marL="476884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450" b="1" spc="4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05</a:t>
                      </a:r>
                      <a:r>
                        <a:rPr sz="450" b="1" spc="20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450" b="1" spc="10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Q106 </a:t>
                      </a:r>
                      <a:r>
                        <a:rPr sz="450" b="1" spc="1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450" b="1" spc="4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07</a:t>
                      </a:r>
                      <a:r>
                        <a:rPr sz="450" b="1" spc="150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450" b="1" spc="4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08</a:t>
                      </a:r>
                      <a:r>
                        <a:rPr sz="450" b="1" spc="150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450" b="1" spc="4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09</a:t>
                      </a:r>
                      <a:r>
                        <a:rPr sz="450" b="1" spc="150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450" b="1" spc="4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10</a:t>
                      </a:r>
                      <a:r>
                        <a:rPr sz="450" b="1" spc="150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450" b="1" spc="4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11</a:t>
                      </a:r>
                      <a:r>
                        <a:rPr sz="450" b="1" spc="150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450" b="1" spc="4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12</a:t>
                      </a:r>
                      <a:r>
                        <a:rPr sz="450" b="1" spc="150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450" b="1" spc="4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13</a:t>
                      </a:r>
                      <a:r>
                        <a:rPr sz="450" b="1" spc="150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450" b="1" spc="4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14</a:t>
                      </a:r>
                      <a:r>
                        <a:rPr sz="450" b="1" spc="150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450" b="1" spc="4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15</a:t>
                      </a:r>
                      <a:r>
                        <a:rPr sz="450" b="1" spc="14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450" b="1" spc="4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16</a:t>
                      </a:r>
                      <a:r>
                        <a:rPr sz="450" b="1" spc="150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450" b="1" spc="4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17</a:t>
                      </a:r>
                      <a:r>
                        <a:rPr sz="450" b="1" spc="150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450" b="1" spc="4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18</a:t>
                      </a:r>
                      <a:r>
                        <a:rPr sz="450" b="1" spc="150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450" b="1" spc="4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19</a:t>
                      </a:r>
                      <a:r>
                        <a:rPr sz="450" b="1" spc="150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450" b="1" spc="40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4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1774">
                      <a:solidFill>
                        <a:srgbClr val="000000"/>
                      </a:solidFill>
                      <a:prstDash val="solid"/>
                    </a:lnL>
                    <a:lnR w="1774">
                      <a:solidFill>
                        <a:srgbClr val="000000"/>
                      </a:solidFill>
                      <a:prstDash val="solid"/>
                    </a:lnR>
                    <a:lnB w="1774">
                      <a:solidFill>
                        <a:srgbClr val="000000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19200" y="697991"/>
            <a:ext cx="697230" cy="104139"/>
          </a:xfrm>
          <a:custGeom>
            <a:avLst/>
            <a:gdLst/>
            <a:ahLst/>
            <a:cxnLst/>
            <a:rect l="l" t="t" r="r" b="b"/>
            <a:pathLst>
              <a:path w="697230" h="104140">
                <a:moveTo>
                  <a:pt x="0" y="103631"/>
                </a:moveTo>
                <a:lnTo>
                  <a:pt x="696772" y="103631"/>
                </a:lnTo>
                <a:lnTo>
                  <a:pt x="696772" y="0"/>
                </a:lnTo>
                <a:lnTo>
                  <a:pt x="0" y="0"/>
                </a:lnTo>
                <a:lnTo>
                  <a:pt x="0" y="103631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224788" y="691642"/>
            <a:ext cx="1197610" cy="1130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Arial"/>
                <a:cs typeface="Arial"/>
              </a:rPr>
              <a:t>Capacity Margin - Gate</a:t>
            </a:r>
            <a:r>
              <a:rPr sz="650" b="1" spc="-40" dirty="0">
                <a:latin typeface="Arial"/>
                <a:cs typeface="Arial"/>
              </a:rPr>
              <a:t> </a:t>
            </a:r>
            <a:r>
              <a:rPr sz="650" b="1" spc="-5" dirty="0">
                <a:latin typeface="Arial"/>
                <a:cs typeface="Arial"/>
              </a:rPr>
              <a:t>Valves</a:t>
            </a:r>
            <a:endParaRPr sz="65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223263" y="3072383"/>
            <a:ext cx="120650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Calibri"/>
                <a:cs typeface="Calibri"/>
              </a:rPr>
              <a:t>Demand vs. Capacity - Gate</a:t>
            </a:r>
            <a:r>
              <a:rPr sz="650" b="1" spc="-35" dirty="0">
                <a:latin typeface="Calibri"/>
                <a:cs typeface="Calibri"/>
              </a:rPr>
              <a:t> </a:t>
            </a:r>
            <a:r>
              <a:rPr sz="650" b="1" spc="-5" dirty="0">
                <a:latin typeface="Calibri"/>
                <a:cs typeface="Calibri"/>
              </a:rPr>
              <a:t>Valves</a:t>
            </a:r>
            <a:endParaRPr sz="650">
              <a:latin typeface="Calibri"/>
              <a:cs typeface="Calibri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1216152" y="2420365"/>
          <a:ext cx="5830570" cy="3327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88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868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7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08204"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2013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39395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2013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2013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43204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2013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3">
                <a:tc gridSpan="2"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Capacity Margin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- </a:t>
                      </a:r>
                      <a:r>
                        <a:rPr sz="650" dirty="0">
                          <a:latin typeface="Arial"/>
                          <a:cs typeface="Arial"/>
                        </a:rPr>
                        <a:t>Millions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of</a:t>
                      </a:r>
                      <a:r>
                        <a:rPr sz="650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dirty="0">
                          <a:latin typeface="Arial"/>
                          <a:cs typeface="Arial"/>
                        </a:rPr>
                        <a:t>Dollars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$120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$122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$118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$113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Utilization</a:t>
                      </a:r>
                      <a:r>
                        <a:rPr sz="650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Rate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75.3%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75.0%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75.7%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76.5%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1216152" y="4869814"/>
          <a:ext cx="5830570" cy="3327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88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868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7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08204"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2013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39395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2014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2015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43204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2016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3">
                <a:tc gridSpan="2"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Estimated Sales (Millions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of US</a:t>
                      </a:r>
                      <a:r>
                        <a:rPr sz="650" spc="-7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dirty="0">
                          <a:latin typeface="Arial"/>
                          <a:cs typeface="Arial"/>
                        </a:rPr>
                        <a:t>Dollars)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$368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$382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$400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$420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4">
                <a:tc gridSpan="2"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Capacity (Millions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of US</a:t>
                      </a:r>
                      <a:r>
                        <a:rPr sz="650" spc="-7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dirty="0">
                          <a:latin typeface="Arial"/>
                          <a:cs typeface="Arial"/>
                        </a:rPr>
                        <a:t>Dollars)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$481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$494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$517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$544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object 7"/>
          <p:cNvSpPr/>
          <p:nvPr/>
        </p:nvSpPr>
        <p:spPr>
          <a:xfrm>
            <a:off x="1213103" y="902208"/>
            <a:ext cx="2987421" cy="144716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55039" y="3353689"/>
            <a:ext cx="2465451" cy="136880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229858" y="4155059"/>
            <a:ext cx="809625" cy="132715"/>
          </a:xfrm>
          <a:custGeom>
            <a:avLst/>
            <a:gdLst/>
            <a:ahLst/>
            <a:cxnLst/>
            <a:rect l="l" t="t" r="r" b="b"/>
            <a:pathLst>
              <a:path w="809625" h="132714">
                <a:moveTo>
                  <a:pt x="0" y="132587"/>
                </a:moveTo>
                <a:lnTo>
                  <a:pt x="809548" y="132587"/>
                </a:lnTo>
                <a:lnTo>
                  <a:pt x="809548" y="0"/>
                </a:lnTo>
                <a:lnTo>
                  <a:pt x="0" y="0"/>
                </a:lnTo>
                <a:lnTo>
                  <a:pt x="0" y="132587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223263" y="691642"/>
            <a:ext cx="981075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Calibri"/>
                <a:cs typeface="Calibri"/>
              </a:rPr>
              <a:t>Cost Structure - Gate</a:t>
            </a:r>
            <a:r>
              <a:rPr sz="650" b="1" spc="-45" dirty="0">
                <a:latin typeface="Calibri"/>
                <a:cs typeface="Calibri"/>
              </a:rPr>
              <a:t> </a:t>
            </a:r>
            <a:r>
              <a:rPr sz="650" b="1" spc="-5" dirty="0">
                <a:latin typeface="Calibri"/>
                <a:cs typeface="Calibri"/>
              </a:rPr>
              <a:t>Valves</a:t>
            </a:r>
            <a:endParaRPr sz="650">
              <a:latin typeface="Calibri"/>
              <a:cs typeface="Calibri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216152" y="2961386"/>
          <a:ext cx="5830570" cy="10902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88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868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7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08203"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2006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39395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2006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2006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43204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2006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Production</a:t>
                      </a:r>
                      <a:r>
                        <a:rPr sz="650" spc="-6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Labor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32.40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32.56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32.68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32.91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3">
                <a:tc gridSpan="2"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Machinery </a:t>
                      </a:r>
                      <a:r>
                        <a:rPr sz="650" spc="-10" dirty="0">
                          <a:latin typeface="Arial"/>
                          <a:cs typeface="Arial"/>
                        </a:rPr>
                        <a:t>and</a:t>
                      </a:r>
                      <a:r>
                        <a:rPr sz="650" spc="-6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Parts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29.50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30.06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30.80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31.10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Metals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18.30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19.71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20.92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20.39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8585">
                <a:tc gridSpan="2"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Arial"/>
                          <a:cs typeface="Arial"/>
                        </a:rPr>
                        <a:t>Professional</a:t>
                      </a:r>
                      <a:r>
                        <a:rPr sz="650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spc="-10" dirty="0">
                          <a:latin typeface="Arial"/>
                          <a:cs typeface="Arial"/>
                        </a:rPr>
                        <a:t>Labor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10.50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10.59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10.70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10.78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Benefits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4.90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4.93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4.97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5.00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08203">
                <a:tc gridSpan="2"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Chemicals &amp;</a:t>
                      </a:r>
                      <a:r>
                        <a:rPr sz="65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dirty="0">
                          <a:latin typeface="Arial"/>
                          <a:cs typeface="Arial"/>
                        </a:rPr>
                        <a:t>Plastics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2.40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2.66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2.64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2.41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Energy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1.00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1.03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1.06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0.98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Other</a:t>
                      </a:r>
                      <a:r>
                        <a:rPr sz="650" spc="-9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dirty="0">
                          <a:latin typeface="Arial"/>
                          <a:cs typeface="Arial"/>
                        </a:rPr>
                        <a:t>Materials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0.70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0.71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0.73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0.73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Electronics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0.30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0.30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0.30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0.30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5" name="object 5"/>
          <p:cNvSpPr/>
          <p:nvPr/>
        </p:nvSpPr>
        <p:spPr>
          <a:xfrm>
            <a:off x="1213103" y="942339"/>
            <a:ext cx="3596766" cy="1916176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223263" y="2862071"/>
            <a:ext cx="1089025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Calibri"/>
                <a:cs typeface="Calibri"/>
              </a:rPr>
              <a:t>ACTUAL PRICES IN US</a:t>
            </a:r>
            <a:r>
              <a:rPr sz="650" b="1" spc="-35" dirty="0">
                <a:latin typeface="Calibri"/>
                <a:cs typeface="Calibri"/>
              </a:rPr>
              <a:t> </a:t>
            </a:r>
            <a:r>
              <a:rPr sz="650" b="1" spc="-5" dirty="0">
                <a:latin typeface="Calibri"/>
                <a:cs typeface="Calibri"/>
              </a:rPr>
              <a:t>DOLLARS</a:t>
            </a:r>
            <a:endParaRPr sz="650">
              <a:latin typeface="Calibri"/>
              <a:cs typeface="Calibri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216152" y="2967481"/>
          <a:ext cx="3435350" cy="18478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88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08204">
                <a:tc>
                  <a:txBody>
                    <a:bodyPr/>
                    <a:lstStyle/>
                    <a:p>
                      <a:pPr marL="10160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Year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ts val="72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Min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ts val="72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Global</a:t>
                      </a:r>
                      <a:r>
                        <a:rPr sz="650" spc="-1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Average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ts val="72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Max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2005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183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19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406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7619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524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2006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196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425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544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2007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461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572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8584">
                <a:tc>
                  <a:txBody>
                    <a:bodyPr/>
                    <a:lstStyle/>
                    <a:p>
                      <a:pPr marR="5715" algn="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2008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5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213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5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482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5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616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2009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472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572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211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490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613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222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521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682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222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526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739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228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530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768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232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540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774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232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550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763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233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557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743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241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567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750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250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578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757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258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589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766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2020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267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604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775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1947364" y="1054908"/>
            <a:ext cx="0" cy="1275715"/>
          </a:xfrm>
          <a:custGeom>
            <a:avLst/>
            <a:gdLst/>
            <a:ahLst/>
            <a:cxnLst/>
            <a:rect l="l" t="t" r="r" b="b"/>
            <a:pathLst>
              <a:path h="1275714">
                <a:moveTo>
                  <a:pt x="0" y="1275669"/>
                </a:moveTo>
                <a:lnTo>
                  <a:pt x="0" y="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922931" y="2330578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32" y="0"/>
                </a:lnTo>
              </a:path>
            </a:pathLst>
          </a:custGeom>
          <a:ln w="54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922931" y="2188737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32" y="0"/>
                </a:lnTo>
              </a:path>
            </a:pathLst>
          </a:custGeom>
          <a:ln w="54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922931" y="2046897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32" y="0"/>
                </a:lnTo>
              </a:path>
            </a:pathLst>
          </a:custGeom>
          <a:ln w="54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922931" y="1905056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32" y="0"/>
                </a:lnTo>
              </a:path>
            </a:pathLst>
          </a:custGeom>
          <a:ln w="54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922931" y="1763201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32" y="0"/>
                </a:lnTo>
              </a:path>
            </a:pathLst>
          </a:custGeom>
          <a:ln w="54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922931" y="1622270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32" y="0"/>
                </a:lnTo>
              </a:path>
            </a:pathLst>
          </a:custGeom>
          <a:ln w="54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922931" y="1480429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32" y="0"/>
                </a:lnTo>
              </a:path>
            </a:pathLst>
          </a:custGeom>
          <a:ln w="54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22931" y="1338589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32" y="0"/>
                </a:lnTo>
              </a:path>
            </a:pathLst>
          </a:custGeom>
          <a:ln w="54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922931" y="1196749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32" y="0"/>
                </a:lnTo>
              </a:path>
            </a:pathLst>
          </a:custGeom>
          <a:ln w="54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922931" y="1054908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32" y="0"/>
                </a:lnTo>
              </a:path>
            </a:pathLst>
          </a:custGeom>
          <a:ln w="54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947364" y="2330578"/>
            <a:ext cx="2014855" cy="0"/>
          </a:xfrm>
          <a:custGeom>
            <a:avLst/>
            <a:gdLst/>
            <a:ahLst/>
            <a:cxnLst/>
            <a:rect l="l" t="t" r="r" b="b"/>
            <a:pathLst>
              <a:path w="2014854">
                <a:moveTo>
                  <a:pt x="0" y="0"/>
                </a:moveTo>
                <a:lnTo>
                  <a:pt x="2014780" y="0"/>
                </a:lnTo>
              </a:path>
            </a:pathLst>
          </a:custGeom>
          <a:ln w="54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947364" y="233057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060132" y="233057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171959" y="233057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283787" y="233057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395615" y="233057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507443" y="233057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619271" y="233057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731098" y="233057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842926" y="233057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954754" y="233057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066582" y="233057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178410" y="233057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290238" y="233057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403005" y="233057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514833" y="233057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626661" y="233057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738489" y="233057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850317" y="233057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962144" y="233057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227403" y="1949609"/>
            <a:ext cx="1678939" cy="123825"/>
          </a:xfrm>
          <a:custGeom>
            <a:avLst/>
            <a:gdLst/>
            <a:ahLst/>
            <a:cxnLst/>
            <a:rect l="l" t="t" r="r" b="b"/>
            <a:pathLst>
              <a:path w="1678939" h="123825">
                <a:moveTo>
                  <a:pt x="0" y="123655"/>
                </a:moveTo>
                <a:lnTo>
                  <a:pt x="111827" y="104561"/>
                </a:lnTo>
                <a:lnTo>
                  <a:pt x="223655" y="90923"/>
                </a:lnTo>
                <a:lnTo>
                  <a:pt x="335483" y="77284"/>
                </a:lnTo>
                <a:lnTo>
                  <a:pt x="447311" y="99106"/>
                </a:lnTo>
                <a:lnTo>
                  <a:pt x="560078" y="82740"/>
                </a:lnTo>
                <a:lnTo>
                  <a:pt x="671906" y="65464"/>
                </a:lnTo>
                <a:lnTo>
                  <a:pt x="783734" y="66374"/>
                </a:lnTo>
                <a:lnTo>
                  <a:pt x="895562" y="57281"/>
                </a:lnTo>
                <a:lnTo>
                  <a:pt x="1007390" y="51826"/>
                </a:lnTo>
                <a:lnTo>
                  <a:pt x="1119218" y="50007"/>
                </a:lnTo>
                <a:lnTo>
                  <a:pt x="1231046" y="48189"/>
                </a:lnTo>
                <a:lnTo>
                  <a:pt x="1342873" y="36369"/>
                </a:lnTo>
                <a:lnTo>
                  <a:pt x="1454701" y="24549"/>
                </a:lnTo>
                <a:lnTo>
                  <a:pt x="1566529" y="12729"/>
                </a:lnTo>
                <a:lnTo>
                  <a:pt x="1678357" y="0"/>
                </a:lnTo>
              </a:path>
            </a:pathLst>
          </a:custGeom>
          <a:ln w="16369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227873" y="1474519"/>
            <a:ext cx="1678939" cy="280035"/>
          </a:xfrm>
          <a:custGeom>
            <a:avLst/>
            <a:gdLst/>
            <a:ahLst/>
            <a:cxnLst/>
            <a:rect l="l" t="t" r="r" b="b"/>
            <a:pathLst>
              <a:path w="1678939" h="280035">
                <a:moveTo>
                  <a:pt x="0" y="280043"/>
                </a:moveTo>
                <a:lnTo>
                  <a:pt x="111827" y="253676"/>
                </a:lnTo>
                <a:lnTo>
                  <a:pt x="223655" y="202759"/>
                </a:lnTo>
                <a:lnTo>
                  <a:pt x="335483" y="173663"/>
                </a:lnTo>
                <a:lnTo>
                  <a:pt x="447311" y="187302"/>
                </a:lnTo>
                <a:lnTo>
                  <a:pt x="559139" y="161843"/>
                </a:lnTo>
                <a:lnTo>
                  <a:pt x="670967" y="118200"/>
                </a:lnTo>
                <a:lnTo>
                  <a:pt x="782794" y="110926"/>
                </a:lnTo>
                <a:lnTo>
                  <a:pt x="894622" y="104561"/>
                </a:lnTo>
                <a:lnTo>
                  <a:pt x="1006450" y="90014"/>
                </a:lnTo>
                <a:lnTo>
                  <a:pt x="1119218" y="77284"/>
                </a:lnTo>
                <a:lnTo>
                  <a:pt x="1231046" y="66374"/>
                </a:lnTo>
                <a:lnTo>
                  <a:pt x="1342873" y="52735"/>
                </a:lnTo>
                <a:lnTo>
                  <a:pt x="1454701" y="37278"/>
                </a:lnTo>
                <a:lnTo>
                  <a:pt x="1566529" y="20912"/>
                </a:lnTo>
                <a:lnTo>
                  <a:pt x="1678357" y="0"/>
                </a:lnTo>
              </a:path>
            </a:pathLst>
          </a:custGeom>
          <a:ln w="22751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227403" y="1227663"/>
            <a:ext cx="1678939" cy="365760"/>
          </a:xfrm>
          <a:custGeom>
            <a:avLst/>
            <a:gdLst/>
            <a:ahLst/>
            <a:cxnLst/>
            <a:rect l="l" t="t" r="r" b="b"/>
            <a:pathLst>
              <a:path w="1678939" h="365759">
                <a:moveTo>
                  <a:pt x="0" y="365511"/>
                </a:moveTo>
                <a:lnTo>
                  <a:pt x="111827" y="336416"/>
                </a:lnTo>
                <a:lnTo>
                  <a:pt x="223655" y="293682"/>
                </a:lnTo>
                <a:lnTo>
                  <a:pt x="335483" y="226399"/>
                </a:lnTo>
                <a:lnTo>
                  <a:pt x="447311" y="292773"/>
                </a:lnTo>
                <a:lnTo>
                  <a:pt x="560078" y="230945"/>
                </a:lnTo>
                <a:lnTo>
                  <a:pt x="671906" y="132748"/>
                </a:lnTo>
                <a:lnTo>
                  <a:pt x="783734" y="54553"/>
                </a:lnTo>
                <a:lnTo>
                  <a:pt x="895562" y="14547"/>
                </a:lnTo>
                <a:lnTo>
                  <a:pt x="1007390" y="6364"/>
                </a:lnTo>
                <a:lnTo>
                  <a:pt x="1119218" y="20912"/>
                </a:lnTo>
                <a:lnTo>
                  <a:pt x="1231046" y="48189"/>
                </a:lnTo>
                <a:lnTo>
                  <a:pt x="1342873" y="37278"/>
                </a:lnTo>
                <a:lnTo>
                  <a:pt x="1454701" y="26367"/>
                </a:lnTo>
                <a:lnTo>
                  <a:pt x="1566529" y="13638"/>
                </a:lnTo>
                <a:lnTo>
                  <a:pt x="1678357" y="0"/>
                </a:lnTo>
              </a:path>
            </a:pathLst>
          </a:custGeom>
          <a:ln w="16391">
            <a:solidFill>
              <a:srgbClr val="5F5FFC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056373" y="2589711"/>
            <a:ext cx="197485" cy="0"/>
          </a:xfrm>
          <a:custGeom>
            <a:avLst/>
            <a:gdLst/>
            <a:ahLst/>
            <a:cxnLst/>
            <a:rect l="l" t="t" r="r" b="b"/>
            <a:pathLst>
              <a:path w="197485">
                <a:moveTo>
                  <a:pt x="0" y="0"/>
                </a:moveTo>
                <a:lnTo>
                  <a:pt x="197343" y="0"/>
                </a:lnTo>
              </a:path>
            </a:pathLst>
          </a:custGeom>
          <a:ln w="16366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503214" y="2589257"/>
            <a:ext cx="197485" cy="0"/>
          </a:xfrm>
          <a:custGeom>
            <a:avLst/>
            <a:gdLst/>
            <a:ahLst/>
            <a:cxnLst/>
            <a:rect l="l" t="t" r="r" b="b"/>
            <a:pathLst>
              <a:path w="197485">
                <a:moveTo>
                  <a:pt x="0" y="0"/>
                </a:moveTo>
                <a:lnTo>
                  <a:pt x="197343" y="0"/>
                </a:lnTo>
              </a:path>
            </a:pathLst>
          </a:custGeom>
          <a:ln w="22730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308093" y="2589711"/>
            <a:ext cx="197485" cy="0"/>
          </a:xfrm>
          <a:custGeom>
            <a:avLst/>
            <a:gdLst/>
            <a:ahLst/>
            <a:cxnLst/>
            <a:rect l="l" t="t" r="r" b="b"/>
            <a:pathLst>
              <a:path w="197485">
                <a:moveTo>
                  <a:pt x="0" y="0"/>
                </a:moveTo>
                <a:lnTo>
                  <a:pt x="197343" y="0"/>
                </a:lnTo>
              </a:path>
            </a:pathLst>
          </a:custGeom>
          <a:ln w="16366">
            <a:solidFill>
              <a:srgbClr val="5F5FFC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1223263" y="691642"/>
            <a:ext cx="2663825" cy="19392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Calibri"/>
                <a:cs typeface="Calibri"/>
              </a:rPr>
              <a:t>Overall Price Forecast for Gate</a:t>
            </a:r>
            <a:r>
              <a:rPr sz="650" b="1" spc="-50" dirty="0">
                <a:latin typeface="Calibri"/>
                <a:cs typeface="Calibri"/>
              </a:rPr>
              <a:t> </a:t>
            </a:r>
            <a:r>
              <a:rPr sz="650" b="1" spc="-5" dirty="0">
                <a:latin typeface="Calibri"/>
                <a:cs typeface="Calibri"/>
              </a:rPr>
              <a:t>Valves</a:t>
            </a:r>
            <a:endParaRPr sz="65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00">
              <a:latin typeface="Times New Roman"/>
              <a:cs typeface="Times New Roman"/>
            </a:endParaRPr>
          </a:p>
          <a:p>
            <a:pPr marL="514984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900</a:t>
            </a:r>
            <a:endParaRPr sz="600">
              <a:latin typeface="Calibri"/>
              <a:cs typeface="Calibri"/>
            </a:endParaRPr>
          </a:p>
          <a:p>
            <a:pPr marL="514984">
              <a:lnSpc>
                <a:spcPct val="100000"/>
              </a:lnSpc>
              <a:spcBef>
                <a:spcPts val="390"/>
              </a:spcBef>
            </a:pPr>
            <a:r>
              <a:rPr sz="600" spc="5" dirty="0">
                <a:latin typeface="Calibri"/>
                <a:cs typeface="Calibri"/>
              </a:rPr>
              <a:t>800</a:t>
            </a:r>
            <a:endParaRPr sz="600">
              <a:latin typeface="Calibri"/>
              <a:cs typeface="Calibri"/>
            </a:endParaRPr>
          </a:p>
          <a:p>
            <a:pPr marL="514984">
              <a:lnSpc>
                <a:spcPct val="100000"/>
              </a:lnSpc>
              <a:spcBef>
                <a:spcPts val="390"/>
              </a:spcBef>
            </a:pPr>
            <a:r>
              <a:rPr sz="600" spc="5" dirty="0">
                <a:latin typeface="Calibri"/>
                <a:cs typeface="Calibri"/>
              </a:rPr>
              <a:t>700</a:t>
            </a:r>
            <a:endParaRPr sz="600">
              <a:latin typeface="Calibri"/>
              <a:cs typeface="Calibri"/>
            </a:endParaRPr>
          </a:p>
          <a:p>
            <a:pPr marL="514984">
              <a:lnSpc>
                <a:spcPct val="100000"/>
              </a:lnSpc>
              <a:spcBef>
                <a:spcPts val="390"/>
              </a:spcBef>
            </a:pPr>
            <a:r>
              <a:rPr sz="600" spc="5" dirty="0">
                <a:latin typeface="Calibri"/>
                <a:cs typeface="Calibri"/>
              </a:rPr>
              <a:t>600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500">
              <a:latin typeface="Times New Roman"/>
              <a:cs typeface="Times New Roman"/>
            </a:endParaRPr>
          </a:p>
          <a:p>
            <a:pPr marL="215265">
              <a:lnSpc>
                <a:spcPct val="100000"/>
              </a:lnSpc>
            </a:pPr>
            <a:r>
              <a:rPr sz="600" b="1" dirty="0">
                <a:latin typeface="Calibri"/>
                <a:cs typeface="Calibri"/>
              </a:rPr>
              <a:t>Dollars  </a:t>
            </a:r>
            <a:r>
              <a:rPr sz="600" b="1" spc="95" dirty="0">
                <a:latin typeface="Calibri"/>
                <a:cs typeface="Calibri"/>
              </a:rPr>
              <a:t> </a:t>
            </a:r>
            <a:r>
              <a:rPr sz="900" spc="7" baseline="23148" dirty="0">
                <a:latin typeface="Calibri"/>
                <a:cs typeface="Calibri"/>
              </a:rPr>
              <a:t>500</a:t>
            </a:r>
            <a:endParaRPr sz="900" baseline="23148">
              <a:latin typeface="Calibri"/>
              <a:cs typeface="Calibri"/>
            </a:endParaRPr>
          </a:p>
          <a:p>
            <a:pPr marL="195580">
              <a:lnSpc>
                <a:spcPct val="100000"/>
              </a:lnSpc>
              <a:spcBef>
                <a:spcPts val="10"/>
              </a:spcBef>
            </a:pPr>
            <a:r>
              <a:rPr sz="600" b="1" spc="5" dirty="0">
                <a:latin typeface="Calibri"/>
                <a:cs typeface="Calibri"/>
              </a:rPr>
              <a:t>per Unit </a:t>
            </a:r>
            <a:r>
              <a:rPr sz="600" b="1" spc="55" dirty="0">
                <a:latin typeface="Calibri"/>
                <a:cs typeface="Calibri"/>
              </a:rPr>
              <a:t> </a:t>
            </a:r>
            <a:r>
              <a:rPr sz="900" spc="7" baseline="-13888" dirty="0">
                <a:latin typeface="Calibri"/>
                <a:cs typeface="Calibri"/>
              </a:rPr>
              <a:t>400</a:t>
            </a:r>
            <a:endParaRPr sz="900" baseline="-13888">
              <a:latin typeface="Calibri"/>
              <a:cs typeface="Calibri"/>
            </a:endParaRPr>
          </a:p>
          <a:p>
            <a:pPr marL="514984">
              <a:lnSpc>
                <a:spcPct val="100000"/>
              </a:lnSpc>
              <a:spcBef>
                <a:spcPts val="555"/>
              </a:spcBef>
            </a:pPr>
            <a:r>
              <a:rPr sz="600" spc="5" dirty="0">
                <a:latin typeface="Calibri"/>
                <a:cs typeface="Calibri"/>
              </a:rPr>
              <a:t>300</a:t>
            </a:r>
            <a:endParaRPr sz="600">
              <a:latin typeface="Calibri"/>
              <a:cs typeface="Calibri"/>
            </a:endParaRPr>
          </a:p>
          <a:p>
            <a:pPr marL="514984">
              <a:lnSpc>
                <a:spcPct val="100000"/>
              </a:lnSpc>
              <a:spcBef>
                <a:spcPts val="395"/>
              </a:spcBef>
            </a:pPr>
            <a:r>
              <a:rPr sz="600" spc="5" dirty="0">
                <a:latin typeface="Calibri"/>
                <a:cs typeface="Calibri"/>
              </a:rPr>
              <a:t>200</a:t>
            </a:r>
            <a:endParaRPr sz="600">
              <a:latin typeface="Calibri"/>
              <a:cs typeface="Calibri"/>
            </a:endParaRPr>
          </a:p>
          <a:p>
            <a:pPr marL="514984">
              <a:lnSpc>
                <a:spcPct val="100000"/>
              </a:lnSpc>
              <a:spcBef>
                <a:spcPts val="390"/>
              </a:spcBef>
            </a:pPr>
            <a:r>
              <a:rPr sz="600" spc="5" dirty="0">
                <a:latin typeface="Calibri"/>
                <a:cs typeface="Calibri"/>
              </a:rPr>
              <a:t>100</a:t>
            </a:r>
            <a:endParaRPr sz="600">
              <a:latin typeface="Calibri"/>
              <a:cs typeface="Calibri"/>
            </a:endParaRPr>
          </a:p>
          <a:p>
            <a:pPr marL="574675">
              <a:lnSpc>
                <a:spcPct val="100000"/>
              </a:lnSpc>
              <a:spcBef>
                <a:spcPts val="390"/>
              </a:spcBef>
            </a:pPr>
            <a:r>
              <a:rPr sz="600" dirty="0">
                <a:latin typeface="Calibri"/>
                <a:cs typeface="Calibri"/>
              </a:rPr>
              <a:t>-</a:t>
            </a:r>
            <a:endParaRPr sz="600">
              <a:latin typeface="Calibri"/>
              <a:cs typeface="Calibri"/>
            </a:endParaRPr>
          </a:p>
          <a:p>
            <a:pPr marL="701040">
              <a:lnSpc>
                <a:spcPct val="100000"/>
              </a:lnSpc>
              <a:spcBef>
                <a:spcPts val="50"/>
              </a:spcBef>
            </a:pPr>
            <a:r>
              <a:rPr sz="600" spc="5" dirty="0">
                <a:latin typeface="Calibri"/>
                <a:cs typeface="Calibri"/>
              </a:rPr>
              <a:t>2003   2005   2007   2009   2011   2013   2015   2017       </a:t>
            </a:r>
            <a:r>
              <a:rPr sz="600" spc="15" dirty="0">
                <a:latin typeface="Calibri"/>
                <a:cs typeface="Calibri"/>
              </a:rPr>
              <a:t> </a:t>
            </a:r>
            <a:r>
              <a:rPr sz="600" spc="5" dirty="0">
                <a:latin typeface="Calibri"/>
                <a:cs typeface="Calibri"/>
              </a:rPr>
              <a:t>2019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450">
              <a:latin typeface="Times New Roman"/>
              <a:cs typeface="Times New Roman"/>
            </a:endParaRPr>
          </a:p>
          <a:p>
            <a:pPr marL="1052195">
              <a:lnSpc>
                <a:spcPct val="100000"/>
              </a:lnSpc>
              <a:tabLst>
                <a:tab pos="1499235" algn="l"/>
                <a:tab pos="2303780" algn="l"/>
              </a:tabLst>
            </a:pPr>
            <a:r>
              <a:rPr sz="600" spc="5" dirty="0">
                <a:latin typeface="Calibri"/>
                <a:cs typeface="Calibri"/>
              </a:rPr>
              <a:t>Min	Global Average	Max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1233169" y="929451"/>
            <a:ext cx="3154680" cy="1727200"/>
          </a:xfrm>
          <a:custGeom>
            <a:avLst/>
            <a:gdLst/>
            <a:ahLst/>
            <a:cxnLst/>
            <a:rect l="l" t="t" r="r" b="b"/>
            <a:pathLst>
              <a:path w="3154679" h="1727200">
                <a:moveTo>
                  <a:pt x="0" y="1726634"/>
                </a:moveTo>
                <a:lnTo>
                  <a:pt x="3154672" y="1726634"/>
                </a:lnTo>
                <a:lnTo>
                  <a:pt x="3154672" y="0"/>
                </a:lnTo>
                <a:lnTo>
                  <a:pt x="0" y="0"/>
                </a:lnTo>
                <a:lnTo>
                  <a:pt x="0" y="1726634"/>
                </a:lnTo>
                <a:close/>
              </a:path>
            </a:pathLst>
          </a:custGeom>
          <a:ln w="549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19200" y="2059177"/>
            <a:ext cx="697230" cy="132715"/>
          </a:xfrm>
          <a:custGeom>
            <a:avLst/>
            <a:gdLst/>
            <a:ahLst/>
            <a:cxnLst/>
            <a:rect l="l" t="t" r="r" b="b"/>
            <a:pathLst>
              <a:path w="697230" h="132714">
                <a:moveTo>
                  <a:pt x="0" y="132588"/>
                </a:moveTo>
                <a:lnTo>
                  <a:pt x="696772" y="132588"/>
                </a:lnTo>
                <a:lnTo>
                  <a:pt x="696772" y="0"/>
                </a:lnTo>
                <a:lnTo>
                  <a:pt x="0" y="0"/>
                </a:lnTo>
                <a:lnTo>
                  <a:pt x="0" y="132588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223263" y="691642"/>
            <a:ext cx="1487805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Calibri"/>
                <a:cs typeface="Calibri"/>
              </a:rPr>
              <a:t>Gate Valve size vs. Cost – by Pressure Class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223263" y="3813428"/>
            <a:ext cx="1296035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Calibri"/>
                <a:cs typeface="Calibri"/>
              </a:rPr>
              <a:t>Gate Valve size vs. Cost – by</a:t>
            </a:r>
            <a:r>
              <a:rPr sz="650" b="1" spc="-25" dirty="0">
                <a:latin typeface="Calibri"/>
                <a:cs typeface="Calibri"/>
              </a:rPr>
              <a:t> </a:t>
            </a:r>
            <a:r>
              <a:rPr sz="650" b="1" spc="-5" dirty="0">
                <a:latin typeface="Calibri"/>
                <a:cs typeface="Calibri"/>
              </a:rPr>
              <a:t>Material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224788" y="7034276"/>
            <a:ext cx="3103880" cy="1130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10" dirty="0">
                <a:latin typeface="Arial"/>
                <a:cs typeface="Arial"/>
              </a:rPr>
              <a:t>Output </a:t>
            </a:r>
            <a:r>
              <a:rPr sz="650" b="1" spc="-5" dirty="0">
                <a:latin typeface="Arial"/>
                <a:cs typeface="Arial"/>
              </a:rPr>
              <a:t>flow for each extra </a:t>
            </a:r>
            <a:r>
              <a:rPr sz="650" b="1" spc="-10" dirty="0">
                <a:latin typeface="Arial"/>
                <a:cs typeface="Arial"/>
              </a:rPr>
              <a:t>Dollar </a:t>
            </a:r>
            <a:r>
              <a:rPr sz="650" b="1" spc="-5" dirty="0">
                <a:latin typeface="Arial"/>
                <a:cs typeface="Arial"/>
              </a:rPr>
              <a:t>spent </a:t>
            </a:r>
            <a:r>
              <a:rPr sz="650" b="1" spc="-10" dirty="0">
                <a:latin typeface="Arial"/>
                <a:cs typeface="Arial"/>
              </a:rPr>
              <a:t>vs. </a:t>
            </a:r>
            <a:r>
              <a:rPr sz="650" b="1" spc="-5" dirty="0">
                <a:latin typeface="Arial"/>
                <a:cs typeface="Arial"/>
              </a:rPr>
              <a:t>Gate </a:t>
            </a:r>
            <a:r>
              <a:rPr sz="650" b="1" spc="-10" dirty="0">
                <a:latin typeface="Arial"/>
                <a:cs typeface="Arial"/>
              </a:rPr>
              <a:t>Valve </a:t>
            </a:r>
            <a:r>
              <a:rPr sz="650" b="1" spc="-5" dirty="0">
                <a:latin typeface="Arial"/>
                <a:cs typeface="Arial"/>
              </a:rPr>
              <a:t>size – by </a:t>
            </a:r>
            <a:r>
              <a:rPr sz="650" b="1" spc="-10" dirty="0">
                <a:latin typeface="Arial"/>
                <a:cs typeface="Arial"/>
              </a:rPr>
              <a:t>Pressure</a:t>
            </a:r>
            <a:r>
              <a:rPr sz="650" b="1" spc="70" dirty="0">
                <a:latin typeface="Arial"/>
                <a:cs typeface="Arial"/>
              </a:rPr>
              <a:t> </a:t>
            </a:r>
            <a:r>
              <a:rPr sz="650" b="1" spc="-10" dirty="0">
                <a:latin typeface="Arial"/>
                <a:cs typeface="Arial"/>
              </a:rPr>
              <a:t>Class</a:t>
            </a:r>
            <a:endParaRPr sz="650">
              <a:latin typeface="Arial"/>
              <a:cs typeface="Arial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1216152" y="2728214"/>
          <a:ext cx="5830570" cy="8737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88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868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7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08203"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Size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150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300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600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900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1500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2"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8295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225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8070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303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6292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504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135636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1,132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7721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1,443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3"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8295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316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8070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438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6292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861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135636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1,943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7721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2,498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4"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8295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388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8070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550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683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1,213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135636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2,748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7721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3,557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6"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8295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617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8070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897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683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2,169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135636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4,682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7721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6,527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8"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8295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983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461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1,455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683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3,757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135636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7,834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3657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11,511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08585"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10"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2199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1,547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461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2,370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683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5,797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13150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11,673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3657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17,035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12"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2199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1,955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461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3,079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683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7,206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13150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14,100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3657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20,462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1213103" y="5760084"/>
          <a:ext cx="5839460" cy="11734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88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868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79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12775">
                <a:tc gridSpan="6">
                  <a:txBody>
                    <a:bodyPr/>
                    <a:lstStyle/>
                    <a:p>
                      <a:pPr marR="314325" algn="r">
                        <a:lnSpc>
                          <a:spcPts val="695"/>
                        </a:lnSpc>
                      </a:pPr>
                      <a:r>
                        <a:rPr sz="650" b="1" spc="-5" dirty="0">
                          <a:latin typeface="Calibri"/>
                          <a:cs typeface="Calibri"/>
                        </a:rPr>
                        <a:t>GATE</a:t>
                      </a:r>
                      <a:r>
                        <a:rPr sz="650" b="1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b="1" spc="-5" dirty="0">
                          <a:latin typeface="Calibri"/>
                          <a:cs typeface="Calibri"/>
                        </a:rPr>
                        <a:t>VALVES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T w="13715">
                      <a:solidFill>
                        <a:srgbClr val="000000"/>
                      </a:solidFill>
                      <a:prstDash val="solid"/>
                    </a:lnT>
                    <a:lnB w="1371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4">
                <a:tc gridSpan="6">
                  <a:txBody>
                    <a:bodyPr/>
                    <a:lstStyle/>
                    <a:p>
                      <a:pPr marL="8890" algn="ctr">
                        <a:lnSpc>
                          <a:spcPts val="72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ASTM A216 Gr. WCB (Carbon</a:t>
                      </a:r>
                      <a:r>
                        <a:rPr sz="650" spc="-6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Steel)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13715">
                      <a:solidFill>
                        <a:srgbClr val="000000"/>
                      </a:solidFill>
                      <a:prstDash val="solid"/>
                    </a:lnR>
                    <a:lnT w="13715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8890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Size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150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300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600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900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1500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8890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2"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8295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225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8070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303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6292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504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135636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1,132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7721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1,443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8890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3"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8295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316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8070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438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6292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861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135636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1,943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7721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2,498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8890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4"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8295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388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8070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550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683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1,213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135636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2,748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7721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3,557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1063">
                <a:tc>
                  <a:txBody>
                    <a:bodyPr/>
                    <a:lstStyle/>
                    <a:p>
                      <a:pPr marL="889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6"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78295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617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8070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897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5683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2,169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135636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4,682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57721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6,527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1063">
                <a:tc>
                  <a:txBody>
                    <a:bodyPr/>
                    <a:lstStyle/>
                    <a:p>
                      <a:pPr marL="889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8"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78295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983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7461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1,455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5683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3,757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135636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7,834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53657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11,511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1064">
                <a:tc>
                  <a:txBody>
                    <a:bodyPr/>
                    <a:lstStyle/>
                    <a:p>
                      <a:pPr marL="889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10"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72199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1,547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7461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2,370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5683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5,797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13150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11,673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53657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17,035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12776">
                <a:tc>
                  <a:txBody>
                    <a:bodyPr/>
                    <a:lstStyle/>
                    <a:p>
                      <a:pPr marL="8890">
                        <a:lnSpc>
                          <a:spcPts val="72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12"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1371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20"/>
                        </a:lnSpc>
                        <a:tabLst>
                          <a:tab pos="72199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1,955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1371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20"/>
                        </a:lnSpc>
                        <a:tabLst>
                          <a:tab pos="7461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3,079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1371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20"/>
                        </a:lnSpc>
                        <a:tabLst>
                          <a:tab pos="5683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7,206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1371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20"/>
                        </a:lnSpc>
                        <a:tabLst>
                          <a:tab pos="13150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14,100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1371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20"/>
                        </a:lnSpc>
                        <a:tabLst>
                          <a:tab pos="53657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20,462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1371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1211884" y="991361"/>
            <a:ext cx="2944241" cy="156756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55039" y="7259586"/>
            <a:ext cx="3248660" cy="176644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30350" y="4023359"/>
            <a:ext cx="2896235" cy="160705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216152" y="797051"/>
          <a:ext cx="3435350" cy="9817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88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08203">
                <a:tc>
                  <a:txBody>
                    <a:bodyPr/>
                    <a:lstStyle/>
                    <a:p>
                      <a:pPr marL="10795" algn="ctr">
                        <a:lnSpc>
                          <a:spcPts val="730"/>
                        </a:lnSpc>
                      </a:pPr>
                      <a:r>
                        <a:rPr sz="650" b="1" spc="-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650" b="1" spc="-8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b="1" spc="-5" dirty="0">
                          <a:latin typeface="Calibri"/>
                          <a:cs typeface="Calibri"/>
                        </a:rPr>
                        <a:t>(in)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solidFill>
                      <a:srgbClr val="94B3D6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9525" algn="ctr">
                        <a:lnSpc>
                          <a:spcPts val="740"/>
                        </a:lnSpc>
                      </a:pPr>
                      <a:r>
                        <a:rPr sz="650" b="1" spc="-5" dirty="0">
                          <a:latin typeface="Calibri"/>
                          <a:cs typeface="Calibri"/>
                        </a:rPr>
                        <a:t>Q/Price</a:t>
                      </a:r>
                      <a:r>
                        <a:rPr sz="650" b="1" spc="-8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b="1" spc="-5" dirty="0">
                          <a:latin typeface="Calibri"/>
                          <a:cs typeface="Calibri"/>
                        </a:rPr>
                        <a:t>(g/s/$)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150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600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1500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9525" algn="ctr">
                        <a:lnSpc>
                          <a:spcPts val="730"/>
                        </a:lnSpc>
                      </a:pPr>
                      <a:r>
                        <a:rPr sz="650" dirty="0">
                          <a:latin typeface="Calibri"/>
                          <a:cs typeface="Calibri"/>
                        </a:rPr>
                        <a:t>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0004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782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0003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4765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0002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9525" algn="ctr">
                        <a:lnSpc>
                          <a:spcPts val="730"/>
                        </a:lnSpc>
                      </a:pPr>
                      <a:r>
                        <a:rPr sz="650" dirty="0">
                          <a:latin typeface="Calibri"/>
                          <a:cs typeface="Calibri"/>
                        </a:rPr>
                        <a:t>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0008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782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0006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4765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0003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9525" algn="ctr">
                        <a:lnSpc>
                          <a:spcPts val="730"/>
                        </a:lnSpc>
                      </a:pPr>
                      <a:r>
                        <a:rPr sz="650" dirty="0">
                          <a:latin typeface="Calibri"/>
                          <a:cs typeface="Calibri"/>
                        </a:rPr>
                        <a:t>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0015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782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0009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4765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0005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9525" algn="ctr">
                        <a:lnSpc>
                          <a:spcPts val="730"/>
                        </a:lnSpc>
                      </a:pPr>
                      <a:r>
                        <a:rPr sz="650" dirty="0">
                          <a:latin typeface="Calibri"/>
                          <a:cs typeface="Calibri"/>
                        </a:rPr>
                        <a:t>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0028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782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0016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4765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0008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9525" algn="ctr">
                        <a:lnSpc>
                          <a:spcPts val="730"/>
                        </a:lnSpc>
                      </a:pPr>
                      <a:r>
                        <a:rPr sz="650" dirty="0">
                          <a:latin typeface="Calibri"/>
                          <a:cs typeface="Calibri"/>
                        </a:rPr>
                        <a:t>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0038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782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0019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4765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0010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0795" algn="ctr">
                        <a:lnSpc>
                          <a:spcPts val="73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10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0043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782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0023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4765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0012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08458">
                <a:tc>
                  <a:txBody>
                    <a:bodyPr/>
                    <a:lstStyle/>
                    <a:p>
                      <a:pPr marL="10795" algn="ctr">
                        <a:lnSpc>
                          <a:spcPts val="73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12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5755" algn="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0056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7820" algn="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0030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47650" algn="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0017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216152" y="4174870"/>
          <a:ext cx="2636520" cy="4406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8204"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Slope</a:t>
                      </a:r>
                      <a:r>
                        <a:rPr sz="650" spc="-6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Equation: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648970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y=-0.4167x+515.65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dirty="0">
                          <a:latin typeface="Calibri"/>
                          <a:cs typeface="Calibri"/>
                        </a:rPr>
                        <a:t>U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ni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ts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08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Unit Price</a:t>
                      </a:r>
                      <a:r>
                        <a:rPr sz="650" spc="-8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($/unit)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Start</a:t>
                      </a:r>
                      <a:r>
                        <a:rPr sz="650" spc="-7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Point: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080" algn="r">
                        <a:lnSpc>
                          <a:spcPts val="740"/>
                        </a:lnSpc>
                      </a:pPr>
                      <a:r>
                        <a:rPr sz="650" dirty="0">
                          <a:latin typeface="Calibri"/>
                          <a:cs typeface="Calibri"/>
                        </a:rPr>
                        <a:t>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40"/>
                        </a:lnSpc>
                        <a:tabLst>
                          <a:tab pos="667385" algn="l"/>
                        </a:tabLst>
                      </a:pPr>
                      <a:r>
                        <a:rPr sz="650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515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End</a:t>
                      </a:r>
                      <a:r>
                        <a:rPr sz="650" spc="-1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Point: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500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40"/>
                        </a:lnSpc>
                        <a:tabLst>
                          <a:tab pos="667385" algn="l"/>
                        </a:tabLst>
                      </a:pPr>
                      <a:r>
                        <a:rPr sz="650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307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1870859" y="3513195"/>
            <a:ext cx="2023110" cy="0"/>
          </a:xfrm>
          <a:custGeom>
            <a:avLst/>
            <a:gdLst/>
            <a:ahLst/>
            <a:cxnLst/>
            <a:rect l="l" t="t" r="r" b="b"/>
            <a:pathLst>
              <a:path w="2023110">
                <a:moveTo>
                  <a:pt x="0" y="0"/>
                </a:moveTo>
                <a:lnTo>
                  <a:pt x="2022929" y="0"/>
                </a:lnTo>
              </a:path>
            </a:pathLst>
          </a:custGeom>
          <a:ln w="546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870859" y="3342023"/>
            <a:ext cx="2023110" cy="0"/>
          </a:xfrm>
          <a:custGeom>
            <a:avLst/>
            <a:gdLst/>
            <a:ahLst/>
            <a:cxnLst/>
            <a:rect l="l" t="t" r="r" b="b"/>
            <a:pathLst>
              <a:path w="2023110">
                <a:moveTo>
                  <a:pt x="0" y="0"/>
                </a:moveTo>
                <a:lnTo>
                  <a:pt x="2022929" y="0"/>
                </a:lnTo>
              </a:path>
            </a:pathLst>
          </a:custGeom>
          <a:ln w="546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870859" y="3170852"/>
            <a:ext cx="2023110" cy="0"/>
          </a:xfrm>
          <a:custGeom>
            <a:avLst/>
            <a:gdLst/>
            <a:ahLst/>
            <a:cxnLst/>
            <a:rect l="l" t="t" r="r" b="b"/>
            <a:pathLst>
              <a:path w="2023110">
                <a:moveTo>
                  <a:pt x="0" y="0"/>
                </a:moveTo>
                <a:lnTo>
                  <a:pt x="2022929" y="0"/>
                </a:lnTo>
              </a:path>
            </a:pathLst>
          </a:custGeom>
          <a:ln w="546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870859" y="2999680"/>
            <a:ext cx="2023110" cy="0"/>
          </a:xfrm>
          <a:custGeom>
            <a:avLst/>
            <a:gdLst/>
            <a:ahLst/>
            <a:cxnLst/>
            <a:rect l="l" t="t" r="r" b="b"/>
            <a:pathLst>
              <a:path w="2023110">
                <a:moveTo>
                  <a:pt x="0" y="0"/>
                </a:moveTo>
                <a:lnTo>
                  <a:pt x="2022929" y="0"/>
                </a:lnTo>
              </a:path>
            </a:pathLst>
          </a:custGeom>
          <a:ln w="546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870859" y="2828509"/>
            <a:ext cx="2023110" cy="0"/>
          </a:xfrm>
          <a:custGeom>
            <a:avLst/>
            <a:gdLst/>
            <a:ahLst/>
            <a:cxnLst/>
            <a:rect l="l" t="t" r="r" b="b"/>
            <a:pathLst>
              <a:path w="2023110">
                <a:moveTo>
                  <a:pt x="0" y="0"/>
                </a:moveTo>
                <a:lnTo>
                  <a:pt x="2022929" y="0"/>
                </a:lnTo>
              </a:path>
            </a:pathLst>
          </a:custGeom>
          <a:ln w="546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870859" y="2657337"/>
            <a:ext cx="2023110" cy="0"/>
          </a:xfrm>
          <a:custGeom>
            <a:avLst/>
            <a:gdLst/>
            <a:ahLst/>
            <a:cxnLst/>
            <a:rect l="l" t="t" r="r" b="b"/>
            <a:pathLst>
              <a:path w="2023110">
                <a:moveTo>
                  <a:pt x="0" y="0"/>
                </a:moveTo>
                <a:lnTo>
                  <a:pt x="2022929" y="0"/>
                </a:lnTo>
              </a:path>
            </a:pathLst>
          </a:custGeom>
          <a:ln w="546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70859" y="2487077"/>
            <a:ext cx="2023110" cy="0"/>
          </a:xfrm>
          <a:custGeom>
            <a:avLst/>
            <a:gdLst/>
            <a:ahLst/>
            <a:cxnLst/>
            <a:rect l="l" t="t" r="r" b="b"/>
            <a:pathLst>
              <a:path w="2023110">
                <a:moveTo>
                  <a:pt x="0" y="0"/>
                </a:moveTo>
                <a:lnTo>
                  <a:pt x="2022929" y="0"/>
                </a:lnTo>
              </a:path>
            </a:pathLst>
          </a:custGeom>
          <a:ln w="546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870859" y="2487077"/>
            <a:ext cx="0" cy="1196975"/>
          </a:xfrm>
          <a:custGeom>
            <a:avLst/>
            <a:gdLst/>
            <a:ahLst/>
            <a:cxnLst/>
            <a:rect l="l" t="t" r="r" b="b"/>
            <a:pathLst>
              <a:path h="1196975">
                <a:moveTo>
                  <a:pt x="0" y="1196378"/>
                </a:moveTo>
                <a:lnTo>
                  <a:pt x="0" y="0"/>
                </a:lnTo>
              </a:path>
            </a:pathLst>
          </a:custGeom>
          <a:ln w="565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845431" y="3683456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427" y="0"/>
                </a:lnTo>
              </a:path>
            </a:pathLst>
          </a:custGeom>
          <a:ln w="546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845431" y="3513195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427" y="0"/>
                </a:lnTo>
              </a:path>
            </a:pathLst>
          </a:custGeom>
          <a:ln w="546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845431" y="3342023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427" y="0"/>
                </a:lnTo>
              </a:path>
            </a:pathLst>
          </a:custGeom>
          <a:ln w="546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845431" y="3170852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427" y="0"/>
                </a:lnTo>
              </a:path>
            </a:pathLst>
          </a:custGeom>
          <a:ln w="546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845431" y="2999680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427" y="0"/>
                </a:lnTo>
              </a:path>
            </a:pathLst>
          </a:custGeom>
          <a:ln w="546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845431" y="2828509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427" y="0"/>
                </a:lnTo>
              </a:path>
            </a:pathLst>
          </a:custGeom>
          <a:ln w="546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845431" y="2657337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427" y="0"/>
                </a:lnTo>
              </a:path>
            </a:pathLst>
          </a:custGeom>
          <a:ln w="546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845431" y="2487077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427" y="0"/>
                </a:lnTo>
              </a:path>
            </a:pathLst>
          </a:custGeom>
          <a:ln w="546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870859" y="3683456"/>
            <a:ext cx="2023110" cy="0"/>
          </a:xfrm>
          <a:custGeom>
            <a:avLst/>
            <a:gdLst/>
            <a:ahLst/>
            <a:cxnLst/>
            <a:rect l="l" t="t" r="r" b="b"/>
            <a:pathLst>
              <a:path w="2023110">
                <a:moveTo>
                  <a:pt x="0" y="0"/>
                </a:moveTo>
                <a:lnTo>
                  <a:pt x="2022929" y="0"/>
                </a:lnTo>
              </a:path>
            </a:pathLst>
          </a:custGeom>
          <a:ln w="546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870859" y="3683456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583"/>
                </a:lnTo>
              </a:path>
            </a:pathLst>
          </a:custGeom>
          <a:ln w="565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208014" y="3683456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583"/>
                </a:lnTo>
              </a:path>
            </a:pathLst>
          </a:custGeom>
          <a:ln w="565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545169" y="3683456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583"/>
                </a:lnTo>
              </a:path>
            </a:pathLst>
          </a:custGeom>
          <a:ln w="565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882324" y="3683456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583"/>
                </a:lnTo>
              </a:path>
            </a:pathLst>
          </a:custGeom>
          <a:ln w="565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219479" y="3683456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583"/>
                </a:lnTo>
              </a:path>
            </a:pathLst>
          </a:custGeom>
          <a:ln w="565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556634" y="3683456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583"/>
                </a:lnTo>
              </a:path>
            </a:pathLst>
          </a:custGeom>
          <a:ln w="565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893789" y="3683456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583"/>
                </a:lnTo>
              </a:path>
            </a:pathLst>
          </a:custGeom>
          <a:ln w="565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73684" y="2872212"/>
            <a:ext cx="1683385" cy="285115"/>
          </a:xfrm>
          <a:custGeom>
            <a:avLst/>
            <a:gdLst/>
            <a:ahLst/>
            <a:cxnLst/>
            <a:rect l="l" t="t" r="r" b="b"/>
            <a:pathLst>
              <a:path w="1683385" h="285114">
                <a:moveTo>
                  <a:pt x="0" y="0"/>
                </a:moveTo>
                <a:lnTo>
                  <a:pt x="1682949" y="284982"/>
                </a:lnTo>
              </a:path>
            </a:pathLst>
          </a:custGeom>
          <a:ln w="14581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1851082" y="3728715"/>
            <a:ext cx="52705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148682" y="3728715"/>
            <a:ext cx="132715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1</a:t>
            </a:r>
            <a:r>
              <a:rPr sz="600" spc="10" dirty="0">
                <a:latin typeface="Calibri"/>
                <a:cs typeface="Calibri"/>
              </a:rPr>
              <a:t>0</a:t>
            </a:r>
            <a:r>
              <a:rPr sz="600" spc="5" dirty="0">
                <a:latin typeface="Calibri"/>
                <a:cs typeface="Calibri"/>
              </a:rPr>
              <a:t>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485837" y="3728715"/>
            <a:ext cx="469900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  <a:tabLst>
                <a:tab pos="337185" algn="l"/>
              </a:tabLst>
            </a:pPr>
            <a:r>
              <a:rPr sz="600" spc="5" dirty="0">
                <a:latin typeface="Calibri"/>
                <a:cs typeface="Calibri"/>
              </a:rPr>
              <a:t>2</a:t>
            </a:r>
            <a:r>
              <a:rPr sz="600" spc="10" dirty="0">
                <a:latin typeface="Calibri"/>
                <a:cs typeface="Calibri"/>
              </a:rPr>
              <a:t>0</a:t>
            </a:r>
            <a:r>
              <a:rPr sz="600" spc="5" dirty="0">
                <a:latin typeface="Calibri"/>
                <a:cs typeface="Calibri"/>
              </a:rPr>
              <a:t>0</a:t>
            </a:r>
            <a:r>
              <a:rPr sz="600" dirty="0">
                <a:latin typeface="Calibri"/>
                <a:cs typeface="Calibri"/>
              </a:rPr>
              <a:t>	</a:t>
            </a:r>
            <a:r>
              <a:rPr sz="600" spc="5" dirty="0">
                <a:latin typeface="Calibri"/>
                <a:cs typeface="Calibri"/>
              </a:rPr>
              <a:t>3</a:t>
            </a:r>
            <a:r>
              <a:rPr sz="600" spc="10" dirty="0">
                <a:latin typeface="Calibri"/>
                <a:cs typeface="Calibri"/>
              </a:rPr>
              <a:t>0</a:t>
            </a:r>
            <a:r>
              <a:rPr sz="600" spc="5" dirty="0">
                <a:latin typeface="Calibri"/>
                <a:cs typeface="Calibri"/>
              </a:rPr>
              <a:t>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160539" y="3728715"/>
            <a:ext cx="132715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4</a:t>
            </a:r>
            <a:r>
              <a:rPr sz="600" spc="10" dirty="0">
                <a:latin typeface="Calibri"/>
                <a:cs typeface="Calibri"/>
              </a:rPr>
              <a:t>0</a:t>
            </a:r>
            <a:r>
              <a:rPr sz="600" spc="5" dirty="0">
                <a:latin typeface="Calibri"/>
                <a:cs typeface="Calibri"/>
              </a:rPr>
              <a:t>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497851" y="3728715"/>
            <a:ext cx="132715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5</a:t>
            </a:r>
            <a:r>
              <a:rPr sz="600" spc="10" dirty="0">
                <a:latin typeface="Calibri"/>
                <a:cs typeface="Calibri"/>
              </a:rPr>
              <a:t>0</a:t>
            </a:r>
            <a:r>
              <a:rPr sz="600" spc="5" dirty="0">
                <a:latin typeface="Calibri"/>
                <a:cs typeface="Calibri"/>
              </a:rPr>
              <a:t>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835006" y="3728715"/>
            <a:ext cx="132715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6</a:t>
            </a:r>
            <a:r>
              <a:rPr sz="600" spc="10" dirty="0">
                <a:latin typeface="Calibri"/>
                <a:cs typeface="Calibri"/>
              </a:rPr>
              <a:t>0</a:t>
            </a:r>
            <a:r>
              <a:rPr sz="600" spc="5" dirty="0">
                <a:latin typeface="Calibri"/>
                <a:cs typeface="Calibri"/>
              </a:rPr>
              <a:t>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224788" y="2206752"/>
            <a:ext cx="1339215" cy="15189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Arial"/>
                <a:cs typeface="Arial"/>
              </a:rPr>
              <a:t>Economies of Scale - Gate</a:t>
            </a:r>
            <a:r>
              <a:rPr sz="650" b="1" spc="-35" dirty="0">
                <a:latin typeface="Arial"/>
                <a:cs typeface="Arial"/>
              </a:rPr>
              <a:t> </a:t>
            </a:r>
            <a:r>
              <a:rPr sz="650" b="1" spc="-5" dirty="0">
                <a:latin typeface="Arial"/>
                <a:cs typeface="Arial"/>
              </a:rPr>
              <a:t>Valves</a:t>
            </a:r>
            <a:endParaRPr sz="6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50">
              <a:latin typeface="Times New Roman"/>
              <a:cs typeface="Times New Roman"/>
            </a:endParaRPr>
          </a:p>
          <a:p>
            <a:pPr marR="303530" algn="ctr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700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500">
              <a:latin typeface="Times New Roman"/>
              <a:cs typeface="Times New Roman"/>
            </a:endParaRPr>
          </a:p>
          <a:p>
            <a:pPr marR="303530" algn="ctr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600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500">
              <a:latin typeface="Times New Roman"/>
              <a:cs typeface="Times New Roman"/>
            </a:endParaRPr>
          </a:p>
          <a:p>
            <a:pPr marR="303530" algn="ctr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500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800">
              <a:latin typeface="Times New Roman"/>
              <a:cs typeface="Times New Roman"/>
            </a:endParaRPr>
          </a:p>
          <a:p>
            <a:pPr marL="99695">
              <a:lnSpc>
                <a:spcPct val="100000"/>
              </a:lnSpc>
              <a:spcBef>
                <a:spcPts val="5"/>
              </a:spcBef>
            </a:pPr>
            <a:r>
              <a:rPr sz="600" b="1" spc="5" dirty="0">
                <a:latin typeface="Calibri"/>
                <a:cs typeface="Calibri"/>
              </a:rPr>
              <a:t>Unit </a:t>
            </a:r>
            <a:r>
              <a:rPr sz="600" b="1" dirty="0">
                <a:latin typeface="Calibri"/>
                <a:cs typeface="Calibri"/>
              </a:rPr>
              <a:t>Price</a:t>
            </a:r>
            <a:r>
              <a:rPr sz="600" b="1" spc="75" dirty="0">
                <a:latin typeface="Calibri"/>
                <a:cs typeface="Calibri"/>
              </a:rPr>
              <a:t> </a:t>
            </a:r>
            <a:r>
              <a:rPr sz="900" spc="7" baseline="32407" dirty="0">
                <a:latin typeface="Calibri"/>
                <a:cs typeface="Calibri"/>
              </a:rPr>
              <a:t>400</a:t>
            </a:r>
            <a:endParaRPr sz="900" baseline="32407">
              <a:latin typeface="Calibri"/>
              <a:cs typeface="Calibri"/>
            </a:endParaRPr>
          </a:p>
          <a:p>
            <a:pPr marL="128270">
              <a:lnSpc>
                <a:spcPct val="100000"/>
              </a:lnSpc>
              <a:spcBef>
                <a:spcPts val="10"/>
              </a:spcBef>
            </a:pPr>
            <a:r>
              <a:rPr sz="600" b="1" spc="5" dirty="0">
                <a:latin typeface="Calibri"/>
                <a:cs typeface="Calibri"/>
              </a:rPr>
              <a:t>($/Unit)  </a:t>
            </a:r>
            <a:r>
              <a:rPr sz="600" b="1" spc="10" dirty="0">
                <a:latin typeface="Calibri"/>
                <a:cs typeface="Calibri"/>
              </a:rPr>
              <a:t> </a:t>
            </a:r>
            <a:r>
              <a:rPr sz="900" spc="7" baseline="-23148" dirty="0">
                <a:latin typeface="Calibri"/>
                <a:cs typeface="Calibri"/>
              </a:rPr>
              <a:t>300</a:t>
            </a:r>
            <a:endParaRPr sz="900" baseline="-23148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750">
              <a:latin typeface="Times New Roman"/>
              <a:cs typeface="Times New Roman"/>
            </a:endParaRPr>
          </a:p>
          <a:p>
            <a:pPr marR="303530" algn="ctr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200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500">
              <a:latin typeface="Times New Roman"/>
              <a:cs typeface="Times New Roman"/>
            </a:endParaRPr>
          </a:p>
          <a:p>
            <a:pPr marR="303530" algn="ctr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100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500">
              <a:latin typeface="Times New Roman"/>
              <a:cs typeface="Times New Roman"/>
            </a:endParaRPr>
          </a:p>
          <a:p>
            <a:pPr marR="224154" algn="ctr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2593592" y="3844164"/>
            <a:ext cx="590550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b="1" spc="5" dirty="0">
                <a:latin typeface="Calibri"/>
                <a:cs typeface="Calibri"/>
              </a:rPr>
              <a:t>Quantity</a:t>
            </a:r>
            <a:r>
              <a:rPr sz="600" b="1" spc="-80" dirty="0">
                <a:latin typeface="Calibri"/>
                <a:cs typeface="Calibri"/>
              </a:rPr>
              <a:t> </a:t>
            </a:r>
            <a:r>
              <a:rPr sz="600" b="1" spc="5" dirty="0">
                <a:latin typeface="Calibri"/>
                <a:cs typeface="Calibri"/>
              </a:rPr>
              <a:t>Ordered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1214443" y="2402399"/>
            <a:ext cx="2825750" cy="1632585"/>
          </a:xfrm>
          <a:custGeom>
            <a:avLst/>
            <a:gdLst/>
            <a:ahLst/>
            <a:cxnLst/>
            <a:rect l="l" t="t" r="r" b="b"/>
            <a:pathLst>
              <a:path w="2825750" h="1632585">
                <a:moveTo>
                  <a:pt x="0" y="1632501"/>
                </a:moveTo>
                <a:lnTo>
                  <a:pt x="2825320" y="1632501"/>
                </a:lnTo>
                <a:lnTo>
                  <a:pt x="2825320" y="0"/>
                </a:lnTo>
                <a:lnTo>
                  <a:pt x="0" y="0"/>
                </a:lnTo>
                <a:lnTo>
                  <a:pt x="0" y="1632501"/>
                </a:lnTo>
                <a:close/>
              </a:path>
            </a:pathLst>
          </a:custGeom>
          <a:ln w="5509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19200" y="5220284"/>
            <a:ext cx="697230" cy="434975"/>
          </a:xfrm>
          <a:custGeom>
            <a:avLst/>
            <a:gdLst/>
            <a:ahLst/>
            <a:cxnLst/>
            <a:rect l="l" t="t" r="r" b="b"/>
            <a:pathLst>
              <a:path w="697230" h="434975">
                <a:moveTo>
                  <a:pt x="0" y="434644"/>
                </a:moveTo>
                <a:lnTo>
                  <a:pt x="696772" y="434644"/>
                </a:lnTo>
                <a:lnTo>
                  <a:pt x="696772" y="0"/>
                </a:lnTo>
                <a:lnTo>
                  <a:pt x="0" y="0"/>
                </a:lnTo>
                <a:lnTo>
                  <a:pt x="0" y="434644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224788" y="801369"/>
            <a:ext cx="1134745" cy="1130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10" dirty="0">
                <a:latin typeface="Arial"/>
                <a:cs typeface="Arial"/>
              </a:rPr>
              <a:t>Should-Cost </a:t>
            </a:r>
            <a:r>
              <a:rPr sz="650" b="1" spc="-5" dirty="0">
                <a:latin typeface="Arial"/>
                <a:cs typeface="Arial"/>
              </a:rPr>
              <a:t>for Gate</a:t>
            </a:r>
            <a:r>
              <a:rPr sz="650" b="1" spc="-30" dirty="0">
                <a:latin typeface="Arial"/>
                <a:cs typeface="Arial"/>
              </a:rPr>
              <a:t> </a:t>
            </a:r>
            <a:r>
              <a:rPr sz="650" b="1" spc="-10" dirty="0">
                <a:latin typeface="Arial"/>
                <a:cs typeface="Arial"/>
              </a:rPr>
              <a:t>Valves</a:t>
            </a:r>
            <a:endParaRPr sz="65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54812" y="3879722"/>
            <a:ext cx="1600200" cy="4845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10" dirty="0">
                <a:latin typeface="Arial"/>
                <a:cs typeface="Arial"/>
              </a:rPr>
              <a:t>Category:   </a:t>
            </a:r>
            <a:r>
              <a:rPr sz="800" b="1" spc="10" dirty="0">
                <a:solidFill>
                  <a:srgbClr val="FF0000"/>
                </a:solidFill>
                <a:latin typeface="Arial"/>
                <a:cs typeface="Arial"/>
              </a:rPr>
              <a:t>Globe</a:t>
            </a:r>
            <a:r>
              <a:rPr sz="800" b="1" spc="-7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00" b="1" spc="5" dirty="0">
                <a:solidFill>
                  <a:srgbClr val="FF0000"/>
                </a:solidFill>
                <a:latin typeface="Arial"/>
                <a:cs typeface="Arial"/>
              </a:rPr>
              <a:t>Valves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40"/>
              </a:spcBef>
            </a:pPr>
            <a:r>
              <a:rPr sz="800" b="1" spc="15" dirty="0">
                <a:solidFill>
                  <a:srgbClr val="FF0000"/>
                </a:solidFill>
                <a:latin typeface="Arial"/>
                <a:cs typeface="Arial"/>
              </a:rPr>
              <a:t>Key </a:t>
            </a:r>
            <a:r>
              <a:rPr sz="800" b="1" spc="10" dirty="0">
                <a:solidFill>
                  <a:srgbClr val="FF0000"/>
                </a:solidFill>
                <a:latin typeface="Arial"/>
                <a:cs typeface="Arial"/>
              </a:rPr>
              <a:t>Indicators for Globe</a:t>
            </a:r>
            <a:r>
              <a:rPr sz="800" b="1" spc="-7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00" b="1" spc="5" dirty="0">
                <a:solidFill>
                  <a:srgbClr val="FF0000"/>
                </a:solidFill>
                <a:latin typeface="Arial"/>
                <a:cs typeface="Arial"/>
              </a:rPr>
              <a:t>Valves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224788" y="5220334"/>
            <a:ext cx="3062605" cy="4375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Arial"/>
                <a:cs typeface="Arial"/>
              </a:rPr>
              <a:t>Demand for </a:t>
            </a:r>
            <a:r>
              <a:rPr sz="650" dirty="0">
                <a:latin typeface="Arial"/>
                <a:cs typeface="Arial"/>
              </a:rPr>
              <a:t>globe valves in </a:t>
            </a:r>
            <a:r>
              <a:rPr sz="650" spc="-5" dirty="0">
                <a:latin typeface="Arial"/>
                <a:cs typeface="Arial"/>
              </a:rPr>
              <a:t>Q1 </a:t>
            </a:r>
            <a:r>
              <a:rPr sz="650" dirty="0">
                <a:latin typeface="Arial"/>
                <a:cs typeface="Arial"/>
              </a:rPr>
              <a:t>is projected </a:t>
            </a:r>
            <a:r>
              <a:rPr sz="650" spc="-5" dirty="0">
                <a:latin typeface="Arial"/>
                <a:cs typeface="Arial"/>
              </a:rPr>
              <a:t>to be 5.5% higher than </a:t>
            </a:r>
            <a:r>
              <a:rPr sz="650" dirty="0">
                <a:latin typeface="Arial"/>
                <a:cs typeface="Arial"/>
              </a:rPr>
              <a:t>in</a:t>
            </a:r>
            <a:r>
              <a:rPr sz="650" spc="-55" dirty="0">
                <a:latin typeface="Arial"/>
                <a:cs typeface="Arial"/>
              </a:rPr>
              <a:t> </a:t>
            </a:r>
            <a:r>
              <a:rPr sz="650" spc="-5" dirty="0">
                <a:latin typeface="Arial"/>
                <a:cs typeface="Arial"/>
              </a:rPr>
              <a:t>Q1.</a:t>
            </a:r>
            <a:endParaRPr sz="650">
              <a:latin typeface="Arial"/>
              <a:cs typeface="Arial"/>
            </a:endParaRPr>
          </a:p>
          <a:p>
            <a:pPr marL="12700" marR="196215">
              <a:lnSpc>
                <a:spcPct val="109200"/>
              </a:lnSpc>
            </a:pPr>
            <a:r>
              <a:rPr sz="650" spc="-5" dirty="0">
                <a:latin typeface="Arial"/>
                <a:cs typeface="Arial"/>
              </a:rPr>
              <a:t>Lead </a:t>
            </a:r>
            <a:r>
              <a:rPr sz="650" dirty="0">
                <a:latin typeface="Arial"/>
                <a:cs typeface="Arial"/>
              </a:rPr>
              <a:t>Times </a:t>
            </a:r>
            <a:r>
              <a:rPr sz="650" spc="-5" dirty="0">
                <a:latin typeface="Arial"/>
                <a:cs typeface="Arial"/>
              </a:rPr>
              <a:t>for </a:t>
            </a:r>
            <a:r>
              <a:rPr sz="650" dirty="0">
                <a:latin typeface="Arial"/>
                <a:cs typeface="Arial"/>
              </a:rPr>
              <a:t>globe valves in </a:t>
            </a:r>
            <a:r>
              <a:rPr sz="650" spc="-5" dirty="0">
                <a:latin typeface="Arial"/>
                <a:cs typeface="Arial"/>
              </a:rPr>
              <a:t>Q1 are projected to be 6.1% higher than </a:t>
            </a:r>
            <a:r>
              <a:rPr sz="650" dirty="0">
                <a:latin typeface="Arial"/>
                <a:cs typeface="Arial"/>
              </a:rPr>
              <a:t>in </a:t>
            </a:r>
            <a:r>
              <a:rPr sz="650" spc="-5" dirty="0">
                <a:latin typeface="Arial"/>
                <a:cs typeface="Arial"/>
              </a:rPr>
              <a:t>Q1.  </a:t>
            </a:r>
            <a:r>
              <a:rPr sz="650" dirty="0">
                <a:latin typeface="Arial"/>
                <a:cs typeface="Arial"/>
              </a:rPr>
              <a:t>Prices </a:t>
            </a:r>
            <a:r>
              <a:rPr sz="650" spc="-5" dirty="0">
                <a:latin typeface="Arial"/>
                <a:cs typeface="Arial"/>
              </a:rPr>
              <a:t>for </a:t>
            </a:r>
            <a:r>
              <a:rPr sz="650" dirty="0">
                <a:latin typeface="Arial"/>
                <a:cs typeface="Arial"/>
              </a:rPr>
              <a:t>globe valves in </a:t>
            </a:r>
            <a:r>
              <a:rPr sz="650" spc="-5" dirty="0">
                <a:latin typeface="Arial"/>
                <a:cs typeface="Arial"/>
              </a:rPr>
              <a:t>Q1 are projected to be 3.0% higher than </a:t>
            </a:r>
            <a:r>
              <a:rPr sz="650" dirty="0">
                <a:latin typeface="Arial"/>
                <a:cs typeface="Arial"/>
              </a:rPr>
              <a:t>in</a:t>
            </a:r>
            <a:r>
              <a:rPr sz="650" spc="-15" dirty="0">
                <a:latin typeface="Arial"/>
                <a:cs typeface="Arial"/>
              </a:rPr>
              <a:t> </a:t>
            </a:r>
            <a:r>
              <a:rPr sz="650" spc="-5" dirty="0">
                <a:latin typeface="Arial"/>
                <a:cs typeface="Arial"/>
              </a:rPr>
              <a:t>Q1</a:t>
            </a:r>
            <a:endParaRPr sz="6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sz="650" dirty="0">
                <a:latin typeface="Arial"/>
                <a:cs typeface="Arial"/>
              </a:rPr>
              <a:t>Capacity Utilization </a:t>
            </a:r>
            <a:r>
              <a:rPr sz="650" spc="-5" dirty="0">
                <a:latin typeface="Arial"/>
                <a:cs typeface="Arial"/>
              </a:rPr>
              <a:t>for </a:t>
            </a:r>
            <a:r>
              <a:rPr sz="650" dirty="0">
                <a:latin typeface="Arial"/>
                <a:cs typeface="Arial"/>
              </a:rPr>
              <a:t>globe valves in </a:t>
            </a:r>
            <a:r>
              <a:rPr sz="650" spc="-5" dirty="0">
                <a:latin typeface="Arial"/>
                <a:cs typeface="Arial"/>
              </a:rPr>
              <a:t>Q1 </a:t>
            </a:r>
            <a:r>
              <a:rPr sz="650" dirty="0">
                <a:latin typeface="Arial"/>
                <a:cs typeface="Arial"/>
              </a:rPr>
              <a:t>is projected </a:t>
            </a:r>
            <a:r>
              <a:rPr sz="650" spc="-5" dirty="0">
                <a:latin typeface="Arial"/>
                <a:cs typeface="Arial"/>
              </a:rPr>
              <a:t>to be 2.2% higher than </a:t>
            </a:r>
            <a:r>
              <a:rPr sz="650" dirty="0">
                <a:latin typeface="Arial"/>
                <a:cs typeface="Arial"/>
              </a:rPr>
              <a:t>in</a:t>
            </a:r>
            <a:r>
              <a:rPr sz="650" spc="-70" dirty="0">
                <a:latin typeface="Arial"/>
                <a:cs typeface="Arial"/>
              </a:rPr>
              <a:t> </a:t>
            </a:r>
            <a:r>
              <a:rPr sz="650" spc="-5" dirty="0">
                <a:latin typeface="Arial"/>
                <a:cs typeface="Arial"/>
              </a:rPr>
              <a:t>Q1</a:t>
            </a:r>
            <a:endParaRPr sz="65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223263" y="5977763"/>
            <a:ext cx="893444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Calibri"/>
                <a:cs typeface="Calibri"/>
              </a:rPr>
              <a:t>Demand for Globe</a:t>
            </a:r>
            <a:r>
              <a:rPr sz="650" b="1" spc="-85" dirty="0">
                <a:latin typeface="Calibri"/>
                <a:cs typeface="Calibri"/>
              </a:rPr>
              <a:t> </a:t>
            </a:r>
            <a:r>
              <a:rPr sz="650" b="1" spc="-5" dirty="0">
                <a:latin typeface="Calibri"/>
                <a:cs typeface="Calibri"/>
              </a:rPr>
              <a:t>Valves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3844925" y="4575683"/>
            <a:ext cx="0" cy="541020"/>
          </a:xfrm>
          <a:custGeom>
            <a:avLst/>
            <a:gdLst/>
            <a:ahLst/>
            <a:cxnLst/>
            <a:rect l="l" t="t" r="r" b="b"/>
            <a:pathLst>
              <a:path h="541020">
                <a:moveTo>
                  <a:pt x="0" y="0"/>
                </a:moveTo>
                <a:lnTo>
                  <a:pt x="0" y="541020"/>
                </a:lnTo>
              </a:path>
            </a:pathLst>
          </a:custGeom>
          <a:ln w="76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216152" y="4463669"/>
          <a:ext cx="5826760" cy="6572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480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410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4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476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18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0797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108204">
                <a:tc>
                  <a:txBody>
                    <a:bodyPr/>
                    <a:lstStyle/>
                    <a:p>
                      <a:pPr marL="542290">
                        <a:lnSpc>
                          <a:spcPts val="740"/>
                        </a:lnSpc>
                      </a:pPr>
                      <a:r>
                        <a:rPr sz="65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Key</a:t>
                      </a:r>
                      <a:r>
                        <a:rPr sz="650" b="1" spc="-6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Indicators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8890">
                        <a:lnSpc>
                          <a:spcPts val="740"/>
                        </a:lnSpc>
                      </a:pPr>
                      <a:r>
                        <a:rPr sz="65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2013 </a:t>
                      </a:r>
                      <a:r>
                        <a:rPr sz="650" b="1" spc="-10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Q1-2015</a:t>
                      </a:r>
                      <a:r>
                        <a:rPr sz="650" b="1" spc="-70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Q1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97155">
                        <a:lnSpc>
                          <a:spcPts val="740"/>
                        </a:lnSpc>
                      </a:pPr>
                      <a:r>
                        <a:rPr sz="65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2020</a:t>
                      </a:r>
                      <a:r>
                        <a:rPr sz="650" b="1" spc="-100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Q1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Demand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5875" algn="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5.5%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4139" algn="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32.6%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Order Lead</a:t>
                      </a:r>
                      <a:r>
                        <a:rPr sz="650" spc="-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Time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5875" algn="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6.1%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4139" algn="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940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6.1%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40640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Prices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5875" algn="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3.0%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4139" algn="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12.9%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40640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Capacity</a:t>
                      </a:r>
                      <a:r>
                        <a:rPr sz="650" spc="-9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dirty="0">
                          <a:latin typeface="Arial"/>
                          <a:cs typeface="Arial"/>
                        </a:rPr>
                        <a:t>Utilization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5875" algn="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2.2%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4139" algn="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940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2.2%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40640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Supplier</a:t>
                      </a:r>
                      <a:r>
                        <a:rPr sz="650" spc="-4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Concentration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b="1" dirty="0">
                          <a:solidFill>
                            <a:srgbClr val="339966"/>
                          </a:solidFill>
                          <a:latin typeface="Arial"/>
                          <a:cs typeface="Arial"/>
                        </a:rPr>
                        <a:t>LO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0.3%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9535" algn="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b="1" dirty="0">
                          <a:solidFill>
                            <a:srgbClr val="339966"/>
                          </a:solidFill>
                          <a:latin typeface="Arial"/>
                          <a:cs typeface="Arial"/>
                        </a:rPr>
                        <a:t>LO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940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7.2%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16152" y="7598410"/>
          <a:ext cx="5830570" cy="4406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88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868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7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08203">
                <a:tc>
                  <a:txBody>
                    <a:bodyPr/>
                    <a:lstStyle/>
                    <a:p>
                      <a:pPr marL="114300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Chart</a:t>
                      </a:r>
                      <a:r>
                        <a:rPr sz="650" b="1" spc="-6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Name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ts val="780"/>
                        </a:lnSpc>
                      </a:pPr>
                      <a:r>
                        <a:rPr sz="650" b="1" spc="-10" dirty="0">
                          <a:latin typeface="Arial"/>
                          <a:cs typeface="Arial"/>
                        </a:rPr>
                        <a:t>2005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ts val="780"/>
                        </a:lnSpc>
                      </a:pPr>
                      <a:r>
                        <a:rPr sz="650" b="1" spc="-10" dirty="0">
                          <a:latin typeface="Arial"/>
                          <a:cs typeface="Arial"/>
                        </a:rPr>
                        <a:t>2006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780"/>
                        </a:lnSpc>
                      </a:pPr>
                      <a:r>
                        <a:rPr sz="650" b="1" spc="-10" dirty="0">
                          <a:latin typeface="Arial"/>
                          <a:cs typeface="Arial"/>
                        </a:rPr>
                        <a:t>2007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ts val="780"/>
                        </a:lnSpc>
                      </a:pPr>
                      <a:r>
                        <a:rPr sz="650" b="1" spc="-10" dirty="0">
                          <a:latin typeface="Arial"/>
                          <a:cs typeface="Arial"/>
                        </a:rPr>
                        <a:t>2008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780"/>
                        </a:lnSpc>
                      </a:pPr>
                      <a:r>
                        <a:rPr sz="650" b="1" spc="-10" dirty="0">
                          <a:latin typeface="Arial"/>
                          <a:cs typeface="Arial"/>
                        </a:rPr>
                        <a:t>2009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Americas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27.71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29.00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30.76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33.64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27.68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Arial"/>
                          <a:cs typeface="Arial"/>
                        </a:rPr>
                        <a:t>EMEA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25.08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27.82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31.37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36.82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28.76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Asia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17.01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19.81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21.87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25.24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23.77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1213103" y="6187440"/>
            <a:ext cx="2634869" cy="130009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844462" y="1429884"/>
            <a:ext cx="252729" cy="1616075"/>
          </a:xfrm>
          <a:custGeom>
            <a:avLst/>
            <a:gdLst/>
            <a:ahLst/>
            <a:cxnLst/>
            <a:rect l="l" t="t" r="r" b="b"/>
            <a:pathLst>
              <a:path w="252730" h="1616075">
                <a:moveTo>
                  <a:pt x="0" y="1615658"/>
                </a:moveTo>
                <a:lnTo>
                  <a:pt x="252730" y="1615658"/>
                </a:lnTo>
                <a:lnTo>
                  <a:pt x="252730" y="0"/>
                </a:lnTo>
                <a:lnTo>
                  <a:pt x="0" y="0"/>
                </a:lnTo>
                <a:lnTo>
                  <a:pt x="0" y="1615658"/>
                </a:lnTo>
                <a:close/>
              </a:path>
            </a:pathLst>
          </a:custGeom>
          <a:solidFill>
            <a:srgbClr val="5891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844462" y="1429884"/>
            <a:ext cx="252729" cy="1616075"/>
          </a:xfrm>
          <a:custGeom>
            <a:avLst/>
            <a:gdLst/>
            <a:ahLst/>
            <a:cxnLst/>
            <a:rect l="l" t="t" r="r" b="b"/>
            <a:pathLst>
              <a:path w="252730" h="1616075">
                <a:moveTo>
                  <a:pt x="0" y="1615658"/>
                </a:moveTo>
                <a:lnTo>
                  <a:pt x="252730" y="1615658"/>
                </a:lnTo>
                <a:lnTo>
                  <a:pt x="252730" y="0"/>
                </a:lnTo>
                <a:lnTo>
                  <a:pt x="0" y="0"/>
                </a:lnTo>
                <a:lnTo>
                  <a:pt x="0" y="1615658"/>
                </a:lnTo>
                <a:close/>
              </a:path>
            </a:pathLst>
          </a:custGeom>
          <a:ln w="6110">
            <a:solidFill>
              <a:srgbClr val="7E7E7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900663" y="2465410"/>
            <a:ext cx="252095" cy="580390"/>
          </a:xfrm>
          <a:custGeom>
            <a:avLst/>
            <a:gdLst/>
            <a:ahLst/>
            <a:cxnLst/>
            <a:rect l="l" t="t" r="r" b="b"/>
            <a:pathLst>
              <a:path w="252095" h="580389">
                <a:moveTo>
                  <a:pt x="0" y="580132"/>
                </a:moveTo>
                <a:lnTo>
                  <a:pt x="251711" y="580132"/>
                </a:lnTo>
                <a:lnTo>
                  <a:pt x="251711" y="0"/>
                </a:lnTo>
                <a:lnTo>
                  <a:pt x="0" y="0"/>
                </a:lnTo>
                <a:lnTo>
                  <a:pt x="0" y="580132"/>
                </a:lnTo>
                <a:close/>
              </a:path>
            </a:pathLst>
          </a:custGeom>
          <a:solidFill>
            <a:srgbClr val="5891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900663" y="2465410"/>
            <a:ext cx="252095" cy="580390"/>
          </a:xfrm>
          <a:custGeom>
            <a:avLst/>
            <a:gdLst/>
            <a:ahLst/>
            <a:cxnLst/>
            <a:rect l="l" t="t" r="r" b="b"/>
            <a:pathLst>
              <a:path w="252095" h="580389">
                <a:moveTo>
                  <a:pt x="0" y="580132"/>
                </a:moveTo>
                <a:lnTo>
                  <a:pt x="251711" y="580132"/>
                </a:lnTo>
                <a:lnTo>
                  <a:pt x="251711" y="0"/>
                </a:lnTo>
                <a:lnTo>
                  <a:pt x="0" y="0"/>
                </a:lnTo>
                <a:lnTo>
                  <a:pt x="0" y="580132"/>
                </a:lnTo>
                <a:close/>
              </a:path>
            </a:pathLst>
          </a:custGeom>
          <a:ln w="3175">
            <a:solidFill>
              <a:srgbClr val="7E7E7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881590" y="1817926"/>
            <a:ext cx="252729" cy="389255"/>
          </a:xfrm>
          <a:custGeom>
            <a:avLst/>
            <a:gdLst/>
            <a:ahLst/>
            <a:cxnLst/>
            <a:rect l="l" t="t" r="r" b="b"/>
            <a:pathLst>
              <a:path w="252729" h="389255">
                <a:moveTo>
                  <a:pt x="0" y="389064"/>
                </a:moveTo>
                <a:lnTo>
                  <a:pt x="252730" y="389064"/>
                </a:lnTo>
                <a:lnTo>
                  <a:pt x="252730" y="0"/>
                </a:lnTo>
                <a:lnTo>
                  <a:pt x="0" y="0"/>
                </a:lnTo>
                <a:lnTo>
                  <a:pt x="0" y="389064"/>
                </a:lnTo>
                <a:close/>
              </a:path>
            </a:pathLst>
          </a:custGeom>
          <a:solidFill>
            <a:srgbClr val="5891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881590" y="1817926"/>
            <a:ext cx="252729" cy="389255"/>
          </a:xfrm>
          <a:custGeom>
            <a:avLst/>
            <a:gdLst/>
            <a:ahLst/>
            <a:cxnLst/>
            <a:rect l="l" t="t" r="r" b="b"/>
            <a:pathLst>
              <a:path w="252729" h="389255">
                <a:moveTo>
                  <a:pt x="0" y="389064"/>
                </a:moveTo>
                <a:lnTo>
                  <a:pt x="252730" y="389064"/>
                </a:lnTo>
                <a:lnTo>
                  <a:pt x="252730" y="0"/>
                </a:lnTo>
                <a:lnTo>
                  <a:pt x="0" y="0"/>
                </a:lnTo>
                <a:lnTo>
                  <a:pt x="0" y="389064"/>
                </a:lnTo>
                <a:close/>
              </a:path>
            </a:pathLst>
          </a:custGeom>
          <a:ln w="6062">
            <a:solidFill>
              <a:srgbClr val="7E7E7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391126" y="2206991"/>
            <a:ext cx="252095" cy="258445"/>
          </a:xfrm>
          <a:custGeom>
            <a:avLst/>
            <a:gdLst/>
            <a:ahLst/>
            <a:cxnLst/>
            <a:rect l="l" t="t" r="r" b="b"/>
            <a:pathLst>
              <a:path w="252095" h="258444">
                <a:moveTo>
                  <a:pt x="0" y="258386"/>
                </a:moveTo>
                <a:lnTo>
                  <a:pt x="251711" y="258386"/>
                </a:lnTo>
                <a:lnTo>
                  <a:pt x="251711" y="0"/>
                </a:lnTo>
                <a:lnTo>
                  <a:pt x="0" y="0"/>
                </a:lnTo>
                <a:lnTo>
                  <a:pt x="0" y="258386"/>
                </a:lnTo>
                <a:close/>
              </a:path>
            </a:pathLst>
          </a:custGeom>
          <a:solidFill>
            <a:srgbClr val="5891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391126" y="2206991"/>
            <a:ext cx="252095" cy="258445"/>
          </a:xfrm>
          <a:custGeom>
            <a:avLst/>
            <a:gdLst/>
            <a:ahLst/>
            <a:cxnLst/>
            <a:rect l="l" t="t" r="r" b="b"/>
            <a:pathLst>
              <a:path w="252095" h="258444">
                <a:moveTo>
                  <a:pt x="0" y="258386"/>
                </a:moveTo>
                <a:lnTo>
                  <a:pt x="251711" y="258386"/>
                </a:lnTo>
                <a:lnTo>
                  <a:pt x="251711" y="0"/>
                </a:lnTo>
                <a:lnTo>
                  <a:pt x="0" y="0"/>
                </a:lnTo>
                <a:lnTo>
                  <a:pt x="0" y="258386"/>
                </a:lnTo>
                <a:close/>
              </a:path>
            </a:pathLst>
          </a:custGeom>
          <a:ln w="6029">
            <a:solidFill>
              <a:srgbClr val="7E7E7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843443" y="1156615"/>
            <a:ext cx="0" cy="1889125"/>
          </a:xfrm>
          <a:custGeom>
            <a:avLst/>
            <a:gdLst/>
            <a:ahLst/>
            <a:cxnLst/>
            <a:rect l="l" t="t" r="r" b="b"/>
            <a:pathLst>
              <a:path h="1889125">
                <a:moveTo>
                  <a:pt x="0" y="1888927"/>
                </a:moveTo>
                <a:lnTo>
                  <a:pt x="0" y="0"/>
                </a:lnTo>
              </a:path>
            </a:pathLst>
          </a:custGeom>
          <a:ln w="6114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817966" y="3045542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476" y="0"/>
                </a:lnTo>
              </a:path>
            </a:pathLst>
          </a:custGeom>
          <a:ln w="5939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817966" y="2835665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476" y="0"/>
                </a:lnTo>
              </a:path>
            </a:pathLst>
          </a:custGeom>
          <a:ln w="5939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817966" y="2625755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476" y="0"/>
                </a:lnTo>
              </a:path>
            </a:pathLst>
          </a:custGeom>
          <a:ln w="5939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817966" y="2415878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476" y="0"/>
                </a:lnTo>
              </a:path>
            </a:pathLst>
          </a:custGeom>
          <a:ln w="5939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817966" y="2206001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476" y="0"/>
                </a:lnTo>
              </a:path>
            </a:pathLst>
          </a:custGeom>
          <a:ln w="5939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817966" y="1996123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476" y="0"/>
                </a:lnTo>
              </a:path>
            </a:pathLst>
          </a:custGeom>
          <a:ln w="5939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817966" y="1786246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476" y="0"/>
                </a:lnTo>
              </a:path>
            </a:pathLst>
          </a:custGeom>
          <a:ln w="5939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17966" y="1576369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476" y="0"/>
                </a:lnTo>
              </a:path>
            </a:pathLst>
          </a:custGeom>
          <a:ln w="5939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17966" y="1366492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476" y="0"/>
                </a:lnTo>
              </a:path>
            </a:pathLst>
          </a:custGeom>
          <a:ln w="5939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817966" y="1156615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476" y="0"/>
                </a:lnTo>
              </a:path>
            </a:pathLst>
          </a:custGeom>
          <a:ln w="5939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843443" y="3045542"/>
            <a:ext cx="3310254" cy="0"/>
          </a:xfrm>
          <a:custGeom>
            <a:avLst/>
            <a:gdLst/>
            <a:ahLst/>
            <a:cxnLst/>
            <a:rect l="l" t="t" r="r" b="b"/>
            <a:pathLst>
              <a:path w="3310254">
                <a:moveTo>
                  <a:pt x="0" y="0"/>
                </a:moveTo>
                <a:lnTo>
                  <a:pt x="3309950" y="0"/>
                </a:lnTo>
              </a:path>
            </a:pathLst>
          </a:custGeom>
          <a:ln w="5939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 txBox="1"/>
          <p:nvPr/>
        </p:nvSpPr>
        <p:spPr>
          <a:xfrm>
            <a:off x="1888015" y="2185242"/>
            <a:ext cx="166370" cy="1130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dirty="0">
                <a:solidFill>
                  <a:srgbClr val="404040"/>
                </a:solidFill>
                <a:latin typeface="Arial"/>
                <a:cs typeface="Arial"/>
              </a:rPr>
              <a:t>617</a:t>
            </a:r>
            <a:endParaRPr sz="65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4944012" y="2703616"/>
            <a:ext cx="166370" cy="1130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dirty="0">
                <a:solidFill>
                  <a:srgbClr val="404040"/>
                </a:solidFill>
                <a:latin typeface="Arial"/>
                <a:cs typeface="Arial"/>
              </a:rPr>
              <a:t>568</a:t>
            </a:r>
            <a:endParaRPr sz="65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4458084" y="2283828"/>
            <a:ext cx="119380" cy="1130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dirty="0">
                <a:solidFill>
                  <a:srgbClr val="404040"/>
                </a:solidFill>
                <a:latin typeface="Arial"/>
                <a:cs typeface="Arial"/>
              </a:rPr>
              <a:t>12</a:t>
            </a:r>
            <a:endParaRPr sz="65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592967" y="2989722"/>
            <a:ext cx="167640" cy="1130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10" dirty="0">
                <a:solidFill>
                  <a:srgbClr val="404040"/>
                </a:solidFill>
                <a:latin typeface="Arial"/>
                <a:cs typeface="Arial"/>
              </a:rPr>
              <a:t>5</a:t>
            </a:r>
            <a:r>
              <a:rPr sz="650" spc="5" dirty="0">
                <a:solidFill>
                  <a:srgbClr val="404040"/>
                </a:solidFill>
                <a:latin typeface="Arial"/>
                <a:cs typeface="Arial"/>
              </a:rPr>
              <a:t>40</a:t>
            </a:r>
            <a:endParaRPr sz="65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592967" y="2779647"/>
            <a:ext cx="167640" cy="1130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10" dirty="0">
                <a:solidFill>
                  <a:srgbClr val="404040"/>
                </a:solidFill>
                <a:latin typeface="Arial"/>
                <a:cs typeface="Arial"/>
              </a:rPr>
              <a:t>5</a:t>
            </a:r>
            <a:r>
              <a:rPr sz="650" spc="5" dirty="0">
                <a:solidFill>
                  <a:srgbClr val="404040"/>
                </a:solidFill>
                <a:latin typeface="Arial"/>
                <a:cs typeface="Arial"/>
              </a:rPr>
              <a:t>50</a:t>
            </a:r>
            <a:endParaRPr sz="65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592967" y="2569770"/>
            <a:ext cx="167640" cy="1130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10" dirty="0">
                <a:solidFill>
                  <a:srgbClr val="404040"/>
                </a:solidFill>
                <a:latin typeface="Arial"/>
                <a:cs typeface="Arial"/>
              </a:rPr>
              <a:t>5</a:t>
            </a:r>
            <a:r>
              <a:rPr sz="650" spc="5" dirty="0">
                <a:solidFill>
                  <a:srgbClr val="404040"/>
                </a:solidFill>
                <a:latin typeface="Arial"/>
                <a:cs typeface="Arial"/>
              </a:rPr>
              <a:t>60</a:t>
            </a:r>
            <a:endParaRPr sz="65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592967" y="2359728"/>
            <a:ext cx="167640" cy="1130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10" dirty="0">
                <a:solidFill>
                  <a:srgbClr val="404040"/>
                </a:solidFill>
                <a:latin typeface="Arial"/>
                <a:cs typeface="Arial"/>
              </a:rPr>
              <a:t>5</a:t>
            </a:r>
            <a:r>
              <a:rPr sz="650" spc="5" dirty="0">
                <a:solidFill>
                  <a:srgbClr val="404040"/>
                </a:solidFill>
                <a:latin typeface="Arial"/>
                <a:cs typeface="Arial"/>
              </a:rPr>
              <a:t>70</a:t>
            </a:r>
            <a:endParaRPr sz="65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592967" y="2149850"/>
            <a:ext cx="167640" cy="1130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10" dirty="0">
                <a:solidFill>
                  <a:srgbClr val="404040"/>
                </a:solidFill>
                <a:latin typeface="Arial"/>
                <a:cs typeface="Arial"/>
              </a:rPr>
              <a:t>5</a:t>
            </a:r>
            <a:r>
              <a:rPr sz="650" spc="5" dirty="0">
                <a:solidFill>
                  <a:srgbClr val="404040"/>
                </a:solidFill>
                <a:latin typeface="Arial"/>
                <a:cs typeface="Arial"/>
              </a:rPr>
              <a:t>80</a:t>
            </a:r>
            <a:endParaRPr sz="650">
              <a:latin typeface="Arial"/>
              <a:cs typeface="Arial"/>
            </a:endParaRPr>
          </a:p>
        </p:txBody>
      </p:sp>
      <p:graphicFrame>
        <p:nvGraphicFramePr>
          <p:cNvPr id="39" name="object 39"/>
          <p:cNvGraphicFramePr>
            <a:graphicFrameLocks noGrp="1"/>
          </p:cNvGraphicFramePr>
          <p:nvPr/>
        </p:nvGraphicFramePr>
        <p:xfrm>
          <a:off x="1475289" y="1108037"/>
          <a:ext cx="3677285" cy="9518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86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32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5680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527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5680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5171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578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5171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5680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5273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018054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</a:tblGrid>
              <a:tr h="151037">
                <a:tc>
                  <a:txBody>
                    <a:bodyPr/>
                    <a:lstStyle/>
                    <a:p>
                      <a:pPr marR="88900" algn="r">
                        <a:lnSpc>
                          <a:spcPts val="715"/>
                        </a:lnSpc>
                      </a:pPr>
                      <a:r>
                        <a:rPr sz="650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6</a:t>
                      </a:r>
                      <a:r>
                        <a:rPr sz="650" spc="-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3</a:t>
                      </a:r>
                      <a:r>
                        <a:rPr sz="650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 rowSpan="3" gridSpan="7"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 rowSpan="3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3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3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3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3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3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0775">
                <a:tc>
                  <a:txBody>
                    <a:bodyPr/>
                    <a:lstStyle/>
                    <a:p>
                      <a:pPr marR="88265" algn="r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sz="650" spc="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6</a:t>
                      </a:r>
                      <a:r>
                        <a:rPr sz="650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20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50800" marB="0"/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B w="5977">
                      <a:solidFill>
                        <a:srgbClr val="7E7E7E"/>
                      </a:solidFill>
                      <a:prstDash val="solid"/>
                    </a:lnB>
                  </a:tcPr>
                </a:tc>
                <a:tc gridSpan="7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8698"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5891FF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5977">
                      <a:solidFill>
                        <a:srgbClr val="7E7E7E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50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8890" marB="0">
                    <a:lnL w="5977">
                      <a:solidFill>
                        <a:srgbClr val="7E7E7E"/>
                      </a:solidFill>
                      <a:prstDash val="solid"/>
                    </a:lnL>
                    <a:lnR w="5977">
                      <a:solidFill>
                        <a:srgbClr val="7E7E7E"/>
                      </a:solidFill>
                      <a:prstDash val="solid"/>
                    </a:lnR>
                    <a:lnT w="5977">
                      <a:solidFill>
                        <a:srgbClr val="7E7E7E"/>
                      </a:solidFill>
                      <a:prstDash val="solid"/>
                    </a:lnT>
                    <a:lnB w="5977">
                      <a:solidFill>
                        <a:srgbClr val="7E7E7E"/>
                      </a:solidFill>
                      <a:prstDash val="solid"/>
                    </a:lnB>
                    <a:solidFill>
                      <a:srgbClr val="5891FF"/>
                    </a:solidFill>
                  </a:tcPr>
                </a:tc>
                <a:tc gridSpan="7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9688">
                <a:tc>
                  <a:txBody>
                    <a:bodyPr/>
                    <a:lstStyle/>
                    <a:p>
                      <a:pPr marR="88900" algn="r">
                        <a:lnSpc>
                          <a:spcPts val="475"/>
                        </a:lnSpc>
                      </a:pPr>
                      <a:r>
                        <a:rPr sz="650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6</a:t>
                      </a:r>
                      <a:r>
                        <a:rPr sz="650" spc="-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1</a:t>
                      </a:r>
                      <a:r>
                        <a:rPr sz="650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5891FF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5977">
                      <a:solidFill>
                        <a:srgbClr val="7E7E7E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5978">
                      <a:solidFill>
                        <a:srgbClr val="7E7E7E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650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9525" marB="0">
                    <a:lnL w="5978">
                      <a:solidFill>
                        <a:srgbClr val="7E7E7E"/>
                      </a:solidFill>
                      <a:prstDash val="solid"/>
                    </a:lnL>
                    <a:lnR w="5978">
                      <a:solidFill>
                        <a:srgbClr val="7E7E7E"/>
                      </a:solidFill>
                      <a:prstDash val="solid"/>
                    </a:lnR>
                    <a:lnT w="5978">
                      <a:solidFill>
                        <a:srgbClr val="7E7E7E"/>
                      </a:solidFill>
                      <a:prstDash val="solid"/>
                    </a:lnT>
                    <a:lnB w="5978">
                      <a:solidFill>
                        <a:srgbClr val="7E7E7E"/>
                      </a:solidFill>
                      <a:prstDash val="solid"/>
                    </a:lnB>
                    <a:solidFill>
                      <a:srgbClr val="5891FF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5978">
                      <a:solidFill>
                        <a:srgbClr val="7E7E7E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B w="5978">
                      <a:solidFill>
                        <a:srgbClr val="7E7E7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1573">
                <a:tc>
                  <a:txBody>
                    <a:bodyPr/>
                    <a:lstStyle/>
                    <a:p>
                      <a:pPr marR="88265" algn="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650" spc="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6</a:t>
                      </a:r>
                      <a:r>
                        <a:rPr sz="650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00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41275" marB="0"/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5891FF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5978">
                      <a:solidFill>
                        <a:srgbClr val="7E7E7E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5978">
                      <a:solidFill>
                        <a:srgbClr val="7E7E7E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650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9525" marB="0">
                    <a:lnL w="5978">
                      <a:solidFill>
                        <a:srgbClr val="7E7E7E"/>
                      </a:solidFill>
                      <a:prstDash val="solid"/>
                    </a:lnL>
                    <a:lnR w="5978">
                      <a:solidFill>
                        <a:srgbClr val="7E7E7E"/>
                      </a:solidFill>
                      <a:prstDash val="solid"/>
                    </a:lnR>
                    <a:lnT w="5978">
                      <a:solidFill>
                        <a:srgbClr val="7E7E7E"/>
                      </a:solidFill>
                      <a:prstDash val="solid"/>
                    </a:lnT>
                    <a:lnB w="5978">
                      <a:solidFill>
                        <a:srgbClr val="7E7E7E"/>
                      </a:solidFill>
                      <a:prstDash val="solid"/>
                    </a:lnB>
                    <a:solidFill>
                      <a:srgbClr val="5891FF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5978">
                      <a:solidFill>
                        <a:srgbClr val="7E7E7E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008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R="88265" algn="r">
                        <a:lnSpc>
                          <a:spcPct val="100000"/>
                        </a:lnSpc>
                      </a:pPr>
                      <a:r>
                        <a:rPr sz="650" spc="5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5</a:t>
                      </a:r>
                      <a:r>
                        <a:rPr sz="650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90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5891FF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5978">
                      <a:solidFill>
                        <a:srgbClr val="7E7E7E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79375">
                        <a:lnSpc>
                          <a:spcPct val="100000"/>
                        </a:lnSpc>
                      </a:pPr>
                      <a:r>
                        <a:rPr sz="650" dirty="0">
                          <a:solidFill>
                            <a:srgbClr val="404040"/>
                          </a:solidFill>
                          <a:latin typeface="Arial"/>
                          <a:cs typeface="Arial"/>
                        </a:rPr>
                        <a:t>19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5715" marB="0">
                    <a:solidFill>
                      <a:srgbClr val="5891FF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40" name="object 40"/>
          <p:cNvSpPr txBox="1"/>
          <p:nvPr/>
        </p:nvSpPr>
        <p:spPr>
          <a:xfrm>
            <a:off x="1857035" y="3094463"/>
            <a:ext cx="229870" cy="2139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2860" marR="5080" indent="-10795">
              <a:lnSpc>
                <a:spcPct val="100000"/>
              </a:lnSpc>
            </a:pPr>
            <a:r>
              <a:rPr sz="650" spc="30" dirty="0">
                <a:solidFill>
                  <a:srgbClr val="404040"/>
                </a:solidFill>
                <a:latin typeface="Arial"/>
                <a:cs typeface="Arial"/>
              </a:rPr>
              <a:t>Ba</a:t>
            </a:r>
            <a:r>
              <a:rPr sz="650" spc="20" dirty="0">
                <a:solidFill>
                  <a:srgbClr val="404040"/>
                </a:solidFill>
                <a:latin typeface="Arial"/>
                <a:cs typeface="Arial"/>
              </a:rPr>
              <a:t>se  </a:t>
            </a:r>
            <a:r>
              <a:rPr sz="650" spc="35" dirty="0">
                <a:solidFill>
                  <a:srgbClr val="404040"/>
                </a:solidFill>
                <a:latin typeface="Arial"/>
                <a:cs typeface="Arial"/>
              </a:rPr>
              <a:t>C</a:t>
            </a:r>
            <a:r>
              <a:rPr sz="650" spc="30" dirty="0">
                <a:solidFill>
                  <a:srgbClr val="404040"/>
                </a:solidFill>
                <a:latin typeface="Arial"/>
                <a:cs typeface="Arial"/>
              </a:rPr>
              <a:t>o</a:t>
            </a:r>
            <a:r>
              <a:rPr sz="650" spc="20" dirty="0">
                <a:solidFill>
                  <a:srgbClr val="404040"/>
                </a:solidFill>
                <a:latin typeface="Arial"/>
                <a:cs typeface="Arial"/>
              </a:rPr>
              <a:t>st</a:t>
            </a:r>
            <a:endParaRPr sz="65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232683" y="3094463"/>
            <a:ext cx="884555" cy="114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643255" algn="l"/>
              </a:tabLst>
            </a:pPr>
            <a:r>
              <a:rPr sz="650" spc="35" dirty="0">
                <a:solidFill>
                  <a:srgbClr val="404040"/>
                </a:solidFill>
                <a:latin typeface="Arial"/>
                <a:cs typeface="Arial"/>
              </a:rPr>
              <a:t>Com</a:t>
            </a:r>
            <a:r>
              <a:rPr sz="650" spc="20" dirty="0">
                <a:solidFill>
                  <a:srgbClr val="404040"/>
                </a:solidFill>
                <a:latin typeface="Arial"/>
                <a:cs typeface="Arial"/>
              </a:rPr>
              <a:t>p</a:t>
            </a:r>
            <a:r>
              <a:rPr sz="650" spc="30" dirty="0">
                <a:solidFill>
                  <a:srgbClr val="404040"/>
                </a:solidFill>
                <a:latin typeface="Arial"/>
                <a:cs typeface="Arial"/>
              </a:rPr>
              <a:t>e</a:t>
            </a:r>
            <a:r>
              <a:rPr sz="650" spc="10" dirty="0">
                <a:solidFill>
                  <a:srgbClr val="404040"/>
                </a:solidFill>
                <a:latin typeface="Arial"/>
                <a:cs typeface="Arial"/>
              </a:rPr>
              <a:t>titi</a:t>
            </a:r>
            <a:r>
              <a:rPr sz="650" spc="15" dirty="0">
                <a:solidFill>
                  <a:srgbClr val="404040"/>
                </a:solidFill>
                <a:latin typeface="Arial"/>
                <a:cs typeface="Arial"/>
              </a:rPr>
              <a:t>v</a:t>
            </a:r>
            <a:r>
              <a:rPr sz="650" spc="30" dirty="0">
                <a:solidFill>
                  <a:srgbClr val="404040"/>
                </a:solidFill>
                <a:latin typeface="Arial"/>
                <a:cs typeface="Arial"/>
              </a:rPr>
              <a:t>e</a:t>
            </a:r>
            <a:r>
              <a:rPr sz="650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650" spc="25" dirty="0">
                <a:solidFill>
                  <a:srgbClr val="404040"/>
                </a:solidFill>
                <a:latin typeface="Arial"/>
                <a:cs typeface="Arial"/>
              </a:rPr>
              <a:t>V</a:t>
            </a:r>
            <a:r>
              <a:rPr sz="650" spc="20" dirty="0">
                <a:solidFill>
                  <a:srgbClr val="404040"/>
                </a:solidFill>
                <a:latin typeface="Arial"/>
                <a:cs typeface="Arial"/>
              </a:rPr>
              <a:t>alu</a:t>
            </a:r>
            <a:r>
              <a:rPr sz="650" spc="30" dirty="0">
                <a:solidFill>
                  <a:srgbClr val="404040"/>
                </a:solidFill>
                <a:latin typeface="Arial"/>
                <a:cs typeface="Arial"/>
              </a:rPr>
              <a:t>e</a:t>
            </a:r>
            <a:endParaRPr sz="65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319304" y="3194451"/>
            <a:ext cx="1354455" cy="114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20" dirty="0">
                <a:solidFill>
                  <a:srgbClr val="404040"/>
                </a:solidFill>
                <a:latin typeface="Arial"/>
                <a:cs typeface="Arial"/>
              </a:rPr>
              <a:t>Bidding     Engineering    of</a:t>
            </a:r>
            <a:r>
              <a:rPr sz="650" spc="-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650" spc="25" dirty="0">
                <a:solidFill>
                  <a:srgbClr val="404040"/>
                </a:solidFill>
                <a:latin typeface="Arial"/>
                <a:cs typeface="Arial"/>
              </a:rPr>
              <a:t>Scale</a:t>
            </a:r>
            <a:endParaRPr sz="65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266193" y="3094463"/>
            <a:ext cx="1389380" cy="114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1102995" algn="l"/>
              </a:tabLst>
            </a:pPr>
            <a:r>
              <a:rPr sz="650" spc="25" dirty="0">
                <a:solidFill>
                  <a:srgbClr val="404040"/>
                </a:solidFill>
                <a:latin typeface="Arial"/>
                <a:cs typeface="Arial"/>
              </a:rPr>
              <a:t>Eco</a:t>
            </a:r>
            <a:r>
              <a:rPr sz="650" spc="20" dirty="0">
                <a:solidFill>
                  <a:srgbClr val="404040"/>
                </a:solidFill>
                <a:latin typeface="Arial"/>
                <a:cs typeface="Arial"/>
              </a:rPr>
              <a:t>n</a:t>
            </a:r>
            <a:r>
              <a:rPr sz="650" spc="35" dirty="0">
                <a:solidFill>
                  <a:srgbClr val="404040"/>
                </a:solidFill>
                <a:latin typeface="Arial"/>
                <a:cs typeface="Arial"/>
              </a:rPr>
              <a:t>om</a:t>
            </a:r>
            <a:r>
              <a:rPr sz="650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650" spc="25" dirty="0">
                <a:solidFill>
                  <a:srgbClr val="404040"/>
                </a:solidFill>
                <a:latin typeface="Arial"/>
                <a:cs typeface="Arial"/>
              </a:rPr>
              <a:t>es</a:t>
            </a:r>
            <a:r>
              <a:rPr sz="650" dirty="0">
                <a:solidFill>
                  <a:srgbClr val="404040"/>
                </a:solidFill>
                <a:latin typeface="Arial"/>
                <a:cs typeface="Arial"/>
              </a:rPr>
              <a:t>  </a:t>
            </a:r>
            <a:r>
              <a:rPr sz="650" spc="-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650" spc="25" dirty="0">
                <a:solidFill>
                  <a:srgbClr val="404040"/>
                </a:solidFill>
                <a:latin typeface="Arial"/>
                <a:cs typeface="Arial"/>
              </a:rPr>
              <a:t>Eco</a:t>
            </a:r>
            <a:r>
              <a:rPr sz="650" spc="20" dirty="0">
                <a:solidFill>
                  <a:srgbClr val="404040"/>
                </a:solidFill>
                <a:latin typeface="Arial"/>
                <a:cs typeface="Arial"/>
              </a:rPr>
              <a:t>n</a:t>
            </a:r>
            <a:r>
              <a:rPr sz="650" spc="35" dirty="0">
                <a:solidFill>
                  <a:srgbClr val="404040"/>
                </a:solidFill>
                <a:latin typeface="Arial"/>
                <a:cs typeface="Arial"/>
              </a:rPr>
              <a:t>om</a:t>
            </a:r>
            <a:r>
              <a:rPr sz="650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650" spc="25" dirty="0">
                <a:solidFill>
                  <a:srgbClr val="404040"/>
                </a:solidFill>
                <a:latin typeface="Arial"/>
                <a:cs typeface="Arial"/>
              </a:rPr>
              <a:t>es</a:t>
            </a:r>
            <a:r>
              <a:rPr sz="650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650" spc="25" dirty="0">
                <a:solidFill>
                  <a:srgbClr val="404040"/>
                </a:solidFill>
                <a:latin typeface="Arial"/>
                <a:cs typeface="Arial"/>
              </a:rPr>
              <a:t>S</a:t>
            </a:r>
            <a:r>
              <a:rPr sz="650" spc="30" dirty="0">
                <a:solidFill>
                  <a:srgbClr val="404040"/>
                </a:solidFill>
                <a:latin typeface="Arial"/>
                <a:cs typeface="Arial"/>
              </a:rPr>
              <a:t>up</a:t>
            </a:r>
            <a:r>
              <a:rPr sz="650" spc="20" dirty="0">
                <a:solidFill>
                  <a:srgbClr val="404040"/>
                </a:solidFill>
                <a:latin typeface="Arial"/>
                <a:cs typeface="Arial"/>
              </a:rPr>
              <a:t>p</a:t>
            </a:r>
            <a:r>
              <a:rPr sz="650" spc="10" dirty="0">
                <a:solidFill>
                  <a:srgbClr val="404040"/>
                </a:solidFill>
                <a:latin typeface="Arial"/>
                <a:cs typeface="Arial"/>
              </a:rPr>
              <a:t>l</a:t>
            </a:r>
            <a:r>
              <a:rPr sz="650" spc="25" dirty="0">
                <a:solidFill>
                  <a:srgbClr val="404040"/>
                </a:solidFill>
                <a:latin typeface="Arial"/>
                <a:cs typeface="Arial"/>
              </a:rPr>
              <a:t>y</a:t>
            </a:r>
            <a:endParaRPr sz="65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820399" y="3194451"/>
            <a:ext cx="909319" cy="2127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74345" marR="5080" indent="-462280">
              <a:lnSpc>
                <a:spcPct val="100000"/>
              </a:lnSpc>
              <a:tabLst>
                <a:tab pos="568325" algn="l"/>
              </a:tabLst>
            </a:pPr>
            <a:r>
              <a:rPr sz="650" spc="20" dirty="0">
                <a:solidFill>
                  <a:srgbClr val="404040"/>
                </a:solidFill>
                <a:latin typeface="Arial"/>
                <a:cs typeface="Arial"/>
              </a:rPr>
              <a:t>of</a:t>
            </a:r>
            <a:r>
              <a:rPr sz="650" spc="1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650" spc="25" dirty="0">
                <a:solidFill>
                  <a:srgbClr val="404040"/>
                </a:solidFill>
                <a:latin typeface="Arial"/>
                <a:cs typeface="Arial"/>
              </a:rPr>
              <a:t>Scope		Chain  </a:t>
            </a:r>
            <a:r>
              <a:rPr sz="650" spc="10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650" spc="30" dirty="0">
                <a:solidFill>
                  <a:srgbClr val="404040"/>
                </a:solidFill>
                <a:latin typeface="Arial"/>
                <a:cs typeface="Arial"/>
              </a:rPr>
              <a:t>n</a:t>
            </a:r>
            <a:r>
              <a:rPr sz="650" spc="10" dirty="0">
                <a:solidFill>
                  <a:srgbClr val="404040"/>
                </a:solidFill>
                <a:latin typeface="Arial"/>
                <a:cs typeface="Arial"/>
              </a:rPr>
              <a:t>t</a:t>
            </a:r>
            <a:r>
              <a:rPr sz="650" spc="25" dirty="0">
                <a:solidFill>
                  <a:srgbClr val="404040"/>
                </a:solidFill>
                <a:latin typeface="Arial"/>
                <a:cs typeface="Arial"/>
              </a:rPr>
              <a:t>egr</a:t>
            </a:r>
            <a:r>
              <a:rPr sz="650" spc="20" dirty="0">
                <a:solidFill>
                  <a:srgbClr val="404040"/>
                </a:solidFill>
                <a:latin typeface="Arial"/>
                <a:cs typeface="Arial"/>
              </a:rPr>
              <a:t>a</a:t>
            </a:r>
            <a:r>
              <a:rPr sz="650" spc="15" dirty="0">
                <a:solidFill>
                  <a:srgbClr val="404040"/>
                </a:solidFill>
                <a:latin typeface="Arial"/>
                <a:cs typeface="Arial"/>
              </a:rPr>
              <a:t>t</a:t>
            </a:r>
            <a:r>
              <a:rPr sz="650" spc="5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650" spc="30" dirty="0">
                <a:solidFill>
                  <a:srgbClr val="404040"/>
                </a:solidFill>
                <a:latin typeface="Arial"/>
                <a:cs typeface="Arial"/>
              </a:rPr>
              <a:t>on</a:t>
            </a:r>
            <a:endParaRPr sz="65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4875904" y="3094463"/>
            <a:ext cx="303530" cy="2139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9055" marR="5080" indent="-46990">
              <a:lnSpc>
                <a:spcPct val="100000"/>
              </a:lnSpc>
            </a:pPr>
            <a:r>
              <a:rPr sz="650" spc="25" dirty="0">
                <a:solidFill>
                  <a:srgbClr val="404040"/>
                </a:solidFill>
                <a:latin typeface="Arial"/>
                <a:cs typeface="Arial"/>
              </a:rPr>
              <a:t>S</a:t>
            </a:r>
            <a:r>
              <a:rPr sz="650" spc="30" dirty="0">
                <a:solidFill>
                  <a:srgbClr val="404040"/>
                </a:solidFill>
                <a:latin typeface="Arial"/>
                <a:cs typeface="Arial"/>
              </a:rPr>
              <a:t>ho</a:t>
            </a:r>
            <a:r>
              <a:rPr sz="650" spc="20" dirty="0">
                <a:solidFill>
                  <a:srgbClr val="404040"/>
                </a:solidFill>
                <a:latin typeface="Arial"/>
                <a:cs typeface="Arial"/>
              </a:rPr>
              <a:t>u</a:t>
            </a:r>
            <a:r>
              <a:rPr sz="650" spc="10" dirty="0">
                <a:solidFill>
                  <a:srgbClr val="404040"/>
                </a:solidFill>
                <a:latin typeface="Arial"/>
                <a:cs typeface="Arial"/>
              </a:rPr>
              <a:t>l</a:t>
            </a:r>
            <a:r>
              <a:rPr sz="650" spc="20" dirty="0">
                <a:solidFill>
                  <a:srgbClr val="404040"/>
                </a:solidFill>
                <a:latin typeface="Arial"/>
                <a:cs typeface="Arial"/>
              </a:rPr>
              <a:t>d  </a:t>
            </a:r>
            <a:r>
              <a:rPr sz="650" spc="25" dirty="0">
                <a:solidFill>
                  <a:srgbClr val="404040"/>
                </a:solidFill>
                <a:latin typeface="Arial"/>
                <a:cs typeface="Arial"/>
              </a:rPr>
              <a:t>Cost</a:t>
            </a:r>
            <a:endParaRPr sz="65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483647" y="2048871"/>
            <a:ext cx="73025" cy="1130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5" dirty="0">
                <a:latin typeface="Arial"/>
                <a:cs typeface="Arial"/>
              </a:rPr>
              <a:t>$</a:t>
            </a:r>
            <a:endParaRPr sz="650">
              <a:latin typeface="Arial"/>
              <a:cs typeface="Arial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1214675" y="1071508"/>
            <a:ext cx="4031615" cy="2461260"/>
          </a:xfrm>
          <a:custGeom>
            <a:avLst/>
            <a:gdLst/>
            <a:ahLst/>
            <a:cxnLst/>
            <a:rect l="l" t="t" r="r" b="b"/>
            <a:pathLst>
              <a:path w="4031615" h="2461260">
                <a:moveTo>
                  <a:pt x="0" y="2461106"/>
                </a:moveTo>
                <a:lnTo>
                  <a:pt x="4031454" y="2461106"/>
                </a:lnTo>
                <a:lnTo>
                  <a:pt x="4031454" y="0"/>
                </a:lnTo>
                <a:lnTo>
                  <a:pt x="0" y="0"/>
                </a:lnTo>
                <a:lnTo>
                  <a:pt x="0" y="2461106"/>
                </a:lnTo>
                <a:close/>
              </a:path>
            </a:pathLst>
          </a:custGeom>
          <a:ln w="5987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19200" y="697991"/>
            <a:ext cx="697230" cy="104139"/>
          </a:xfrm>
          <a:custGeom>
            <a:avLst/>
            <a:gdLst/>
            <a:ahLst/>
            <a:cxnLst/>
            <a:rect l="l" t="t" r="r" b="b"/>
            <a:pathLst>
              <a:path w="697230" h="104140">
                <a:moveTo>
                  <a:pt x="0" y="103631"/>
                </a:moveTo>
                <a:lnTo>
                  <a:pt x="696772" y="103631"/>
                </a:lnTo>
                <a:lnTo>
                  <a:pt x="696772" y="0"/>
                </a:lnTo>
                <a:lnTo>
                  <a:pt x="0" y="0"/>
                </a:lnTo>
                <a:lnTo>
                  <a:pt x="0" y="103631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6229858" y="8985504"/>
            <a:ext cx="809625" cy="132715"/>
          </a:xfrm>
          <a:custGeom>
            <a:avLst/>
            <a:gdLst/>
            <a:ahLst/>
            <a:cxnLst/>
            <a:rect l="l" t="t" r="r" b="b"/>
            <a:pathLst>
              <a:path w="809625" h="132715">
                <a:moveTo>
                  <a:pt x="0" y="132588"/>
                </a:moveTo>
                <a:lnTo>
                  <a:pt x="809548" y="132588"/>
                </a:lnTo>
                <a:lnTo>
                  <a:pt x="809548" y="0"/>
                </a:lnTo>
                <a:lnTo>
                  <a:pt x="0" y="0"/>
                </a:lnTo>
                <a:lnTo>
                  <a:pt x="0" y="132588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224788" y="691642"/>
            <a:ext cx="1248410" cy="1130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Arial"/>
                <a:cs typeface="Arial"/>
              </a:rPr>
              <a:t>Capacity Margin - Globe</a:t>
            </a:r>
            <a:r>
              <a:rPr sz="650" b="1" spc="-35" dirty="0">
                <a:latin typeface="Arial"/>
                <a:cs typeface="Arial"/>
              </a:rPr>
              <a:t> </a:t>
            </a:r>
            <a:r>
              <a:rPr sz="650" b="1" spc="-5" dirty="0">
                <a:latin typeface="Arial"/>
                <a:cs typeface="Arial"/>
              </a:rPr>
              <a:t>Valves</a:t>
            </a:r>
            <a:endParaRPr sz="65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223263" y="3072383"/>
            <a:ext cx="124460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Calibri"/>
                <a:cs typeface="Calibri"/>
              </a:rPr>
              <a:t>Demand vs. Capacity - Globe</a:t>
            </a:r>
            <a:r>
              <a:rPr sz="650" b="1" spc="-35" dirty="0">
                <a:latin typeface="Calibri"/>
                <a:cs typeface="Calibri"/>
              </a:rPr>
              <a:t> </a:t>
            </a:r>
            <a:r>
              <a:rPr sz="650" b="1" spc="-5" dirty="0">
                <a:latin typeface="Calibri"/>
                <a:cs typeface="Calibri"/>
              </a:rPr>
              <a:t>Valves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223263" y="5522086"/>
            <a:ext cx="1019175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Calibri"/>
                <a:cs typeface="Calibri"/>
              </a:rPr>
              <a:t>Cost Structure - Globe</a:t>
            </a:r>
            <a:r>
              <a:rPr sz="650" b="1" spc="-45" dirty="0">
                <a:latin typeface="Calibri"/>
                <a:cs typeface="Calibri"/>
              </a:rPr>
              <a:t> </a:t>
            </a:r>
            <a:r>
              <a:rPr sz="650" b="1" spc="-5" dirty="0">
                <a:latin typeface="Calibri"/>
                <a:cs typeface="Calibri"/>
              </a:rPr>
              <a:t>Valves</a:t>
            </a:r>
            <a:endParaRPr sz="650">
              <a:latin typeface="Calibri"/>
              <a:cs typeface="Calibri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1216152" y="2420365"/>
          <a:ext cx="5830570" cy="3327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88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868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7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08204"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2013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39395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2013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2013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43204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2013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3">
                <a:tc gridSpan="2"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Capacity Margin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- </a:t>
                      </a:r>
                      <a:r>
                        <a:rPr sz="650" dirty="0">
                          <a:latin typeface="Arial"/>
                          <a:cs typeface="Arial"/>
                        </a:rPr>
                        <a:t>Millions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of</a:t>
                      </a:r>
                      <a:r>
                        <a:rPr sz="650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dirty="0">
                          <a:latin typeface="Arial"/>
                          <a:cs typeface="Arial"/>
                        </a:rPr>
                        <a:t>Dollars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$39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$40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$38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$36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Utilization</a:t>
                      </a:r>
                      <a:r>
                        <a:rPr sz="650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Rate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74.6%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74.2%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75.1%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75.9%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216152" y="4869814"/>
          <a:ext cx="5830570" cy="3327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88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868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7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08204"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2013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39395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2014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2015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43204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2016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3">
                <a:tc gridSpan="2"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Estimated Sales (Millions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of US</a:t>
                      </a:r>
                      <a:r>
                        <a:rPr sz="650" spc="-7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dirty="0">
                          <a:latin typeface="Arial"/>
                          <a:cs typeface="Arial"/>
                        </a:rPr>
                        <a:t>Dollars)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$115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$120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$125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$131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4">
                <a:tc gridSpan="2"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Capacity (Millions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of US</a:t>
                      </a:r>
                      <a:r>
                        <a:rPr sz="650" spc="-7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dirty="0">
                          <a:latin typeface="Arial"/>
                          <a:cs typeface="Arial"/>
                        </a:rPr>
                        <a:t>Dollars)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$152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$156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$163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$171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16152" y="7791958"/>
          <a:ext cx="5830570" cy="10902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88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868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7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08203"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2006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39395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2006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2006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43204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2006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3">
                <a:tc gridSpan="2"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Machinery </a:t>
                      </a:r>
                      <a:r>
                        <a:rPr sz="650" spc="-10" dirty="0">
                          <a:latin typeface="Arial"/>
                          <a:cs typeface="Arial"/>
                        </a:rPr>
                        <a:t>and</a:t>
                      </a:r>
                      <a:r>
                        <a:rPr sz="650" spc="-6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Parts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35.40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36.07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36.95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37.32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Production</a:t>
                      </a:r>
                      <a:r>
                        <a:rPr sz="650" spc="-6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Labor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25.90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26.03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26.12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26.30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Metals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20.00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21.54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22.86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22.28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8203">
                <a:tc gridSpan="2"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Arial"/>
                          <a:cs typeface="Arial"/>
                        </a:rPr>
                        <a:t>Professional</a:t>
                      </a:r>
                      <a:r>
                        <a:rPr sz="650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spc="-10" dirty="0">
                          <a:latin typeface="Arial"/>
                          <a:cs typeface="Arial"/>
                        </a:rPr>
                        <a:t>Labor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8.40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8.47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8.56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8.62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Benefits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4.20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4.23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4.26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4.29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08203">
                <a:tc gridSpan="2"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Chemicals &amp;</a:t>
                      </a:r>
                      <a:r>
                        <a:rPr sz="65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dirty="0">
                          <a:latin typeface="Arial"/>
                          <a:cs typeface="Arial"/>
                        </a:rPr>
                        <a:t>Plastics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4.10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4.55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4.51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4.11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Energy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1.00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1.03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1.06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0.98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08458">
                <a:tc>
                  <a:txBody>
                    <a:bodyPr/>
                    <a:lstStyle/>
                    <a:p>
                      <a:pPr marL="13335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Other</a:t>
                      </a:r>
                      <a:r>
                        <a:rPr sz="650" spc="-9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dirty="0">
                          <a:latin typeface="Arial"/>
                          <a:cs typeface="Arial"/>
                        </a:rPr>
                        <a:t>Materials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0.70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0.71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0.73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0.73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Electronics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0.30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0.30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0.30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0.30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1212850" y="875157"/>
            <a:ext cx="3014345" cy="148247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213103" y="3295777"/>
            <a:ext cx="2459990" cy="139763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212850" y="5731764"/>
            <a:ext cx="3629025" cy="192582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029705" y="171704"/>
            <a:ext cx="63055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April</a:t>
            </a:r>
            <a:r>
              <a:rPr sz="1000" b="1" spc="-85" dirty="0">
                <a:solidFill>
                  <a:srgbClr val="336699"/>
                </a:solidFill>
                <a:latin typeface="Arial"/>
                <a:cs typeface="Arial"/>
              </a:rPr>
              <a:t> </a:t>
            </a:r>
            <a:r>
              <a:rPr sz="1000" b="1" spc="-5" dirty="0">
                <a:solidFill>
                  <a:srgbClr val="336699"/>
                </a:solidFill>
                <a:latin typeface="Arial"/>
                <a:cs typeface="Arial"/>
              </a:rPr>
              <a:t>2013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6203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336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9052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2641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5785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359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10589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4203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73480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6203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336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52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2641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785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359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10589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4203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73480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6203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336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52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641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5785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359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910589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4203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173480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98575" y="9628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98575" y="97555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298575" y="988631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21286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44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60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149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6294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88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15669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47114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178560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21286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844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560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149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6294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88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915669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47114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78560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21286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844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560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149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294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88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4" y="81915"/>
                </a:lnTo>
                <a:lnTo>
                  <a:pt x="81914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15669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47114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178560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03655" y="8318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303655" y="21399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4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303655" y="344804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5"/>
                </a:moveTo>
                <a:lnTo>
                  <a:pt x="81915" y="81915"/>
                </a:lnTo>
                <a:lnTo>
                  <a:pt x="81915" y="0"/>
                </a:lnTo>
                <a:lnTo>
                  <a:pt x="0" y="0"/>
                </a:lnTo>
                <a:lnTo>
                  <a:pt x="0" y="81915"/>
                </a:lnTo>
                <a:close/>
              </a:path>
            </a:pathLst>
          </a:custGeom>
          <a:solidFill>
            <a:srgbClr val="33669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9853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701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417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6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150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7724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04239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568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167130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9853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701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417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6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150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7724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04239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3568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67130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853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01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4" h="81915">
                <a:moveTo>
                  <a:pt x="0" y="81914"/>
                </a:moveTo>
                <a:lnTo>
                  <a:pt x="81914" y="81914"/>
                </a:lnTo>
                <a:lnTo>
                  <a:pt x="81914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17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6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50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7724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04239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3568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67130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2225" y="10290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92225" y="10417175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92225" y="10547983"/>
            <a:ext cx="81915" cy="81915"/>
          </a:xfrm>
          <a:custGeom>
            <a:avLst/>
            <a:gdLst/>
            <a:ahLst/>
            <a:cxnLst/>
            <a:rect l="l" t="t" r="r" b="b"/>
            <a:pathLst>
              <a:path w="81915" h="81915">
                <a:moveTo>
                  <a:pt x="0" y="81914"/>
                </a:moveTo>
                <a:lnTo>
                  <a:pt x="81915" y="81914"/>
                </a:lnTo>
                <a:lnTo>
                  <a:pt x="81915" y="0"/>
                </a:lnTo>
                <a:lnTo>
                  <a:pt x="0" y="0"/>
                </a:lnTo>
                <a:lnTo>
                  <a:pt x="0" y="81914"/>
                </a:lnTo>
                <a:close/>
              </a:path>
            </a:pathLst>
          </a:custGeom>
          <a:solidFill>
            <a:srgbClr val="D9D9D9">
              <a:alpha val="10195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902004" y="1225042"/>
            <a:ext cx="9588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359153" y="1225042"/>
            <a:ext cx="476250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Arial"/>
                <a:cs typeface="Arial"/>
              </a:rPr>
              <a:t>Legend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/>
          <p:nvPr/>
        </p:nvSpPr>
        <p:spPr>
          <a:xfrm>
            <a:off x="1371853" y="6861936"/>
            <a:ext cx="669290" cy="146685"/>
          </a:xfrm>
          <a:custGeom>
            <a:avLst/>
            <a:gdLst/>
            <a:ahLst/>
            <a:cxnLst/>
            <a:rect l="l" t="t" r="r" b="b"/>
            <a:pathLst>
              <a:path w="669289" h="146684">
                <a:moveTo>
                  <a:pt x="0" y="146303"/>
                </a:moveTo>
                <a:lnTo>
                  <a:pt x="669035" y="146303"/>
                </a:lnTo>
                <a:lnTo>
                  <a:pt x="669035" y="0"/>
                </a:lnTo>
                <a:lnTo>
                  <a:pt x="0" y="0"/>
                </a:lnTo>
                <a:lnTo>
                  <a:pt x="0" y="146303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 txBox="1"/>
          <p:nvPr/>
        </p:nvSpPr>
        <p:spPr>
          <a:xfrm>
            <a:off x="902004" y="1517650"/>
            <a:ext cx="3178810" cy="59670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u="sng" spc="-5" dirty="0">
                <a:latin typeface="Arial"/>
                <a:cs typeface="Arial"/>
              </a:rPr>
              <a:t>Abbreviations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ts val="1175"/>
              </a:lnSpc>
            </a:pPr>
            <a:r>
              <a:rPr sz="1000" spc="-5" dirty="0">
                <a:latin typeface="Arial"/>
                <a:cs typeface="Arial"/>
              </a:rPr>
              <a:t>API: American Petroleum</a:t>
            </a:r>
            <a:r>
              <a:rPr sz="1000" spc="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Institute</a:t>
            </a:r>
            <a:endParaRPr sz="1000">
              <a:latin typeface="Arial"/>
              <a:cs typeface="Arial"/>
            </a:endParaRPr>
          </a:p>
          <a:p>
            <a:pPr marL="12700" marR="153670">
              <a:lnSpc>
                <a:spcPts val="1150"/>
              </a:lnSpc>
              <a:spcBef>
                <a:spcPts val="55"/>
              </a:spcBef>
            </a:pPr>
            <a:r>
              <a:rPr sz="1000" spc="-5" dirty="0">
                <a:latin typeface="Arial"/>
                <a:cs typeface="Arial"/>
              </a:rPr>
              <a:t>ASME: American </a:t>
            </a:r>
            <a:r>
              <a:rPr sz="1000" dirty="0">
                <a:latin typeface="Arial"/>
                <a:cs typeface="Arial"/>
              </a:rPr>
              <a:t>Society of </a:t>
            </a:r>
            <a:r>
              <a:rPr sz="1000" spc="-5" dirty="0">
                <a:latin typeface="Arial"/>
                <a:cs typeface="Arial"/>
              </a:rPr>
              <a:t>Manufacturing Engineers  b:</a:t>
            </a:r>
            <a:r>
              <a:rPr sz="1000" spc="-7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billions</a:t>
            </a:r>
            <a:endParaRPr sz="1000">
              <a:latin typeface="Arial"/>
              <a:cs typeface="Arial"/>
            </a:endParaRPr>
          </a:p>
          <a:p>
            <a:pPr marL="12700" marR="1924050">
              <a:lnSpc>
                <a:spcPts val="1140"/>
              </a:lnSpc>
              <a:spcBef>
                <a:spcPts val="10"/>
              </a:spcBef>
            </a:pPr>
            <a:r>
              <a:rPr sz="1000" spc="-5" dirty="0">
                <a:latin typeface="Arial"/>
                <a:cs typeface="Arial"/>
              </a:rPr>
              <a:t>Bpd: barrels per </a:t>
            </a:r>
            <a:r>
              <a:rPr sz="1000" dirty="0">
                <a:latin typeface="Arial"/>
                <a:cs typeface="Arial"/>
              </a:rPr>
              <a:t>day  </a:t>
            </a:r>
            <a:r>
              <a:rPr sz="1000" spc="-5" dirty="0">
                <a:latin typeface="Arial"/>
                <a:cs typeface="Arial"/>
              </a:rPr>
              <a:t>Bbl: barrel of crude</a:t>
            </a:r>
            <a:r>
              <a:rPr sz="1000" spc="-3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oil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ts val="1100"/>
              </a:lnSpc>
            </a:pPr>
            <a:r>
              <a:rPr sz="1000" dirty="0">
                <a:latin typeface="Arial"/>
                <a:cs typeface="Arial"/>
              </a:rPr>
              <a:t>BTU: </a:t>
            </a:r>
            <a:r>
              <a:rPr sz="1000" spc="-5" dirty="0">
                <a:latin typeface="Arial"/>
                <a:cs typeface="Arial"/>
              </a:rPr>
              <a:t>British </a:t>
            </a:r>
            <a:r>
              <a:rPr sz="1000" dirty="0">
                <a:latin typeface="Arial"/>
                <a:cs typeface="Arial"/>
              </a:rPr>
              <a:t>Thermal</a:t>
            </a:r>
            <a:r>
              <a:rPr sz="1000" spc="-8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Unit</a:t>
            </a:r>
            <a:endParaRPr sz="1000">
              <a:latin typeface="Arial"/>
              <a:cs typeface="Arial"/>
            </a:endParaRPr>
          </a:p>
          <a:p>
            <a:pPr marL="12700" marR="1062990">
              <a:lnSpc>
                <a:spcPts val="1150"/>
              </a:lnSpc>
              <a:spcBef>
                <a:spcPts val="55"/>
              </a:spcBef>
            </a:pPr>
            <a:r>
              <a:rPr sz="1000" dirty="0">
                <a:latin typeface="Arial"/>
                <a:cs typeface="Arial"/>
              </a:rPr>
              <a:t>CCGT: </a:t>
            </a:r>
            <a:r>
              <a:rPr sz="1000" spc="-5" dirty="0">
                <a:latin typeface="Arial"/>
                <a:cs typeface="Arial"/>
              </a:rPr>
              <a:t>Combined Cycle </a:t>
            </a:r>
            <a:r>
              <a:rPr sz="1000" dirty="0">
                <a:latin typeface="Arial"/>
                <a:cs typeface="Arial"/>
              </a:rPr>
              <a:t>Gas </a:t>
            </a:r>
            <a:r>
              <a:rPr sz="1000" spc="-5" dirty="0">
                <a:latin typeface="Arial"/>
                <a:cs typeface="Arial"/>
              </a:rPr>
              <a:t>Turbine  CHP: Combined Heat and </a:t>
            </a:r>
            <a:r>
              <a:rPr sz="1000" spc="-10" dirty="0">
                <a:latin typeface="Arial"/>
                <a:cs typeface="Arial"/>
              </a:rPr>
              <a:t>Power  </a:t>
            </a:r>
            <a:r>
              <a:rPr sz="1000" dirty="0">
                <a:latin typeface="Arial"/>
                <a:cs typeface="Arial"/>
              </a:rPr>
              <a:t>Cfm: </a:t>
            </a:r>
            <a:r>
              <a:rPr sz="1000" spc="-5" dirty="0">
                <a:latin typeface="Arial"/>
                <a:cs typeface="Arial"/>
              </a:rPr>
              <a:t>cubic feet per</a:t>
            </a:r>
            <a:r>
              <a:rPr sz="1000" spc="-4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minute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ts val="1090"/>
              </a:lnSpc>
            </a:pPr>
            <a:r>
              <a:rPr sz="1000" spc="-5" dirty="0">
                <a:latin typeface="Arial"/>
                <a:cs typeface="Arial"/>
              </a:rPr>
              <a:t>E&amp;P: Exploration and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Production</a:t>
            </a:r>
            <a:endParaRPr sz="1000">
              <a:latin typeface="Arial"/>
              <a:cs typeface="Arial"/>
            </a:endParaRPr>
          </a:p>
          <a:p>
            <a:pPr marL="12700" marR="320040">
              <a:lnSpc>
                <a:spcPct val="96100"/>
              </a:lnSpc>
              <a:spcBef>
                <a:spcPts val="15"/>
              </a:spcBef>
            </a:pPr>
            <a:r>
              <a:rPr sz="1000" spc="-5" dirty="0">
                <a:latin typeface="Arial"/>
                <a:cs typeface="Arial"/>
              </a:rPr>
              <a:t>EPC: Engineering, </a:t>
            </a:r>
            <a:r>
              <a:rPr sz="1000" dirty="0">
                <a:latin typeface="Arial"/>
                <a:cs typeface="Arial"/>
              </a:rPr>
              <a:t>Procurement, </a:t>
            </a:r>
            <a:r>
              <a:rPr sz="1000" spc="-5" dirty="0">
                <a:latin typeface="Arial"/>
                <a:cs typeface="Arial"/>
              </a:rPr>
              <a:t>and Construction  FPSO: floating production, storage and offloading  </a:t>
            </a:r>
            <a:r>
              <a:rPr sz="1000" dirty="0">
                <a:latin typeface="Arial"/>
                <a:cs typeface="Arial"/>
              </a:rPr>
              <a:t>GW:</a:t>
            </a:r>
            <a:r>
              <a:rPr sz="1000" spc="-9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gigawatts</a:t>
            </a:r>
            <a:endParaRPr sz="1000">
              <a:latin typeface="Arial"/>
              <a:cs typeface="Arial"/>
            </a:endParaRPr>
          </a:p>
          <a:p>
            <a:pPr marL="12700" marR="2418080" algn="just">
              <a:lnSpc>
                <a:spcPct val="95500"/>
              </a:lnSpc>
            </a:pPr>
            <a:r>
              <a:rPr sz="1000" spc="5" dirty="0">
                <a:latin typeface="Arial"/>
                <a:cs typeface="Arial"/>
              </a:rPr>
              <a:t>k: </a:t>
            </a:r>
            <a:r>
              <a:rPr sz="1000" spc="-5" dirty="0">
                <a:latin typeface="Arial"/>
                <a:cs typeface="Arial"/>
              </a:rPr>
              <a:t>thousands  </a:t>
            </a:r>
            <a:r>
              <a:rPr sz="1000" dirty="0">
                <a:latin typeface="Arial"/>
                <a:cs typeface="Arial"/>
              </a:rPr>
              <a:t>kW:</a:t>
            </a:r>
            <a:r>
              <a:rPr sz="1000" spc="-7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kilowatts  </a:t>
            </a:r>
            <a:r>
              <a:rPr sz="1000" spc="5" dirty="0">
                <a:latin typeface="Arial"/>
                <a:cs typeface="Arial"/>
              </a:rPr>
              <a:t>m:</a:t>
            </a:r>
            <a:r>
              <a:rPr sz="1000" spc="-9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millions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ts val="1130"/>
              </a:lnSpc>
            </a:pPr>
            <a:r>
              <a:rPr sz="1000" dirty="0">
                <a:latin typeface="Arial"/>
                <a:cs typeface="Arial"/>
              </a:rPr>
              <a:t>MW:</a:t>
            </a:r>
            <a:r>
              <a:rPr sz="1000" spc="-8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megawatts</a:t>
            </a:r>
            <a:endParaRPr sz="1000">
              <a:latin typeface="Arial"/>
              <a:cs typeface="Arial"/>
            </a:endParaRPr>
          </a:p>
          <a:p>
            <a:pPr marL="12700" marR="1106170">
              <a:lnSpc>
                <a:spcPts val="1150"/>
              </a:lnSpc>
              <a:spcBef>
                <a:spcPts val="55"/>
              </a:spcBef>
            </a:pPr>
            <a:r>
              <a:rPr sz="1000" spc="-5" dirty="0">
                <a:latin typeface="Arial"/>
                <a:cs typeface="Arial"/>
              </a:rPr>
              <a:t>M&amp;A: Merger and Acquisition  MENA: Middle East and North Africa  </a:t>
            </a:r>
            <a:r>
              <a:rPr sz="1000" dirty="0">
                <a:latin typeface="Arial"/>
                <a:cs typeface="Arial"/>
              </a:rPr>
              <a:t>Mmbtu: </a:t>
            </a:r>
            <a:r>
              <a:rPr sz="1000" spc="-5" dirty="0">
                <a:latin typeface="Arial"/>
                <a:cs typeface="Arial"/>
              </a:rPr>
              <a:t>one million</a:t>
            </a:r>
            <a:r>
              <a:rPr sz="1000" spc="-65" dirty="0">
                <a:latin typeface="Arial"/>
                <a:cs typeface="Arial"/>
              </a:rPr>
              <a:t> </a:t>
            </a:r>
            <a:r>
              <a:rPr sz="1000" dirty="0">
                <a:latin typeface="Arial"/>
                <a:cs typeface="Arial"/>
              </a:rPr>
              <a:t>BTUs</a:t>
            </a:r>
            <a:endParaRPr sz="1000">
              <a:latin typeface="Arial"/>
              <a:cs typeface="Arial"/>
            </a:endParaRPr>
          </a:p>
          <a:p>
            <a:pPr marL="12700" marR="857885">
              <a:lnSpc>
                <a:spcPts val="1140"/>
              </a:lnSpc>
              <a:spcBef>
                <a:spcPts val="5"/>
              </a:spcBef>
            </a:pPr>
            <a:r>
              <a:rPr sz="1000" spc="-5" dirty="0">
                <a:latin typeface="Arial"/>
                <a:cs typeface="Arial"/>
              </a:rPr>
              <a:t>MRO: maintenance, repair and operating  NGL: Natural </a:t>
            </a:r>
            <a:r>
              <a:rPr sz="1000" dirty="0">
                <a:latin typeface="Arial"/>
                <a:cs typeface="Arial"/>
              </a:rPr>
              <a:t>Gas</a:t>
            </a:r>
            <a:r>
              <a:rPr sz="1000" spc="-3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Liquids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ts val="1100"/>
              </a:lnSpc>
            </a:pPr>
            <a:r>
              <a:rPr sz="1000" dirty="0">
                <a:latin typeface="Arial"/>
                <a:cs typeface="Arial"/>
              </a:rPr>
              <a:t>Nm:</a:t>
            </a:r>
            <a:r>
              <a:rPr sz="1000" spc="-6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Newton-meter</a:t>
            </a:r>
            <a:endParaRPr sz="1000">
              <a:latin typeface="Arial"/>
              <a:cs typeface="Arial"/>
            </a:endParaRPr>
          </a:p>
          <a:p>
            <a:pPr marL="12700" marR="1584960">
              <a:lnSpc>
                <a:spcPts val="1150"/>
              </a:lnSpc>
              <a:spcBef>
                <a:spcPts val="55"/>
              </a:spcBef>
            </a:pPr>
            <a:r>
              <a:rPr sz="1000" spc="-5" dirty="0">
                <a:latin typeface="Arial"/>
                <a:cs typeface="Arial"/>
              </a:rPr>
              <a:t>Psi: pounds per square </a:t>
            </a:r>
            <a:r>
              <a:rPr sz="1000" dirty="0">
                <a:latin typeface="Arial"/>
                <a:cs typeface="Arial"/>
              </a:rPr>
              <a:t>inch  </a:t>
            </a:r>
            <a:r>
              <a:rPr sz="1000" spc="-5" dirty="0">
                <a:latin typeface="Arial"/>
                <a:cs typeface="Arial"/>
              </a:rPr>
              <a:t>ROP: Rate of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Penetration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ts val="1100"/>
              </a:lnSpc>
            </a:pPr>
            <a:r>
              <a:rPr sz="1000" spc="-5" dirty="0">
                <a:latin typeface="Arial"/>
                <a:cs typeface="Arial"/>
              </a:rPr>
              <a:t>t:</a:t>
            </a:r>
            <a:r>
              <a:rPr sz="1000" spc="-7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trillion</a:t>
            </a:r>
            <a:endParaRPr sz="1000">
              <a:latin typeface="Arial"/>
              <a:cs typeface="Arial"/>
            </a:endParaRPr>
          </a:p>
          <a:p>
            <a:pPr marL="12700" marR="1059815">
              <a:lnSpc>
                <a:spcPts val="1140"/>
              </a:lnSpc>
              <a:spcBef>
                <a:spcPts val="65"/>
              </a:spcBef>
            </a:pPr>
            <a:r>
              <a:rPr sz="1000" dirty="0">
                <a:latin typeface="Arial"/>
                <a:cs typeface="Arial"/>
              </a:rPr>
              <a:t>Tons: </a:t>
            </a:r>
            <a:r>
              <a:rPr sz="1000" spc="-5" dirty="0">
                <a:latin typeface="Arial"/>
                <a:cs typeface="Arial"/>
              </a:rPr>
              <a:t>short tons; Tonnes=metric tons  Tpy: tons per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year</a:t>
            </a:r>
            <a:endParaRPr sz="1000">
              <a:latin typeface="Arial"/>
              <a:cs typeface="Arial"/>
            </a:endParaRPr>
          </a:p>
          <a:p>
            <a:pPr marL="12700" marR="929640">
              <a:lnSpc>
                <a:spcPts val="1150"/>
              </a:lnSpc>
            </a:pPr>
            <a:r>
              <a:rPr sz="1000" dirty="0">
                <a:latin typeface="Arial"/>
                <a:cs typeface="Arial"/>
              </a:rPr>
              <a:t>WTI: </a:t>
            </a:r>
            <a:r>
              <a:rPr sz="1000" spc="5" dirty="0">
                <a:latin typeface="Arial"/>
                <a:cs typeface="Arial"/>
              </a:rPr>
              <a:t>West </a:t>
            </a:r>
            <a:r>
              <a:rPr sz="1000" dirty="0">
                <a:latin typeface="Arial"/>
                <a:cs typeface="Arial"/>
              </a:rPr>
              <a:t>Texas </a:t>
            </a:r>
            <a:r>
              <a:rPr sz="1000" spc="-5" dirty="0">
                <a:latin typeface="Arial"/>
                <a:cs typeface="Arial"/>
              </a:rPr>
              <a:t>Intermediate crude</a:t>
            </a:r>
            <a:r>
              <a:rPr sz="1000" spc="-7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oil  YOY: </a:t>
            </a:r>
            <a:r>
              <a:rPr sz="1000" spc="-10" dirty="0">
                <a:latin typeface="Arial"/>
                <a:cs typeface="Arial"/>
              </a:rPr>
              <a:t>year </a:t>
            </a:r>
            <a:r>
              <a:rPr sz="1000" spc="-5" dirty="0">
                <a:latin typeface="Arial"/>
                <a:cs typeface="Arial"/>
              </a:rPr>
              <a:t>over</a:t>
            </a:r>
            <a:r>
              <a:rPr sz="1000" spc="-15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year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ts val="1120"/>
              </a:lnSpc>
            </a:pPr>
            <a:r>
              <a:rPr sz="1000" spc="-5" dirty="0">
                <a:latin typeface="Arial"/>
                <a:cs typeface="Arial"/>
              </a:rPr>
              <a:t>YTD: </a:t>
            </a:r>
            <a:r>
              <a:rPr sz="1000" spc="-10" dirty="0">
                <a:latin typeface="Arial"/>
                <a:cs typeface="Arial"/>
              </a:rPr>
              <a:t>year </a:t>
            </a:r>
            <a:r>
              <a:rPr sz="1000" dirty="0">
                <a:latin typeface="Arial"/>
                <a:cs typeface="Arial"/>
              </a:rPr>
              <a:t>to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date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000" u="sng" spc="-5" dirty="0">
                <a:latin typeface="Arial"/>
                <a:cs typeface="Arial"/>
              </a:rPr>
              <a:t>Alerts:</a:t>
            </a:r>
            <a:endParaRPr sz="1000">
              <a:latin typeface="Arial"/>
              <a:cs typeface="Arial"/>
            </a:endParaRPr>
          </a:p>
          <a:p>
            <a:pPr marL="469265">
              <a:lnSpc>
                <a:spcPct val="100000"/>
              </a:lnSpc>
              <a:spcBef>
                <a:spcPts val="250"/>
              </a:spcBef>
            </a:pPr>
            <a:r>
              <a:rPr sz="1000" spc="-5" dirty="0">
                <a:latin typeface="Arial"/>
                <a:cs typeface="Arial"/>
              </a:rPr>
              <a:t>Yellow Alert (applies </a:t>
            </a:r>
            <a:r>
              <a:rPr sz="1000" dirty="0">
                <a:latin typeface="Arial"/>
                <a:cs typeface="Arial"/>
              </a:rPr>
              <a:t>to any time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period)</a:t>
            </a:r>
            <a:endParaRPr sz="1000">
              <a:latin typeface="Arial"/>
              <a:cs typeface="Arial"/>
            </a:endParaRPr>
          </a:p>
          <a:p>
            <a:pPr marL="926465" indent="-228600">
              <a:lnSpc>
                <a:spcPct val="100000"/>
              </a:lnSpc>
              <a:spcBef>
                <a:spcPts val="20"/>
              </a:spcBef>
              <a:buFont typeface="Symbol"/>
              <a:buChar char=""/>
              <a:tabLst>
                <a:tab pos="926465" algn="l"/>
                <a:tab pos="927100" algn="l"/>
              </a:tabLst>
            </a:pPr>
            <a:r>
              <a:rPr sz="1000" spc="-5" dirty="0">
                <a:latin typeface="Arial"/>
                <a:cs typeface="Arial"/>
              </a:rPr>
              <a:t>Capacity </a:t>
            </a:r>
            <a:r>
              <a:rPr sz="1000" dirty="0">
                <a:latin typeface="Arial"/>
                <a:cs typeface="Arial"/>
              </a:rPr>
              <a:t>margin </a:t>
            </a:r>
            <a:r>
              <a:rPr sz="1000" spc="-5" dirty="0">
                <a:latin typeface="Arial"/>
                <a:cs typeface="Arial"/>
              </a:rPr>
              <a:t>&lt; </a:t>
            </a:r>
            <a:r>
              <a:rPr sz="1000" dirty="0">
                <a:latin typeface="Arial"/>
                <a:cs typeface="Arial"/>
              </a:rPr>
              <a:t>$150 </a:t>
            </a:r>
            <a:r>
              <a:rPr sz="1000" spc="-5" dirty="0">
                <a:latin typeface="Arial"/>
                <a:cs typeface="Arial"/>
              </a:rPr>
              <a:t>million per</a:t>
            </a:r>
            <a:r>
              <a:rPr sz="1000" spc="-15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year</a:t>
            </a:r>
            <a:endParaRPr sz="1000">
              <a:latin typeface="Arial"/>
              <a:cs typeface="Arial"/>
            </a:endParaRPr>
          </a:p>
          <a:p>
            <a:pPr marL="926465" indent="-228600">
              <a:lnSpc>
                <a:spcPct val="100000"/>
              </a:lnSpc>
              <a:spcBef>
                <a:spcPts val="10"/>
              </a:spcBef>
              <a:buFont typeface="Symbol"/>
              <a:buChar char=""/>
              <a:tabLst>
                <a:tab pos="926465" algn="l"/>
                <a:tab pos="927100" algn="l"/>
              </a:tabLst>
            </a:pPr>
            <a:r>
              <a:rPr sz="1000" spc="-5" dirty="0">
                <a:latin typeface="Arial"/>
                <a:cs typeface="Arial"/>
              </a:rPr>
              <a:t>Capacity Utilization &gt;</a:t>
            </a:r>
            <a:r>
              <a:rPr sz="1000" spc="-3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85%</a:t>
            </a:r>
            <a:endParaRPr sz="1000">
              <a:latin typeface="Arial"/>
              <a:cs typeface="Arial"/>
            </a:endParaRPr>
          </a:p>
          <a:p>
            <a:pPr marL="926465" indent="-228600">
              <a:lnSpc>
                <a:spcPct val="100000"/>
              </a:lnSpc>
              <a:spcBef>
                <a:spcPts val="25"/>
              </a:spcBef>
              <a:buClr>
                <a:srgbClr val="800000"/>
              </a:buClr>
              <a:buFont typeface="Symbol"/>
              <a:buChar char=""/>
              <a:tabLst>
                <a:tab pos="926465" algn="l"/>
                <a:tab pos="927100" algn="l"/>
              </a:tabLst>
            </a:pPr>
            <a:r>
              <a:rPr sz="1000" spc="-5" dirty="0">
                <a:latin typeface="Arial"/>
                <a:cs typeface="Arial"/>
              </a:rPr>
              <a:t>Important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news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0" name="object 10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395"/>
              </a:lnSpc>
            </a:pPr>
            <a:r>
              <a:rPr spc="-5" dirty="0"/>
              <a:t>Valves</a:t>
            </a:r>
          </a:p>
          <a:p>
            <a:pPr marL="12700">
              <a:lnSpc>
                <a:spcPts val="1410"/>
              </a:lnSpc>
            </a:pPr>
            <a:r>
              <a:rPr b="0" dirty="0">
                <a:solidFill>
                  <a:srgbClr val="BEBEBE"/>
                </a:solidFill>
                <a:latin typeface="Arial"/>
                <a:cs typeface="Arial"/>
              </a:rPr>
              <a:t>ICARE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Procurement</a:t>
            </a:r>
            <a:r>
              <a:rPr b="0" spc="-60" dirty="0">
                <a:solidFill>
                  <a:srgbClr val="BEBEBE"/>
                </a:solidFill>
                <a:latin typeface="Arial"/>
                <a:cs typeface="Arial"/>
              </a:rPr>
              <a:t> </a:t>
            </a:r>
            <a:r>
              <a:rPr b="0" spc="-5" dirty="0">
                <a:solidFill>
                  <a:srgbClr val="BEBEBE"/>
                </a:solidFill>
                <a:latin typeface="Arial"/>
                <a:cs typeface="Arial"/>
              </a:rPr>
              <a:t>Services</a:t>
            </a:r>
          </a:p>
        </p:txBody>
      </p:sp>
      <p:sp>
        <p:nvSpPr>
          <p:cNvPr id="101" name="object 101"/>
          <p:cNvSpPr txBox="1"/>
          <p:nvPr/>
        </p:nvSpPr>
        <p:spPr>
          <a:xfrm>
            <a:off x="5845302" y="10266245"/>
            <a:ext cx="818515" cy="182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dirty="0">
                <a:solidFill>
                  <a:srgbClr val="F1F1F1"/>
                </a:solidFill>
                <a:latin typeface="Arial"/>
                <a:cs typeface="Arial"/>
              </a:rPr>
              <a:t>Page </a:t>
            </a:r>
            <a:fld id="{81D60167-4931-47E6-BA6A-407CBD079E47}" type="slidenum">
              <a:rPr sz="1100" b="1" dirty="0">
                <a:solidFill>
                  <a:srgbClr val="F1F1F1"/>
                </a:solidFill>
                <a:latin typeface="Arial"/>
                <a:cs typeface="Arial"/>
              </a:rPr>
              <a:t>9</a:t>
            </a:fld>
            <a:r>
              <a:rPr sz="1100" b="1" dirty="0">
                <a:solidFill>
                  <a:srgbClr val="F1F1F1"/>
                </a:solidFill>
                <a:latin typeface="Arial"/>
                <a:cs typeface="Arial"/>
              </a:rPr>
              <a:t> </a:t>
            </a:r>
            <a:r>
              <a:rPr sz="1100" spc="-10" dirty="0">
                <a:solidFill>
                  <a:srgbClr val="F1F1F1"/>
                </a:solidFill>
                <a:latin typeface="Arial"/>
                <a:cs typeface="Arial"/>
              </a:rPr>
              <a:t>of</a:t>
            </a:r>
            <a:r>
              <a:rPr sz="1100" spc="-90" dirty="0">
                <a:solidFill>
                  <a:srgbClr val="F1F1F1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1F1F1"/>
                </a:solidFill>
                <a:latin typeface="Arial"/>
                <a:cs typeface="Arial"/>
              </a:rPr>
              <a:t>81</a:t>
            </a:r>
            <a:endParaRPr sz="11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371853" y="7509636"/>
            <a:ext cx="528955" cy="146685"/>
          </a:xfrm>
          <a:prstGeom prst="rect">
            <a:avLst/>
          </a:prstGeom>
          <a:solidFill>
            <a:srgbClr val="FF00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1000" spc="-5" dirty="0">
                <a:solidFill>
                  <a:srgbClr val="FFFFFF"/>
                </a:solidFill>
                <a:latin typeface="Arial"/>
                <a:cs typeface="Arial"/>
              </a:rPr>
              <a:t>Red</a:t>
            </a:r>
            <a:r>
              <a:rPr sz="1000" spc="-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00" spc="-5" dirty="0">
                <a:solidFill>
                  <a:srgbClr val="FFFFFF"/>
                </a:solidFill>
                <a:latin typeface="Arial"/>
                <a:cs typeface="Arial"/>
              </a:rPr>
              <a:t>Alert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923033" y="7499984"/>
            <a:ext cx="1477645" cy="167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(applies to next </a:t>
            </a:r>
            <a:r>
              <a:rPr sz="1000" spc="-10" dirty="0">
                <a:latin typeface="Arial"/>
                <a:cs typeface="Arial"/>
              </a:rPr>
              <a:t>year</a:t>
            </a:r>
            <a:r>
              <a:rPr sz="1000" spc="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only)</a:t>
            </a:r>
            <a:endParaRPr sz="10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902004" y="7693532"/>
            <a:ext cx="5621655" cy="1320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97865" indent="-228600">
              <a:lnSpc>
                <a:spcPct val="100000"/>
              </a:lnSpc>
              <a:buFont typeface="Symbol"/>
              <a:buChar char=""/>
              <a:tabLst>
                <a:tab pos="697865" algn="l"/>
                <a:tab pos="698500" algn="l"/>
              </a:tabLst>
            </a:pPr>
            <a:r>
              <a:rPr sz="1000" spc="-5" dirty="0">
                <a:latin typeface="Arial"/>
                <a:cs typeface="Arial"/>
              </a:rPr>
              <a:t>Prices change</a:t>
            </a:r>
            <a:r>
              <a:rPr sz="1000" spc="-5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5%+</a:t>
            </a:r>
            <a:endParaRPr sz="1000">
              <a:latin typeface="Arial"/>
              <a:cs typeface="Arial"/>
            </a:endParaRPr>
          </a:p>
          <a:p>
            <a:pPr marL="697865" indent="-228600">
              <a:lnSpc>
                <a:spcPct val="100000"/>
              </a:lnSpc>
              <a:spcBef>
                <a:spcPts val="25"/>
              </a:spcBef>
              <a:buFont typeface="Symbol"/>
              <a:buChar char=""/>
              <a:tabLst>
                <a:tab pos="697865" algn="l"/>
                <a:tab pos="698500" algn="l"/>
              </a:tabLst>
            </a:pPr>
            <a:r>
              <a:rPr sz="1000" spc="-5" dirty="0">
                <a:latin typeface="Arial"/>
                <a:cs typeface="Arial"/>
              </a:rPr>
              <a:t>Capacity </a:t>
            </a:r>
            <a:r>
              <a:rPr sz="1000" dirty="0">
                <a:latin typeface="Arial"/>
                <a:cs typeface="Arial"/>
              </a:rPr>
              <a:t>margin </a:t>
            </a:r>
            <a:r>
              <a:rPr sz="1000" spc="-5" dirty="0">
                <a:latin typeface="Arial"/>
                <a:cs typeface="Arial"/>
              </a:rPr>
              <a:t>&lt; </a:t>
            </a:r>
            <a:r>
              <a:rPr sz="1000" dirty="0">
                <a:latin typeface="Arial"/>
                <a:cs typeface="Arial"/>
              </a:rPr>
              <a:t>$100 </a:t>
            </a:r>
            <a:r>
              <a:rPr sz="1000" spc="-5" dirty="0">
                <a:latin typeface="Arial"/>
                <a:cs typeface="Arial"/>
              </a:rPr>
              <a:t>million per</a:t>
            </a:r>
            <a:r>
              <a:rPr sz="1000" spc="-15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year</a:t>
            </a:r>
            <a:endParaRPr sz="1000">
              <a:latin typeface="Arial"/>
              <a:cs typeface="Arial"/>
            </a:endParaRPr>
          </a:p>
          <a:p>
            <a:pPr marL="697865" indent="-228600">
              <a:lnSpc>
                <a:spcPct val="100000"/>
              </a:lnSpc>
              <a:spcBef>
                <a:spcPts val="15"/>
              </a:spcBef>
              <a:buFont typeface="Symbol"/>
              <a:buChar char=""/>
              <a:tabLst>
                <a:tab pos="697865" algn="l"/>
                <a:tab pos="698500" algn="l"/>
              </a:tabLst>
            </a:pPr>
            <a:r>
              <a:rPr sz="1000" spc="-5" dirty="0">
                <a:latin typeface="Arial"/>
                <a:cs typeface="Arial"/>
              </a:rPr>
              <a:t>Capacity Utilization &gt;</a:t>
            </a:r>
            <a:r>
              <a:rPr sz="1000" spc="-3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90%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000" u="sng" spc="-5" dirty="0">
                <a:latin typeface="Arial"/>
                <a:cs typeface="Arial"/>
              </a:rPr>
              <a:t>Chart</a:t>
            </a:r>
            <a:r>
              <a:rPr sz="1000" u="sng" spc="-55" dirty="0">
                <a:latin typeface="Arial"/>
                <a:cs typeface="Arial"/>
              </a:rPr>
              <a:t> </a:t>
            </a:r>
            <a:r>
              <a:rPr sz="1000" u="sng" spc="-5" dirty="0">
                <a:latin typeface="Arial"/>
                <a:cs typeface="Arial"/>
              </a:rPr>
              <a:t>Symbols:</a:t>
            </a:r>
            <a:endParaRPr sz="1000">
              <a:latin typeface="Arial"/>
              <a:cs typeface="Arial"/>
            </a:endParaRPr>
          </a:p>
          <a:p>
            <a:pPr marL="12700" marR="5080">
              <a:lnSpc>
                <a:spcPts val="1150"/>
              </a:lnSpc>
              <a:spcBef>
                <a:spcPts val="330"/>
              </a:spcBef>
            </a:pPr>
            <a:r>
              <a:rPr sz="1000" spc="-5" dirty="0">
                <a:latin typeface="Arial"/>
                <a:cs typeface="Arial"/>
              </a:rPr>
              <a:t>≡ Stable, </a:t>
            </a:r>
            <a:r>
              <a:rPr sz="1000" spc="-5" dirty="0">
                <a:solidFill>
                  <a:srgbClr val="FF0000"/>
                </a:solidFill>
                <a:latin typeface="Arial"/>
                <a:cs typeface="Arial"/>
              </a:rPr>
              <a:t>▲= </a:t>
            </a:r>
            <a:r>
              <a:rPr sz="1000" spc="-5" dirty="0">
                <a:latin typeface="Arial"/>
                <a:cs typeface="Arial"/>
              </a:rPr>
              <a:t>Increasing, </a:t>
            </a:r>
            <a:r>
              <a:rPr sz="1000" spc="-5" dirty="0">
                <a:solidFill>
                  <a:srgbClr val="008000"/>
                </a:solidFill>
                <a:latin typeface="Arial"/>
                <a:cs typeface="Arial"/>
              </a:rPr>
              <a:t>▼ = </a:t>
            </a:r>
            <a:r>
              <a:rPr sz="1000" spc="-5" dirty="0">
                <a:latin typeface="Arial"/>
                <a:cs typeface="Arial"/>
              </a:rPr>
              <a:t>Decreasing, </a:t>
            </a:r>
            <a:r>
              <a:rPr sz="1000" spc="-5" dirty="0">
                <a:solidFill>
                  <a:srgbClr val="339966"/>
                </a:solidFill>
                <a:latin typeface="Arial"/>
                <a:cs typeface="Arial"/>
              </a:rPr>
              <a:t>LO = </a:t>
            </a:r>
            <a:r>
              <a:rPr sz="1000" dirty="0">
                <a:latin typeface="Arial"/>
                <a:cs typeface="Arial"/>
              </a:rPr>
              <a:t>Low </a:t>
            </a:r>
            <a:r>
              <a:rPr sz="1000" spc="-5" dirty="0">
                <a:latin typeface="Arial"/>
                <a:cs typeface="Arial"/>
              </a:rPr>
              <a:t>supplier concentration, </a:t>
            </a:r>
            <a:r>
              <a:rPr sz="1000" spc="-5" dirty="0">
                <a:solidFill>
                  <a:srgbClr val="808080"/>
                </a:solidFill>
                <a:latin typeface="Arial"/>
                <a:cs typeface="Arial"/>
              </a:rPr>
              <a:t>► = </a:t>
            </a:r>
            <a:r>
              <a:rPr sz="1000" spc="-5" dirty="0">
                <a:latin typeface="Arial"/>
                <a:cs typeface="Arial"/>
              </a:rPr>
              <a:t>Moderate supplier  concentration, </a:t>
            </a:r>
            <a:r>
              <a:rPr sz="1000" dirty="0">
                <a:solidFill>
                  <a:srgbClr val="339966"/>
                </a:solidFill>
                <a:latin typeface="Arial"/>
                <a:cs typeface="Arial"/>
              </a:rPr>
              <a:t>HI= </a:t>
            </a:r>
            <a:r>
              <a:rPr sz="1000" spc="-5" dirty="0">
                <a:latin typeface="Arial"/>
                <a:cs typeface="Arial"/>
              </a:rPr>
              <a:t>High supplier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concentration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19200" y="6610477"/>
            <a:ext cx="697230" cy="132715"/>
          </a:xfrm>
          <a:custGeom>
            <a:avLst/>
            <a:gdLst/>
            <a:ahLst/>
            <a:cxnLst/>
            <a:rect l="l" t="t" r="r" b="b"/>
            <a:pathLst>
              <a:path w="697230" h="132715">
                <a:moveTo>
                  <a:pt x="0" y="132587"/>
                </a:moveTo>
                <a:lnTo>
                  <a:pt x="696772" y="132587"/>
                </a:lnTo>
                <a:lnTo>
                  <a:pt x="696772" y="0"/>
                </a:lnTo>
                <a:lnTo>
                  <a:pt x="0" y="0"/>
                </a:lnTo>
                <a:lnTo>
                  <a:pt x="0" y="132587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223263" y="2862071"/>
            <a:ext cx="1089025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Calibri"/>
                <a:cs typeface="Calibri"/>
              </a:rPr>
              <a:t>ACTUAL PRICES IN US</a:t>
            </a:r>
            <a:r>
              <a:rPr sz="650" b="1" spc="-35" dirty="0">
                <a:latin typeface="Calibri"/>
                <a:cs typeface="Calibri"/>
              </a:rPr>
              <a:t> </a:t>
            </a:r>
            <a:r>
              <a:rPr sz="650" b="1" spc="-5" dirty="0">
                <a:latin typeface="Calibri"/>
                <a:cs typeface="Calibri"/>
              </a:rPr>
              <a:t>DOLLARS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223263" y="5243195"/>
            <a:ext cx="1525905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Calibri"/>
                <a:cs typeface="Calibri"/>
              </a:rPr>
              <a:t>Globe Valve size vs. Cost – by Pressure</a:t>
            </a:r>
            <a:r>
              <a:rPr sz="650" b="1" spc="-10" dirty="0">
                <a:latin typeface="Calibri"/>
                <a:cs typeface="Calibri"/>
              </a:rPr>
              <a:t> </a:t>
            </a:r>
            <a:r>
              <a:rPr sz="650" b="1" spc="-5" dirty="0">
                <a:latin typeface="Calibri"/>
                <a:cs typeface="Calibri"/>
              </a:rPr>
              <a:t>Class</a:t>
            </a:r>
            <a:endParaRPr sz="650">
              <a:latin typeface="Calibri"/>
              <a:cs typeface="Calibri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1216152" y="2971291"/>
          <a:ext cx="3431540" cy="18478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019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500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655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73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635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0053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536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4516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108204">
                <a:tc>
                  <a:txBody>
                    <a:bodyPr/>
                    <a:lstStyle/>
                    <a:p>
                      <a:pPr marL="274320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Year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L="408305">
                        <a:lnSpc>
                          <a:spcPts val="72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Min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ts val="72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Global</a:t>
                      </a:r>
                      <a:r>
                        <a:rPr sz="650" spc="-1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Average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ts val="72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Max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575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2005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19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222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7619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7619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4925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546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7619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7619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684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575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2006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239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925">
                        <a:lnSpc>
                          <a:spcPts val="77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571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711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575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2007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250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925">
                        <a:lnSpc>
                          <a:spcPts val="77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621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750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8584"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575" algn="ct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2008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5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262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925">
                        <a:lnSpc>
                          <a:spcPts val="775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648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5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813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575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2009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243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925">
                        <a:lnSpc>
                          <a:spcPts val="77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634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738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575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257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925">
                        <a:lnSpc>
                          <a:spcPts val="77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654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780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575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272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925">
                        <a:lnSpc>
                          <a:spcPts val="77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697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848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575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271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925">
                        <a:lnSpc>
                          <a:spcPts val="77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702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916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575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279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925">
                        <a:lnSpc>
                          <a:spcPts val="77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707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951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575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284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925">
                        <a:lnSpc>
                          <a:spcPts val="77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719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959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575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285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925">
                        <a:lnSpc>
                          <a:spcPts val="77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732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946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575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287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925">
                        <a:lnSpc>
                          <a:spcPts val="77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741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922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575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297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925">
                        <a:lnSpc>
                          <a:spcPts val="77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752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931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575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307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925">
                        <a:lnSpc>
                          <a:spcPts val="77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767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941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575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318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925">
                        <a:lnSpc>
                          <a:spcPts val="77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781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952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575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2020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29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328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925">
                        <a:lnSpc>
                          <a:spcPts val="77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799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985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1216152" y="7496301"/>
          <a:ext cx="5836285" cy="8813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88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868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7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08204"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Size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150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300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600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900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1500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2"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8295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281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8070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378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6292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630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135636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1,202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7721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1,531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3"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8295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356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8070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493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6292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969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135636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1,860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7721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2,391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4"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8295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521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8070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737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683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1,627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135636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3,134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7721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4,056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6"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8295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822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461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1,194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683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2,888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135636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5,299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7721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7,386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8"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2199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1,505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461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2,226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683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5,750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13150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10,190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3657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14,973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10"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2199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2,805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461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4,296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2705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10,509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13150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17,986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3657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26,248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12776">
                <a:tc>
                  <a:txBody>
                    <a:bodyPr/>
                    <a:lstStyle/>
                    <a:p>
                      <a:pPr marL="12065">
                        <a:lnSpc>
                          <a:spcPts val="72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12"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20"/>
                        </a:lnSpc>
                        <a:tabLst>
                          <a:tab pos="72199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3,589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1371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20"/>
                        </a:lnSpc>
                        <a:tabLst>
                          <a:tab pos="7461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5,653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1371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20"/>
                        </a:lnSpc>
                        <a:tabLst>
                          <a:tab pos="52705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13,228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1371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20"/>
                        </a:lnSpc>
                        <a:tabLst>
                          <a:tab pos="13150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22,002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1371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20"/>
                        </a:lnSpc>
                        <a:tabLst>
                          <a:tab pos="53657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31,929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1371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7" name="object 7"/>
          <p:cNvSpPr/>
          <p:nvPr/>
        </p:nvSpPr>
        <p:spPr>
          <a:xfrm>
            <a:off x="1230058" y="5501004"/>
            <a:ext cx="2949575" cy="156845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928234" y="1046780"/>
            <a:ext cx="0" cy="1275715"/>
          </a:xfrm>
          <a:custGeom>
            <a:avLst/>
            <a:gdLst/>
            <a:ahLst/>
            <a:cxnLst/>
            <a:rect l="l" t="t" r="r" b="b"/>
            <a:pathLst>
              <a:path h="1275714">
                <a:moveTo>
                  <a:pt x="0" y="1275669"/>
                </a:moveTo>
                <a:lnTo>
                  <a:pt x="0" y="0"/>
                </a:lnTo>
              </a:path>
            </a:pathLst>
          </a:custGeom>
          <a:ln w="56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903786" y="2322450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47" y="0"/>
                </a:lnTo>
              </a:path>
            </a:pathLst>
          </a:custGeom>
          <a:ln w="54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903786" y="2109689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47" y="0"/>
                </a:lnTo>
              </a:path>
            </a:pathLst>
          </a:custGeom>
          <a:ln w="54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903786" y="1896928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47" y="0"/>
                </a:lnTo>
              </a:path>
            </a:pathLst>
          </a:custGeom>
          <a:ln w="54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03786" y="1684153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47" y="0"/>
                </a:lnTo>
              </a:path>
            </a:pathLst>
          </a:custGeom>
          <a:ln w="54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903786" y="1472301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47" y="0"/>
                </a:lnTo>
              </a:path>
            </a:pathLst>
          </a:custGeom>
          <a:ln w="54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903786" y="1259541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47" y="0"/>
                </a:lnTo>
              </a:path>
            </a:pathLst>
          </a:custGeom>
          <a:ln w="54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903786" y="1046780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47" y="0"/>
                </a:lnTo>
              </a:path>
            </a:pathLst>
          </a:custGeom>
          <a:ln w="54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928234" y="2322450"/>
            <a:ext cx="2016125" cy="0"/>
          </a:xfrm>
          <a:custGeom>
            <a:avLst/>
            <a:gdLst/>
            <a:ahLst/>
            <a:cxnLst/>
            <a:rect l="l" t="t" r="r" b="b"/>
            <a:pathLst>
              <a:path w="2016125">
                <a:moveTo>
                  <a:pt x="0" y="0"/>
                </a:moveTo>
                <a:lnTo>
                  <a:pt x="2015946" y="0"/>
                </a:lnTo>
              </a:path>
            </a:pathLst>
          </a:custGeom>
          <a:ln w="54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928234" y="2322450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041066" y="2322450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152959" y="2322450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264852" y="2322450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376744" y="2322450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488637" y="2322450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600529" y="2322450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712422" y="2322450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824314" y="2322450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936207" y="2322450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048099" y="2322450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159992" y="2322450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271885" y="2322450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384717" y="2322450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496610" y="2322450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608502" y="2322450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720395" y="2322450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832288" y="2322450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44180" y="2322450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4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208435" y="1973304"/>
            <a:ext cx="1679575" cy="113030"/>
          </a:xfrm>
          <a:custGeom>
            <a:avLst/>
            <a:gdLst/>
            <a:ahLst/>
            <a:cxnLst/>
            <a:rect l="l" t="t" r="r" b="b"/>
            <a:pathLst>
              <a:path w="1679575" h="113030">
                <a:moveTo>
                  <a:pt x="0" y="112744"/>
                </a:moveTo>
                <a:lnTo>
                  <a:pt x="111892" y="95469"/>
                </a:lnTo>
                <a:lnTo>
                  <a:pt x="223785" y="82740"/>
                </a:lnTo>
                <a:lnTo>
                  <a:pt x="335677" y="70920"/>
                </a:lnTo>
                <a:lnTo>
                  <a:pt x="447570" y="90014"/>
                </a:lnTo>
                <a:lnTo>
                  <a:pt x="560403" y="76375"/>
                </a:lnTo>
                <a:lnTo>
                  <a:pt x="672295" y="60009"/>
                </a:lnTo>
                <a:lnTo>
                  <a:pt x="784188" y="60918"/>
                </a:lnTo>
                <a:lnTo>
                  <a:pt x="896080" y="51826"/>
                </a:lnTo>
                <a:lnTo>
                  <a:pt x="1007973" y="47280"/>
                </a:lnTo>
                <a:lnTo>
                  <a:pt x="1119865" y="45461"/>
                </a:lnTo>
                <a:lnTo>
                  <a:pt x="1231758" y="43643"/>
                </a:lnTo>
                <a:lnTo>
                  <a:pt x="1343651" y="33641"/>
                </a:lnTo>
                <a:lnTo>
                  <a:pt x="1455543" y="22730"/>
                </a:lnTo>
                <a:lnTo>
                  <a:pt x="1567436" y="11820"/>
                </a:lnTo>
                <a:lnTo>
                  <a:pt x="1679328" y="0"/>
                </a:lnTo>
              </a:path>
            </a:pathLst>
          </a:custGeom>
          <a:ln w="16368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208905" y="1473665"/>
            <a:ext cx="1679575" cy="268605"/>
          </a:xfrm>
          <a:custGeom>
            <a:avLst/>
            <a:gdLst/>
            <a:ahLst/>
            <a:cxnLst/>
            <a:rect l="l" t="t" r="r" b="b"/>
            <a:pathLst>
              <a:path w="1679575" h="268605">
                <a:moveTo>
                  <a:pt x="0" y="268223"/>
                </a:moveTo>
                <a:lnTo>
                  <a:pt x="111892" y="241856"/>
                </a:lnTo>
                <a:lnTo>
                  <a:pt x="223785" y="189120"/>
                </a:lnTo>
                <a:lnTo>
                  <a:pt x="335677" y="160025"/>
                </a:lnTo>
                <a:lnTo>
                  <a:pt x="447570" y="175481"/>
                </a:lnTo>
                <a:lnTo>
                  <a:pt x="559462" y="153660"/>
                </a:lnTo>
                <a:lnTo>
                  <a:pt x="671355" y="107289"/>
                </a:lnTo>
                <a:lnTo>
                  <a:pt x="783247" y="102743"/>
                </a:lnTo>
                <a:lnTo>
                  <a:pt x="895140" y="97287"/>
                </a:lnTo>
                <a:lnTo>
                  <a:pt x="1007033" y="83649"/>
                </a:lnTo>
                <a:lnTo>
                  <a:pt x="1119865" y="70920"/>
                </a:lnTo>
                <a:lnTo>
                  <a:pt x="1231758" y="60918"/>
                </a:lnTo>
                <a:lnTo>
                  <a:pt x="1343651" y="49098"/>
                </a:lnTo>
                <a:lnTo>
                  <a:pt x="1455543" y="33641"/>
                </a:lnTo>
                <a:lnTo>
                  <a:pt x="1567436" y="19093"/>
                </a:lnTo>
                <a:lnTo>
                  <a:pt x="1679328" y="0"/>
                </a:lnTo>
              </a:path>
            </a:pathLst>
          </a:custGeom>
          <a:ln w="22750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208435" y="1274998"/>
            <a:ext cx="1679575" cy="321310"/>
          </a:xfrm>
          <a:custGeom>
            <a:avLst/>
            <a:gdLst/>
            <a:ahLst/>
            <a:cxnLst/>
            <a:rect l="l" t="t" r="r" b="b"/>
            <a:pathLst>
              <a:path w="1679575" h="321309">
                <a:moveTo>
                  <a:pt x="0" y="320959"/>
                </a:moveTo>
                <a:lnTo>
                  <a:pt x="111892" y="291863"/>
                </a:lnTo>
                <a:lnTo>
                  <a:pt x="223785" y="250039"/>
                </a:lnTo>
                <a:lnTo>
                  <a:pt x="335677" y="183665"/>
                </a:lnTo>
                <a:lnTo>
                  <a:pt x="447570" y="262768"/>
                </a:lnTo>
                <a:lnTo>
                  <a:pt x="560403" y="218215"/>
                </a:lnTo>
                <a:lnTo>
                  <a:pt x="672295" y="146386"/>
                </a:lnTo>
                <a:lnTo>
                  <a:pt x="784188" y="73647"/>
                </a:lnTo>
                <a:lnTo>
                  <a:pt x="896080" y="36369"/>
                </a:lnTo>
                <a:lnTo>
                  <a:pt x="1007973" y="28186"/>
                </a:lnTo>
                <a:lnTo>
                  <a:pt x="1119865" y="42733"/>
                </a:lnTo>
                <a:lnTo>
                  <a:pt x="1231758" y="67283"/>
                </a:lnTo>
                <a:lnTo>
                  <a:pt x="1343651" y="57281"/>
                </a:lnTo>
                <a:lnTo>
                  <a:pt x="1455543" y="47280"/>
                </a:lnTo>
                <a:lnTo>
                  <a:pt x="1567436" y="35460"/>
                </a:lnTo>
                <a:lnTo>
                  <a:pt x="1679328" y="0"/>
                </a:lnTo>
              </a:path>
            </a:pathLst>
          </a:custGeom>
          <a:ln w="16385">
            <a:solidFill>
              <a:srgbClr val="5F5FFC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 txBox="1"/>
          <p:nvPr/>
        </p:nvSpPr>
        <p:spPr>
          <a:xfrm>
            <a:off x="1706377" y="1630002"/>
            <a:ext cx="144145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600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223263" y="691642"/>
            <a:ext cx="1346835" cy="8337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Calibri"/>
                <a:cs typeface="Calibri"/>
              </a:rPr>
              <a:t>Overall Price Forecast for Globe</a:t>
            </a:r>
            <a:r>
              <a:rPr sz="650" b="1" spc="-50" dirty="0">
                <a:latin typeface="Calibri"/>
                <a:cs typeface="Calibri"/>
              </a:rPr>
              <a:t> </a:t>
            </a:r>
            <a:r>
              <a:rPr sz="650" b="1" spc="-5" dirty="0">
                <a:latin typeface="Calibri"/>
                <a:cs typeface="Calibri"/>
              </a:rPr>
              <a:t>Valves</a:t>
            </a:r>
            <a:endParaRPr sz="65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Times New Roman"/>
              <a:cs typeface="Times New Roman"/>
            </a:endParaRPr>
          </a:p>
          <a:p>
            <a:pPr marR="287655" algn="ctr">
              <a:lnSpc>
                <a:spcPct val="100000"/>
              </a:lnSpc>
              <a:spcBef>
                <a:spcPts val="5"/>
              </a:spcBef>
            </a:pPr>
            <a:r>
              <a:rPr sz="600" spc="5" dirty="0">
                <a:latin typeface="Calibri"/>
                <a:cs typeface="Calibri"/>
              </a:rPr>
              <a:t>1,200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800">
              <a:latin typeface="Times New Roman"/>
              <a:cs typeface="Times New Roman"/>
            </a:endParaRPr>
          </a:p>
          <a:p>
            <a:pPr marR="287655" algn="ctr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1,000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800">
              <a:latin typeface="Times New Roman"/>
              <a:cs typeface="Times New Roman"/>
            </a:endParaRPr>
          </a:p>
          <a:p>
            <a:pPr marR="228600" algn="ctr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800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327486" y="1586670"/>
            <a:ext cx="291465" cy="2019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9685">
              <a:lnSpc>
                <a:spcPct val="101400"/>
              </a:lnSpc>
            </a:pPr>
            <a:r>
              <a:rPr sz="600" b="1" dirty="0">
                <a:latin typeface="Calibri"/>
                <a:cs typeface="Calibri"/>
              </a:rPr>
              <a:t>Dollars  </a:t>
            </a:r>
            <a:r>
              <a:rPr sz="600" b="1" spc="5" dirty="0">
                <a:latin typeface="Calibri"/>
                <a:cs typeface="Calibri"/>
              </a:rPr>
              <a:t>per</a:t>
            </a:r>
            <a:r>
              <a:rPr sz="600" b="1" spc="-90" dirty="0">
                <a:latin typeface="Calibri"/>
                <a:cs typeface="Calibri"/>
              </a:rPr>
              <a:t> </a:t>
            </a:r>
            <a:r>
              <a:rPr sz="600" b="1" spc="5" dirty="0">
                <a:latin typeface="Calibri"/>
                <a:cs typeface="Calibri"/>
              </a:rPr>
              <a:t>Unit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2037305" y="2581583"/>
            <a:ext cx="197485" cy="0"/>
          </a:xfrm>
          <a:custGeom>
            <a:avLst/>
            <a:gdLst/>
            <a:ahLst/>
            <a:cxnLst/>
            <a:rect l="l" t="t" r="r" b="b"/>
            <a:pathLst>
              <a:path w="197485">
                <a:moveTo>
                  <a:pt x="0" y="0"/>
                </a:moveTo>
                <a:lnTo>
                  <a:pt x="197457" y="0"/>
                </a:lnTo>
              </a:path>
            </a:pathLst>
          </a:custGeom>
          <a:ln w="16366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484405" y="2581129"/>
            <a:ext cx="197485" cy="0"/>
          </a:xfrm>
          <a:custGeom>
            <a:avLst/>
            <a:gdLst/>
            <a:ahLst/>
            <a:cxnLst/>
            <a:rect l="l" t="t" r="r" b="b"/>
            <a:pathLst>
              <a:path w="197485">
                <a:moveTo>
                  <a:pt x="0" y="0"/>
                </a:moveTo>
                <a:lnTo>
                  <a:pt x="197457" y="0"/>
                </a:lnTo>
              </a:path>
            </a:pathLst>
          </a:custGeom>
          <a:ln w="22730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289750" y="2581583"/>
            <a:ext cx="197485" cy="0"/>
          </a:xfrm>
          <a:custGeom>
            <a:avLst/>
            <a:gdLst/>
            <a:ahLst/>
            <a:cxnLst/>
            <a:rect l="l" t="t" r="r" b="b"/>
            <a:pathLst>
              <a:path w="197485">
                <a:moveTo>
                  <a:pt x="0" y="0"/>
                </a:moveTo>
                <a:lnTo>
                  <a:pt x="197457" y="0"/>
                </a:lnTo>
              </a:path>
            </a:pathLst>
          </a:custGeom>
          <a:ln w="16366">
            <a:solidFill>
              <a:srgbClr val="5F5FFC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 txBox="1"/>
          <p:nvPr/>
        </p:nvSpPr>
        <p:spPr>
          <a:xfrm>
            <a:off x="1706377" y="1842550"/>
            <a:ext cx="2162810" cy="7924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400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200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800">
              <a:latin typeface="Times New Roman"/>
              <a:cs typeface="Times New Roman"/>
            </a:endParaRPr>
          </a:p>
          <a:p>
            <a:pPr marL="72390">
              <a:lnSpc>
                <a:spcPct val="100000"/>
              </a:lnSpc>
            </a:pPr>
            <a:r>
              <a:rPr sz="600" dirty="0">
                <a:latin typeface="Calibri"/>
                <a:cs typeface="Calibri"/>
              </a:rPr>
              <a:t>-</a:t>
            </a:r>
            <a:endParaRPr sz="600">
              <a:latin typeface="Calibri"/>
              <a:cs typeface="Calibri"/>
            </a:endParaRPr>
          </a:p>
          <a:p>
            <a:pPr marL="198755">
              <a:lnSpc>
                <a:spcPct val="100000"/>
              </a:lnSpc>
              <a:spcBef>
                <a:spcPts val="50"/>
              </a:spcBef>
            </a:pPr>
            <a:r>
              <a:rPr sz="600" spc="5" dirty="0">
                <a:latin typeface="Calibri"/>
                <a:cs typeface="Calibri"/>
              </a:rPr>
              <a:t>2003   2005   2007   2009   2011   2013   2015   2017       </a:t>
            </a:r>
            <a:r>
              <a:rPr sz="600" spc="20" dirty="0">
                <a:latin typeface="Calibri"/>
                <a:cs typeface="Calibri"/>
              </a:rPr>
              <a:t> </a:t>
            </a:r>
            <a:r>
              <a:rPr sz="600" spc="5" dirty="0">
                <a:latin typeface="Calibri"/>
                <a:cs typeface="Calibri"/>
              </a:rPr>
              <a:t>2019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450">
              <a:latin typeface="Times New Roman"/>
              <a:cs typeface="Times New Roman"/>
            </a:endParaRPr>
          </a:p>
          <a:p>
            <a:pPr marL="549910">
              <a:lnSpc>
                <a:spcPct val="100000"/>
              </a:lnSpc>
              <a:tabLst>
                <a:tab pos="997585" algn="l"/>
                <a:tab pos="1802764" algn="l"/>
              </a:tabLst>
            </a:pPr>
            <a:r>
              <a:rPr sz="600" spc="5" dirty="0">
                <a:latin typeface="Calibri"/>
                <a:cs typeface="Calibri"/>
              </a:rPr>
              <a:t>Min	Global Average	Max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6" name="object 46"/>
          <p:cNvSpPr/>
          <p:nvPr/>
        </p:nvSpPr>
        <p:spPr>
          <a:xfrm>
            <a:off x="1213626" y="921323"/>
            <a:ext cx="3156585" cy="1727200"/>
          </a:xfrm>
          <a:custGeom>
            <a:avLst/>
            <a:gdLst/>
            <a:ahLst/>
            <a:cxnLst/>
            <a:rect l="l" t="t" r="r" b="b"/>
            <a:pathLst>
              <a:path w="3156585" h="1727200">
                <a:moveTo>
                  <a:pt x="0" y="1726634"/>
                </a:moveTo>
                <a:lnTo>
                  <a:pt x="3156498" y="1726634"/>
                </a:lnTo>
                <a:lnTo>
                  <a:pt x="3156498" y="0"/>
                </a:lnTo>
                <a:lnTo>
                  <a:pt x="0" y="0"/>
                </a:lnTo>
                <a:lnTo>
                  <a:pt x="0" y="1726634"/>
                </a:lnTo>
                <a:close/>
              </a:path>
            </a:pathLst>
          </a:custGeom>
          <a:ln w="549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224788" y="3912489"/>
            <a:ext cx="3154680" cy="1130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10" dirty="0">
                <a:latin typeface="Arial"/>
                <a:cs typeface="Arial"/>
              </a:rPr>
              <a:t>Output </a:t>
            </a:r>
            <a:r>
              <a:rPr sz="650" b="1" spc="-5" dirty="0">
                <a:latin typeface="Arial"/>
                <a:cs typeface="Arial"/>
              </a:rPr>
              <a:t>flow for each extra </a:t>
            </a:r>
            <a:r>
              <a:rPr sz="650" b="1" spc="-10" dirty="0">
                <a:latin typeface="Arial"/>
                <a:cs typeface="Arial"/>
              </a:rPr>
              <a:t>Dollar </a:t>
            </a:r>
            <a:r>
              <a:rPr sz="650" b="1" spc="-5" dirty="0">
                <a:latin typeface="Arial"/>
                <a:cs typeface="Arial"/>
              </a:rPr>
              <a:t>spent </a:t>
            </a:r>
            <a:r>
              <a:rPr sz="650" b="1" spc="-10" dirty="0">
                <a:latin typeface="Arial"/>
                <a:cs typeface="Arial"/>
              </a:rPr>
              <a:t>vs. </a:t>
            </a:r>
            <a:r>
              <a:rPr sz="650" b="1" spc="-5" dirty="0">
                <a:latin typeface="Arial"/>
                <a:cs typeface="Arial"/>
              </a:rPr>
              <a:t>Globe </a:t>
            </a:r>
            <a:r>
              <a:rPr sz="650" b="1" spc="-10" dirty="0">
                <a:latin typeface="Arial"/>
                <a:cs typeface="Arial"/>
              </a:rPr>
              <a:t>Valve </a:t>
            </a:r>
            <a:r>
              <a:rPr sz="650" b="1" spc="-5" dirty="0">
                <a:latin typeface="Arial"/>
                <a:cs typeface="Arial"/>
              </a:rPr>
              <a:t>size – by </a:t>
            </a:r>
            <a:r>
              <a:rPr sz="650" b="1" spc="-10" dirty="0">
                <a:latin typeface="Arial"/>
                <a:cs typeface="Arial"/>
              </a:rPr>
              <a:t>Pressure</a:t>
            </a:r>
            <a:r>
              <a:rPr sz="650" b="1" spc="70" dirty="0">
                <a:latin typeface="Arial"/>
                <a:cs typeface="Arial"/>
              </a:rPr>
              <a:t> </a:t>
            </a:r>
            <a:r>
              <a:rPr sz="650" b="1" spc="-10" dirty="0">
                <a:latin typeface="Arial"/>
                <a:cs typeface="Arial"/>
              </a:rPr>
              <a:t>Class</a:t>
            </a:r>
            <a:endParaRPr sz="650">
              <a:latin typeface="Arial"/>
              <a:cs typeface="Arial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213103" y="2638298"/>
          <a:ext cx="5839460" cy="11741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88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868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797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12776">
                <a:tc gridSpan="6">
                  <a:txBody>
                    <a:bodyPr/>
                    <a:lstStyle/>
                    <a:p>
                      <a:pPr marR="291465" algn="r">
                        <a:lnSpc>
                          <a:spcPts val="695"/>
                        </a:lnSpc>
                      </a:pPr>
                      <a:r>
                        <a:rPr sz="650" b="1" spc="-5" dirty="0">
                          <a:latin typeface="Calibri"/>
                          <a:cs typeface="Calibri"/>
                        </a:rPr>
                        <a:t>GLOBE</a:t>
                      </a:r>
                      <a:r>
                        <a:rPr sz="650" b="1" spc="-8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b="1" spc="-5" dirty="0">
                          <a:latin typeface="Calibri"/>
                          <a:cs typeface="Calibri"/>
                        </a:rPr>
                        <a:t>VALVES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T w="13715">
                      <a:solidFill>
                        <a:srgbClr val="000000"/>
                      </a:solidFill>
                      <a:prstDash val="solid"/>
                    </a:lnT>
                    <a:lnB w="1371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3">
                <a:tc gridSpan="6">
                  <a:txBody>
                    <a:bodyPr/>
                    <a:lstStyle/>
                    <a:p>
                      <a:pPr marL="8890" algn="ctr">
                        <a:lnSpc>
                          <a:spcPts val="72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ASTM A216 Gr. WCB (Carbon</a:t>
                      </a:r>
                      <a:r>
                        <a:rPr sz="650" spc="-6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Steel)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13715">
                      <a:solidFill>
                        <a:srgbClr val="000000"/>
                      </a:solidFill>
                      <a:prstDash val="solid"/>
                    </a:lnR>
                    <a:lnT w="13715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8890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Size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150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300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600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900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1500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8890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2"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8295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281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8070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378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6292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630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135636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1,202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7721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1,531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8890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3"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8295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356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8070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493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6292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969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135636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1,860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7721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2,391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8890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4"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8295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521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8070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737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683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1,627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135636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3,134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7721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4,056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8890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6"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8295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822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461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1,194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683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2,888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135636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5,299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7721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7,386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1444">
                <a:tc>
                  <a:txBody>
                    <a:bodyPr/>
                    <a:lstStyle/>
                    <a:p>
                      <a:pPr marL="8890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8"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8415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5"/>
                        </a:spcBef>
                        <a:tabLst>
                          <a:tab pos="72199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1,505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8415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5"/>
                        </a:spcBef>
                        <a:tabLst>
                          <a:tab pos="7461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2,226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8415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5"/>
                        </a:spcBef>
                        <a:tabLst>
                          <a:tab pos="5683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5,750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8415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5"/>
                        </a:spcBef>
                        <a:tabLst>
                          <a:tab pos="13150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10,190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8415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5"/>
                        </a:spcBef>
                        <a:tabLst>
                          <a:tab pos="53657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14,973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8415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1063">
                <a:tc>
                  <a:txBody>
                    <a:bodyPr/>
                    <a:lstStyle/>
                    <a:p>
                      <a:pPr marL="889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10"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72199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2,805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7461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4,296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52705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10,509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13150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17,986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53657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26,248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5636">
                <a:tc>
                  <a:txBody>
                    <a:bodyPr/>
                    <a:lstStyle/>
                    <a:p>
                      <a:pPr marL="889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12"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4604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1371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14"/>
                        </a:spcBef>
                        <a:tabLst>
                          <a:tab pos="72199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3,589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4604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1371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14"/>
                        </a:spcBef>
                        <a:tabLst>
                          <a:tab pos="7461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5,653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4604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1371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14"/>
                        </a:spcBef>
                        <a:tabLst>
                          <a:tab pos="52705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13,228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4604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1371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14"/>
                        </a:spcBef>
                        <a:tabLst>
                          <a:tab pos="13150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22,002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4604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1371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14"/>
                        </a:spcBef>
                        <a:tabLst>
                          <a:tab pos="53657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31,929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4604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1371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216152" y="6254623"/>
          <a:ext cx="3431540" cy="98234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61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672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9883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08203">
                <a:tc>
                  <a:txBody>
                    <a:bodyPr/>
                    <a:lstStyle/>
                    <a:p>
                      <a:pPr marL="10795" algn="ctr">
                        <a:lnSpc>
                          <a:spcPts val="730"/>
                        </a:lnSpc>
                      </a:pPr>
                      <a:r>
                        <a:rPr sz="650" b="1" spc="-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650" b="1" spc="-8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b="1" spc="-5" dirty="0">
                          <a:latin typeface="Calibri"/>
                          <a:cs typeface="Calibri"/>
                        </a:rPr>
                        <a:t>(in)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L="158750">
                        <a:lnSpc>
                          <a:spcPts val="740"/>
                        </a:lnSpc>
                      </a:pPr>
                      <a:r>
                        <a:rPr sz="650" b="1" spc="-5" dirty="0">
                          <a:latin typeface="Calibri"/>
                          <a:cs typeface="Calibri"/>
                        </a:rPr>
                        <a:t>Q/Price</a:t>
                      </a:r>
                      <a:r>
                        <a:rPr sz="650" b="1" spc="-8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b="1" spc="-5" dirty="0">
                          <a:latin typeface="Calibri"/>
                          <a:cs typeface="Calibri"/>
                        </a:rPr>
                        <a:t>(g/s/$)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150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600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1500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9525" algn="ctr">
                        <a:lnSpc>
                          <a:spcPts val="730"/>
                        </a:lnSpc>
                      </a:pPr>
                      <a:r>
                        <a:rPr sz="650" dirty="0">
                          <a:latin typeface="Calibri"/>
                          <a:cs typeface="Calibri"/>
                        </a:rPr>
                        <a:t>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0.0003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0.0003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6924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9525" algn="ctr">
                        <a:lnSpc>
                          <a:spcPts val="730"/>
                        </a:lnSpc>
                      </a:pPr>
                      <a:r>
                        <a:rPr sz="650" dirty="0">
                          <a:latin typeface="Calibri"/>
                          <a:cs typeface="Calibri"/>
                        </a:rPr>
                        <a:t>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0.0008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0.0006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6924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9525" algn="ctr">
                        <a:lnSpc>
                          <a:spcPts val="730"/>
                        </a:lnSpc>
                      </a:pPr>
                      <a:r>
                        <a:rPr sz="650" dirty="0">
                          <a:latin typeface="Calibri"/>
                          <a:cs typeface="Calibri"/>
                        </a:rPr>
                        <a:t>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0.0011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0.0007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6924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9525" algn="ctr">
                        <a:lnSpc>
                          <a:spcPts val="730"/>
                        </a:lnSpc>
                      </a:pPr>
                      <a:r>
                        <a:rPr sz="650" dirty="0">
                          <a:latin typeface="Calibri"/>
                          <a:cs typeface="Calibri"/>
                        </a:rPr>
                        <a:t>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0.0021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0.0012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6924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08585">
                <a:tc>
                  <a:txBody>
                    <a:bodyPr/>
                    <a:lstStyle/>
                    <a:p>
                      <a:pPr marL="9525" algn="ctr">
                        <a:lnSpc>
                          <a:spcPts val="735"/>
                        </a:lnSpc>
                      </a:pPr>
                      <a:r>
                        <a:rPr sz="650" dirty="0">
                          <a:latin typeface="Calibri"/>
                          <a:cs typeface="Calibri"/>
                        </a:rPr>
                        <a:t>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0.0025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0.0013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69240" algn="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0795" algn="ctr">
                        <a:lnSpc>
                          <a:spcPts val="73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10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0.0024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0.0013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6924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0795" algn="ctr">
                        <a:lnSpc>
                          <a:spcPts val="73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12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0.0031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0.0017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6924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001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5" name="object 5"/>
          <p:cNvSpPr/>
          <p:nvPr/>
        </p:nvSpPr>
        <p:spPr>
          <a:xfrm>
            <a:off x="1213103" y="4122420"/>
            <a:ext cx="3427729" cy="199859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632592" y="2147886"/>
            <a:ext cx="1954530" cy="0"/>
          </a:xfrm>
          <a:custGeom>
            <a:avLst/>
            <a:gdLst/>
            <a:ahLst/>
            <a:cxnLst/>
            <a:rect l="l" t="t" r="r" b="b"/>
            <a:pathLst>
              <a:path w="1954529">
                <a:moveTo>
                  <a:pt x="0" y="0"/>
                </a:moveTo>
                <a:lnTo>
                  <a:pt x="1954478" y="0"/>
                </a:lnTo>
              </a:path>
            </a:pathLst>
          </a:custGeom>
          <a:ln w="548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632592" y="1982458"/>
            <a:ext cx="1954530" cy="0"/>
          </a:xfrm>
          <a:custGeom>
            <a:avLst/>
            <a:gdLst/>
            <a:ahLst/>
            <a:cxnLst/>
            <a:rect l="l" t="t" r="r" b="b"/>
            <a:pathLst>
              <a:path w="1954529">
                <a:moveTo>
                  <a:pt x="0" y="0"/>
                </a:moveTo>
                <a:lnTo>
                  <a:pt x="1954478" y="0"/>
                </a:lnTo>
              </a:path>
            </a:pathLst>
          </a:custGeom>
          <a:ln w="548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632592" y="1817030"/>
            <a:ext cx="1954530" cy="0"/>
          </a:xfrm>
          <a:custGeom>
            <a:avLst/>
            <a:gdLst/>
            <a:ahLst/>
            <a:cxnLst/>
            <a:rect l="l" t="t" r="r" b="b"/>
            <a:pathLst>
              <a:path w="1954529">
                <a:moveTo>
                  <a:pt x="0" y="0"/>
                </a:moveTo>
                <a:lnTo>
                  <a:pt x="1954478" y="0"/>
                </a:lnTo>
              </a:path>
            </a:pathLst>
          </a:custGeom>
          <a:ln w="548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632592" y="1651632"/>
            <a:ext cx="1954530" cy="0"/>
          </a:xfrm>
          <a:custGeom>
            <a:avLst/>
            <a:gdLst/>
            <a:ahLst/>
            <a:cxnLst/>
            <a:rect l="l" t="t" r="r" b="b"/>
            <a:pathLst>
              <a:path w="1954529">
                <a:moveTo>
                  <a:pt x="0" y="0"/>
                </a:moveTo>
                <a:lnTo>
                  <a:pt x="1954478" y="0"/>
                </a:lnTo>
              </a:path>
            </a:pathLst>
          </a:custGeom>
          <a:ln w="548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632592" y="1486204"/>
            <a:ext cx="1954530" cy="0"/>
          </a:xfrm>
          <a:custGeom>
            <a:avLst/>
            <a:gdLst/>
            <a:ahLst/>
            <a:cxnLst/>
            <a:rect l="l" t="t" r="r" b="b"/>
            <a:pathLst>
              <a:path w="1954529">
                <a:moveTo>
                  <a:pt x="0" y="0"/>
                </a:moveTo>
                <a:lnTo>
                  <a:pt x="1954478" y="0"/>
                </a:lnTo>
              </a:path>
            </a:pathLst>
          </a:custGeom>
          <a:ln w="548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632592" y="1320776"/>
            <a:ext cx="1954530" cy="0"/>
          </a:xfrm>
          <a:custGeom>
            <a:avLst/>
            <a:gdLst/>
            <a:ahLst/>
            <a:cxnLst/>
            <a:rect l="l" t="t" r="r" b="b"/>
            <a:pathLst>
              <a:path w="1954529">
                <a:moveTo>
                  <a:pt x="0" y="0"/>
                </a:moveTo>
                <a:lnTo>
                  <a:pt x="1954478" y="0"/>
                </a:lnTo>
              </a:path>
            </a:pathLst>
          </a:custGeom>
          <a:ln w="548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632592" y="1155347"/>
            <a:ext cx="1954530" cy="0"/>
          </a:xfrm>
          <a:custGeom>
            <a:avLst/>
            <a:gdLst/>
            <a:ahLst/>
            <a:cxnLst/>
            <a:rect l="l" t="t" r="r" b="b"/>
            <a:pathLst>
              <a:path w="1954529">
                <a:moveTo>
                  <a:pt x="0" y="0"/>
                </a:moveTo>
                <a:lnTo>
                  <a:pt x="1954478" y="0"/>
                </a:lnTo>
              </a:path>
            </a:pathLst>
          </a:custGeom>
          <a:ln w="548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632592" y="989919"/>
            <a:ext cx="1954530" cy="0"/>
          </a:xfrm>
          <a:custGeom>
            <a:avLst/>
            <a:gdLst/>
            <a:ahLst/>
            <a:cxnLst/>
            <a:rect l="l" t="t" r="r" b="b"/>
            <a:pathLst>
              <a:path w="1954529">
                <a:moveTo>
                  <a:pt x="0" y="0"/>
                </a:moveTo>
                <a:lnTo>
                  <a:pt x="1954478" y="0"/>
                </a:lnTo>
              </a:path>
            </a:pathLst>
          </a:custGeom>
          <a:ln w="548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632592" y="989919"/>
            <a:ext cx="0" cy="1323975"/>
          </a:xfrm>
          <a:custGeom>
            <a:avLst/>
            <a:gdLst/>
            <a:ahLst/>
            <a:cxnLst/>
            <a:rect l="l" t="t" r="r" b="b"/>
            <a:pathLst>
              <a:path h="1323975">
                <a:moveTo>
                  <a:pt x="0" y="1323395"/>
                </a:moveTo>
                <a:lnTo>
                  <a:pt x="0" y="0"/>
                </a:lnTo>
              </a:path>
            </a:pathLst>
          </a:custGeom>
          <a:ln w="564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608138" y="2313315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54" y="0"/>
                </a:lnTo>
              </a:path>
            </a:pathLst>
          </a:custGeom>
          <a:ln w="548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608138" y="2147886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54" y="0"/>
                </a:lnTo>
              </a:path>
            </a:pathLst>
          </a:custGeom>
          <a:ln w="548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608138" y="1982458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54" y="0"/>
                </a:lnTo>
              </a:path>
            </a:pathLst>
          </a:custGeom>
          <a:ln w="548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608138" y="1817030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54" y="0"/>
                </a:lnTo>
              </a:path>
            </a:pathLst>
          </a:custGeom>
          <a:ln w="548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608138" y="1651632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54" y="0"/>
                </a:lnTo>
              </a:path>
            </a:pathLst>
          </a:custGeom>
          <a:ln w="548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608138" y="1486204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54" y="0"/>
                </a:lnTo>
              </a:path>
            </a:pathLst>
          </a:custGeom>
          <a:ln w="548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608138" y="1320776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54" y="0"/>
                </a:lnTo>
              </a:path>
            </a:pathLst>
          </a:custGeom>
          <a:ln w="548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608138" y="1155347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54" y="0"/>
                </a:lnTo>
              </a:path>
            </a:pathLst>
          </a:custGeom>
          <a:ln w="548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608138" y="989919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54" y="0"/>
                </a:lnTo>
              </a:path>
            </a:pathLst>
          </a:custGeom>
          <a:ln w="548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32592" y="2313315"/>
            <a:ext cx="1954530" cy="0"/>
          </a:xfrm>
          <a:custGeom>
            <a:avLst/>
            <a:gdLst/>
            <a:ahLst/>
            <a:cxnLst/>
            <a:rect l="l" t="t" r="r" b="b"/>
            <a:pathLst>
              <a:path w="1954529">
                <a:moveTo>
                  <a:pt x="0" y="0"/>
                </a:moveTo>
                <a:lnTo>
                  <a:pt x="1954478" y="0"/>
                </a:lnTo>
              </a:path>
            </a:pathLst>
          </a:custGeom>
          <a:ln w="548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32592" y="2313315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677"/>
                </a:lnTo>
              </a:path>
            </a:pathLst>
          </a:custGeom>
          <a:ln w="564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911938" y="2313315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677"/>
                </a:lnTo>
              </a:path>
            </a:pathLst>
          </a:custGeom>
          <a:ln w="564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191283" y="2313315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677"/>
                </a:lnTo>
              </a:path>
            </a:pathLst>
          </a:custGeom>
          <a:ln w="564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470629" y="2313315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677"/>
                </a:lnTo>
              </a:path>
            </a:pathLst>
          </a:custGeom>
          <a:ln w="564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749974" y="2313315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677"/>
                </a:lnTo>
              </a:path>
            </a:pathLst>
          </a:custGeom>
          <a:ln w="564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028380" y="2313315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677"/>
                </a:lnTo>
              </a:path>
            </a:pathLst>
          </a:custGeom>
          <a:ln w="564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307725" y="2313315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677"/>
                </a:lnTo>
              </a:path>
            </a:pathLst>
          </a:custGeom>
          <a:ln w="564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587070" y="2313315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677"/>
                </a:lnTo>
              </a:path>
            </a:pathLst>
          </a:custGeom>
          <a:ln w="564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772735" y="2016275"/>
            <a:ext cx="1675130" cy="274320"/>
          </a:xfrm>
          <a:custGeom>
            <a:avLst/>
            <a:gdLst/>
            <a:ahLst/>
            <a:cxnLst/>
            <a:rect l="l" t="t" r="r" b="b"/>
            <a:pathLst>
              <a:path w="1675129" h="274319">
                <a:moveTo>
                  <a:pt x="0" y="274190"/>
                </a:moveTo>
                <a:lnTo>
                  <a:pt x="279345" y="267792"/>
                </a:lnTo>
                <a:lnTo>
                  <a:pt x="557750" y="254083"/>
                </a:lnTo>
                <a:lnTo>
                  <a:pt x="837096" y="229406"/>
                </a:lnTo>
                <a:lnTo>
                  <a:pt x="1116441" y="172739"/>
                </a:lnTo>
                <a:lnTo>
                  <a:pt x="1395787" y="64891"/>
                </a:lnTo>
                <a:lnTo>
                  <a:pt x="1675132" y="0"/>
                </a:lnTo>
              </a:path>
            </a:pathLst>
          </a:custGeom>
          <a:ln w="16463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772735" y="1524591"/>
            <a:ext cx="1675130" cy="715645"/>
          </a:xfrm>
          <a:custGeom>
            <a:avLst/>
            <a:gdLst/>
            <a:ahLst/>
            <a:cxnLst/>
            <a:rect l="l" t="t" r="r" b="b"/>
            <a:pathLst>
              <a:path w="1675129" h="715644">
                <a:moveTo>
                  <a:pt x="0" y="715606"/>
                </a:moveTo>
                <a:lnTo>
                  <a:pt x="279345" y="697327"/>
                </a:lnTo>
                <a:lnTo>
                  <a:pt x="557750" y="659854"/>
                </a:lnTo>
                <a:lnTo>
                  <a:pt x="837096" y="585823"/>
                </a:lnTo>
                <a:lnTo>
                  <a:pt x="1116441" y="432276"/>
                </a:lnTo>
                <a:lnTo>
                  <a:pt x="1395787" y="166342"/>
                </a:lnTo>
                <a:lnTo>
                  <a:pt x="1675132" y="0"/>
                </a:lnTo>
              </a:path>
            </a:pathLst>
          </a:custGeom>
          <a:ln w="16525">
            <a:solidFill>
              <a:srgbClr val="0000BE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772735" y="1094112"/>
            <a:ext cx="1675130" cy="1106805"/>
          </a:xfrm>
          <a:custGeom>
            <a:avLst/>
            <a:gdLst/>
            <a:ahLst/>
            <a:cxnLst/>
            <a:rect l="l" t="t" r="r" b="b"/>
            <a:pathLst>
              <a:path w="1675129" h="1106805">
                <a:moveTo>
                  <a:pt x="0" y="1106785"/>
                </a:moveTo>
                <a:lnTo>
                  <a:pt x="279345" y="1077538"/>
                </a:lnTo>
                <a:lnTo>
                  <a:pt x="557750" y="1019958"/>
                </a:lnTo>
                <a:lnTo>
                  <a:pt x="837096" y="904798"/>
                </a:lnTo>
                <a:lnTo>
                  <a:pt x="1116441" y="668994"/>
                </a:lnTo>
                <a:lnTo>
                  <a:pt x="1395787" y="257739"/>
                </a:lnTo>
                <a:lnTo>
                  <a:pt x="1675132" y="0"/>
                </a:lnTo>
              </a:path>
            </a:pathLst>
          </a:custGeom>
          <a:ln w="16596">
            <a:solidFill>
              <a:srgbClr val="5F5F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 txBox="1"/>
          <p:nvPr/>
        </p:nvSpPr>
        <p:spPr>
          <a:xfrm>
            <a:off x="1312102" y="1928193"/>
            <a:ext cx="243840" cy="4394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$4,0</a:t>
            </a:r>
            <a:r>
              <a:rPr sz="600" spc="10" dirty="0">
                <a:latin typeface="Calibri"/>
                <a:cs typeface="Calibri"/>
              </a:rPr>
              <a:t>0</a:t>
            </a:r>
            <a:r>
              <a:rPr sz="600" spc="5" dirty="0">
                <a:latin typeface="Calibri"/>
                <a:cs typeface="Calibri"/>
              </a:rPr>
              <a:t>0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5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600" spc="5" dirty="0">
                <a:latin typeface="Calibri"/>
                <a:cs typeface="Calibri"/>
              </a:rPr>
              <a:t>$2,0</a:t>
            </a:r>
            <a:r>
              <a:rPr sz="600" spc="10" dirty="0">
                <a:latin typeface="Calibri"/>
                <a:cs typeface="Calibri"/>
              </a:rPr>
              <a:t>0</a:t>
            </a:r>
            <a:r>
              <a:rPr sz="600" spc="5" dirty="0">
                <a:latin typeface="Calibri"/>
                <a:cs typeface="Calibri"/>
              </a:rPr>
              <a:t>0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500">
              <a:latin typeface="Times New Roman"/>
              <a:cs typeface="Times New Roman"/>
            </a:endParaRPr>
          </a:p>
          <a:p>
            <a:pPr marL="83185" algn="ctr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$-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312102" y="1762583"/>
            <a:ext cx="243840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$6,0</a:t>
            </a:r>
            <a:r>
              <a:rPr sz="600" spc="10" dirty="0">
                <a:latin typeface="Calibri"/>
                <a:cs typeface="Calibri"/>
              </a:rPr>
              <a:t>0</a:t>
            </a:r>
            <a:r>
              <a:rPr sz="600" spc="5" dirty="0">
                <a:latin typeface="Calibri"/>
                <a:cs typeface="Calibri"/>
              </a:rPr>
              <a:t>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312102" y="1596987"/>
            <a:ext cx="243840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$8,0</a:t>
            </a:r>
            <a:r>
              <a:rPr sz="600" spc="10" dirty="0">
                <a:latin typeface="Calibri"/>
                <a:cs typeface="Calibri"/>
              </a:rPr>
              <a:t>0</a:t>
            </a:r>
            <a:r>
              <a:rPr sz="600" spc="5" dirty="0">
                <a:latin typeface="Calibri"/>
                <a:cs typeface="Calibri"/>
              </a:rPr>
              <a:t>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272223" y="1431330"/>
            <a:ext cx="283845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$1</a:t>
            </a:r>
            <a:r>
              <a:rPr sz="600" spc="10" dirty="0">
                <a:latin typeface="Calibri"/>
                <a:cs typeface="Calibri"/>
              </a:rPr>
              <a:t>0</a:t>
            </a:r>
            <a:r>
              <a:rPr sz="600" spc="-10" dirty="0">
                <a:latin typeface="Calibri"/>
                <a:cs typeface="Calibri"/>
              </a:rPr>
              <a:t>,</a:t>
            </a:r>
            <a:r>
              <a:rPr sz="600" spc="10" dirty="0">
                <a:latin typeface="Calibri"/>
                <a:cs typeface="Calibri"/>
              </a:rPr>
              <a:t>0</a:t>
            </a:r>
            <a:r>
              <a:rPr sz="600" spc="5" dirty="0">
                <a:latin typeface="Calibri"/>
                <a:cs typeface="Calibri"/>
              </a:rPr>
              <a:t>00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223263" y="691642"/>
            <a:ext cx="1334135" cy="6819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Calibri"/>
                <a:cs typeface="Calibri"/>
              </a:rPr>
              <a:t>Globe Valve size vs. Cost – by</a:t>
            </a:r>
            <a:r>
              <a:rPr sz="650" b="1" spc="-30" dirty="0">
                <a:latin typeface="Calibri"/>
                <a:cs typeface="Calibri"/>
              </a:rPr>
              <a:t> </a:t>
            </a:r>
            <a:r>
              <a:rPr sz="650" b="1" spc="-5" dirty="0">
                <a:latin typeface="Calibri"/>
                <a:cs typeface="Calibri"/>
              </a:rPr>
              <a:t>Material</a:t>
            </a:r>
            <a:endParaRPr sz="65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600">
              <a:latin typeface="Times New Roman"/>
              <a:cs typeface="Times New Roman"/>
            </a:endParaRPr>
          </a:p>
          <a:p>
            <a:pPr marL="61594">
              <a:lnSpc>
                <a:spcPct val="100000"/>
              </a:lnSpc>
              <a:spcBef>
                <a:spcPts val="440"/>
              </a:spcBef>
            </a:pPr>
            <a:r>
              <a:rPr sz="600" spc="5" dirty="0">
                <a:latin typeface="Calibri"/>
                <a:cs typeface="Calibri"/>
              </a:rPr>
              <a:t>$16,000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500">
              <a:latin typeface="Times New Roman"/>
              <a:cs typeface="Times New Roman"/>
            </a:endParaRPr>
          </a:p>
          <a:p>
            <a:pPr marL="61594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$14,000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500">
              <a:latin typeface="Times New Roman"/>
              <a:cs typeface="Times New Roman"/>
            </a:endParaRPr>
          </a:p>
          <a:p>
            <a:pPr marL="61594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$12,000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724858" y="2358491"/>
            <a:ext cx="96520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Calibri"/>
                <a:cs typeface="Calibri"/>
              </a:rPr>
              <a:t>2"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004188" y="2358491"/>
            <a:ext cx="96520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Calibri"/>
                <a:cs typeface="Calibri"/>
              </a:rPr>
              <a:t>3"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2283377" y="2358491"/>
            <a:ext cx="96520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Calibri"/>
                <a:cs typeface="Calibri"/>
              </a:rPr>
              <a:t>4"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2562487" y="2358491"/>
            <a:ext cx="96520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Calibri"/>
                <a:cs typeface="Calibri"/>
              </a:rPr>
              <a:t>6"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2841833" y="2358491"/>
            <a:ext cx="96520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Calibri"/>
                <a:cs typeface="Calibri"/>
              </a:rPr>
              <a:t>8"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3101114" y="2358491"/>
            <a:ext cx="137160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1</a:t>
            </a:r>
            <a:r>
              <a:rPr sz="600" spc="10" dirty="0">
                <a:latin typeface="Calibri"/>
                <a:cs typeface="Calibri"/>
              </a:rPr>
              <a:t>0</a:t>
            </a:r>
            <a:r>
              <a:rPr sz="600" spc="5" dirty="0">
                <a:latin typeface="Calibri"/>
                <a:cs typeface="Calibri"/>
              </a:rPr>
              <a:t>"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380459" y="2358491"/>
            <a:ext cx="137160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1</a:t>
            </a:r>
            <a:r>
              <a:rPr sz="600" spc="10" dirty="0">
                <a:latin typeface="Calibri"/>
                <a:cs typeface="Calibri"/>
              </a:rPr>
              <a:t>2</a:t>
            </a:r>
            <a:r>
              <a:rPr sz="600" spc="5" dirty="0">
                <a:latin typeface="Calibri"/>
                <a:cs typeface="Calibri"/>
              </a:rPr>
              <a:t>"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8" name="object 48"/>
          <p:cNvSpPr/>
          <p:nvPr/>
        </p:nvSpPr>
        <p:spPr>
          <a:xfrm>
            <a:off x="3715927" y="1566633"/>
            <a:ext cx="198120" cy="0"/>
          </a:xfrm>
          <a:custGeom>
            <a:avLst/>
            <a:gdLst/>
            <a:ahLst/>
            <a:cxnLst/>
            <a:rect l="l" t="t" r="r" b="b"/>
            <a:pathLst>
              <a:path w="198120">
                <a:moveTo>
                  <a:pt x="0" y="0"/>
                </a:moveTo>
                <a:lnTo>
                  <a:pt x="197517" y="0"/>
                </a:lnTo>
              </a:path>
            </a:pathLst>
          </a:custGeom>
          <a:ln w="16451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715927" y="1704642"/>
            <a:ext cx="198120" cy="0"/>
          </a:xfrm>
          <a:custGeom>
            <a:avLst/>
            <a:gdLst/>
            <a:ahLst/>
            <a:cxnLst/>
            <a:rect l="l" t="t" r="r" b="b"/>
            <a:pathLst>
              <a:path w="198120">
                <a:moveTo>
                  <a:pt x="0" y="0"/>
                </a:moveTo>
                <a:lnTo>
                  <a:pt x="197517" y="0"/>
                </a:lnTo>
              </a:path>
            </a:pathLst>
          </a:custGeom>
          <a:ln w="16451">
            <a:solidFill>
              <a:srgbClr val="0000BE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715927" y="1842621"/>
            <a:ext cx="198120" cy="0"/>
          </a:xfrm>
          <a:custGeom>
            <a:avLst/>
            <a:gdLst/>
            <a:ahLst/>
            <a:cxnLst/>
            <a:rect l="l" t="t" r="r" b="b"/>
            <a:pathLst>
              <a:path w="198120">
                <a:moveTo>
                  <a:pt x="0" y="0"/>
                </a:moveTo>
                <a:lnTo>
                  <a:pt x="197517" y="0"/>
                </a:lnTo>
              </a:path>
            </a:pathLst>
          </a:custGeom>
          <a:ln w="16451">
            <a:solidFill>
              <a:srgbClr val="5F5F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 txBox="1"/>
          <p:nvPr/>
        </p:nvSpPr>
        <p:spPr>
          <a:xfrm>
            <a:off x="3923317" y="1466008"/>
            <a:ext cx="431800" cy="4298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50700"/>
              </a:lnSpc>
            </a:pPr>
            <a:r>
              <a:rPr sz="600" dirty="0">
                <a:latin typeface="Calibri"/>
                <a:cs typeface="Calibri"/>
              </a:rPr>
              <a:t>Carbon</a:t>
            </a:r>
            <a:r>
              <a:rPr sz="600" spc="-35" dirty="0">
                <a:latin typeface="Calibri"/>
                <a:cs typeface="Calibri"/>
              </a:rPr>
              <a:t> </a:t>
            </a:r>
            <a:r>
              <a:rPr sz="600" dirty="0">
                <a:latin typeface="Calibri"/>
                <a:cs typeface="Calibri"/>
              </a:rPr>
              <a:t>Steel  </a:t>
            </a:r>
            <a:r>
              <a:rPr sz="600" spc="5" dirty="0">
                <a:latin typeface="Calibri"/>
                <a:cs typeface="Calibri"/>
              </a:rPr>
              <a:t>316LSS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65"/>
              </a:spcBef>
            </a:pPr>
            <a:r>
              <a:rPr sz="600" spc="5" dirty="0">
                <a:latin typeface="Calibri"/>
                <a:cs typeface="Calibri"/>
              </a:rPr>
              <a:t>317LSS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1215925" y="904891"/>
            <a:ext cx="3205480" cy="1599565"/>
          </a:xfrm>
          <a:custGeom>
            <a:avLst/>
            <a:gdLst/>
            <a:ahLst/>
            <a:cxnLst/>
            <a:rect l="l" t="t" r="r" b="b"/>
            <a:pathLst>
              <a:path w="3205479" h="1599564">
                <a:moveTo>
                  <a:pt x="0" y="1599444"/>
                </a:moveTo>
                <a:lnTo>
                  <a:pt x="3205419" y="1599444"/>
                </a:lnTo>
                <a:lnTo>
                  <a:pt x="3205419" y="0"/>
                </a:lnTo>
                <a:lnTo>
                  <a:pt x="0" y="0"/>
                </a:lnTo>
                <a:lnTo>
                  <a:pt x="0" y="1599444"/>
                </a:lnTo>
                <a:close/>
              </a:path>
            </a:pathLst>
          </a:custGeom>
          <a:ln w="551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19200" y="4872812"/>
            <a:ext cx="697230" cy="434975"/>
          </a:xfrm>
          <a:custGeom>
            <a:avLst/>
            <a:gdLst/>
            <a:ahLst/>
            <a:cxnLst/>
            <a:rect l="l" t="t" r="r" b="b"/>
            <a:pathLst>
              <a:path w="697230" h="434975">
                <a:moveTo>
                  <a:pt x="0" y="434644"/>
                </a:moveTo>
                <a:lnTo>
                  <a:pt x="696772" y="434644"/>
                </a:lnTo>
                <a:lnTo>
                  <a:pt x="696772" y="0"/>
                </a:lnTo>
                <a:lnTo>
                  <a:pt x="0" y="0"/>
                </a:lnTo>
                <a:lnTo>
                  <a:pt x="0" y="434644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223263" y="2662428"/>
            <a:ext cx="54483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Calibri"/>
                <a:cs typeface="Calibri"/>
              </a:rPr>
              <a:t>Slope</a:t>
            </a:r>
            <a:r>
              <a:rPr sz="650" spc="-65" dirty="0">
                <a:latin typeface="Calibri"/>
                <a:cs typeface="Calibri"/>
              </a:rPr>
              <a:t> </a:t>
            </a:r>
            <a:r>
              <a:rPr sz="650" spc="-10" dirty="0">
                <a:latin typeface="Calibri"/>
                <a:cs typeface="Calibri"/>
              </a:rPr>
              <a:t>Equation: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918461" y="2662428"/>
            <a:ext cx="659765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15" dirty="0">
                <a:latin typeface="Calibri"/>
                <a:cs typeface="Calibri"/>
              </a:rPr>
              <a:t>y</a:t>
            </a:r>
            <a:r>
              <a:rPr sz="650" spc="-5" dirty="0">
                <a:latin typeface="Calibri"/>
                <a:cs typeface="Calibri"/>
              </a:rPr>
              <a:t>=</a:t>
            </a:r>
            <a:r>
              <a:rPr sz="650" dirty="0">
                <a:latin typeface="Calibri"/>
                <a:cs typeface="Calibri"/>
              </a:rPr>
              <a:t>-</a:t>
            </a:r>
            <a:r>
              <a:rPr sz="650" spc="-10" dirty="0">
                <a:latin typeface="Calibri"/>
                <a:cs typeface="Calibri"/>
              </a:rPr>
              <a:t>1</a:t>
            </a:r>
            <a:r>
              <a:rPr sz="650" spc="-5" dirty="0">
                <a:latin typeface="Calibri"/>
                <a:cs typeface="Calibri"/>
              </a:rPr>
              <a:t>.</a:t>
            </a:r>
            <a:r>
              <a:rPr sz="650" spc="-10" dirty="0">
                <a:latin typeface="Calibri"/>
                <a:cs typeface="Calibri"/>
              </a:rPr>
              <a:t>0292x</a:t>
            </a:r>
            <a:r>
              <a:rPr sz="650" spc="-5" dirty="0">
                <a:latin typeface="Calibri"/>
                <a:cs typeface="Calibri"/>
              </a:rPr>
              <a:t>+</a:t>
            </a:r>
            <a:r>
              <a:rPr sz="650" spc="-10" dirty="0">
                <a:latin typeface="Calibri"/>
                <a:cs typeface="Calibri"/>
              </a:rPr>
              <a:t>448</a:t>
            </a:r>
            <a:r>
              <a:rPr sz="650" spc="-5" dirty="0">
                <a:latin typeface="Calibri"/>
                <a:cs typeface="Calibri"/>
              </a:rPr>
              <a:t>.</a:t>
            </a:r>
            <a:r>
              <a:rPr sz="650" spc="-10" dirty="0">
                <a:latin typeface="Calibri"/>
                <a:cs typeface="Calibri"/>
              </a:rPr>
              <a:t>6</a:t>
            </a:r>
            <a:r>
              <a:rPr sz="650" spc="-5" dirty="0">
                <a:latin typeface="Calibri"/>
                <a:cs typeface="Calibri"/>
              </a:rPr>
              <a:t>9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918461" y="2770631"/>
            <a:ext cx="19939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Calibri"/>
                <a:cs typeface="Calibri"/>
              </a:rPr>
              <a:t>U</a:t>
            </a:r>
            <a:r>
              <a:rPr sz="650" spc="-10" dirty="0">
                <a:latin typeface="Calibri"/>
                <a:cs typeface="Calibri"/>
              </a:rPr>
              <a:t>ni</a:t>
            </a:r>
            <a:r>
              <a:rPr sz="650" spc="-5" dirty="0">
                <a:latin typeface="Calibri"/>
                <a:cs typeface="Calibri"/>
              </a:rPr>
              <a:t>ts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871342" y="2770631"/>
            <a:ext cx="62357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Calibri"/>
                <a:cs typeface="Calibri"/>
              </a:rPr>
              <a:t>Unit Price</a:t>
            </a:r>
            <a:r>
              <a:rPr sz="650" spc="-80" dirty="0">
                <a:latin typeface="Calibri"/>
                <a:cs typeface="Calibri"/>
              </a:rPr>
              <a:t> </a:t>
            </a:r>
            <a:r>
              <a:rPr sz="650" spc="-5" dirty="0">
                <a:latin typeface="Calibri"/>
                <a:cs typeface="Calibri"/>
              </a:rPr>
              <a:t>($/unit)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223263" y="2878835"/>
            <a:ext cx="40132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Calibri"/>
                <a:cs typeface="Calibri"/>
              </a:rPr>
              <a:t>Start</a:t>
            </a:r>
            <a:r>
              <a:rPr sz="650" spc="-75" dirty="0">
                <a:latin typeface="Calibri"/>
                <a:cs typeface="Calibri"/>
              </a:rPr>
              <a:t> </a:t>
            </a:r>
            <a:r>
              <a:rPr sz="650" spc="-5" dirty="0">
                <a:latin typeface="Calibri"/>
                <a:cs typeface="Calibri"/>
              </a:rPr>
              <a:t>Point: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563239" y="2878835"/>
            <a:ext cx="253365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10" dirty="0">
                <a:latin typeface="Calibri"/>
                <a:cs typeface="Calibri"/>
              </a:rPr>
              <a:t>447</a:t>
            </a:r>
            <a:r>
              <a:rPr sz="650" spc="-5" dirty="0">
                <a:latin typeface="Calibri"/>
                <a:cs typeface="Calibri"/>
              </a:rPr>
              <a:t>.</a:t>
            </a:r>
            <a:r>
              <a:rPr sz="650" spc="-10" dirty="0">
                <a:latin typeface="Calibri"/>
                <a:cs typeface="Calibri"/>
              </a:rPr>
              <a:t>6</a:t>
            </a:r>
            <a:r>
              <a:rPr sz="650" spc="-5" dirty="0">
                <a:latin typeface="Calibri"/>
                <a:cs typeface="Calibri"/>
              </a:rPr>
              <a:t>6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796667" y="2878835"/>
            <a:ext cx="16637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Calibri"/>
                <a:cs typeface="Calibri"/>
              </a:rPr>
              <a:t>1 </a:t>
            </a:r>
            <a:r>
              <a:rPr sz="650" spc="65" dirty="0">
                <a:latin typeface="Calibri"/>
                <a:cs typeface="Calibri"/>
              </a:rPr>
              <a:t> </a:t>
            </a:r>
            <a:r>
              <a:rPr sz="650" spc="-5" dirty="0">
                <a:latin typeface="Calibri"/>
                <a:cs typeface="Calibri"/>
              </a:rPr>
              <a:t>$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223263" y="2987040"/>
            <a:ext cx="365125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Calibri"/>
                <a:cs typeface="Calibri"/>
              </a:rPr>
              <a:t>End</a:t>
            </a:r>
            <a:r>
              <a:rPr sz="650" spc="-100" dirty="0">
                <a:latin typeface="Calibri"/>
                <a:cs typeface="Calibri"/>
              </a:rPr>
              <a:t> </a:t>
            </a:r>
            <a:r>
              <a:rPr sz="650" spc="-5" dirty="0">
                <a:latin typeface="Calibri"/>
                <a:cs typeface="Calibri"/>
              </a:rPr>
              <a:t>Point: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563239" y="2987040"/>
            <a:ext cx="253365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10" dirty="0">
                <a:latin typeface="Calibri"/>
                <a:cs typeface="Calibri"/>
              </a:rPr>
              <a:t>345</a:t>
            </a:r>
            <a:r>
              <a:rPr sz="650" spc="-5" dirty="0">
                <a:latin typeface="Calibri"/>
                <a:cs typeface="Calibri"/>
              </a:rPr>
              <a:t>.</a:t>
            </a:r>
            <a:r>
              <a:rPr sz="650" spc="-10" dirty="0">
                <a:latin typeface="Calibri"/>
                <a:cs typeface="Calibri"/>
              </a:rPr>
              <a:t>7</a:t>
            </a:r>
            <a:r>
              <a:rPr sz="650" spc="-5" dirty="0">
                <a:latin typeface="Calibri"/>
                <a:cs typeface="Calibri"/>
              </a:rPr>
              <a:t>7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713989" y="2987040"/>
            <a:ext cx="24892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Calibri"/>
                <a:cs typeface="Calibri"/>
              </a:rPr>
              <a:t>100 </a:t>
            </a:r>
            <a:r>
              <a:rPr sz="650" spc="65" dirty="0">
                <a:latin typeface="Calibri"/>
                <a:cs typeface="Calibri"/>
              </a:rPr>
              <a:t> </a:t>
            </a:r>
            <a:r>
              <a:rPr sz="650" spc="-5" dirty="0">
                <a:latin typeface="Calibri"/>
                <a:cs typeface="Calibri"/>
              </a:rPr>
              <a:t>$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54812" y="3311652"/>
            <a:ext cx="1618615" cy="7048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81025">
              <a:lnSpc>
                <a:spcPct val="100000"/>
              </a:lnSpc>
            </a:pPr>
            <a:r>
              <a:rPr sz="650" b="1" spc="-5" dirty="0">
                <a:latin typeface="Calibri"/>
                <a:cs typeface="Calibri"/>
              </a:rPr>
              <a:t>Should-Costs for Globe</a:t>
            </a:r>
            <a:r>
              <a:rPr sz="650" b="1" spc="-40" dirty="0">
                <a:latin typeface="Calibri"/>
                <a:cs typeface="Calibri"/>
              </a:rPr>
              <a:t> </a:t>
            </a:r>
            <a:r>
              <a:rPr sz="650" b="1" spc="-5" dirty="0">
                <a:latin typeface="Calibri"/>
                <a:cs typeface="Calibri"/>
              </a:rPr>
              <a:t>Valves</a:t>
            </a:r>
            <a:endParaRPr sz="6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800" b="1" spc="10" dirty="0">
                <a:latin typeface="Arial"/>
                <a:cs typeface="Arial"/>
              </a:rPr>
              <a:t>Category:   </a:t>
            </a:r>
            <a:r>
              <a:rPr sz="800" b="1" spc="10" dirty="0">
                <a:solidFill>
                  <a:srgbClr val="FF0000"/>
                </a:solidFill>
                <a:latin typeface="Arial"/>
                <a:cs typeface="Arial"/>
              </a:rPr>
              <a:t>Relief</a:t>
            </a:r>
            <a:r>
              <a:rPr sz="800" b="1" spc="-9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00" b="1" spc="5" dirty="0">
                <a:solidFill>
                  <a:srgbClr val="FF0000"/>
                </a:solidFill>
                <a:latin typeface="Arial"/>
                <a:cs typeface="Arial"/>
              </a:rPr>
              <a:t>Valves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40"/>
              </a:spcBef>
            </a:pPr>
            <a:r>
              <a:rPr sz="800" b="1" spc="15" dirty="0">
                <a:solidFill>
                  <a:srgbClr val="FF0000"/>
                </a:solidFill>
                <a:latin typeface="Arial"/>
                <a:cs typeface="Arial"/>
              </a:rPr>
              <a:t>Key </a:t>
            </a:r>
            <a:r>
              <a:rPr sz="800" b="1" spc="10" dirty="0">
                <a:solidFill>
                  <a:srgbClr val="FF0000"/>
                </a:solidFill>
                <a:latin typeface="Arial"/>
                <a:cs typeface="Arial"/>
              </a:rPr>
              <a:t>Indicators for Relief</a:t>
            </a:r>
            <a:r>
              <a:rPr sz="800" b="1" spc="-8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00" b="1" spc="5" dirty="0">
                <a:solidFill>
                  <a:srgbClr val="FF0000"/>
                </a:solidFill>
                <a:latin typeface="Arial"/>
                <a:cs typeface="Arial"/>
              </a:rPr>
              <a:t>Valves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224788" y="4872609"/>
            <a:ext cx="3041015" cy="4381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Arial"/>
                <a:cs typeface="Arial"/>
              </a:rPr>
              <a:t>Demand for </a:t>
            </a:r>
            <a:r>
              <a:rPr sz="650" dirty="0">
                <a:latin typeface="Arial"/>
                <a:cs typeface="Arial"/>
              </a:rPr>
              <a:t>relief valves in </a:t>
            </a:r>
            <a:r>
              <a:rPr sz="650" spc="-5" dirty="0">
                <a:latin typeface="Arial"/>
                <a:cs typeface="Arial"/>
              </a:rPr>
              <a:t>Q1 </a:t>
            </a:r>
            <a:r>
              <a:rPr sz="650" dirty="0">
                <a:latin typeface="Arial"/>
                <a:cs typeface="Arial"/>
              </a:rPr>
              <a:t>is projected </a:t>
            </a:r>
            <a:r>
              <a:rPr sz="650" spc="-5" dirty="0">
                <a:latin typeface="Arial"/>
                <a:cs typeface="Arial"/>
              </a:rPr>
              <a:t>to be 5.5% higher than </a:t>
            </a:r>
            <a:r>
              <a:rPr sz="650" dirty="0">
                <a:latin typeface="Arial"/>
                <a:cs typeface="Arial"/>
              </a:rPr>
              <a:t>in</a:t>
            </a:r>
            <a:r>
              <a:rPr sz="650" spc="-45" dirty="0">
                <a:latin typeface="Arial"/>
                <a:cs typeface="Arial"/>
              </a:rPr>
              <a:t> </a:t>
            </a:r>
            <a:r>
              <a:rPr sz="650" spc="-5" dirty="0">
                <a:latin typeface="Arial"/>
                <a:cs typeface="Arial"/>
              </a:rPr>
              <a:t>Q1.</a:t>
            </a:r>
            <a:endParaRPr sz="650">
              <a:latin typeface="Arial"/>
              <a:cs typeface="Arial"/>
            </a:endParaRPr>
          </a:p>
          <a:p>
            <a:pPr marL="12700" marR="196215">
              <a:lnSpc>
                <a:spcPct val="109200"/>
              </a:lnSpc>
            </a:pPr>
            <a:r>
              <a:rPr sz="650" spc="-5" dirty="0">
                <a:latin typeface="Arial"/>
                <a:cs typeface="Arial"/>
              </a:rPr>
              <a:t>Lead </a:t>
            </a:r>
            <a:r>
              <a:rPr sz="650" dirty="0">
                <a:latin typeface="Arial"/>
                <a:cs typeface="Arial"/>
              </a:rPr>
              <a:t>Times </a:t>
            </a:r>
            <a:r>
              <a:rPr sz="650" spc="-5" dirty="0">
                <a:latin typeface="Arial"/>
                <a:cs typeface="Arial"/>
              </a:rPr>
              <a:t>for </a:t>
            </a:r>
            <a:r>
              <a:rPr sz="650" dirty="0">
                <a:latin typeface="Arial"/>
                <a:cs typeface="Arial"/>
              </a:rPr>
              <a:t>relief valves in </a:t>
            </a:r>
            <a:r>
              <a:rPr sz="650" spc="-5" dirty="0">
                <a:latin typeface="Arial"/>
                <a:cs typeface="Arial"/>
              </a:rPr>
              <a:t>Q1 are projected to be 0.2% higher than </a:t>
            </a:r>
            <a:r>
              <a:rPr sz="650" dirty="0">
                <a:latin typeface="Arial"/>
                <a:cs typeface="Arial"/>
              </a:rPr>
              <a:t>in </a:t>
            </a:r>
            <a:r>
              <a:rPr sz="650" spc="-5" dirty="0">
                <a:latin typeface="Arial"/>
                <a:cs typeface="Arial"/>
              </a:rPr>
              <a:t>Q1.  </a:t>
            </a:r>
            <a:r>
              <a:rPr sz="650" dirty="0">
                <a:latin typeface="Arial"/>
                <a:cs typeface="Arial"/>
              </a:rPr>
              <a:t>Prices </a:t>
            </a:r>
            <a:r>
              <a:rPr sz="650" spc="-5" dirty="0">
                <a:latin typeface="Arial"/>
                <a:cs typeface="Arial"/>
              </a:rPr>
              <a:t>for </a:t>
            </a:r>
            <a:r>
              <a:rPr sz="650" dirty="0">
                <a:latin typeface="Arial"/>
                <a:cs typeface="Arial"/>
              </a:rPr>
              <a:t>relief valves in </a:t>
            </a:r>
            <a:r>
              <a:rPr sz="650" spc="-5" dirty="0">
                <a:latin typeface="Arial"/>
                <a:cs typeface="Arial"/>
              </a:rPr>
              <a:t>Q1 are projected to be 3.0% higher than </a:t>
            </a:r>
            <a:r>
              <a:rPr sz="650" dirty="0">
                <a:latin typeface="Arial"/>
                <a:cs typeface="Arial"/>
              </a:rPr>
              <a:t>in</a:t>
            </a:r>
            <a:r>
              <a:rPr sz="650" spc="-5" dirty="0">
                <a:latin typeface="Arial"/>
                <a:cs typeface="Arial"/>
              </a:rPr>
              <a:t> Q1</a:t>
            </a:r>
            <a:endParaRPr sz="6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sz="650" dirty="0">
                <a:latin typeface="Arial"/>
                <a:cs typeface="Arial"/>
              </a:rPr>
              <a:t>Capacity Utilization </a:t>
            </a:r>
            <a:r>
              <a:rPr sz="650" spc="-5" dirty="0">
                <a:latin typeface="Arial"/>
                <a:cs typeface="Arial"/>
              </a:rPr>
              <a:t>for </a:t>
            </a:r>
            <a:r>
              <a:rPr sz="650" dirty="0">
                <a:latin typeface="Arial"/>
                <a:cs typeface="Arial"/>
              </a:rPr>
              <a:t>relief valves in </a:t>
            </a:r>
            <a:r>
              <a:rPr sz="650" spc="-5" dirty="0">
                <a:latin typeface="Arial"/>
                <a:cs typeface="Arial"/>
              </a:rPr>
              <a:t>Q1 </a:t>
            </a:r>
            <a:r>
              <a:rPr sz="650" dirty="0">
                <a:latin typeface="Arial"/>
                <a:cs typeface="Arial"/>
              </a:rPr>
              <a:t>is projected </a:t>
            </a:r>
            <a:r>
              <a:rPr sz="650" spc="-5" dirty="0">
                <a:latin typeface="Arial"/>
                <a:cs typeface="Arial"/>
              </a:rPr>
              <a:t>to be 0.9% higher than </a:t>
            </a:r>
            <a:r>
              <a:rPr sz="650" dirty="0">
                <a:latin typeface="Arial"/>
                <a:cs typeface="Arial"/>
              </a:rPr>
              <a:t>in</a:t>
            </a:r>
            <a:r>
              <a:rPr sz="650" spc="-60" dirty="0">
                <a:latin typeface="Arial"/>
                <a:cs typeface="Arial"/>
              </a:rPr>
              <a:t> </a:t>
            </a:r>
            <a:r>
              <a:rPr sz="650" spc="-5" dirty="0">
                <a:latin typeface="Arial"/>
                <a:cs typeface="Arial"/>
              </a:rPr>
              <a:t>Q1</a:t>
            </a:r>
            <a:endParaRPr sz="65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223263" y="5630290"/>
            <a:ext cx="885825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Calibri"/>
                <a:cs typeface="Calibri"/>
              </a:rPr>
              <a:t>Demand for Relief</a:t>
            </a:r>
            <a:r>
              <a:rPr sz="650" b="1" spc="-90" dirty="0">
                <a:latin typeface="Calibri"/>
                <a:cs typeface="Calibri"/>
              </a:rPr>
              <a:t> </a:t>
            </a:r>
            <a:r>
              <a:rPr sz="650" b="1" spc="-5" dirty="0">
                <a:latin typeface="Calibri"/>
                <a:cs typeface="Calibri"/>
              </a:rPr>
              <a:t>Valves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1219961" y="2659633"/>
            <a:ext cx="0" cy="440690"/>
          </a:xfrm>
          <a:custGeom>
            <a:avLst/>
            <a:gdLst/>
            <a:ahLst/>
            <a:cxnLst/>
            <a:rect l="l" t="t" r="r" b="b"/>
            <a:pathLst>
              <a:path h="440689">
                <a:moveTo>
                  <a:pt x="0" y="0"/>
                </a:moveTo>
                <a:lnTo>
                  <a:pt x="0" y="440435"/>
                </a:lnTo>
              </a:path>
            </a:pathLst>
          </a:custGeom>
          <a:ln w="761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868041" y="2667254"/>
            <a:ext cx="0" cy="433070"/>
          </a:xfrm>
          <a:custGeom>
            <a:avLst/>
            <a:gdLst/>
            <a:ahLst/>
            <a:cxnLst/>
            <a:rect l="l" t="t" r="r" b="b"/>
            <a:pathLst>
              <a:path h="433069">
                <a:moveTo>
                  <a:pt x="0" y="0"/>
                </a:moveTo>
                <a:lnTo>
                  <a:pt x="0" y="432816"/>
                </a:lnTo>
              </a:path>
            </a:pathLst>
          </a:custGeom>
          <a:ln w="76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844925" y="2667254"/>
            <a:ext cx="0" cy="433070"/>
          </a:xfrm>
          <a:custGeom>
            <a:avLst/>
            <a:gdLst/>
            <a:ahLst/>
            <a:cxnLst/>
            <a:rect l="l" t="t" r="r" b="b"/>
            <a:pathLst>
              <a:path h="433069">
                <a:moveTo>
                  <a:pt x="0" y="0"/>
                </a:moveTo>
                <a:lnTo>
                  <a:pt x="0" y="432816"/>
                </a:lnTo>
              </a:path>
            </a:pathLst>
          </a:custGeom>
          <a:ln w="76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915160" y="2667254"/>
            <a:ext cx="0" cy="433070"/>
          </a:xfrm>
          <a:custGeom>
            <a:avLst/>
            <a:gdLst/>
            <a:ahLst/>
            <a:cxnLst/>
            <a:rect l="l" t="t" r="r" b="b"/>
            <a:pathLst>
              <a:path h="433069">
                <a:moveTo>
                  <a:pt x="0" y="0"/>
                </a:moveTo>
                <a:lnTo>
                  <a:pt x="0" y="432816"/>
                </a:lnTo>
              </a:path>
            </a:pathLst>
          </a:custGeom>
          <a:ln w="76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844925" y="4228210"/>
            <a:ext cx="0" cy="541020"/>
          </a:xfrm>
          <a:custGeom>
            <a:avLst/>
            <a:gdLst/>
            <a:ahLst/>
            <a:cxnLst/>
            <a:rect l="l" t="t" r="r" b="b"/>
            <a:pathLst>
              <a:path h="541020">
                <a:moveTo>
                  <a:pt x="0" y="0"/>
                </a:moveTo>
                <a:lnTo>
                  <a:pt x="0" y="541020"/>
                </a:lnTo>
              </a:path>
            </a:pathLst>
          </a:custGeom>
          <a:ln w="76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223772" y="2663444"/>
            <a:ext cx="2625090" cy="0"/>
          </a:xfrm>
          <a:custGeom>
            <a:avLst/>
            <a:gdLst/>
            <a:ahLst/>
            <a:cxnLst/>
            <a:rect l="l" t="t" r="r" b="b"/>
            <a:pathLst>
              <a:path w="2625090">
                <a:moveTo>
                  <a:pt x="0" y="0"/>
                </a:moveTo>
                <a:lnTo>
                  <a:pt x="2624963" y="0"/>
                </a:lnTo>
              </a:path>
            </a:pathLst>
          </a:custGeom>
          <a:ln w="76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223772" y="2771647"/>
            <a:ext cx="2625090" cy="0"/>
          </a:xfrm>
          <a:custGeom>
            <a:avLst/>
            <a:gdLst/>
            <a:ahLst/>
            <a:cxnLst/>
            <a:rect l="l" t="t" r="r" b="b"/>
            <a:pathLst>
              <a:path w="2625090">
                <a:moveTo>
                  <a:pt x="0" y="0"/>
                </a:moveTo>
                <a:lnTo>
                  <a:pt x="2624963" y="0"/>
                </a:lnTo>
              </a:path>
            </a:pathLst>
          </a:custGeom>
          <a:ln w="76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223772" y="2879852"/>
            <a:ext cx="2625090" cy="0"/>
          </a:xfrm>
          <a:custGeom>
            <a:avLst/>
            <a:gdLst/>
            <a:ahLst/>
            <a:cxnLst/>
            <a:rect l="l" t="t" r="r" b="b"/>
            <a:pathLst>
              <a:path w="2625090">
                <a:moveTo>
                  <a:pt x="0" y="0"/>
                </a:moveTo>
                <a:lnTo>
                  <a:pt x="2624963" y="0"/>
                </a:lnTo>
              </a:path>
            </a:pathLst>
          </a:custGeom>
          <a:ln w="761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223772" y="2988055"/>
            <a:ext cx="2625090" cy="0"/>
          </a:xfrm>
          <a:custGeom>
            <a:avLst/>
            <a:gdLst/>
            <a:ahLst/>
            <a:cxnLst/>
            <a:rect l="l" t="t" r="r" b="b"/>
            <a:pathLst>
              <a:path w="2625090">
                <a:moveTo>
                  <a:pt x="0" y="0"/>
                </a:moveTo>
                <a:lnTo>
                  <a:pt x="2624963" y="0"/>
                </a:lnTo>
              </a:path>
            </a:pathLst>
          </a:custGeom>
          <a:ln w="761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223772" y="3096259"/>
            <a:ext cx="2625090" cy="0"/>
          </a:xfrm>
          <a:custGeom>
            <a:avLst/>
            <a:gdLst/>
            <a:ahLst/>
            <a:cxnLst/>
            <a:rect l="l" t="t" r="r" b="b"/>
            <a:pathLst>
              <a:path w="2625090">
                <a:moveTo>
                  <a:pt x="0" y="0"/>
                </a:moveTo>
                <a:lnTo>
                  <a:pt x="2624963" y="0"/>
                </a:lnTo>
              </a:path>
            </a:pathLst>
          </a:custGeom>
          <a:ln w="76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26" name="object 26"/>
          <p:cNvGraphicFramePr>
            <a:graphicFrameLocks noGrp="1"/>
          </p:cNvGraphicFramePr>
          <p:nvPr/>
        </p:nvGraphicFramePr>
        <p:xfrm>
          <a:off x="1216152" y="4116197"/>
          <a:ext cx="5826760" cy="6572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480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410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4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476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18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0797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108203">
                <a:tc>
                  <a:txBody>
                    <a:bodyPr/>
                    <a:lstStyle/>
                    <a:p>
                      <a:pPr marL="542290">
                        <a:lnSpc>
                          <a:spcPts val="740"/>
                        </a:lnSpc>
                      </a:pPr>
                      <a:r>
                        <a:rPr sz="65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Key</a:t>
                      </a:r>
                      <a:r>
                        <a:rPr sz="650" b="1" spc="-6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Indicators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8890">
                        <a:lnSpc>
                          <a:spcPts val="740"/>
                        </a:lnSpc>
                      </a:pPr>
                      <a:r>
                        <a:rPr sz="65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2013 </a:t>
                      </a:r>
                      <a:r>
                        <a:rPr sz="650" b="1" spc="-10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Q1-2015</a:t>
                      </a:r>
                      <a:r>
                        <a:rPr sz="650" b="1" spc="-70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Q1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97155">
                        <a:lnSpc>
                          <a:spcPts val="740"/>
                        </a:lnSpc>
                      </a:pPr>
                      <a:r>
                        <a:rPr sz="65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2020</a:t>
                      </a:r>
                      <a:r>
                        <a:rPr sz="650" b="1" spc="-100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Q1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Demand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5875" algn="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5.5%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4139" algn="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35.4%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Order Lead</a:t>
                      </a:r>
                      <a:r>
                        <a:rPr sz="650" spc="-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Time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5875" algn="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0.2%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4139" algn="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940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0.2%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40640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Prices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5875" algn="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3.0%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4139" algn="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12.8%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40640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Capacity</a:t>
                      </a:r>
                      <a:r>
                        <a:rPr sz="650" spc="-9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dirty="0">
                          <a:latin typeface="Arial"/>
                          <a:cs typeface="Arial"/>
                        </a:rPr>
                        <a:t>Utilization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5875" algn="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0.9%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4139" algn="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940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0.9%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40640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Supplier</a:t>
                      </a:r>
                      <a:r>
                        <a:rPr sz="650" spc="-4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Concentration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b="1" dirty="0">
                          <a:solidFill>
                            <a:srgbClr val="339966"/>
                          </a:solidFill>
                          <a:latin typeface="Arial"/>
                          <a:cs typeface="Arial"/>
                        </a:rPr>
                        <a:t>LO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0.2%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9535" algn="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b="1" dirty="0">
                          <a:solidFill>
                            <a:srgbClr val="339966"/>
                          </a:solidFill>
                          <a:latin typeface="Arial"/>
                          <a:cs typeface="Arial"/>
                        </a:rPr>
                        <a:t>LO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940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7.2%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27" name="object 27"/>
          <p:cNvGraphicFramePr>
            <a:graphicFrameLocks noGrp="1"/>
          </p:cNvGraphicFramePr>
          <p:nvPr/>
        </p:nvGraphicFramePr>
        <p:xfrm>
          <a:off x="1216152" y="7250938"/>
          <a:ext cx="5830570" cy="4406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88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868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7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08203">
                <a:tc>
                  <a:txBody>
                    <a:bodyPr/>
                    <a:lstStyle/>
                    <a:p>
                      <a:pPr marL="114300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Chart</a:t>
                      </a:r>
                      <a:r>
                        <a:rPr sz="650" b="1" spc="-6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Name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ts val="780"/>
                        </a:lnSpc>
                      </a:pPr>
                      <a:r>
                        <a:rPr sz="650" b="1" spc="-10" dirty="0">
                          <a:latin typeface="Arial"/>
                          <a:cs typeface="Arial"/>
                        </a:rPr>
                        <a:t>2005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ts val="780"/>
                        </a:lnSpc>
                      </a:pPr>
                      <a:r>
                        <a:rPr sz="650" b="1" spc="-10" dirty="0">
                          <a:latin typeface="Arial"/>
                          <a:cs typeface="Arial"/>
                        </a:rPr>
                        <a:t>2006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780"/>
                        </a:lnSpc>
                      </a:pPr>
                      <a:r>
                        <a:rPr sz="650" b="1" spc="-10" dirty="0">
                          <a:latin typeface="Arial"/>
                          <a:cs typeface="Arial"/>
                        </a:rPr>
                        <a:t>2007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ts val="780"/>
                        </a:lnSpc>
                      </a:pPr>
                      <a:r>
                        <a:rPr sz="650" b="1" spc="-10" dirty="0">
                          <a:latin typeface="Arial"/>
                          <a:cs typeface="Arial"/>
                        </a:rPr>
                        <a:t>2008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780"/>
                        </a:lnSpc>
                      </a:pPr>
                      <a:r>
                        <a:rPr sz="650" b="1" spc="-10" dirty="0">
                          <a:latin typeface="Arial"/>
                          <a:cs typeface="Arial"/>
                        </a:rPr>
                        <a:t>2009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Americas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28.28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30.01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31.91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35.06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29.18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Arial"/>
                          <a:cs typeface="Arial"/>
                        </a:rPr>
                        <a:t>EMEA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28.80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32.10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35.93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41.75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32.04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Asia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14.85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17.33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19.66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23.44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21.29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8" name="object 28"/>
          <p:cNvSpPr/>
          <p:nvPr/>
        </p:nvSpPr>
        <p:spPr>
          <a:xfrm>
            <a:off x="1221130" y="5855970"/>
            <a:ext cx="2635885" cy="1294002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873717" y="2088730"/>
            <a:ext cx="2023110" cy="0"/>
          </a:xfrm>
          <a:custGeom>
            <a:avLst/>
            <a:gdLst/>
            <a:ahLst/>
            <a:cxnLst/>
            <a:rect l="l" t="t" r="r" b="b"/>
            <a:pathLst>
              <a:path w="2023110">
                <a:moveTo>
                  <a:pt x="0" y="0"/>
                </a:moveTo>
                <a:lnTo>
                  <a:pt x="2022929" y="0"/>
                </a:lnTo>
              </a:path>
            </a:pathLst>
          </a:custGeom>
          <a:ln w="547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873717" y="1943742"/>
            <a:ext cx="2023110" cy="0"/>
          </a:xfrm>
          <a:custGeom>
            <a:avLst/>
            <a:gdLst/>
            <a:ahLst/>
            <a:cxnLst/>
            <a:rect l="l" t="t" r="r" b="b"/>
            <a:pathLst>
              <a:path w="2023110">
                <a:moveTo>
                  <a:pt x="0" y="0"/>
                </a:moveTo>
                <a:lnTo>
                  <a:pt x="2022929" y="0"/>
                </a:lnTo>
              </a:path>
            </a:pathLst>
          </a:custGeom>
          <a:ln w="547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873717" y="1798777"/>
            <a:ext cx="2023110" cy="0"/>
          </a:xfrm>
          <a:custGeom>
            <a:avLst/>
            <a:gdLst/>
            <a:ahLst/>
            <a:cxnLst/>
            <a:rect l="l" t="t" r="r" b="b"/>
            <a:pathLst>
              <a:path w="2023110">
                <a:moveTo>
                  <a:pt x="0" y="0"/>
                </a:moveTo>
                <a:lnTo>
                  <a:pt x="2022929" y="0"/>
                </a:lnTo>
              </a:path>
            </a:pathLst>
          </a:custGeom>
          <a:ln w="547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873717" y="1653788"/>
            <a:ext cx="2023110" cy="0"/>
          </a:xfrm>
          <a:custGeom>
            <a:avLst/>
            <a:gdLst/>
            <a:ahLst/>
            <a:cxnLst/>
            <a:rect l="l" t="t" r="r" b="b"/>
            <a:pathLst>
              <a:path w="2023110">
                <a:moveTo>
                  <a:pt x="0" y="0"/>
                </a:moveTo>
                <a:lnTo>
                  <a:pt x="2022929" y="0"/>
                </a:lnTo>
              </a:path>
            </a:pathLst>
          </a:custGeom>
          <a:ln w="547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873717" y="1509712"/>
            <a:ext cx="2023110" cy="0"/>
          </a:xfrm>
          <a:custGeom>
            <a:avLst/>
            <a:gdLst/>
            <a:ahLst/>
            <a:cxnLst/>
            <a:rect l="l" t="t" r="r" b="b"/>
            <a:pathLst>
              <a:path w="2023110">
                <a:moveTo>
                  <a:pt x="0" y="0"/>
                </a:moveTo>
                <a:lnTo>
                  <a:pt x="2022929" y="0"/>
                </a:lnTo>
              </a:path>
            </a:pathLst>
          </a:custGeom>
          <a:ln w="547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873717" y="1364724"/>
            <a:ext cx="2023110" cy="0"/>
          </a:xfrm>
          <a:custGeom>
            <a:avLst/>
            <a:gdLst/>
            <a:ahLst/>
            <a:cxnLst/>
            <a:rect l="l" t="t" r="r" b="b"/>
            <a:pathLst>
              <a:path w="2023110">
                <a:moveTo>
                  <a:pt x="0" y="0"/>
                </a:moveTo>
                <a:lnTo>
                  <a:pt x="2022929" y="0"/>
                </a:lnTo>
              </a:path>
            </a:pathLst>
          </a:custGeom>
          <a:ln w="547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873717" y="1219736"/>
            <a:ext cx="2023110" cy="0"/>
          </a:xfrm>
          <a:custGeom>
            <a:avLst/>
            <a:gdLst/>
            <a:ahLst/>
            <a:cxnLst/>
            <a:rect l="l" t="t" r="r" b="b"/>
            <a:pathLst>
              <a:path w="2023110">
                <a:moveTo>
                  <a:pt x="0" y="0"/>
                </a:moveTo>
                <a:lnTo>
                  <a:pt x="2022929" y="0"/>
                </a:lnTo>
              </a:path>
            </a:pathLst>
          </a:custGeom>
          <a:ln w="547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873717" y="1074748"/>
            <a:ext cx="2023110" cy="0"/>
          </a:xfrm>
          <a:custGeom>
            <a:avLst/>
            <a:gdLst/>
            <a:ahLst/>
            <a:cxnLst/>
            <a:rect l="l" t="t" r="r" b="b"/>
            <a:pathLst>
              <a:path w="2023110">
                <a:moveTo>
                  <a:pt x="0" y="0"/>
                </a:moveTo>
                <a:lnTo>
                  <a:pt x="2022929" y="0"/>
                </a:lnTo>
              </a:path>
            </a:pathLst>
          </a:custGeom>
          <a:ln w="547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873717" y="930671"/>
            <a:ext cx="2023110" cy="0"/>
          </a:xfrm>
          <a:custGeom>
            <a:avLst/>
            <a:gdLst/>
            <a:ahLst/>
            <a:cxnLst/>
            <a:rect l="l" t="t" r="r" b="b"/>
            <a:pathLst>
              <a:path w="2023110">
                <a:moveTo>
                  <a:pt x="0" y="0"/>
                </a:moveTo>
                <a:lnTo>
                  <a:pt x="2022929" y="0"/>
                </a:lnTo>
              </a:path>
            </a:pathLst>
          </a:custGeom>
          <a:ln w="547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873717" y="930671"/>
            <a:ext cx="0" cy="1303655"/>
          </a:xfrm>
          <a:custGeom>
            <a:avLst/>
            <a:gdLst/>
            <a:ahLst/>
            <a:cxnLst/>
            <a:rect l="l" t="t" r="r" b="b"/>
            <a:pathLst>
              <a:path h="1303655">
                <a:moveTo>
                  <a:pt x="0" y="1303046"/>
                </a:moveTo>
                <a:lnTo>
                  <a:pt x="0" y="0"/>
                </a:lnTo>
              </a:path>
            </a:pathLst>
          </a:custGeom>
          <a:ln w="565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848289" y="2233718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427" y="0"/>
                </a:lnTo>
              </a:path>
            </a:pathLst>
          </a:custGeom>
          <a:ln w="547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848289" y="2088730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427" y="0"/>
                </a:lnTo>
              </a:path>
            </a:pathLst>
          </a:custGeom>
          <a:ln w="547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848289" y="1943742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427" y="0"/>
                </a:lnTo>
              </a:path>
            </a:pathLst>
          </a:custGeom>
          <a:ln w="547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848289" y="1798777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427" y="0"/>
                </a:lnTo>
              </a:path>
            </a:pathLst>
          </a:custGeom>
          <a:ln w="547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848289" y="1653788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427" y="0"/>
                </a:lnTo>
              </a:path>
            </a:pathLst>
          </a:custGeom>
          <a:ln w="547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848289" y="1509712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427" y="0"/>
                </a:lnTo>
              </a:path>
            </a:pathLst>
          </a:custGeom>
          <a:ln w="547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848289" y="1364724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427" y="0"/>
                </a:lnTo>
              </a:path>
            </a:pathLst>
          </a:custGeom>
          <a:ln w="547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848289" y="1219736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427" y="0"/>
                </a:lnTo>
              </a:path>
            </a:pathLst>
          </a:custGeom>
          <a:ln w="547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848289" y="1074748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427" y="0"/>
                </a:lnTo>
              </a:path>
            </a:pathLst>
          </a:custGeom>
          <a:ln w="547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848289" y="930671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427" y="0"/>
                </a:lnTo>
              </a:path>
            </a:pathLst>
          </a:custGeom>
          <a:ln w="547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873717" y="2233718"/>
            <a:ext cx="2023110" cy="0"/>
          </a:xfrm>
          <a:custGeom>
            <a:avLst/>
            <a:gdLst/>
            <a:ahLst/>
            <a:cxnLst/>
            <a:rect l="l" t="t" r="r" b="b"/>
            <a:pathLst>
              <a:path w="2023110">
                <a:moveTo>
                  <a:pt x="0" y="0"/>
                </a:moveTo>
                <a:lnTo>
                  <a:pt x="2022929" y="0"/>
                </a:lnTo>
              </a:path>
            </a:pathLst>
          </a:custGeom>
          <a:ln w="547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873717" y="223371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708"/>
                </a:lnTo>
              </a:path>
            </a:pathLst>
          </a:custGeom>
          <a:ln w="565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210871" y="223371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708"/>
                </a:lnTo>
              </a:path>
            </a:pathLst>
          </a:custGeom>
          <a:ln w="565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548026" y="223371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708"/>
                </a:lnTo>
              </a:path>
            </a:pathLst>
          </a:custGeom>
          <a:ln w="565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885181" y="223371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708"/>
                </a:lnTo>
              </a:path>
            </a:pathLst>
          </a:custGeom>
          <a:ln w="565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222336" y="223371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708"/>
                </a:lnTo>
              </a:path>
            </a:pathLst>
          </a:custGeom>
          <a:ln w="565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559491" y="223371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708"/>
                </a:lnTo>
              </a:path>
            </a:pathLst>
          </a:custGeom>
          <a:ln w="565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896646" y="223371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708"/>
                </a:lnTo>
              </a:path>
            </a:pathLst>
          </a:custGeom>
          <a:ln w="565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890668" y="1599076"/>
            <a:ext cx="1669414" cy="130810"/>
          </a:xfrm>
          <a:custGeom>
            <a:avLst/>
            <a:gdLst/>
            <a:ahLst/>
            <a:cxnLst/>
            <a:rect l="l" t="t" r="r" b="b"/>
            <a:pathLst>
              <a:path w="1669414" h="130810">
                <a:moveTo>
                  <a:pt x="0" y="0"/>
                </a:moveTo>
                <a:lnTo>
                  <a:pt x="1668822" y="130398"/>
                </a:lnTo>
              </a:path>
            </a:pathLst>
          </a:custGeom>
          <a:ln w="14592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 txBox="1"/>
          <p:nvPr/>
        </p:nvSpPr>
        <p:spPr>
          <a:xfrm>
            <a:off x="1841051" y="2277886"/>
            <a:ext cx="65405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2158460" y="2277886"/>
            <a:ext cx="104775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Calibri"/>
                <a:cs typeface="Calibri"/>
              </a:rPr>
              <a:t>20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2495772" y="2277886"/>
            <a:ext cx="441959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349250" algn="l"/>
              </a:tabLst>
            </a:pPr>
            <a:r>
              <a:rPr sz="600" dirty="0">
                <a:latin typeface="Calibri"/>
                <a:cs typeface="Calibri"/>
              </a:rPr>
              <a:t>4</a:t>
            </a:r>
            <a:r>
              <a:rPr sz="600" spc="5" dirty="0">
                <a:latin typeface="Calibri"/>
                <a:cs typeface="Calibri"/>
              </a:rPr>
              <a:t>0</a:t>
            </a:r>
            <a:r>
              <a:rPr sz="600" dirty="0">
                <a:latin typeface="Calibri"/>
                <a:cs typeface="Calibri"/>
              </a:rPr>
              <a:t>	60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3170239" y="2277886"/>
            <a:ext cx="104775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Calibri"/>
                <a:cs typeface="Calibri"/>
              </a:rPr>
              <a:t>80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3487616" y="2277886"/>
            <a:ext cx="145415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100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3825007" y="2277886"/>
            <a:ext cx="145415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120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1224788" y="691642"/>
            <a:ext cx="1339215" cy="15957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Arial"/>
                <a:cs typeface="Arial"/>
              </a:rPr>
              <a:t>Economies of Scale - Gate</a:t>
            </a:r>
            <a:r>
              <a:rPr sz="650" b="1" spc="-35" dirty="0">
                <a:latin typeface="Arial"/>
                <a:cs typeface="Arial"/>
              </a:rPr>
              <a:t> </a:t>
            </a:r>
            <a:r>
              <a:rPr sz="650" b="1" spc="-5" dirty="0">
                <a:latin typeface="Arial"/>
                <a:cs typeface="Arial"/>
              </a:rPr>
              <a:t>Valves</a:t>
            </a:r>
            <a:endParaRPr sz="6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550">
              <a:latin typeface="Times New Roman"/>
              <a:cs typeface="Times New Roman"/>
            </a:endParaRPr>
          </a:p>
          <a:p>
            <a:pPr marR="298450" algn="ctr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900</a:t>
            </a:r>
            <a:endParaRPr sz="600">
              <a:latin typeface="Calibri"/>
              <a:cs typeface="Calibri"/>
            </a:endParaRPr>
          </a:p>
          <a:p>
            <a:pPr marR="298450" algn="ctr">
              <a:lnSpc>
                <a:spcPct val="100000"/>
              </a:lnSpc>
              <a:spcBef>
                <a:spcPts val="415"/>
              </a:spcBef>
            </a:pPr>
            <a:r>
              <a:rPr sz="600" spc="5" dirty="0">
                <a:latin typeface="Calibri"/>
                <a:cs typeface="Calibri"/>
              </a:rPr>
              <a:t>800</a:t>
            </a:r>
            <a:endParaRPr sz="600">
              <a:latin typeface="Calibri"/>
              <a:cs typeface="Calibri"/>
            </a:endParaRPr>
          </a:p>
          <a:p>
            <a:pPr marR="298450" algn="ctr">
              <a:lnSpc>
                <a:spcPct val="100000"/>
              </a:lnSpc>
              <a:spcBef>
                <a:spcPts val="415"/>
              </a:spcBef>
            </a:pPr>
            <a:r>
              <a:rPr sz="600" spc="5" dirty="0">
                <a:latin typeface="Calibri"/>
                <a:cs typeface="Calibri"/>
              </a:rPr>
              <a:t>700</a:t>
            </a:r>
            <a:endParaRPr sz="600">
              <a:latin typeface="Calibri"/>
              <a:cs typeface="Calibri"/>
            </a:endParaRPr>
          </a:p>
          <a:p>
            <a:pPr marR="298450" algn="ctr">
              <a:lnSpc>
                <a:spcPct val="100000"/>
              </a:lnSpc>
              <a:spcBef>
                <a:spcPts val="415"/>
              </a:spcBef>
            </a:pPr>
            <a:r>
              <a:rPr sz="600" spc="5" dirty="0">
                <a:latin typeface="Calibri"/>
                <a:cs typeface="Calibri"/>
              </a:rPr>
              <a:t>600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550">
              <a:latin typeface="Times New Roman"/>
              <a:cs typeface="Times New Roman"/>
            </a:endParaRPr>
          </a:p>
          <a:p>
            <a:pPr marL="102235">
              <a:lnSpc>
                <a:spcPct val="100000"/>
              </a:lnSpc>
            </a:pPr>
            <a:r>
              <a:rPr sz="600" b="1" spc="5" dirty="0">
                <a:latin typeface="Calibri"/>
                <a:cs typeface="Calibri"/>
              </a:rPr>
              <a:t>Unit </a:t>
            </a:r>
            <a:r>
              <a:rPr sz="600" b="1" dirty="0">
                <a:latin typeface="Calibri"/>
                <a:cs typeface="Calibri"/>
              </a:rPr>
              <a:t>Price</a:t>
            </a:r>
            <a:r>
              <a:rPr sz="600" b="1" spc="75" dirty="0">
                <a:latin typeface="Calibri"/>
                <a:cs typeface="Calibri"/>
              </a:rPr>
              <a:t> </a:t>
            </a:r>
            <a:r>
              <a:rPr sz="900" spc="7" baseline="23148" dirty="0">
                <a:latin typeface="Calibri"/>
                <a:cs typeface="Calibri"/>
              </a:rPr>
              <a:t>500</a:t>
            </a:r>
            <a:endParaRPr sz="900" baseline="23148">
              <a:latin typeface="Calibri"/>
              <a:cs typeface="Calibri"/>
            </a:endParaRPr>
          </a:p>
          <a:p>
            <a:pPr marL="130175">
              <a:lnSpc>
                <a:spcPct val="100000"/>
              </a:lnSpc>
              <a:spcBef>
                <a:spcPts val="10"/>
              </a:spcBef>
            </a:pPr>
            <a:r>
              <a:rPr sz="600" b="1" spc="5" dirty="0">
                <a:latin typeface="Calibri"/>
                <a:cs typeface="Calibri"/>
              </a:rPr>
              <a:t>($/Unit)  </a:t>
            </a:r>
            <a:r>
              <a:rPr sz="600" b="1" spc="10" dirty="0">
                <a:latin typeface="Calibri"/>
                <a:cs typeface="Calibri"/>
              </a:rPr>
              <a:t> </a:t>
            </a:r>
            <a:r>
              <a:rPr sz="900" spc="7" baseline="-13888" dirty="0">
                <a:latin typeface="Calibri"/>
                <a:cs typeface="Calibri"/>
              </a:rPr>
              <a:t>400</a:t>
            </a:r>
            <a:endParaRPr sz="900" baseline="-13888">
              <a:latin typeface="Calibri"/>
              <a:cs typeface="Calibri"/>
            </a:endParaRPr>
          </a:p>
          <a:p>
            <a:pPr marR="298450" algn="ctr">
              <a:lnSpc>
                <a:spcPct val="100000"/>
              </a:lnSpc>
              <a:spcBef>
                <a:spcPts val="590"/>
              </a:spcBef>
            </a:pPr>
            <a:r>
              <a:rPr sz="600" spc="5" dirty="0">
                <a:latin typeface="Calibri"/>
                <a:cs typeface="Calibri"/>
              </a:rPr>
              <a:t>300</a:t>
            </a:r>
            <a:endParaRPr sz="600">
              <a:latin typeface="Calibri"/>
              <a:cs typeface="Calibri"/>
            </a:endParaRPr>
          </a:p>
          <a:p>
            <a:pPr marR="298450" algn="ctr">
              <a:lnSpc>
                <a:spcPct val="100000"/>
              </a:lnSpc>
              <a:spcBef>
                <a:spcPts val="415"/>
              </a:spcBef>
            </a:pPr>
            <a:r>
              <a:rPr sz="600" spc="5" dirty="0">
                <a:latin typeface="Calibri"/>
                <a:cs typeface="Calibri"/>
              </a:rPr>
              <a:t>200</a:t>
            </a:r>
            <a:endParaRPr sz="600">
              <a:latin typeface="Calibri"/>
              <a:cs typeface="Calibri"/>
            </a:endParaRPr>
          </a:p>
          <a:p>
            <a:pPr marR="298450" algn="ctr">
              <a:lnSpc>
                <a:spcPct val="100000"/>
              </a:lnSpc>
              <a:spcBef>
                <a:spcPts val="415"/>
              </a:spcBef>
            </a:pPr>
            <a:r>
              <a:rPr sz="600" spc="5" dirty="0">
                <a:latin typeface="Calibri"/>
                <a:cs typeface="Calibri"/>
              </a:rPr>
              <a:t>100</a:t>
            </a:r>
            <a:endParaRPr sz="600">
              <a:latin typeface="Calibri"/>
              <a:cs typeface="Calibri"/>
            </a:endParaRPr>
          </a:p>
          <a:p>
            <a:pPr marR="219075" algn="ctr">
              <a:lnSpc>
                <a:spcPct val="100000"/>
              </a:lnSpc>
              <a:spcBef>
                <a:spcPts val="420"/>
              </a:spcBef>
            </a:pPr>
            <a:r>
              <a:rPr sz="600" spc="5" dirty="0">
                <a:latin typeface="Calibri"/>
                <a:cs typeface="Calibri"/>
              </a:rPr>
              <a:t>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2583514" y="2393329"/>
            <a:ext cx="603250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b="1" spc="5" dirty="0">
                <a:latin typeface="Calibri"/>
                <a:cs typeface="Calibri"/>
              </a:rPr>
              <a:t>Quantity</a:t>
            </a:r>
            <a:r>
              <a:rPr sz="600" b="1" spc="-70" dirty="0">
                <a:latin typeface="Calibri"/>
                <a:cs typeface="Calibri"/>
              </a:rPr>
              <a:t> </a:t>
            </a:r>
            <a:r>
              <a:rPr sz="600" b="1" spc="5" dirty="0">
                <a:latin typeface="Calibri"/>
                <a:cs typeface="Calibri"/>
              </a:rPr>
              <a:t>Ordered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6" name="object 66"/>
          <p:cNvSpPr/>
          <p:nvPr/>
        </p:nvSpPr>
        <p:spPr>
          <a:xfrm>
            <a:off x="1217300" y="845845"/>
            <a:ext cx="2825750" cy="1739264"/>
          </a:xfrm>
          <a:custGeom>
            <a:avLst/>
            <a:gdLst/>
            <a:ahLst/>
            <a:cxnLst/>
            <a:rect l="l" t="t" r="r" b="b"/>
            <a:pathLst>
              <a:path w="2825750" h="1739264">
                <a:moveTo>
                  <a:pt x="0" y="1738946"/>
                </a:moveTo>
                <a:lnTo>
                  <a:pt x="2825320" y="1738946"/>
                </a:lnTo>
                <a:lnTo>
                  <a:pt x="2825320" y="0"/>
                </a:lnTo>
                <a:lnTo>
                  <a:pt x="0" y="0"/>
                </a:lnTo>
                <a:lnTo>
                  <a:pt x="0" y="1738946"/>
                </a:lnTo>
                <a:close/>
              </a:path>
            </a:pathLst>
          </a:custGeom>
          <a:ln w="5520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19200" y="800100"/>
            <a:ext cx="697230" cy="109855"/>
          </a:xfrm>
          <a:custGeom>
            <a:avLst/>
            <a:gdLst/>
            <a:ahLst/>
            <a:cxnLst/>
            <a:rect l="l" t="t" r="r" b="b"/>
            <a:pathLst>
              <a:path w="697230" h="109855">
                <a:moveTo>
                  <a:pt x="0" y="109727"/>
                </a:moveTo>
                <a:lnTo>
                  <a:pt x="696772" y="109727"/>
                </a:lnTo>
                <a:lnTo>
                  <a:pt x="696772" y="0"/>
                </a:lnTo>
                <a:lnTo>
                  <a:pt x="0" y="0"/>
                </a:lnTo>
                <a:lnTo>
                  <a:pt x="0" y="109727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6229858" y="9201911"/>
            <a:ext cx="809625" cy="132715"/>
          </a:xfrm>
          <a:custGeom>
            <a:avLst/>
            <a:gdLst/>
            <a:ahLst/>
            <a:cxnLst/>
            <a:rect l="l" t="t" r="r" b="b"/>
            <a:pathLst>
              <a:path w="809625" h="132715">
                <a:moveTo>
                  <a:pt x="0" y="132588"/>
                </a:moveTo>
                <a:lnTo>
                  <a:pt x="809548" y="132588"/>
                </a:lnTo>
                <a:lnTo>
                  <a:pt x="809548" y="0"/>
                </a:lnTo>
                <a:lnTo>
                  <a:pt x="0" y="0"/>
                </a:lnTo>
                <a:lnTo>
                  <a:pt x="0" y="132588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224788" y="799845"/>
            <a:ext cx="1238885" cy="1130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Arial"/>
                <a:cs typeface="Arial"/>
              </a:rPr>
              <a:t>Capacity Margin - Relief</a:t>
            </a:r>
            <a:r>
              <a:rPr sz="650" b="1" spc="-30" dirty="0">
                <a:latin typeface="Arial"/>
                <a:cs typeface="Arial"/>
              </a:rPr>
              <a:t> </a:t>
            </a:r>
            <a:r>
              <a:rPr sz="650" b="1" spc="-5" dirty="0">
                <a:latin typeface="Arial"/>
                <a:cs typeface="Arial"/>
              </a:rPr>
              <a:t>Valves</a:t>
            </a:r>
            <a:endParaRPr sz="65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223263" y="3180588"/>
            <a:ext cx="123698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Calibri"/>
                <a:cs typeface="Calibri"/>
              </a:rPr>
              <a:t>Demand vs. Capacity - Relief</a:t>
            </a:r>
            <a:r>
              <a:rPr sz="650" b="1" spc="-40" dirty="0">
                <a:latin typeface="Calibri"/>
                <a:cs typeface="Calibri"/>
              </a:rPr>
              <a:t> </a:t>
            </a:r>
            <a:r>
              <a:rPr sz="650" b="1" spc="-5" dirty="0">
                <a:latin typeface="Calibri"/>
                <a:cs typeface="Calibri"/>
              </a:rPr>
              <a:t>Valves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223263" y="5630290"/>
            <a:ext cx="1011555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Calibri"/>
                <a:cs typeface="Calibri"/>
              </a:rPr>
              <a:t>Cost Structure - Relief</a:t>
            </a:r>
            <a:r>
              <a:rPr sz="650" b="1" spc="-50" dirty="0">
                <a:latin typeface="Calibri"/>
                <a:cs typeface="Calibri"/>
              </a:rPr>
              <a:t> </a:t>
            </a:r>
            <a:r>
              <a:rPr sz="650" b="1" spc="-5" dirty="0">
                <a:latin typeface="Calibri"/>
                <a:cs typeface="Calibri"/>
              </a:rPr>
              <a:t>Valves</a:t>
            </a:r>
            <a:endParaRPr sz="650">
              <a:latin typeface="Calibri"/>
              <a:cs typeface="Calibri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1216152" y="2528570"/>
          <a:ext cx="5830570" cy="3327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88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868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7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08203"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2013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39395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2013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2013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43204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2013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3">
                <a:tc gridSpan="2"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Capacity Margin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- </a:t>
                      </a:r>
                      <a:r>
                        <a:rPr sz="650" dirty="0">
                          <a:latin typeface="Arial"/>
                          <a:cs typeface="Arial"/>
                        </a:rPr>
                        <a:t>Millions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of</a:t>
                      </a:r>
                      <a:r>
                        <a:rPr sz="650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dirty="0">
                          <a:latin typeface="Arial"/>
                          <a:cs typeface="Arial"/>
                        </a:rPr>
                        <a:t>Dollars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$41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$40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$40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$40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Utilization</a:t>
                      </a:r>
                      <a:r>
                        <a:rPr sz="650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Rate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74.8%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75.0%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75.2%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75.4%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216152" y="4978019"/>
          <a:ext cx="5830570" cy="3327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88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868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7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08203"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2013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39395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2014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2015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43204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2016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4">
                <a:tc gridSpan="2"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Estimated Sales (Millions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of US</a:t>
                      </a:r>
                      <a:r>
                        <a:rPr sz="650" spc="-7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dirty="0">
                          <a:latin typeface="Arial"/>
                          <a:cs typeface="Arial"/>
                        </a:rPr>
                        <a:t>Dollars)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$122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$126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$132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$139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457">
                <a:tc gridSpan="2">
                  <a:txBody>
                    <a:bodyPr/>
                    <a:lstStyle/>
                    <a:p>
                      <a:pPr marL="13335">
                        <a:lnSpc>
                          <a:spcPts val="745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Capacity (Millions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of US</a:t>
                      </a:r>
                      <a:r>
                        <a:rPr sz="650" spc="-7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dirty="0">
                          <a:latin typeface="Arial"/>
                          <a:cs typeface="Arial"/>
                        </a:rPr>
                        <a:t>Dollars)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$162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$167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$175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$184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216152" y="7900161"/>
          <a:ext cx="5830570" cy="10902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88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868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7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08203"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2006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39395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2006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2006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43204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2006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4">
                <a:tc gridSpan="2"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Machinery </a:t>
                      </a:r>
                      <a:r>
                        <a:rPr sz="650" spc="-10" dirty="0">
                          <a:latin typeface="Arial"/>
                          <a:cs typeface="Arial"/>
                        </a:rPr>
                        <a:t>and</a:t>
                      </a:r>
                      <a:r>
                        <a:rPr sz="650" spc="-6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Parts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35.65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36.32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37.22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37.59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Production</a:t>
                      </a:r>
                      <a:r>
                        <a:rPr sz="650" spc="-6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Labor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23.20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23.32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23.40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23.56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Metals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19.50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21.00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22.29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21.72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8204">
                <a:tc gridSpan="2"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Arial"/>
                          <a:cs typeface="Arial"/>
                        </a:rPr>
                        <a:t>Professional</a:t>
                      </a:r>
                      <a:r>
                        <a:rPr sz="650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spc="-10" dirty="0">
                          <a:latin typeface="Arial"/>
                          <a:cs typeface="Arial"/>
                        </a:rPr>
                        <a:t>Labor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8.45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8.53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8.61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8.67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8203">
                <a:tc gridSpan="2"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Chemicals &amp;</a:t>
                      </a:r>
                      <a:r>
                        <a:rPr sz="65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dirty="0">
                          <a:latin typeface="Arial"/>
                          <a:cs typeface="Arial"/>
                        </a:rPr>
                        <a:t>Plastics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5.60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6.22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6.16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5.62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Benefits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4.55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4.58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4.62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4.64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08458">
                <a:tc>
                  <a:txBody>
                    <a:bodyPr/>
                    <a:lstStyle/>
                    <a:p>
                      <a:pPr marL="13335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Electronics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1.40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1.40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1.40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1.40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Energy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1.00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1.03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1.06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0.98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Other</a:t>
                      </a:r>
                      <a:r>
                        <a:rPr sz="650" spc="-9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dirty="0">
                          <a:latin typeface="Arial"/>
                          <a:cs typeface="Arial"/>
                        </a:rPr>
                        <a:t>Materials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0.65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0.66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0.68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0.68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1213103" y="999489"/>
            <a:ext cx="2982849" cy="148335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221130" y="3413759"/>
            <a:ext cx="2460879" cy="140474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221130" y="5828919"/>
            <a:ext cx="3597655" cy="192074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19200" y="6610477"/>
            <a:ext cx="697230" cy="132715"/>
          </a:xfrm>
          <a:custGeom>
            <a:avLst/>
            <a:gdLst/>
            <a:ahLst/>
            <a:cxnLst/>
            <a:rect l="l" t="t" r="r" b="b"/>
            <a:pathLst>
              <a:path w="697230" h="132715">
                <a:moveTo>
                  <a:pt x="0" y="132587"/>
                </a:moveTo>
                <a:lnTo>
                  <a:pt x="696772" y="132587"/>
                </a:lnTo>
                <a:lnTo>
                  <a:pt x="696772" y="0"/>
                </a:lnTo>
                <a:lnTo>
                  <a:pt x="0" y="0"/>
                </a:lnTo>
                <a:lnTo>
                  <a:pt x="0" y="132587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223263" y="2862071"/>
            <a:ext cx="1089025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Calibri"/>
                <a:cs typeface="Calibri"/>
              </a:rPr>
              <a:t>ACTUAL PRICES IN US</a:t>
            </a:r>
            <a:r>
              <a:rPr sz="650" b="1" spc="-35" dirty="0">
                <a:latin typeface="Calibri"/>
                <a:cs typeface="Calibri"/>
              </a:rPr>
              <a:t> </a:t>
            </a:r>
            <a:r>
              <a:rPr sz="650" b="1" spc="-5" dirty="0">
                <a:latin typeface="Calibri"/>
                <a:cs typeface="Calibri"/>
              </a:rPr>
              <a:t>DOLLARS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223263" y="5243195"/>
            <a:ext cx="151892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Calibri"/>
                <a:cs typeface="Calibri"/>
              </a:rPr>
              <a:t>Relief Valve size vs. Cost – by Pressure</a:t>
            </a:r>
            <a:r>
              <a:rPr sz="650" b="1" spc="-15" dirty="0">
                <a:latin typeface="Calibri"/>
                <a:cs typeface="Calibri"/>
              </a:rPr>
              <a:t> </a:t>
            </a:r>
            <a:r>
              <a:rPr sz="650" b="1" spc="-5" dirty="0">
                <a:latin typeface="Calibri"/>
                <a:cs typeface="Calibri"/>
              </a:rPr>
              <a:t>Class</a:t>
            </a:r>
            <a:endParaRPr sz="650">
              <a:latin typeface="Calibri"/>
              <a:cs typeface="Calibri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1216152" y="2967481"/>
          <a:ext cx="3435350" cy="18478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88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08204">
                <a:tc>
                  <a:txBody>
                    <a:bodyPr/>
                    <a:lstStyle/>
                    <a:p>
                      <a:pPr marL="10160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Year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ts val="72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Min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ts val="72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Global</a:t>
                      </a:r>
                      <a:r>
                        <a:rPr sz="650" spc="-1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Average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ts val="72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Max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2005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32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19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10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09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7619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12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61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2006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68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10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57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13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14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2007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90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11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48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13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87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8584">
                <a:tc>
                  <a:txBody>
                    <a:bodyPr/>
                    <a:lstStyle/>
                    <a:p>
                      <a:pPr marR="5715" algn="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2008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5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15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5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11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95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5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15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10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2009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75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11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68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13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63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04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12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03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14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46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35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12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83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15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83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33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12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92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17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03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49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13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01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17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68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59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13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23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17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84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62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13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45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17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63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67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13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63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17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22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87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13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83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17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42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07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14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09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17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61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28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14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34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17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83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2020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49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14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67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18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14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1216152" y="7496301"/>
          <a:ext cx="3435350" cy="6572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88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08204"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Size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150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300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600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2"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2199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3,982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461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4,540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683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6,747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3"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2199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5,783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461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6,593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683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9,467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4"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2199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8,164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461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9,308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2705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12,885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6"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68072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13,272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054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15,132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2705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20,356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8"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68072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24,079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054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27,455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2705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34,852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" name="object 7"/>
          <p:cNvSpPr/>
          <p:nvPr/>
        </p:nvSpPr>
        <p:spPr>
          <a:xfrm>
            <a:off x="1213103" y="5452871"/>
            <a:ext cx="3034157" cy="157352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930117" y="1030313"/>
            <a:ext cx="0" cy="1275080"/>
          </a:xfrm>
          <a:custGeom>
            <a:avLst/>
            <a:gdLst/>
            <a:ahLst/>
            <a:cxnLst/>
            <a:rect l="l" t="t" r="r" b="b"/>
            <a:pathLst>
              <a:path h="1275080">
                <a:moveTo>
                  <a:pt x="0" y="1274928"/>
                </a:moveTo>
                <a:lnTo>
                  <a:pt x="0" y="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905684" y="2305241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32" y="0"/>
                </a:lnTo>
              </a:path>
            </a:pathLst>
          </a:custGeom>
          <a:ln w="54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905684" y="2177114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32" y="0"/>
                </a:lnTo>
              </a:path>
            </a:pathLst>
          </a:custGeom>
          <a:ln w="54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905684" y="2049895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32" y="0"/>
                </a:lnTo>
              </a:path>
            </a:pathLst>
          </a:custGeom>
          <a:ln w="54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05684" y="1922676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32" y="0"/>
                </a:lnTo>
              </a:path>
            </a:pathLst>
          </a:custGeom>
          <a:ln w="54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905684" y="1795442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32" y="0"/>
                </a:lnTo>
              </a:path>
            </a:pathLst>
          </a:custGeom>
          <a:ln w="54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905684" y="1667315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32" y="0"/>
                </a:lnTo>
              </a:path>
            </a:pathLst>
          </a:custGeom>
          <a:ln w="54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905684" y="1540096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32" y="0"/>
                </a:lnTo>
              </a:path>
            </a:pathLst>
          </a:custGeom>
          <a:ln w="54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905684" y="1412878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32" y="0"/>
                </a:lnTo>
              </a:path>
            </a:pathLst>
          </a:custGeom>
          <a:ln w="54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905684" y="1285659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32" y="0"/>
                </a:lnTo>
              </a:path>
            </a:pathLst>
          </a:custGeom>
          <a:ln w="54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905684" y="1158440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32" y="0"/>
                </a:lnTo>
              </a:path>
            </a:pathLst>
          </a:custGeom>
          <a:ln w="54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905684" y="1030313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32" y="0"/>
                </a:lnTo>
              </a:path>
            </a:pathLst>
          </a:custGeom>
          <a:ln w="54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930117" y="2305241"/>
            <a:ext cx="2014855" cy="0"/>
          </a:xfrm>
          <a:custGeom>
            <a:avLst/>
            <a:gdLst/>
            <a:ahLst/>
            <a:cxnLst/>
            <a:rect l="l" t="t" r="r" b="b"/>
            <a:pathLst>
              <a:path w="2014854">
                <a:moveTo>
                  <a:pt x="0" y="0"/>
                </a:moveTo>
                <a:lnTo>
                  <a:pt x="2014780" y="0"/>
                </a:lnTo>
              </a:path>
            </a:pathLst>
          </a:custGeom>
          <a:ln w="5452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930117" y="2305241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26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042885" y="2305241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26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154713" y="2305241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26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266541" y="2305241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26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378368" y="2305241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26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490196" y="2305241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26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602024" y="2305241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26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713852" y="2305241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26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825680" y="2305241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26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937508" y="2305241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26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049335" y="2305241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26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161163" y="2305241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26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272991" y="2305241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26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385759" y="2305241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26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497587" y="2305241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26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609414" y="2305241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26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721242" y="2305241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26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833070" y="2305241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26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944898" y="2305241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26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210157" y="1890872"/>
            <a:ext cx="1678939" cy="138430"/>
          </a:xfrm>
          <a:custGeom>
            <a:avLst/>
            <a:gdLst/>
            <a:ahLst/>
            <a:cxnLst/>
            <a:rect l="l" t="t" r="r" b="b"/>
            <a:pathLst>
              <a:path w="1678939" h="138430">
                <a:moveTo>
                  <a:pt x="0" y="138123"/>
                </a:moveTo>
                <a:lnTo>
                  <a:pt x="111827" y="116314"/>
                </a:lnTo>
                <a:lnTo>
                  <a:pt x="223655" y="101774"/>
                </a:lnTo>
                <a:lnTo>
                  <a:pt x="335483" y="85418"/>
                </a:lnTo>
                <a:lnTo>
                  <a:pt x="447311" y="110861"/>
                </a:lnTo>
                <a:lnTo>
                  <a:pt x="560078" y="92687"/>
                </a:lnTo>
                <a:lnTo>
                  <a:pt x="671906" y="72696"/>
                </a:lnTo>
                <a:lnTo>
                  <a:pt x="783734" y="74513"/>
                </a:lnTo>
                <a:lnTo>
                  <a:pt x="895562" y="64518"/>
                </a:lnTo>
                <a:lnTo>
                  <a:pt x="1007390" y="57248"/>
                </a:lnTo>
                <a:lnTo>
                  <a:pt x="1119218" y="55431"/>
                </a:lnTo>
                <a:lnTo>
                  <a:pt x="1231046" y="52704"/>
                </a:lnTo>
                <a:lnTo>
                  <a:pt x="1342873" y="39983"/>
                </a:lnTo>
                <a:lnTo>
                  <a:pt x="1454701" y="27261"/>
                </a:lnTo>
                <a:lnTo>
                  <a:pt x="1566529" y="13630"/>
                </a:lnTo>
                <a:lnTo>
                  <a:pt x="1678357" y="0"/>
                </a:lnTo>
              </a:path>
            </a:pathLst>
          </a:custGeom>
          <a:ln w="16360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210627" y="1369714"/>
            <a:ext cx="1678939" cy="292100"/>
          </a:xfrm>
          <a:custGeom>
            <a:avLst/>
            <a:gdLst/>
            <a:ahLst/>
            <a:cxnLst/>
            <a:rect l="l" t="t" r="r" b="b"/>
            <a:pathLst>
              <a:path w="1678939" h="292100">
                <a:moveTo>
                  <a:pt x="0" y="291694"/>
                </a:moveTo>
                <a:lnTo>
                  <a:pt x="111827" y="261707"/>
                </a:lnTo>
                <a:lnTo>
                  <a:pt x="223655" y="203549"/>
                </a:lnTo>
                <a:lnTo>
                  <a:pt x="335483" y="173562"/>
                </a:lnTo>
                <a:lnTo>
                  <a:pt x="447311" y="190828"/>
                </a:lnTo>
                <a:lnTo>
                  <a:pt x="559139" y="168110"/>
                </a:lnTo>
                <a:lnTo>
                  <a:pt x="670967" y="117222"/>
                </a:lnTo>
                <a:lnTo>
                  <a:pt x="782794" y="111770"/>
                </a:lnTo>
                <a:lnTo>
                  <a:pt x="894622" y="106318"/>
                </a:lnTo>
                <a:lnTo>
                  <a:pt x="1006450" y="91779"/>
                </a:lnTo>
                <a:lnTo>
                  <a:pt x="1119218" y="78148"/>
                </a:lnTo>
                <a:lnTo>
                  <a:pt x="1231046" y="66335"/>
                </a:lnTo>
                <a:lnTo>
                  <a:pt x="1342873" y="53613"/>
                </a:lnTo>
                <a:lnTo>
                  <a:pt x="1454701" y="37256"/>
                </a:lnTo>
                <a:lnTo>
                  <a:pt x="1566529" y="20900"/>
                </a:lnTo>
                <a:lnTo>
                  <a:pt x="1678357" y="0"/>
                </a:lnTo>
              </a:path>
            </a:pathLst>
          </a:custGeom>
          <a:ln w="22740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210157" y="1148444"/>
            <a:ext cx="1678939" cy="353060"/>
          </a:xfrm>
          <a:custGeom>
            <a:avLst/>
            <a:gdLst/>
            <a:ahLst/>
            <a:cxnLst/>
            <a:rect l="l" t="t" r="r" b="b"/>
            <a:pathLst>
              <a:path w="1678939" h="353059">
                <a:moveTo>
                  <a:pt x="0" y="352577"/>
                </a:moveTo>
                <a:lnTo>
                  <a:pt x="111827" y="318955"/>
                </a:lnTo>
                <a:lnTo>
                  <a:pt x="223655" y="272611"/>
                </a:lnTo>
                <a:lnTo>
                  <a:pt x="335483" y="194462"/>
                </a:lnTo>
                <a:lnTo>
                  <a:pt x="447311" y="288059"/>
                </a:lnTo>
                <a:lnTo>
                  <a:pt x="560078" y="235354"/>
                </a:lnTo>
                <a:lnTo>
                  <a:pt x="671906" y="147210"/>
                </a:lnTo>
                <a:lnTo>
                  <a:pt x="783734" y="70878"/>
                </a:lnTo>
                <a:lnTo>
                  <a:pt x="895562" y="29987"/>
                </a:lnTo>
                <a:lnTo>
                  <a:pt x="1007390" y="19082"/>
                </a:lnTo>
                <a:lnTo>
                  <a:pt x="1119218" y="32713"/>
                </a:lnTo>
                <a:lnTo>
                  <a:pt x="1231046" y="59065"/>
                </a:lnTo>
                <a:lnTo>
                  <a:pt x="1342873" y="46343"/>
                </a:lnTo>
                <a:lnTo>
                  <a:pt x="1454701" y="34530"/>
                </a:lnTo>
                <a:lnTo>
                  <a:pt x="1566529" y="19991"/>
                </a:lnTo>
                <a:lnTo>
                  <a:pt x="1678357" y="0"/>
                </a:lnTo>
              </a:path>
            </a:pathLst>
          </a:custGeom>
          <a:ln w="16380">
            <a:solidFill>
              <a:srgbClr val="5F5FFC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1223263" y="691642"/>
            <a:ext cx="1339215" cy="889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Calibri"/>
                <a:cs typeface="Calibri"/>
              </a:rPr>
              <a:t>Overall Price Forecast for Relief</a:t>
            </a:r>
            <a:r>
              <a:rPr sz="650" b="1" spc="-55" dirty="0">
                <a:latin typeface="Calibri"/>
                <a:cs typeface="Calibri"/>
              </a:rPr>
              <a:t> </a:t>
            </a:r>
            <a:r>
              <a:rPr sz="650" b="1" spc="-5" dirty="0">
                <a:latin typeface="Calibri"/>
                <a:cs typeface="Calibri"/>
              </a:rPr>
              <a:t>Valves</a:t>
            </a:r>
            <a:endParaRPr sz="65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650">
              <a:latin typeface="Times New Roman"/>
              <a:cs typeface="Times New Roman"/>
            </a:endParaRPr>
          </a:p>
          <a:p>
            <a:pPr marL="398780">
              <a:lnSpc>
                <a:spcPct val="100000"/>
              </a:lnSpc>
              <a:spcBef>
                <a:spcPts val="5"/>
              </a:spcBef>
            </a:pPr>
            <a:r>
              <a:rPr sz="600" spc="5" dirty="0">
                <a:latin typeface="Calibri"/>
                <a:cs typeface="Calibri"/>
              </a:rPr>
              <a:t>20,000</a:t>
            </a:r>
            <a:endParaRPr sz="600">
              <a:latin typeface="Calibri"/>
              <a:cs typeface="Calibri"/>
            </a:endParaRPr>
          </a:p>
          <a:p>
            <a:pPr marL="398145">
              <a:lnSpc>
                <a:spcPct val="100000"/>
              </a:lnSpc>
              <a:spcBef>
                <a:spcPts val="280"/>
              </a:spcBef>
            </a:pPr>
            <a:r>
              <a:rPr sz="600" spc="5" dirty="0">
                <a:latin typeface="Calibri"/>
                <a:cs typeface="Calibri"/>
              </a:rPr>
              <a:t>18,000</a:t>
            </a:r>
            <a:endParaRPr sz="600">
              <a:latin typeface="Calibri"/>
              <a:cs typeface="Calibri"/>
            </a:endParaRPr>
          </a:p>
          <a:p>
            <a:pPr marL="398780">
              <a:lnSpc>
                <a:spcPct val="100000"/>
              </a:lnSpc>
              <a:spcBef>
                <a:spcPts val="280"/>
              </a:spcBef>
            </a:pPr>
            <a:r>
              <a:rPr sz="600" spc="5" dirty="0">
                <a:latin typeface="Calibri"/>
                <a:cs typeface="Calibri"/>
              </a:rPr>
              <a:t>16,000</a:t>
            </a:r>
            <a:endParaRPr sz="600">
              <a:latin typeface="Calibri"/>
              <a:cs typeface="Calibri"/>
            </a:endParaRPr>
          </a:p>
          <a:p>
            <a:pPr marL="398145">
              <a:lnSpc>
                <a:spcPct val="100000"/>
              </a:lnSpc>
              <a:spcBef>
                <a:spcPts val="280"/>
              </a:spcBef>
            </a:pPr>
            <a:r>
              <a:rPr sz="600" spc="5" dirty="0">
                <a:latin typeface="Calibri"/>
                <a:cs typeface="Calibri"/>
              </a:rPr>
              <a:t>14,000</a:t>
            </a:r>
            <a:endParaRPr sz="600">
              <a:latin typeface="Calibri"/>
              <a:cs typeface="Calibri"/>
            </a:endParaRPr>
          </a:p>
          <a:p>
            <a:pPr marL="398780">
              <a:lnSpc>
                <a:spcPct val="100000"/>
              </a:lnSpc>
              <a:spcBef>
                <a:spcPts val="280"/>
              </a:spcBef>
            </a:pPr>
            <a:r>
              <a:rPr sz="600" spc="5" dirty="0">
                <a:latin typeface="Calibri"/>
                <a:cs typeface="Calibri"/>
              </a:rPr>
              <a:t>12,000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22488" y="1571124"/>
            <a:ext cx="530860" cy="1371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b="1" dirty="0">
                <a:latin typeface="Calibri"/>
                <a:cs typeface="Calibri"/>
              </a:rPr>
              <a:t>Dollars  </a:t>
            </a:r>
            <a:r>
              <a:rPr sz="600" b="1" spc="105" dirty="0">
                <a:latin typeface="Calibri"/>
                <a:cs typeface="Calibri"/>
              </a:rPr>
              <a:t> </a:t>
            </a:r>
            <a:r>
              <a:rPr sz="900" spc="7" baseline="-32407" dirty="0">
                <a:latin typeface="Calibri"/>
                <a:cs typeface="Calibri"/>
              </a:rPr>
              <a:t>10,000</a:t>
            </a:r>
            <a:endParaRPr sz="900" baseline="-32407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302754" y="1663811"/>
            <a:ext cx="278765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b="1" spc="5" dirty="0">
                <a:latin typeface="Calibri"/>
                <a:cs typeface="Calibri"/>
              </a:rPr>
              <a:t>per</a:t>
            </a:r>
            <a:r>
              <a:rPr sz="600" b="1" spc="-90" dirty="0">
                <a:latin typeface="Calibri"/>
                <a:cs typeface="Calibri"/>
              </a:rPr>
              <a:t> </a:t>
            </a:r>
            <a:r>
              <a:rPr sz="600" b="1" spc="5" dirty="0">
                <a:latin typeface="Calibri"/>
                <a:cs typeface="Calibri"/>
              </a:rPr>
              <a:t>Unit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6" name="object 46"/>
          <p:cNvSpPr/>
          <p:nvPr/>
        </p:nvSpPr>
        <p:spPr>
          <a:xfrm>
            <a:off x="2039126" y="2564225"/>
            <a:ext cx="197485" cy="0"/>
          </a:xfrm>
          <a:custGeom>
            <a:avLst/>
            <a:gdLst/>
            <a:ahLst/>
            <a:cxnLst/>
            <a:rect l="l" t="t" r="r" b="b"/>
            <a:pathLst>
              <a:path w="197485">
                <a:moveTo>
                  <a:pt x="0" y="0"/>
                </a:moveTo>
                <a:lnTo>
                  <a:pt x="197343" y="0"/>
                </a:lnTo>
              </a:path>
            </a:pathLst>
          </a:custGeom>
          <a:ln w="16356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485968" y="2563770"/>
            <a:ext cx="197485" cy="0"/>
          </a:xfrm>
          <a:custGeom>
            <a:avLst/>
            <a:gdLst/>
            <a:ahLst/>
            <a:cxnLst/>
            <a:rect l="l" t="t" r="r" b="b"/>
            <a:pathLst>
              <a:path w="197485">
                <a:moveTo>
                  <a:pt x="0" y="0"/>
                </a:moveTo>
                <a:lnTo>
                  <a:pt x="197343" y="0"/>
                </a:lnTo>
              </a:path>
            </a:pathLst>
          </a:custGeom>
          <a:ln w="22717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290846" y="2564225"/>
            <a:ext cx="197485" cy="0"/>
          </a:xfrm>
          <a:custGeom>
            <a:avLst/>
            <a:gdLst/>
            <a:ahLst/>
            <a:cxnLst/>
            <a:rect l="l" t="t" r="r" b="b"/>
            <a:pathLst>
              <a:path w="197485">
                <a:moveTo>
                  <a:pt x="0" y="0"/>
                </a:moveTo>
                <a:lnTo>
                  <a:pt x="197343" y="0"/>
                </a:lnTo>
              </a:path>
            </a:pathLst>
          </a:custGeom>
          <a:ln w="16356">
            <a:solidFill>
              <a:srgbClr val="5F5FFC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 txBox="1"/>
          <p:nvPr/>
        </p:nvSpPr>
        <p:spPr>
          <a:xfrm>
            <a:off x="1661691" y="1740673"/>
            <a:ext cx="2208530" cy="8642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2021839" algn="ctr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8,000</a:t>
            </a:r>
            <a:endParaRPr sz="600">
              <a:latin typeface="Calibri"/>
              <a:cs typeface="Calibri"/>
            </a:endParaRPr>
          </a:p>
          <a:p>
            <a:pPr marR="2021839" algn="ctr">
              <a:lnSpc>
                <a:spcPct val="100000"/>
              </a:lnSpc>
              <a:spcBef>
                <a:spcPts val="280"/>
              </a:spcBef>
            </a:pPr>
            <a:r>
              <a:rPr sz="600" spc="5" dirty="0">
                <a:latin typeface="Calibri"/>
                <a:cs typeface="Calibri"/>
              </a:rPr>
              <a:t>6,000</a:t>
            </a:r>
            <a:endParaRPr sz="600">
              <a:latin typeface="Calibri"/>
              <a:cs typeface="Calibri"/>
            </a:endParaRPr>
          </a:p>
          <a:p>
            <a:pPr marR="2021839" algn="ctr">
              <a:lnSpc>
                <a:spcPct val="100000"/>
              </a:lnSpc>
              <a:spcBef>
                <a:spcPts val="280"/>
              </a:spcBef>
            </a:pPr>
            <a:r>
              <a:rPr sz="600" spc="5" dirty="0">
                <a:latin typeface="Calibri"/>
                <a:cs typeface="Calibri"/>
              </a:rPr>
              <a:t>4,000</a:t>
            </a:r>
            <a:endParaRPr sz="600">
              <a:latin typeface="Calibri"/>
              <a:cs typeface="Calibri"/>
            </a:endParaRPr>
          </a:p>
          <a:p>
            <a:pPr marR="2021839" algn="ctr">
              <a:lnSpc>
                <a:spcPct val="100000"/>
              </a:lnSpc>
              <a:spcBef>
                <a:spcPts val="280"/>
              </a:spcBef>
            </a:pPr>
            <a:r>
              <a:rPr sz="600" spc="5" dirty="0">
                <a:latin typeface="Calibri"/>
                <a:cs typeface="Calibri"/>
              </a:rPr>
              <a:t>2,000</a:t>
            </a:r>
            <a:endParaRPr sz="600">
              <a:latin typeface="Calibri"/>
              <a:cs typeface="Calibri"/>
            </a:endParaRPr>
          </a:p>
          <a:p>
            <a:pPr marR="1937385" algn="ctr">
              <a:lnSpc>
                <a:spcPct val="100000"/>
              </a:lnSpc>
              <a:spcBef>
                <a:spcPts val="280"/>
              </a:spcBef>
            </a:pPr>
            <a:r>
              <a:rPr sz="600" dirty="0">
                <a:latin typeface="Calibri"/>
                <a:cs typeface="Calibri"/>
              </a:rPr>
              <a:t>-</a:t>
            </a:r>
            <a:endParaRPr sz="600">
              <a:latin typeface="Calibri"/>
              <a:cs typeface="Calibri"/>
            </a:endParaRPr>
          </a:p>
          <a:p>
            <a:pPr marL="245110">
              <a:lnSpc>
                <a:spcPct val="100000"/>
              </a:lnSpc>
              <a:spcBef>
                <a:spcPts val="50"/>
              </a:spcBef>
            </a:pPr>
            <a:r>
              <a:rPr sz="600" spc="5" dirty="0">
                <a:latin typeface="Calibri"/>
                <a:cs typeface="Calibri"/>
              </a:rPr>
              <a:t>2003   2005   2007   2009   2011   2013   2015   2017       </a:t>
            </a:r>
            <a:r>
              <a:rPr sz="600" spc="15" dirty="0">
                <a:latin typeface="Calibri"/>
                <a:cs typeface="Calibri"/>
              </a:rPr>
              <a:t> </a:t>
            </a:r>
            <a:r>
              <a:rPr sz="600" spc="5" dirty="0">
                <a:latin typeface="Calibri"/>
                <a:cs typeface="Calibri"/>
              </a:rPr>
              <a:t>2019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450">
              <a:latin typeface="Times New Roman"/>
              <a:cs typeface="Times New Roman"/>
            </a:endParaRPr>
          </a:p>
          <a:p>
            <a:pPr marL="596265">
              <a:lnSpc>
                <a:spcPct val="100000"/>
              </a:lnSpc>
              <a:spcBef>
                <a:spcPts val="5"/>
              </a:spcBef>
              <a:tabLst>
                <a:tab pos="1043305" algn="l"/>
                <a:tab pos="1847850" algn="l"/>
              </a:tabLst>
            </a:pPr>
            <a:r>
              <a:rPr sz="600" spc="5" dirty="0">
                <a:latin typeface="Calibri"/>
                <a:cs typeface="Calibri"/>
              </a:rPr>
              <a:t>Min	Global Average	Max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0" name="object 50"/>
          <p:cNvSpPr/>
          <p:nvPr/>
        </p:nvSpPr>
        <p:spPr>
          <a:xfrm>
            <a:off x="1215923" y="904929"/>
            <a:ext cx="3154680" cy="1725930"/>
          </a:xfrm>
          <a:custGeom>
            <a:avLst/>
            <a:gdLst/>
            <a:ahLst/>
            <a:cxnLst/>
            <a:rect l="l" t="t" r="r" b="b"/>
            <a:pathLst>
              <a:path w="3154679" h="1725930">
                <a:moveTo>
                  <a:pt x="0" y="1725631"/>
                </a:moveTo>
                <a:lnTo>
                  <a:pt x="3154672" y="1725631"/>
                </a:lnTo>
                <a:lnTo>
                  <a:pt x="3154672" y="0"/>
                </a:lnTo>
                <a:lnTo>
                  <a:pt x="0" y="0"/>
                </a:lnTo>
                <a:lnTo>
                  <a:pt x="0" y="1725631"/>
                </a:lnTo>
                <a:close/>
              </a:path>
            </a:pathLst>
          </a:custGeom>
          <a:ln w="549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213103" y="2746501"/>
          <a:ext cx="5839460" cy="9499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882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868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7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12776">
                <a:tc gridSpan="6">
                  <a:txBody>
                    <a:bodyPr/>
                    <a:lstStyle/>
                    <a:p>
                      <a:pPr marL="458470" algn="ctr">
                        <a:lnSpc>
                          <a:spcPts val="695"/>
                        </a:lnSpc>
                      </a:pPr>
                      <a:r>
                        <a:rPr sz="650" b="1" spc="-5" dirty="0">
                          <a:latin typeface="Calibri"/>
                          <a:cs typeface="Calibri"/>
                        </a:rPr>
                        <a:t>RELIEF</a:t>
                      </a:r>
                      <a:r>
                        <a:rPr sz="650" b="1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b="1" spc="-5" dirty="0">
                          <a:latin typeface="Calibri"/>
                          <a:cs typeface="Calibri"/>
                        </a:rPr>
                        <a:t>VALVES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T w="13715">
                      <a:solidFill>
                        <a:srgbClr val="000000"/>
                      </a:solidFill>
                      <a:prstDash val="solid"/>
                    </a:lnT>
                    <a:lnB w="1371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4">
                <a:tc gridSpan="4">
                  <a:txBody>
                    <a:bodyPr/>
                    <a:lstStyle/>
                    <a:p>
                      <a:pPr marL="1121410">
                        <a:lnSpc>
                          <a:spcPts val="72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ASTM A216 Gr. WCB (Carbon</a:t>
                      </a:r>
                      <a:r>
                        <a:rPr sz="650" spc="-6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Steel)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13715">
                      <a:solidFill>
                        <a:srgbClr val="000000"/>
                      </a:solidFill>
                      <a:prstDash val="solid"/>
                    </a:lnR>
                    <a:lnT w="13715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723900">
                        <a:lnSpc>
                          <a:spcPts val="72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ASTM A351 Gr. CF8M (316 Stainless</a:t>
                      </a:r>
                      <a:r>
                        <a:rPr sz="650" spc="-4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Steel)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T w="13715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8890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Size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150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300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600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13715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150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300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1064">
                <a:tc>
                  <a:txBody>
                    <a:bodyPr/>
                    <a:lstStyle/>
                    <a:p>
                      <a:pPr marL="889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2"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72199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3,982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7461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4,540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5683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6,747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13715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020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13531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7,034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57721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8,020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063">
                <a:tc>
                  <a:txBody>
                    <a:bodyPr/>
                    <a:lstStyle/>
                    <a:p>
                      <a:pPr marL="889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3"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72199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5,783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7461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6,593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5683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9,467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13715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020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131191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10,049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53657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11,457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1063">
                <a:tc>
                  <a:txBody>
                    <a:bodyPr/>
                    <a:lstStyle/>
                    <a:p>
                      <a:pPr marL="889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4"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72199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8,164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7461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9,308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52705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12,885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13715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020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131191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13,833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53657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15,772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1778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08585">
                <a:tc>
                  <a:txBody>
                    <a:bodyPr/>
                    <a:lstStyle/>
                    <a:p>
                      <a:pPr marL="8890">
                        <a:lnSpc>
                          <a:spcPts val="745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6"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5"/>
                        </a:lnSpc>
                        <a:tabLst>
                          <a:tab pos="68072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13,272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5"/>
                        </a:lnSpc>
                        <a:tabLst>
                          <a:tab pos="7054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15,132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5"/>
                        </a:lnSpc>
                        <a:tabLst>
                          <a:tab pos="52705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20,356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13715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020">
                        <a:lnSpc>
                          <a:spcPts val="745"/>
                        </a:lnSpc>
                        <a:tabLst>
                          <a:tab pos="131191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21,705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5"/>
                        </a:lnSpc>
                        <a:tabLst>
                          <a:tab pos="53657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24,748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8890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8"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68072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24,079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054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27,455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2705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34,852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13715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020">
                        <a:lnSpc>
                          <a:spcPts val="740"/>
                        </a:lnSpc>
                        <a:tabLst>
                          <a:tab pos="131191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35,171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3657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40,101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216152" y="5925439"/>
          <a:ext cx="3431540" cy="7651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88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08203">
                <a:tc>
                  <a:txBody>
                    <a:bodyPr/>
                    <a:lstStyle/>
                    <a:p>
                      <a:pPr marL="10795" algn="ctr">
                        <a:lnSpc>
                          <a:spcPts val="730"/>
                        </a:lnSpc>
                      </a:pPr>
                      <a:r>
                        <a:rPr sz="650" b="1" spc="-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650" b="1" spc="-8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b="1" spc="-5" dirty="0">
                          <a:latin typeface="Calibri"/>
                          <a:cs typeface="Calibri"/>
                        </a:rPr>
                        <a:t>(in)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R="295275" algn="r">
                        <a:lnSpc>
                          <a:spcPts val="740"/>
                        </a:lnSpc>
                      </a:pPr>
                      <a:r>
                        <a:rPr sz="650" b="1" spc="-5" dirty="0">
                          <a:latin typeface="Calibri"/>
                          <a:cs typeface="Calibri"/>
                        </a:rPr>
                        <a:t>Q/Price</a:t>
                      </a:r>
                      <a:r>
                        <a:rPr sz="650" b="1" spc="-8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b="1" spc="-5" dirty="0">
                          <a:latin typeface="Calibri"/>
                          <a:cs typeface="Calibri"/>
                        </a:rPr>
                        <a:t>(g/s/$)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150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1750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300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701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600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9525" algn="ctr">
                        <a:lnSpc>
                          <a:spcPts val="730"/>
                        </a:lnSpc>
                      </a:pPr>
                      <a:r>
                        <a:rPr sz="650" dirty="0">
                          <a:latin typeface="Calibri"/>
                          <a:cs typeface="Calibri"/>
                        </a:rPr>
                        <a:t>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160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638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9525" algn="ctr">
                        <a:lnSpc>
                          <a:spcPts val="730"/>
                        </a:lnSpc>
                      </a:pPr>
                      <a:r>
                        <a:rPr sz="650" dirty="0">
                          <a:latin typeface="Calibri"/>
                          <a:cs typeface="Calibri"/>
                        </a:rPr>
                        <a:t>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160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0.0001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638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0.0001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9525" algn="ctr">
                        <a:lnSpc>
                          <a:spcPts val="730"/>
                        </a:lnSpc>
                      </a:pPr>
                      <a:r>
                        <a:rPr sz="650" dirty="0">
                          <a:latin typeface="Calibri"/>
                          <a:cs typeface="Calibri"/>
                        </a:rPr>
                        <a:t>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160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0.0001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0.0001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638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0.0001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9525" algn="ctr">
                        <a:lnSpc>
                          <a:spcPts val="730"/>
                        </a:lnSpc>
                      </a:pPr>
                      <a:r>
                        <a:rPr sz="650" dirty="0">
                          <a:latin typeface="Calibri"/>
                          <a:cs typeface="Calibri"/>
                        </a:rPr>
                        <a:t>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160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0.0001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0.0002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638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0.0002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9525" algn="ctr">
                        <a:lnSpc>
                          <a:spcPts val="730"/>
                        </a:lnSpc>
                      </a:pPr>
                      <a:r>
                        <a:rPr sz="650" dirty="0">
                          <a:latin typeface="Calibri"/>
                          <a:cs typeface="Calibri"/>
                        </a:rPr>
                        <a:t>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160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0.0002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0.0002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638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0.0002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1213103" y="3793235"/>
            <a:ext cx="2898394" cy="1574673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003668" y="8382670"/>
            <a:ext cx="1905635" cy="0"/>
          </a:xfrm>
          <a:custGeom>
            <a:avLst/>
            <a:gdLst/>
            <a:ahLst/>
            <a:cxnLst/>
            <a:rect l="l" t="t" r="r" b="b"/>
            <a:pathLst>
              <a:path w="1905635">
                <a:moveTo>
                  <a:pt x="0" y="0"/>
                </a:moveTo>
                <a:lnTo>
                  <a:pt x="1905506" y="0"/>
                </a:lnTo>
              </a:path>
            </a:pathLst>
          </a:custGeom>
          <a:ln w="547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003668" y="8243873"/>
            <a:ext cx="1905635" cy="0"/>
          </a:xfrm>
          <a:custGeom>
            <a:avLst/>
            <a:gdLst/>
            <a:ahLst/>
            <a:cxnLst/>
            <a:rect l="l" t="t" r="r" b="b"/>
            <a:pathLst>
              <a:path w="1905635">
                <a:moveTo>
                  <a:pt x="0" y="0"/>
                </a:moveTo>
                <a:lnTo>
                  <a:pt x="1905506" y="0"/>
                </a:lnTo>
              </a:path>
            </a:pathLst>
          </a:custGeom>
          <a:ln w="547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003668" y="8105099"/>
            <a:ext cx="1905635" cy="0"/>
          </a:xfrm>
          <a:custGeom>
            <a:avLst/>
            <a:gdLst/>
            <a:ahLst/>
            <a:cxnLst/>
            <a:rect l="l" t="t" r="r" b="b"/>
            <a:pathLst>
              <a:path w="1905635">
                <a:moveTo>
                  <a:pt x="0" y="0"/>
                </a:moveTo>
                <a:lnTo>
                  <a:pt x="1905506" y="0"/>
                </a:lnTo>
              </a:path>
            </a:pathLst>
          </a:custGeom>
          <a:ln w="547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03668" y="7966302"/>
            <a:ext cx="1905635" cy="0"/>
          </a:xfrm>
          <a:custGeom>
            <a:avLst/>
            <a:gdLst/>
            <a:ahLst/>
            <a:cxnLst/>
            <a:rect l="l" t="t" r="r" b="b"/>
            <a:pathLst>
              <a:path w="1905635">
                <a:moveTo>
                  <a:pt x="0" y="0"/>
                </a:moveTo>
                <a:lnTo>
                  <a:pt x="1905506" y="0"/>
                </a:lnTo>
              </a:path>
            </a:pathLst>
          </a:custGeom>
          <a:ln w="547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003668" y="7827505"/>
            <a:ext cx="1905635" cy="0"/>
          </a:xfrm>
          <a:custGeom>
            <a:avLst/>
            <a:gdLst/>
            <a:ahLst/>
            <a:cxnLst/>
            <a:rect l="l" t="t" r="r" b="b"/>
            <a:pathLst>
              <a:path w="1905635">
                <a:moveTo>
                  <a:pt x="0" y="0"/>
                </a:moveTo>
                <a:lnTo>
                  <a:pt x="1905506" y="0"/>
                </a:lnTo>
              </a:path>
            </a:pathLst>
          </a:custGeom>
          <a:ln w="547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003668" y="7688708"/>
            <a:ext cx="1905635" cy="0"/>
          </a:xfrm>
          <a:custGeom>
            <a:avLst/>
            <a:gdLst/>
            <a:ahLst/>
            <a:cxnLst/>
            <a:rect l="l" t="t" r="r" b="b"/>
            <a:pathLst>
              <a:path w="1905635">
                <a:moveTo>
                  <a:pt x="0" y="0"/>
                </a:moveTo>
                <a:lnTo>
                  <a:pt x="1905506" y="0"/>
                </a:lnTo>
              </a:path>
            </a:pathLst>
          </a:custGeom>
          <a:ln w="547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003668" y="7549910"/>
            <a:ext cx="1905635" cy="0"/>
          </a:xfrm>
          <a:custGeom>
            <a:avLst/>
            <a:gdLst/>
            <a:ahLst/>
            <a:cxnLst/>
            <a:rect l="l" t="t" r="r" b="b"/>
            <a:pathLst>
              <a:path w="1905635">
                <a:moveTo>
                  <a:pt x="0" y="0"/>
                </a:moveTo>
                <a:lnTo>
                  <a:pt x="1905506" y="0"/>
                </a:lnTo>
              </a:path>
            </a:pathLst>
          </a:custGeom>
          <a:ln w="547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003668" y="7412026"/>
            <a:ext cx="1905635" cy="0"/>
          </a:xfrm>
          <a:custGeom>
            <a:avLst/>
            <a:gdLst/>
            <a:ahLst/>
            <a:cxnLst/>
            <a:rect l="l" t="t" r="r" b="b"/>
            <a:pathLst>
              <a:path w="1905635">
                <a:moveTo>
                  <a:pt x="0" y="0"/>
                </a:moveTo>
                <a:lnTo>
                  <a:pt x="1905506" y="0"/>
                </a:lnTo>
              </a:path>
            </a:pathLst>
          </a:custGeom>
          <a:ln w="547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03668" y="7412026"/>
            <a:ext cx="0" cy="1108710"/>
          </a:xfrm>
          <a:custGeom>
            <a:avLst/>
            <a:gdLst/>
            <a:ahLst/>
            <a:cxnLst/>
            <a:rect l="l" t="t" r="r" b="b"/>
            <a:pathLst>
              <a:path h="1108709">
                <a:moveTo>
                  <a:pt x="0" y="1108528"/>
                </a:moveTo>
                <a:lnTo>
                  <a:pt x="0" y="0"/>
                </a:lnTo>
              </a:path>
            </a:pathLst>
          </a:custGeom>
          <a:ln w="564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978274" y="8520555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394" y="0"/>
                </a:lnTo>
              </a:path>
            </a:pathLst>
          </a:custGeom>
          <a:ln w="547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978274" y="8382670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394" y="0"/>
                </a:lnTo>
              </a:path>
            </a:pathLst>
          </a:custGeom>
          <a:ln w="547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978274" y="8243873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394" y="0"/>
                </a:lnTo>
              </a:path>
            </a:pathLst>
          </a:custGeom>
          <a:ln w="547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978274" y="8105099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394" y="0"/>
                </a:lnTo>
              </a:path>
            </a:pathLst>
          </a:custGeom>
          <a:ln w="547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978274" y="7966302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394" y="0"/>
                </a:lnTo>
              </a:path>
            </a:pathLst>
          </a:custGeom>
          <a:ln w="547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978274" y="7827505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394" y="0"/>
                </a:lnTo>
              </a:path>
            </a:pathLst>
          </a:custGeom>
          <a:ln w="547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978274" y="7688708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394" y="0"/>
                </a:lnTo>
              </a:path>
            </a:pathLst>
          </a:custGeom>
          <a:ln w="547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978274" y="7549910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394" y="0"/>
                </a:lnTo>
              </a:path>
            </a:pathLst>
          </a:custGeom>
          <a:ln w="547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978274" y="7412026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394" y="0"/>
                </a:lnTo>
              </a:path>
            </a:pathLst>
          </a:custGeom>
          <a:ln w="547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003668" y="8520555"/>
            <a:ext cx="1905635" cy="0"/>
          </a:xfrm>
          <a:custGeom>
            <a:avLst/>
            <a:gdLst/>
            <a:ahLst/>
            <a:cxnLst/>
            <a:rect l="l" t="t" r="r" b="b"/>
            <a:pathLst>
              <a:path w="1905635">
                <a:moveTo>
                  <a:pt x="0" y="0"/>
                </a:moveTo>
                <a:lnTo>
                  <a:pt x="1905506" y="0"/>
                </a:lnTo>
              </a:path>
            </a:pathLst>
          </a:custGeom>
          <a:ln w="547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003668" y="8520555"/>
            <a:ext cx="0" cy="24765"/>
          </a:xfrm>
          <a:custGeom>
            <a:avLst/>
            <a:gdLst/>
            <a:ahLst/>
            <a:cxnLst/>
            <a:rect l="l" t="t" r="r" b="b"/>
            <a:pathLst>
              <a:path h="24765">
                <a:moveTo>
                  <a:pt x="0" y="0"/>
                </a:moveTo>
                <a:lnTo>
                  <a:pt x="0" y="24654"/>
                </a:lnTo>
              </a:path>
            </a:pathLst>
          </a:custGeom>
          <a:ln w="564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320626" y="8520555"/>
            <a:ext cx="0" cy="24765"/>
          </a:xfrm>
          <a:custGeom>
            <a:avLst/>
            <a:gdLst/>
            <a:ahLst/>
            <a:cxnLst/>
            <a:rect l="l" t="t" r="r" b="b"/>
            <a:pathLst>
              <a:path h="24765">
                <a:moveTo>
                  <a:pt x="0" y="0"/>
                </a:moveTo>
                <a:lnTo>
                  <a:pt x="0" y="24654"/>
                </a:lnTo>
              </a:path>
            </a:pathLst>
          </a:custGeom>
          <a:ln w="564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638524" y="8520555"/>
            <a:ext cx="0" cy="24765"/>
          </a:xfrm>
          <a:custGeom>
            <a:avLst/>
            <a:gdLst/>
            <a:ahLst/>
            <a:cxnLst/>
            <a:rect l="l" t="t" r="r" b="b"/>
            <a:pathLst>
              <a:path h="24765">
                <a:moveTo>
                  <a:pt x="0" y="0"/>
                </a:moveTo>
                <a:lnTo>
                  <a:pt x="0" y="24654"/>
                </a:lnTo>
              </a:path>
            </a:pathLst>
          </a:custGeom>
          <a:ln w="564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956422" y="8520555"/>
            <a:ext cx="0" cy="24765"/>
          </a:xfrm>
          <a:custGeom>
            <a:avLst/>
            <a:gdLst/>
            <a:ahLst/>
            <a:cxnLst/>
            <a:rect l="l" t="t" r="r" b="b"/>
            <a:pathLst>
              <a:path h="24765">
                <a:moveTo>
                  <a:pt x="0" y="0"/>
                </a:moveTo>
                <a:lnTo>
                  <a:pt x="0" y="24654"/>
                </a:lnTo>
              </a:path>
            </a:pathLst>
          </a:custGeom>
          <a:ln w="564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274319" y="8520555"/>
            <a:ext cx="0" cy="24765"/>
          </a:xfrm>
          <a:custGeom>
            <a:avLst/>
            <a:gdLst/>
            <a:ahLst/>
            <a:cxnLst/>
            <a:rect l="l" t="t" r="r" b="b"/>
            <a:pathLst>
              <a:path h="24765">
                <a:moveTo>
                  <a:pt x="0" y="0"/>
                </a:moveTo>
                <a:lnTo>
                  <a:pt x="0" y="24654"/>
                </a:lnTo>
              </a:path>
            </a:pathLst>
          </a:custGeom>
          <a:ln w="564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591277" y="8520555"/>
            <a:ext cx="0" cy="24765"/>
          </a:xfrm>
          <a:custGeom>
            <a:avLst/>
            <a:gdLst/>
            <a:ahLst/>
            <a:cxnLst/>
            <a:rect l="l" t="t" r="r" b="b"/>
            <a:pathLst>
              <a:path h="24765">
                <a:moveTo>
                  <a:pt x="0" y="0"/>
                </a:moveTo>
                <a:lnTo>
                  <a:pt x="0" y="24654"/>
                </a:lnTo>
              </a:path>
            </a:pathLst>
          </a:custGeom>
          <a:ln w="564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909174" y="8520555"/>
            <a:ext cx="0" cy="24765"/>
          </a:xfrm>
          <a:custGeom>
            <a:avLst/>
            <a:gdLst/>
            <a:ahLst/>
            <a:cxnLst/>
            <a:rect l="l" t="t" r="r" b="b"/>
            <a:pathLst>
              <a:path h="24765">
                <a:moveTo>
                  <a:pt x="0" y="0"/>
                </a:moveTo>
                <a:lnTo>
                  <a:pt x="0" y="24654"/>
                </a:lnTo>
              </a:path>
            </a:pathLst>
          </a:custGeom>
          <a:ln w="564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034706" y="7471380"/>
            <a:ext cx="1557020" cy="250190"/>
          </a:xfrm>
          <a:custGeom>
            <a:avLst/>
            <a:gdLst/>
            <a:ahLst/>
            <a:cxnLst/>
            <a:rect l="l" t="t" r="r" b="b"/>
            <a:pathLst>
              <a:path w="1557020" h="250190">
                <a:moveTo>
                  <a:pt x="0" y="0"/>
                </a:moveTo>
                <a:lnTo>
                  <a:pt x="1556570" y="250200"/>
                </a:lnTo>
              </a:path>
            </a:pathLst>
          </a:custGeom>
          <a:ln w="14621">
            <a:solidFill>
              <a:srgbClr val="33669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 txBox="1"/>
          <p:nvPr/>
        </p:nvSpPr>
        <p:spPr>
          <a:xfrm>
            <a:off x="1983729" y="8565984"/>
            <a:ext cx="52705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2281516" y="8565984"/>
            <a:ext cx="92075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Calibri"/>
                <a:cs typeface="Calibri"/>
              </a:rPr>
              <a:t>10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599178" y="8565984"/>
            <a:ext cx="410209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  <a:tabLst>
                <a:tab pos="317500" algn="l"/>
              </a:tabLst>
            </a:pPr>
            <a:r>
              <a:rPr sz="600" dirty="0">
                <a:latin typeface="Calibri"/>
                <a:cs typeface="Calibri"/>
              </a:rPr>
              <a:t>2</a:t>
            </a:r>
            <a:r>
              <a:rPr sz="600" spc="5" dirty="0">
                <a:latin typeface="Calibri"/>
                <a:cs typeface="Calibri"/>
              </a:rPr>
              <a:t>0</a:t>
            </a:r>
            <a:r>
              <a:rPr sz="600" dirty="0">
                <a:latin typeface="Calibri"/>
                <a:cs typeface="Calibri"/>
              </a:rPr>
              <a:t>	30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234817" y="8565984"/>
            <a:ext cx="92075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Calibri"/>
                <a:cs typeface="Calibri"/>
              </a:rPr>
              <a:t>40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552559" y="8565984"/>
            <a:ext cx="92075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Calibri"/>
                <a:cs typeface="Calibri"/>
              </a:rPr>
              <a:t>50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870221" y="8565984"/>
            <a:ext cx="92075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Calibri"/>
                <a:cs typeface="Calibri"/>
              </a:rPr>
              <a:t>60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224788" y="7115047"/>
            <a:ext cx="1380490" cy="14471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50" b="1" spc="-5" dirty="0">
                <a:latin typeface="Arial"/>
                <a:cs typeface="Arial"/>
              </a:rPr>
              <a:t>Economies of Scale - Relief</a:t>
            </a:r>
            <a:r>
              <a:rPr sz="650" b="1" spc="-25" dirty="0">
                <a:latin typeface="Arial"/>
                <a:cs typeface="Arial"/>
              </a:rPr>
              <a:t> </a:t>
            </a:r>
            <a:r>
              <a:rPr sz="650" b="1" spc="-5" dirty="0">
                <a:latin typeface="Arial"/>
                <a:cs typeface="Arial"/>
              </a:rPr>
              <a:t>Valves</a:t>
            </a:r>
            <a:endParaRPr sz="6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Times New Roman"/>
              <a:cs typeface="Times New Roman"/>
            </a:endParaRPr>
          </a:p>
          <a:p>
            <a:pPr marR="213995" algn="ctr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16,000</a:t>
            </a:r>
            <a:endParaRPr sz="600">
              <a:latin typeface="Calibri"/>
              <a:cs typeface="Calibri"/>
            </a:endParaRPr>
          </a:p>
          <a:p>
            <a:pPr marR="213995" algn="ctr">
              <a:lnSpc>
                <a:spcPct val="100000"/>
              </a:lnSpc>
              <a:spcBef>
                <a:spcPts val="370"/>
              </a:spcBef>
            </a:pPr>
            <a:r>
              <a:rPr sz="600" spc="5" dirty="0">
                <a:latin typeface="Calibri"/>
                <a:cs typeface="Calibri"/>
              </a:rPr>
              <a:t>14,000</a:t>
            </a:r>
            <a:endParaRPr sz="600">
              <a:latin typeface="Calibri"/>
              <a:cs typeface="Calibri"/>
            </a:endParaRPr>
          </a:p>
          <a:p>
            <a:pPr marR="213995" algn="ctr">
              <a:lnSpc>
                <a:spcPct val="100000"/>
              </a:lnSpc>
              <a:spcBef>
                <a:spcPts val="370"/>
              </a:spcBef>
            </a:pPr>
            <a:r>
              <a:rPr sz="600" spc="5" dirty="0">
                <a:latin typeface="Calibri"/>
                <a:cs typeface="Calibri"/>
              </a:rPr>
              <a:t>12,000</a:t>
            </a:r>
            <a:endParaRPr sz="600">
              <a:latin typeface="Calibri"/>
              <a:cs typeface="Calibri"/>
            </a:endParaRPr>
          </a:p>
          <a:p>
            <a:pPr marR="213995" algn="ctr">
              <a:lnSpc>
                <a:spcPct val="100000"/>
              </a:lnSpc>
              <a:spcBef>
                <a:spcPts val="370"/>
              </a:spcBef>
            </a:pPr>
            <a:r>
              <a:rPr sz="600" spc="5" dirty="0">
                <a:latin typeface="Calibri"/>
                <a:cs typeface="Calibri"/>
              </a:rPr>
              <a:t>10,000</a:t>
            </a:r>
            <a:endParaRPr sz="600">
              <a:latin typeface="Calibri"/>
              <a:cs typeface="Calibri"/>
            </a:endParaRPr>
          </a:p>
          <a:p>
            <a:pPr marL="98425">
              <a:lnSpc>
                <a:spcPct val="100000"/>
              </a:lnSpc>
              <a:spcBef>
                <a:spcPts val="35"/>
              </a:spcBef>
            </a:pPr>
            <a:r>
              <a:rPr sz="600" b="1" spc="5" dirty="0">
                <a:latin typeface="Calibri"/>
                <a:cs typeface="Calibri"/>
              </a:rPr>
              <a:t>Unit </a:t>
            </a:r>
            <a:r>
              <a:rPr sz="600" b="1" dirty="0">
                <a:latin typeface="Calibri"/>
                <a:cs typeface="Calibri"/>
              </a:rPr>
              <a:t>Price   </a:t>
            </a:r>
            <a:r>
              <a:rPr sz="600" b="1" spc="120" dirty="0">
                <a:latin typeface="Calibri"/>
                <a:cs typeface="Calibri"/>
              </a:rPr>
              <a:t> </a:t>
            </a:r>
            <a:r>
              <a:rPr sz="900" spc="7" baseline="-32407" dirty="0">
                <a:latin typeface="Calibri"/>
                <a:cs typeface="Calibri"/>
              </a:rPr>
              <a:t>8,000</a:t>
            </a:r>
            <a:endParaRPr sz="900" baseline="-32407">
              <a:latin typeface="Calibri"/>
              <a:cs typeface="Calibri"/>
            </a:endParaRPr>
          </a:p>
          <a:p>
            <a:pPr marL="126364">
              <a:lnSpc>
                <a:spcPts val="705"/>
              </a:lnSpc>
              <a:spcBef>
                <a:spcPts val="10"/>
              </a:spcBef>
            </a:pPr>
            <a:r>
              <a:rPr sz="600" b="1" spc="5" dirty="0">
                <a:latin typeface="Calibri"/>
                <a:cs typeface="Calibri"/>
              </a:rPr>
              <a:t>($/Unit)</a:t>
            </a:r>
            <a:endParaRPr sz="600">
              <a:latin typeface="Calibri"/>
              <a:cs typeface="Calibri"/>
            </a:endParaRPr>
          </a:p>
          <a:p>
            <a:pPr marR="174625" algn="ctr">
              <a:lnSpc>
                <a:spcPts val="705"/>
              </a:lnSpc>
            </a:pPr>
            <a:r>
              <a:rPr sz="600" spc="5" dirty="0">
                <a:latin typeface="Calibri"/>
                <a:cs typeface="Calibri"/>
              </a:rPr>
              <a:t>6,000</a:t>
            </a:r>
            <a:endParaRPr sz="600">
              <a:latin typeface="Calibri"/>
              <a:cs typeface="Calibri"/>
            </a:endParaRPr>
          </a:p>
          <a:p>
            <a:pPr marR="174625" algn="ctr">
              <a:lnSpc>
                <a:spcPct val="100000"/>
              </a:lnSpc>
              <a:spcBef>
                <a:spcPts val="370"/>
              </a:spcBef>
            </a:pPr>
            <a:r>
              <a:rPr sz="600" spc="5" dirty="0">
                <a:latin typeface="Calibri"/>
                <a:cs typeface="Calibri"/>
              </a:rPr>
              <a:t>4,000</a:t>
            </a:r>
            <a:endParaRPr sz="600">
              <a:latin typeface="Calibri"/>
              <a:cs typeface="Calibri"/>
            </a:endParaRPr>
          </a:p>
          <a:p>
            <a:pPr marR="174625" algn="ctr">
              <a:lnSpc>
                <a:spcPct val="100000"/>
              </a:lnSpc>
              <a:spcBef>
                <a:spcPts val="370"/>
              </a:spcBef>
            </a:pPr>
            <a:r>
              <a:rPr sz="600" spc="5" dirty="0">
                <a:latin typeface="Calibri"/>
                <a:cs typeface="Calibri"/>
              </a:rPr>
              <a:t>2,000</a:t>
            </a:r>
            <a:endParaRPr sz="600">
              <a:latin typeface="Calibri"/>
              <a:cs typeface="Calibri"/>
            </a:endParaRPr>
          </a:p>
          <a:p>
            <a:pPr marR="90805" algn="ctr">
              <a:lnSpc>
                <a:spcPct val="100000"/>
              </a:lnSpc>
              <a:spcBef>
                <a:spcPts val="370"/>
              </a:spcBef>
            </a:pPr>
            <a:r>
              <a:rPr sz="600" dirty="0">
                <a:latin typeface="Calibri"/>
                <a:cs typeface="Calibri"/>
              </a:rPr>
              <a:t>-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2667837" y="8681770"/>
            <a:ext cx="589280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b="1" spc="5" dirty="0">
                <a:latin typeface="Calibri"/>
                <a:cs typeface="Calibri"/>
              </a:rPr>
              <a:t>Quantity</a:t>
            </a:r>
            <a:r>
              <a:rPr sz="600" b="1" spc="-80" dirty="0">
                <a:latin typeface="Calibri"/>
                <a:cs typeface="Calibri"/>
              </a:rPr>
              <a:t> </a:t>
            </a:r>
            <a:r>
              <a:rPr sz="600" b="1" spc="5" dirty="0">
                <a:latin typeface="Calibri"/>
                <a:cs typeface="Calibri"/>
              </a:rPr>
              <a:t>Ordered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1213626" y="7327085"/>
            <a:ext cx="2821940" cy="1546225"/>
          </a:xfrm>
          <a:custGeom>
            <a:avLst/>
            <a:gdLst/>
            <a:ahLst/>
            <a:cxnLst/>
            <a:rect l="l" t="t" r="r" b="b"/>
            <a:pathLst>
              <a:path w="2821940" h="1546225">
                <a:moveTo>
                  <a:pt x="0" y="1545944"/>
                </a:moveTo>
                <a:lnTo>
                  <a:pt x="2821578" y="1545944"/>
                </a:lnTo>
                <a:lnTo>
                  <a:pt x="2821578" y="0"/>
                </a:lnTo>
                <a:lnTo>
                  <a:pt x="0" y="0"/>
                </a:lnTo>
                <a:lnTo>
                  <a:pt x="0" y="1545944"/>
                </a:lnTo>
                <a:close/>
              </a:path>
            </a:pathLst>
          </a:custGeom>
          <a:ln w="5516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648123" y="2219672"/>
            <a:ext cx="1939289" cy="0"/>
          </a:xfrm>
          <a:custGeom>
            <a:avLst/>
            <a:gdLst/>
            <a:ahLst/>
            <a:cxnLst/>
            <a:rect l="l" t="t" r="r" b="b"/>
            <a:pathLst>
              <a:path w="1939289">
                <a:moveTo>
                  <a:pt x="0" y="0"/>
                </a:moveTo>
                <a:lnTo>
                  <a:pt x="1939266" y="0"/>
                </a:lnTo>
              </a:path>
            </a:pathLst>
          </a:custGeom>
          <a:ln w="547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648123" y="2065488"/>
            <a:ext cx="1939289" cy="0"/>
          </a:xfrm>
          <a:custGeom>
            <a:avLst/>
            <a:gdLst/>
            <a:ahLst/>
            <a:cxnLst/>
            <a:rect l="l" t="t" r="r" b="b"/>
            <a:pathLst>
              <a:path w="1939289">
                <a:moveTo>
                  <a:pt x="0" y="0"/>
                </a:moveTo>
                <a:lnTo>
                  <a:pt x="1939266" y="0"/>
                </a:lnTo>
              </a:path>
            </a:pathLst>
          </a:custGeom>
          <a:ln w="547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648123" y="1912217"/>
            <a:ext cx="1939289" cy="0"/>
          </a:xfrm>
          <a:custGeom>
            <a:avLst/>
            <a:gdLst/>
            <a:ahLst/>
            <a:cxnLst/>
            <a:rect l="l" t="t" r="r" b="b"/>
            <a:pathLst>
              <a:path w="1939289">
                <a:moveTo>
                  <a:pt x="0" y="0"/>
                </a:moveTo>
                <a:lnTo>
                  <a:pt x="1939266" y="0"/>
                </a:lnTo>
              </a:path>
            </a:pathLst>
          </a:custGeom>
          <a:ln w="547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648123" y="1758041"/>
            <a:ext cx="1939289" cy="0"/>
          </a:xfrm>
          <a:custGeom>
            <a:avLst/>
            <a:gdLst/>
            <a:ahLst/>
            <a:cxnLst/>
            <a:rect l="l" t="t" r="r" b="b"/>
            <a:pathLst>
              <a:path w="1939289">
                <a:moveTo>
                  <a:pt x="0" y="0"/>
                </a:moveTo>
                <a:lnTo>
                  <a:pt x="1939266" y="0"/>
                </a:lnTo>
              </a:path>
            </a:pathLst>
          </a:custGeom>
          <a:ln w="547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648123" y="1604769"/>
            <a:ext cx="1939289" cy="0"/>
          </a:xfrm>
          <a:custGeom>
            <a:avLst/>
            <a:gdLst/>
            <a:ahLst/>
            <a:cxnLst/>
            <a:rect l="l" t="t" r="r" b="b"/>
            <a:pathLst>
              <a:path w="1939289">
                <a:moveTo>
                  <a:pt x="0" y="0"/>
                </a:moveTo>
                <a:lnTo>
                  <a:pt x="1939266" y="0"/>
                </a:lnTo>
              </a:path>
            </a:pathLst>
          </a:custGeom>
          <a:ln w="547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648123" y="1450586"/>
            <a:ext cx="1939289" cy="0"/>
          </a:xfrm>
          <a:custGeom>
            <a:avLst/>
            <a:gdLst/>
            <a:ahLst/>
            <a:cxnLst/>
            <a:rect l="l" t="t" r="r" b="b"/>
            <a:pathLst>
              <a:path w="1939289">
                <a:moveTo>
                  <a:pt x="0" y="0"/>
                </a:moveTo>
                <a:lnTo>
                  <a:pt x="1939266" y="0"/>
                </a:lnTo>
              </a:path>
            </a:pathLst>
          </a:custGeom>
          <a:ln w="547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648123" y="1297314"/>
            <a:ext cx="1939289" cy="0"/>
          </a:xfrm>
          <a:custGeom>
            <a:avLst/>
            <a:gdLst/>
            <a:ahLst/>
            <a:cxnLst/>
            <a:rect l="l" t="t" r="r" b="b"/>
            <a:pathLst>
              <a:path w="1939289">
                <a:moveTo>
                  <a:pt x="0" y="0"/>
                </a:moveTo>
                <a:lnTo>
                  <a:pt x="1939266" y="0"/>
                </a:lnTo>
              </a:path>
            </a:pathLst>
          </a:custGeom>
          <a:ln w="547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648123" y="1143130"/>
            <a:ext cx="1939289" cy="0"/>
          </a:xfrm>
          <a:custGeom>
            <a:avLst/>
            <a:gdLst/>
            <a:ahLst/>
            <a:cxnLst/>
            <a:rect l="l" t="t" r="r" b="b"/>
            <a:pathLst>
              <a:path w="1939289">
                <a:moveTo>
                  <a:pt x="0" y="0"/>
                </a:moveTo>
                <a:lnTo>
                  <a:pt x="1939266" y="0"/>
                </a:lnTo>
              </a:path>
            </a:pathLst>
          </a:custGeom>
          <a:ln w="547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648123" y="989859"/>
            <a:ext cx="1939289" cy="0"/>
          </a:xfrm>
          <a:custGeom>
            <a:avLst/>
            <a:gdLst/>
            <a:ahLst/>
            <a:cxnLst/>
            <a:rect l="l" t="t" r="r" b="b"/>
            <a:pathLst>
              <a:path w="1939289">
                <a:moveTo>
                  <a:pt x="0" y="0"/>
                </a:moveTo>
                <a:lnTo>
                  <a:pt x="1939266" y="0"/>
                </a:lnTo>
              </a:path>
            </a:pathLst>
          </a:custGeom>
          <a:ln w="547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648123" y="989859"/>
            <a:ext cx="0" cy="1383665"/>
          </a:xfrm>
          <a:custGeom>
            <a:avLst/>
            <a:gdLst/>
            <a:ahLst/>
            <a:cxnLst/>
            <a:rect l="l" t="t" r="r" b="b"/>
            <a:pathLst>
              <a:path h="1383664">
                <a:moveTo>
                  <a:pt x="0" y="1383083"/>
                </a:moveTo>
                <a:lnTo>
                  <a:pt x="0" y="0"/>
                </a:lnTo>
              </a:path>
            </a:pathLst>
          </a:custGeom>
          <a:ln w="563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623694" y="2372943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28" y="0"/>
                </a:lnTo>
              </a:path>
            </a:pathLst>
          </a:custGeom>
          <a:ln w="547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623694" y="2219672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28" y="0"/>
                </a:lnTo>
              </a:path>
            </a:pathLst>
          </a:custGeom>
          <a:ln w="547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1623694" y="2065488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28" y="0"/>
                </a:lnTo>
              </a:path>
            </a:pathLst>
          </a:custGeom>
          <a:ln w="547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1623694" y="1912217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28" y="0"/>
                </a:lnTo>
              </a:path>
            </a:pathLst>
          </a:custGeom>
          <a:ln w="547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1623694" y="1758041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28" y="0"/>
                </a:lnTo>
              </a:path>
            </a:pathLst>
          </a:custGeom>
          <a:ln w="547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1623694" y="1604769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28" y="0"/>
                </a:lnTo>
              </a:path>
            </a:pathLst>
          </a:custGeom>
          <a:ln w="547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623694" y="1450586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28" y="0"/>
                </a:lnTo>
              </a:path>
            </a:pathLst>
          </a:custGeom>
          <a:ln w="547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623694" y="1297314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28" y="0"/>
                </a:lnTo>
              </a:path>
            </a:pathLst>
          </a:custGeom>
          <a:ln w="547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623694" y="1143130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28" y="0"/>
                </a:lnTo>
              </a:path>
            </a:pathLst>
          </a:custGeom>
          <a:ln w="547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623694" y="989859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28" y="0"/>
                </a:lnTo>
              </a:path>
            </a:pathLst>
          </a:custGeom>
          <a:ln w="547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648123" y="2372943"/>
            <a:ext cx="1939289" cy="0"/>
          </a:xfrm>
          <a:custGeom>
            <a:avLst/>
            <a:gdLst/>
            <a:ahLst/>
            <a:cxnLst/>
            <a:rect l="l" t="t" r="r" b="b"/>
            <a:pathLst>
              <a:path w="1939289">
                <a:moveTo>
                  <a:pt x="0" y="0"/>
                </a:moveTo>
                <a:lnTo>
                  <a:pt x="1939266" y="0"/>
                </a:lnTo>
              </a:path>
            </a:pathLst>
          </a:custGeom>
          <a:ln w="547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648123" y="2372943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632"/>
                </a:lnTo>
              </a:path>
            </a:pathLst>
          </a:custGeom>
          <a:ln w="563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036164" y="2372943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632"/>
                </a:lnTo>
              </a:path>
            </a:pathLst>
          </a:custGeom>
          <a:ln w="563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24205" y="2372943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632"/>
                </a:lnTo>
              </a:path>
            </a:pathLst>
          </a:custGeom>
          <a:ln w="563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811307" y="2372943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632"/>
                </a:lnTo>
              </a:path>
            </a:pathLst>
          </a:custGeom>
          <a:ln w="563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199348" y="2372943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632"/>
                </a:lnTo>
              </a:path>
            </a:pathLst>
          </a:custGeom>
          <a:ln w="563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587389" y="2372943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632"/>
                </a:lnTo>
              </a:path>
            </a:pathLst>
          </a:custGeom>
          <a:ln w="563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1841674" y="1529046"/>
            <a:ext cx="1552575" cy="704850"/>
          </a:xfrm>
          <a:custGeom>
            <a:avLst/>
            <a:gdLst/>
            <a:ahLst/>
            <a:cxnLst/>
            <a:rect l="l" t="t" r="r" b="b"/>
            <a:pathLst>
              <a:path w="1552575" h="704850">
                <a:moveTo>
                  <a:pt x="0" y="704310"/>
                </a:moveTo>
                <a:lnTo>
                  <a:pt x="388041" y="641360"/>
                </a:lnTo>
                <a:lnTo>
                  <a:pt x="776082" y="557425"/>
                </a:lnTo>
                <a:lnTo>
                  <a:pt x="1164123" y="378609"/>
                </a:lnTo>
                <a:lnTo>
                  <a:pt x="1552164" y="0"/>
                </a:lnTo>
              </a:path>
            </a:pathLst>
          </a:custGeom>
          <a:ln w="16505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1841674" y="1140394"/>
            <a:ext cx="1552575" cy="986790"/>
          </a:xfrm>
          <a:custGeom>
            <a:avLst/>
            <a:gdLst/>
            <a:ahLst/>
            <a:cxnLst/>
            <a:rect l="l" t="t" r="r" b="b"/>
            <a:pathLst>
              <a:path w="1552575" h="986789">
                <a:moveTo>
                  <a:pt x="0" y="986220"/>
                </a:moveTo>
                <a:lnTo>
                  <a:pt x="388041" y="880390"/>
                </a:lnTo>
                <a:lnTo>
                  <a:pt x="776082" y="748102"/>
                </a:lnTo>
                <a:lnTo>
                  <a:pt x="1164123" y="471674"/>
                </a:lnTo>
                <a:lnTo>
                  <a:pt x="1552164" y="0"/>
                </a:lnTo>
              </a:path>
            </a:pathLst>
          </a:custGeom>
          <a:ln w="16562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 txBox="1"/>
          <p:nvPr/>
        </p:nvSpPr>
        <p:spPr>
          <a:xfrm>
            <a:off x="1287410" y="1857912"/>
            <a:ext cx="283845" cy="5695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$15</a:t>
            </a:r>
            <a:r>
              <a:rPr sz="600" spc="-10" dirty="0">
                <a:latin typeface="Calibri"/>
                <a:cs typeface="Calibri"/>
              </a:rPr>
              <a:t>,</a:t>
            </a:r>
            <a:r>
              <a:rPr sz="600" spc="10" dirty="0">
                <a:latin typeface="Calibri"/>
                <a:cs typeface="Calibri"/>
              </a:rPr>
              <a:t>0</a:t>
            </a:r>
            <a:r>
              <a:rPr sz="600" spc="5" dirty="0">
                <a:latin typeface="Calibri"/>
                <a:cs typeface="Calibri"/>
              </a:rPr>
              <a:t>00</a:t>
            </a:r>
            <a:endParaRPr sz="6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490"/>
              </a:spcBef>
            </a:pPr>
            <a:r>
              <a:rPr sz="600" spc="5" dirty="0">
                <a:latin typeface="Calibri"/>
                <a:cs typeface="Calibri"/>
              </a:rPr>
              <a:t>$10</a:t>
            </a:r>
            <a:r>
              <a:rPr sz="600" spc="-10" dirty="0">
                <a:latin typeface="Calibri"/>
                <a:cs typeface="Calibri"/>
              </a:rPr>
              <a:t>,</a:t>
            </a:r>
            <a:r>
              <a:rPr sz="600" spc="10" dirty="0">
                <a:latin typeface="Calibri"/>
                <a:cs typeface="Calibri"/>
              </a:rPr>
              <a:t>0</a:t>
            </a:r>
            <a:r>
              <a:rPr sz="600" spc="5" dirty="0">
                <a:latin typeface="Calibri"/>
                <a:cs typeface="Calibri"/>
              </a:rPr>
              <a:t>00</a:t>
            </a:r>
            <a:endParaRPr sz="600">
              <a:latin typeface="Calibri"/>
              <a:cs typeface="Calibri"/>
            </a:endParaRPr>
          </a:p>
          <a:p>
            <a:pPr marL="39370" algn="ctr">
              <a:lnSpc>
                <a:spcPct val="100000"/>
              </a:lnSpc>
              <a:spcBef>
                <a:spcPts val="490"/>
              </a:spcBef>
            </a:pPr>
            <a:r>
              <a:rPr sz="600" spc="5" dirty="0">
                <a:latin typeface="Calibri"/>
                <a:cs typeface="Calibri"/>
              </a:rPr>
              <a:t>$5,000</a:t>
            </a:r>
            <a:endParaRPr sz="600">
              <a:latin typeface="Calibri"/>
              <a:cs typeface="Calibri"/>
            </a:endParaRPr>
          </a:p>
          <a:p>
            <a:pPr marL="122555" algn="ctr">
              <a:lnSpc>
                <a:spcPct val="100000"/>
              </a:lnSpc>
              <a:spcBef>
                <a:spcPts val="490"/>
              </a:spcBef>
            </a:pPr>
            <a:r>
              <a:rPr sz="600" spc="5" dirty="0">
                <a:latin typeface="Calibri"/>
                <a:cs typeface="Calibri"/>
              </a:rPr>
              <a:t>$-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1287368" y="1703889"/>
            <a:ext cx="283210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$2</a:t>
            </a:r>
            <a:r>
              <a:rPr sz="600" spc="10" dirty="0">
                <a:latin typeface="Calibri"/>
                <a:cs typeface="Calibri"/>
              </a:rPr>
              <a:t>0</a:t>
            </a:r>
            <a:r>
              <a:rPr sz="600" spc="-10" dirty="0">
                <a:latin typeface="Calibri"/>
                <a:cs typeface="Calibri"/>
              </a:rPr>
              <a:t>,</a:t>
            </a:r>
            <a:r>
              <a:rPr sz="600" spc="10" dirty="0">
                <a:latin typeface="Calibri"/>
                <a:cs typeface="Calibri"/>
              </a:rPr>
              <a:t>0</a:t>
            </a:r>
            <a:r>
              <a:rPr sz="600" spc="5" dirty="0">
                <a:latin typeface="Calibri"/>
                <a:cs typeface="Calibri"/>
              </a:rPr>
              <a:t>00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1287368" y="1550085"/>
            <a:ext cx="283210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$2</a:t>
            </a:r>
            <a:r>
              <a:rPr sz="600" spc="10" dirty="0">
                <a:latin typeface="Calibri"/>
                <a:cs typeface="Calibri"/>
              </a:rPr>
              <a:t>5</a:t>
            </a:r>
            <a:r>
              <a:rPr sz="600" spc="-10" dirty="0">
                <a:latin typeface="Calibri"/>
                <a:cs typeface="Calibri"/>
              </a:rPr>
              <a:t>,</a:t>
            </a:r>
            <a:r>
              <a:rPr sz="600" spc="10" dirty="0">
                <a:latin typeface="Calibri"/>
                <a:cs typeface="Calibri"/>
              </a:rPr>
              <a:t>0</a:t>
            </a:r>
            <a:r>
              <a:rPr sz="600" spc="5" dirty="0">
                <a:latin typeface="Calibri"/>
                <a:cs typeface="Calibri"/>
              </a:rPr>
              <a:t>00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1223263" y="691642"/>
            <a:ext cx="1326515" cy="812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Calibri"/>
                <a:cs typeface="Calibri"/>
              </a:rPr>
              <a:t>Relief Valve size vs. Cost – by</a:t>
            </a:r>
            <a:r>
              <a:rPr sz="650" b="1" spc="-35" dirty="0">
                <a:latin typeface="Calibri"/>
                <a:cs typeface="Calibri"/>
              </a:rPr>
              <a:t> </a:t>
            </a:r>
            <a:r>
              <a:rPr sz="650" b="1" spc="-5" dirty="0">
                <a:latin typeface="Calibri"/>
                <a:cs typeface="Calibri"/>
              </a:rPr>
              <a:t>Material</a:t>
            </a:r>
            <a:endParaRPr sz="65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600">
              <a:latin typeface="Times New Roman"/>
              <a:cs typeface="Times New Roman"/>
            </a:endParaRPr>
          </a:p>
          <a:p>
            <a:pPr marL="76200">
              <a:lnSpc>
                <a:spcPct val="100000"/>
              </a:lnSpc>
              <a:spcBef>
                <a:spcPts val="445"/>
              </a:spcBef>
            </a:pPr>
            <a:r>
              <a:rPr sz="600" spc="5" dirty="0">
                <a:latin typeface="Calibri"/>
                <a:cs typeface="Calibri"/>
              </a:rPr>
              <a:t>$45,000</a:t>
            </a:r>
            <a:endParaRPr sz="6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490"/>
              </a:spcBef>
            </a:pPr>
            <a:r>
              <a:rPr sz="600" spc="5" dirty="0">
                <a:latin typeface="Calibri"/>
                <a:cs typeface="Calibri"/>
              </a:rPr>
              <a:t>$40,000</a:t>
            </a:r>
            <a:endParaRPr sz="6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489"/>
              </a:spcBef>
            </a:pPr>
            <a:r>
              <a:rPr sz="600" spc="5" dirty="0">
                <a:latin typeface="Calibri"/>
                <a:cs typeface="Calibri"/>
              </a:rPr>
              <a:t>$35,000</a:t>
            </a:r>
            <a:endParaRPr sz="6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490"/>
              </a:spcBef>
            </a:pPr>
            <a:r>
              <a:rPr sz="600" spc="5" dirty="0">
                <a:latin typeface="Calibri"/>
                <a:cs typeface="Calibri"/>
              </a:rPr>
              <a:t>$30,000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1794022" y="2418266"/>
            <a:ext cx="96520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Calibri"/>
                <a:cs typeface="Calibri"/>
              </a:rPr>
              <a:t>2"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2182094" y="2418266"/>
            <a:ext cx="96520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Calibri"/>
                <a:cs typeface="Calibri"/>
              </a:rPr>
              <a:t>3"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2569901" y="2418266"/>
            <a:ext cx="96520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Calibri"/>
                <a:cs typeface="Calibri"/>
              </a:rPr>
              <a:t>4"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2957785" y="2418266"/>
            <a:ext cx="96520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Calibri"/>
                <a:cs typeface="Calibri"/>
              </a:rPr>
              <a:t>6"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3345826" y="2418266"/>
            <a:ext cx="96520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Calibri"/>
                <a:cs typeface="Calibri"/>
              </a:rPr>
              <a:t>8"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9" name="object 79"/>
          <p:cNvSpPr/>
          <p:nvPr/>
        </p:nvSpPr>
        <p:spPr>
          <a:xfrm>
            <a:off x="3700137" y="1665895"/>
            <a:ext cx="197485" cy="0"/>
          </a:xfrm>
          <a:custGeom>
            <a:avLst/>
            <a:gdLst/>
            <a:ahLst/>
            <a:cxnLst/>
            <a:rect l="l" t="t" r="r" b="b"/>
            <a:pathLst>
              <a:path w="197485">
                <a:moveTo>
                  <a:pt x="0" y="0"/>
                </a:moveTo>
                <a:lnTo>
                  <a:pt x="197309" y="0"/>
                </a:lnTo>
              </a:path>
            </a:pathLst>
          </a:custGeom>
          <a:ln w="16421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700137" y="1802745"/>
            <a:ext cx="197485" cy="0"/>
          </a:xfrm>
          <a:custGeom>
            <a:avLst/>
            <a:gdLst/>
            <a:ahLst/>
            <a:cxnLst/>
            <a:rect l="l" t="t" r="r" b="b"/>
            <a:pathLst>
              <a:path w="197485">
                <a:moveTo>
                  <a:pt x="0" y="0"/>
                </a:moveTo>
                <a:lnTo>
                  <a:pt x="197309" y="0"/>
                </a:lnTo>
              </a:path>
            </a:pathLst>
          </a:custGeom>
          <a:ln w="16421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 txBox="1"/>
          <p:nvPr/>
        </p:nvSpPr>
        <p:spPr>
          <a:xfrm>
            <a:off x="3907139" y="1611439"/>
            <a:ext cx="431165" cy="2457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Calibri"/>
                <a:cs typeface="Calibri"/>
              </a:rPr>
              <a:t>Carbon</a:t>
            </a:r>
            <a:r>
              <a:rPr sz="600" spc="-55" dirty="0">
                <a:latin typeface="Calibri"/>
                <a:cs typeface="Calibri"/>
              </a:rPr>
              <a:t> </a:t>
            </a:r>
            <a:r>
              <a:rPr sz="600" dirty="0">
                <a:latin typeface="Calibri"/>
                <a:cs typeface="Calibri"/>
              </a:rPr>
              <a:t>Steel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</a:pPr>
            <a:r>
              <a:rPr sz="600" spc="5" dirty="0">
                <a:latin typeface="Calibri"/>
                <a:cs typeface="Calibri"/>
              </a:rPr>
              <a:t>316LSS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82" name="object 82"/>
          <p:cNvSpPr/>
          <p:nvPr/>
        </p:nvSpPr>
        <p:spPr>
          <a:xfrm>
            <a:off x="1215922" y="905005"/>
            <a:ext cx="3188335" cy="1658620"/>
          </a:xfrm>
          <a:custGeom>
            <a:avLst/>
            <a:gdLst/>
            <a:ahLst/>
            <a:cxnLst/>
            <a:rect l="l" t="t" r="r" b="b"/>
            <a:pathLst>
              <a:path w="3188335" h="1658620">
                <a:moveTo>
                  <a:pt x="0" y="1658615"/>
                </a:moveTo>
                <a:lnTo>
                  <a:pt x="3187950" y="1658615"/>
                </a:lnTo>
                <a:lnTo>
                  <a:pt x="3187950" y="0"/>
                </a:lnTo>
                <a:lnTo>
                  <a:pt x="0" y="0"/>
                </a:lnTo>
                <a:lnTo>
                  <a:pt x="0" y="1658615"/>
                </a:lnTo>
                <a:close/>
              </a:path>
            </a:pathLst>
          </a:custGeom>
          <a:ln w="550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19200" y="5305933"/>
            <a:ext cx="5820410" cy="109855"/>
          </a:xfrm>
          <a:custGeom>
            <a:avLst/>
            <a:gdLst/>
            <a:ahLst/>
            <a:cxnLst/>
            <a:rect l="l" t="t" r="r" b="b"/>
            <a:pathLst>
              <a:path w="5820409" h="109854">
                <a:moveTo>
                  <a:pt x="0" y="109727"/>
                </a:moveTo>
                <a:lnTo>
                  <a:pt x="5820156" y="109727"/>
                </a:lnTo>
                <a:lnTo>
                  <a:pt x="5820156" y="0"/>
                </a:lnTo>
                <a:lnTo>
                  <a:pt x="0" y="0"/>
                </a:lnTo>
                <a:lnTo>
                  <a:pt x="0" y="109727"/>
                </a:lnTo>
                <a:close/>
              </a:path>
            </a:pathLst>
          </a:custGeom>
          <a:solidFill>
            <a:srgbClr val="B8CCE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219200" y="6063360"/>
            <a:ext cx="697230" cy="434340"/>
          </a:xfrm>
          <a:custGeom>
            <a:avLst/>
            <a:gdLst/>
            <a:ahLst/>
            <a:cxnLst/>
            <a:rect l="l" t="t" r="r" b="b"/>
            <a:pathLst>
              <a:path w="697230" h="434339">
                <a:moveTo>
                  <a:pt x="0" y="434339"/>
                </a:moveTo>
                <a:lnTo>
                  <a:pt x="696772" y="434339"/>
                </a:lnTo>
                <a:lnTo>
                  <a:pt x="696772" y="0"/>
                </a:lnTo>
                <a:lnTo>
                  <a:pt x="0" y="0"/>
                </a:lnTo>
                <a:lnTo>
                  <a:pt x="0" y="434339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223263" y="799845"/>
            <a:ext cx="54483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Calibri"/>
                <a:cs typeface="Calibri"/>
              </a:rPr>
              <a:t>Slope</a:t>
            </a:r>
            <a:r>
              <a:rPr sz="650" spc="-65" dirty="0">
                <a:latin typeface="Calibri"/>
                <a:cs typeface="Calibri"/>
              </a:rPr>
              <a:t> </a:t>
            </a:r>
            <a:r>
              <a:rPr sz="650" spc="-10" dirty="0">
                <a:latin typeface="Calibri"/>
                <a:cs typeface="Calibri"/>
              </a:rPr>
              <a:t>Equation: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918461" y="908050"/>
            <a:ext cx="19939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Calibri"/>
                <a:cs typeface="Calibri"/>
              </a:rPr>
              <a:t>U</a:t>
            </a:r>
            <a:r>
              <a:rPr sz="650" spc="-10" dirty="0">
                <a:latin typeface="Calibri"/>
                <a:cs typeface="Calibri"/>
              </a:rPr>
              <a:t>ni</a:t>
            </a:r>
            <a:r>
              <a:rPr sz="650" spc="-5" dirty="0">
                <a:latin typeface="Calibri"/>
                <a:cs typeface="Calibri"/>
              </a:rPr>
              <a:t>ts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871342" y="908050"/>
            <a:ext cx="62357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Calibri"/>
                <a:cs typeface="Calibri"/>
              </a:rPr>
              <a:t>Unit Price</a:t>
            </a:r>
            <a:r>
              <a:rPr sz="650" spc="-80" dirty="0">
                <a:latin typeface="Calibri"/>
                <a:cs typeface="Calibri"/>
              </a:rPr>
              <a:t> </a:t>
            </a:r>
            <a:r>
              <a:rPr sz="650" spc="-5" dirty="0">
                <a:latin typeface="Calibri"/>
                <a:cs typeface="Calibri"/>
              </a:rPr>
              <a:t>($/unit)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223263" y="1016254"/>
            <a:ext cx="40132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Calibri"/>
                <a:cs typeface="Calibri"/>
              </a:rPr>
              <a:t>Start</a:t>
            </a:r>
            <a:r>
              <a:rPr sz="650" spc="-75" dirty="0">
                <a:latin typeface="Calibri"/>
                <a:cs typeface="Calibri"/>
              </a:rPr>
              <a:t> </a:t>
            </a:r>
            <a:r>
              <a:rPr sz="650" spc="-5" dirty="0">
                <a:latin typeface="Calibri"/>
                <a:cs typeface="Calibri"/>
              </a:rPr>
              <a:t>Point: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461130" y="1016254"/>
            <a:ext cx="35560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10" dirty="0">
                <a:latin typeface="Calibri"/>
                <a:cs typeface="Calibri"/>
              </a:rPr>
              <a:t>15,132.37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796667" y="1016254"/>
            <a:ext cx="16637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Calibri"/>
                <a:cs typeface="Calibri"/>
              </a:rPr>
              <a:t>1 </a:t>
            </a:r>
            <a:r>
              <a:rPr sz="650" spc="65" dirty="0">
                <a:latin typeface="Calibri"/>
                <a:cs typeface="Calibri"/>
              </a:rPr>
              <a:t> </a:t>
            </a:r>
            <a:r>
              <a:rPr sz="650" spc="-5" dirty="0">
                <a:latin typeface="Calibri"/>
                <a:cs typeface="Calibri"/>
              </a:rPr>
              <a:t>$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223263" y="1124457"/>
            <a:ext cx="365125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Calibri"/>
                <a:cs typeface="Calibri"/>
              </a:rPr>
              <a:t>End</a:t>
            </a:r>
            <a:r>
              <a:rPr sz="650" spc="-100" dirty="0">
                <a:latin typeface="Calibri"/>
                <a:cs typeface="Calibri"/>
              </a:rPr>
              <a:t> </a:t>
            </a:r>
            <a:r>
              <a:rPr sz="650" spc="-5" dirty="0">
                <a:latin typeface="Calibri"/>
                <a:cs typeface="Calibri"/>
              </a:rPr>
              <a:t>Point: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461130" y="1124457"/>
            <a:ext cx="35560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10" dirty="0">
                <a:latin typeface="Calibri"/>
                <a:cs typeface="Calibri"/>
              </a:rPr>
              <a:t>11,524.35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755519" y="1124457"/>
            <a:ext cx="207645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Calibri"/>
                <a:cs typeface="Calibri"/>
              </a:rPr>
              <a:t>50 </a:t>
            </a:r>
            <a:r>
              <a:rPr sz="650" spc="65" dirty="0">
                <a:latin typeface="Calibri"/>
                <a:cs typeface="Calibri"/>
              </a:rPr>
              <a:t> </a:t>
            </a:r>
            <a:r>
              <a:rPr sz="650" spc="-5" dirty="0">
                <a:latin typeface="Calibri"/>
                <a:cs typeface="Calibri"/>
              </a:rPr>
              <a:t>$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224788" y="1580133"/>
            <a:ext cx="1221740" cy="1130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10" dirty="0">
                <a:latin typeface="Arial"/>
                <a:cs typeface="Arial"/>
              </a:rPr>
              <a:t>Should-Costs </a:t>
            </a:r>
            <a:r>
              <a:rPr sz="650" b="1" spc="-5" dirty="0">
                <a:latin typeface="Arial"/>
                <a:cs typeface="Arial"/>
              </a:rPr>
              <a:t>for Relief</a:t>
            </a:r>
            <a:r>
              <a:rPr sz="650" b="1" spc="-25" dirty="0">
                <a:latin typeface="Arial"/>
                <a:cs typeface="Arial"/>
              </a:rPr>
              <a:t> </a:t>
            </a:r>
            <a:r>
              <a:rPr sz="650" b="1" spc="-10" dirty="0">
                <a:latin typeface="Arial"/>
                <a:cs typeface="Arial"/>
              </a:rPr>
              <a:t>Valves</a:t>
            </a:r>
            <a:endParaRPr sz="65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54812" y="4722495"/>
            <a:ext cx="1330960" cy="1371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10" dirty="0">
                <a:latin typeface="Arial"/>
                <a:cs typeface="Arial"/>
              </a:rPr>
              <a:t>Category:   </a:t>
            </a:r>
            <a:r>
              <a:rPr sz="800" b="1" spc="10" dirty="0">
                <a:solidFill>
                  <a:srgbClr val="FF0000"/>
                </a:solidFill>
                <a:latin typeface="Arial"/>
                <a:cs typeface="Arial"/>
              </a:rPr>
              <a:t>Control</a:t>
            </a:r>
            <a:r>
              <a:rPr sz="800" b="1" spc="-6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00" b="1" spc="5" dirty="0">
                <a:solidFill>
                  <a:srgbClr val="FF0000"/>
                </a:solidFill>
                <a:latin typeface="Arial"/>
                <a:cs typeface="Arial"/>
              </a:rPr>
              <a:t>Valves</a:t>
            </a:r>
            <a:endParaRPr sz="8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224788" y="6063107"/>
            <a:ext cx="3106420" cy="4375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Arial"/>
                <a:cs typeface="Arial"/>
              </a:rPr>
              <a:t>Demand for control </a:t>
            </a:r>
            <a:r>
              <a:rPr sz="650" dirty="0">
                <a:latin typeface="Arial"/>
                <a:cs typeface="Arial"/>
              </a:rPr>
              <a:t>valves in </a:t>
            </a:r>
            <a:r>
              <a:rPr sz="650" spc="-5" dirty="0">
                <a:latin typeface="Arial"/>
                <a:cs typeface="Arial"/>
              </a:rPr>
              <a:t>Q1 </a:t>
            </a:r>
            <a:r>
              <a:rPr sz="650" dirty="0">
                <a:latin typeface="Arial"/>
                <a:cs typeface="Arial"/>
              </a:rPr>
              <a:t>is projected </a:t>
            </a:r>
            <a:r>
              <a:rPr sz="650" spc="-5" dirty="0">
                <a:latin typeface="Arial"/>
                <a:cs typeface="Arial"/>
              </a:rPr>
              <a:t>to be 6.0% higher than </a:t>
            </a:r>
            <a:r>
              <a:rPr sz="650" dirty="0">
                <a:latin typeface="Arial"/>
                <a:cs typeface="Arial"/>
              </a:rPr>
              <a:t>in</a:t>
            </a:r>
            <a:r>
              <a:rPr sz="650" spc="-30" dirty="0">
                <a:latin typeface="Arial"/>
                <a:cs typeface="Arial"/>
              </a:rPr>
              <a:t> </a:t>
            </a:r>
            <a:r>
              <a:rPr sz="650" spc="-5" dirty="0">
                <a:latin typeface="Arial"/>
                <a:cs typeface="Arial"/>
              </a:rPr>
              <a:t>Q1.</a:t>
            </a:r>
            <a:endParaRPr sz="650">
              <a:latin typeface="Arial"/>
              <a:cs typeface="Arial"/>
            </a:endParaRPr>
          </a:p>
          <a:p>
            <a:pPr marL="12700" marR="196215">
              <a:lnSpc>
                <a:spcPct val="109200"/>
              </a:lnSpc>
            </a:pPr>
            <a:r>
              <a:rPr sz="650" spc="-5" dirty="0">
                <a:latin typeface="Arial"/>
                <a:cs typeface="Arial"/>
              </a:rPr>
              <a:t>Lead </a:t>
            </a:r>
            <a:r>
              <a:rPr sz="650" dirty="0">
                <a:latin typeface="Arial"/>
                <a:cs typeface="Arial"/>
              </a:rPr>
              <a:t>Times </a:t>
            </a:r>
            <a:r>
              <a:rPr sz="650" spc="-5" dirty="0">
                <a:latin typeface="Arial"/>
                <a:cs typeface="Arial"/>
              </a:rPr>
              <a:t>for control </a:t>
            </a:r>
            <a:r>
              <a:rPr sz="650" dirty="0">
                <a:latin typeface="Arial"/>
                <a:cs typeface="Arial"/>
              </a:rPr>
              <a:t>valves in </a:t>
            </a:r>
            <a:r>
              <a:rPr sz="650" spc="-5" dirty="0">
                <a:latin typeface="Arial"/>
                <a:cs typeface="Arial"/>
              </a:rPr>
              <a:t>Q1 are projected to be 5.2% higher than </a:t>
            </a:r>
            <a:r>
              <a:rPr sz="650" dirty="0">
                <a:latin typeface="Arial"/>
                <a:cs typeface="Arial"/>
              </a:rPr>
              <a:t>in </a:t>
            </a:r>
            <a:r>
              <a:rPr sz="650" spc="-5" dirty="0">
                <a:latin typeface="Arial"/>
                <a:cs typeface="Arial"/>
              </a:rPr>
              <a:t>Q1.  </a:t>
            </a:r>
            <a:r>
              <a:rPr sz="650" dirty="0">
                <a:latin typeface="Arial"/>
                <a:cs typeface="Arial"/>
              </a:rPr>
              <a:t>Prices </a:t>
            </a:r>
            <a:r>
              <a:rPr sz="650" spc="-5" dirty="0">
                <a:latin typeface="Arial"/>
                <a:cs typeface="Arial"/>
              </a:rPr>
              <a:t>for control </a:t>
            </a:r>
            <a:r>
              <a:rPr sz="650" dirty="0">
                <a:latin typeface="Arial"/>
                <a:cs typeface="Arial"/>
              </a:rPr>
              <a:t>valves in </a:t>
            </a:r>
            <a:r>
              <a:rPr sz="650" spc="-5" dirty="0">
                <a:latin typeface="Arial"/>
                <a:cs typeface="Arial"/>
              </a:rPr>
              <a:t>Q1 are projected to be 3.3% higher than </a:t>
            </a:r>
            <a:r>
              <a:rPr sz="650" dirty="0">
                <a:latin typeface="Arial"/>
                <a:cs typeface="Arial"/>
              </a:rPr>
              <a:t>in</a:t>
            </a:r>
            <a:r>
              <a:rPr sz="650" spc="15" dirty="0">
                <a:latin typeface="Arial"/>
                <a:cs typeface="Arial"/>
              </a:rPr>
              <a:t> </a:t>
            </a:r>
            <a:r>
              <a:rPr sz="650" spc="-5" dirty="0">
                <a:latin typeface="Arial"/>
                <a:cs typeface="Arial"/>
              </a:rPr>
              <a:t>Q1</a:t>
            </a:r>
            <a:endParaRPr sz="6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r>
              <a:rPr sz="650" dirty="0">
                <a:latin typeface="Arial"/>
                <a:cs typeface="Arial"/>
              </a:rPr>
              <a:t>Capacity Utilization </a:t>
            </a:r>
            <a:r>
              <a:rPr sz="650" spc="-5" dirty="0">
                <a:latin typeface="Arial"/>
                <a:cs typeface="Arial"/>
              </a:rPr>
              <a:t>for control </a:t>
            </a:r>
            <a:r>
              <a:rPr sz="650" dirty="0">
                <a:latin typeface="Arial"/>
                <a:cs typeface="Arial"/>
              </a:rPr>
              <a:t>valves in </a:t>
            </a:r>
            <a:r>
              <a:rPr sz="650" spc="-5" dirty="0">
                <a:latin typeface="Arial"/>
                <a:cs typeface="Arial"/>
              </a:rPr>
              <a:t>Q1 </a:t>
            </a:r>
            <a:r>
              <a:rPr sz="650" dirty="0">
                <a:latin typeface="Arial"/>
                <a:cs typeface="Arial"/>
              </a:rPr>
              <a:t>is projected </a:t>
            </a:r>
            <a:r>
              <a:rPr sz="650" spc="-5" dirty="0">
                <a:latin typeface="Arial"/>
                <a:cs typeface="Arial"/>
              </a:rPr>
              <a:t>to be 3.0% higher than </a:t>
            </a:r>
            <a:r>
              <a:rPr sz="650" dirty="0">
                <a:latin typeface="Arial"/>
                <a:cs typeface="Arial"/>
              </a:rPr>
              <a:t>in</a:t>
            </a:r>
            <a:r>
              <a:rPr sz="650" spc="-45" dirty="0">
                <a:latin typeface="Arial"/>
                <a:cs typeface="Arial"/>
              </a:rPr>
              <a:t> </a:t>
            </a:r>
            <a:r>
              <a:rPr sz="650" spc="-5" dirty="0">
                <a:latin typeface="Arial"/>
                <a:cs typeface="Arial"/>
              </a:rPr>
              <a:t>Q1</a:t>
            </a:r>
            <a:endParaRPr sz="65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223263" y="6820534"/>
            <a:ext cx="946785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Calibri"/>
                <a:cs typeface="Calibri"/>
              </a:rPr>
              <a:t>Demand for Control</a:t>
            </a:r>
            <a:r>
              <a:rPr sz="650" b="1" spc="-75" dirty="0">
                <a:latin typeface="Calibri"/>
                <a:cs typeface="Calibri"/>
              </a:rPr>
              <a:t> </a:t>
            </a:r>
            <a:r>
              <a:rPr sz="650" b="1" spc="-5" dirty="0">
                <a:latin typeface="Calibri"/>
                <a:cs typeface="Calibri"/>
              </a:rPr>
              <a:t>Valves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566161" y="799845"/>
            <a:ext cx="63881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15" dirty="0">
                <a:latin typeface="Calibri"/>
                <a:cs typeface="Calibri"/>
              </a:rPr>
              <a:t>y</a:t>
            </a:r>
            <a:r>
              <a:rPr sz="650" spc="-5" dirty="0">
                <a:latin typeface="Calibri"/>
                <a:cs typeface="Calibri"/>
              </a:rPr>
              <a:t>=</a:t>
            </a:r>
            <a:r>
              <a:rPr sz="650" dirty="0">
                <a:latin typeface="Calibri"/>
                <a:cs typeface="Calibri"/>
              </a:rPr>
              <a:t>-</a:t>
            </a:r>
            <a:r>
              <a:rPr sz="650" spc="-10" dirty="0">
                <a:latin typeface="Calibri"/>
                <a:cs typeface="Calibri"/>
              </a:rPr>
              <a:t>73</a:t>
            </a:r>
            <a:r>
              <a:rPr sz="650" spc="-5" dirty="0">
                <a:latin typeface="Calibri"/>
                <a:cs typeface="Calibri"/>
              </a:rPr>
              <a:t>.</a:t>
            </a:r>
            <a:r>
              <a:rPr sz="650" spc="-10" dirty="0">
                <a:latin typeface="Calibri"/>
                <a:cs typeface="Calibri"/>
              </a:rPr>
              <a:t>633x</a:t>
            </a:r>
            <a:r>
              <a:rPr sz="650" spc="-5" dirty="0">
                <a:latin typeface="Calibri"/>
                <a:cs typeface="Calibri"/>
              </a:rPr>
              <a:t>+</a:t>
            </a:r>
            <a:r>
              <a:rPr sz="650" spc="-10" dirty="0">
                <a:latin typeface="Calibri"/>
                <a:cs typeface="Calibri"/>
              </a:rPr>
              <a:t>1520</a:t>
            </a:r>
            <a:r>
              <a:rPr sz="650" spc="-5" dirty="0">
                <a:latin typeface="Calibri"/>
                <a:cs typeface="Calibri"/>
              </a:rPr>
              <a:t>6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1219961" y="797051"/>
            <a:ext cx="0" cy="440690"/>
          </a:xfrm>
          <a:custGeom>
            <a:avLst/>
            <a:gdLst/>
            <a:ahLst/>
            <a:cxnLst/>
            <a:rect l="l" t="t" r="r" b="b"/>
            <a:pathLst>
              <a:path h="440690">
                <a:moveTo>
                  <a:pt x="0" y="0"/>
                </a:moveTo>
                <a:lnTo>
                  <a:pt x="0" y="440435"/>
                </a:lnTo>
              </a:path>
            </a:pathLst>
          </a:custGeom>
          <a:ln w="761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868041" y="912875"/>
            <a:ext cx="0" cy="325120"/>
          </a:xfrm>
          <a:custGeom>
            <a:avLst/>
            <a:gdLst/>
            <a:ahLst/>
            <a:cxnLst/>
            <a:rect l="l" t="t" r="r" b="b"/>
            <a:pathLst>
              <a:path h="325119">
                <a:moveTo>
                  <a:pt x="0" y="0"/>
                </a:moveTo>
                <a:lnTo>
                  <a:pt x="0" y="324611"/>
                </a:lnTo>
              </a:path>
            </a:pathLst>
          </a:custGeom>
          <a:ln w="76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844925" y="804672"/>
            <a:ext cx="0" cy="433070"/>
          </a:xfrm>
          <a:custGeom>
            <a:avLst/>
            <a:gdLst/>
            <a:ahLst/>
            <a:cxnLst/>
            <a:rect l="l" t="t" r="r" b="b"/>
            <a:pathLst>
              <a:path h="433069">
                <a:moveTo>
                  <a:pt x="0" y="0"/>
                </a:moveTo>
                <a:lnTo>
                  <a:pt x="0" y="432816"/>
                </a:lnTo>
              </a:path>
            </a:pathLst>
          </a:custGeom>
          <a:ln w="76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219961" y="5302884"/>
            <a:ext cx="0" cy="657225"/>
          </a:xfrm>
          <a:custGeom>
            <a:avLst/>
            <a:gdLst/>
            <a:ahLst/>
            <a:cxnLst/>
            <a:rect l="l" t="t" r="r" b="b"/>
            <a:pathLst>
              <a:path h="657225">
                <a:moveTo>
                  <a:pt x="0" y="0"/>
                </a:moveTo>
                <a:lnTo>
                  <a:pt x="0" y="656844"/>
                </a:lnTo>
              </a:path>
            </a:pathLst>
          </a:custGeom>
          <a:ln w="761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915160" y="804672"/>
            <a:ext cx="0" cy="433070"/>
          </a:xfrm>
          <a:custGeom>
            <a:avLst/>
            <a:gdLst/>
            <a:ahLst/>
            <a:cxnLst/>
            <a:rect l="l" t="t" r="r" b="b"/>
            <a:pathLst>
              <a:path h="433069">
                <a:moveTo>
                  <a:pt x="0" y="0"/>
                </a:moveTo>
                <a:lnTo>
                  <a:pt x="0" y="432816"/>
                </a:lnTo>
              </a:path>
            </a:pathLst>
          </a:custGeom>
          <a:ln w="76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844925" y="5418709"/>
            <a:ext cx="0" cy="541020"/>
          </a:xfrm>
          <a:custGeom>
            <a:avLst/>
            <a:gdLst/>
            <a:ahLst/>
            <a:cxnLst/>
            <a:rect l="l" t="t" r="r" b="b"/>
            <a:pathLst>
              <a:path h="541020">
                <a:moveTo>
                  <a:pt x="0" y="0"/>
                </a:moveTo>
                <a:lnTo>
                  <a:pt x="0" y="541020"/>
                </a:lnTo>
              </a:path>
            </a:pathLst>
          </a:custGeom>
          <a:ln w="76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038594" y="5310504"/>
            <a:ext cx="0" cy="649605"/>
          </a:xfrm>
          <a:custGeom>
            <a:avLst/>
            <a:gdLst/>
            <a:ahLst/>
            <a:cxnLst/>
            <a:rect l="l" t="t" r="r" b="b"/>
            <a:pathLst>
              <a:path h="649604">
                <a:moveTo>
                  <a:pt x="0" y="0"/>
                </a:moveTo>
                <a:lnTo>
                  <a:pt x="0" y="649224"/>
                </a:lnTo>
              </a:path>
            </a:pathLst>
          </a:custGeom>
          <a:ln w="76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223772" y="800862"/>
            <a:ext cx="2625090" cy="0"/>
          </a:xfrm>
          <a:custGeom>
            <a:avLst/>
            <a:gdLst/>
            <a:ahLst/>
            <a:cxnLst/>
            <a:rect l="l" t="t" r="r" b="b"/>
            <a:pathLst>
              <a:path w="2625090">
                <a:moveTo>
                  <a:pt x="0" y="0"/>
                </a:moveTo>
                <a:lnTo>
                  <a:pt x="2624963" y="0"/>
                </a:lnTo>
              </a:path>
            </a:pathLst>
          </a:custGeom>
          <a:ln w="76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223772" y="909066"/>
            <a:ext cx="2625090" cy="0"/>
          </a:xfrm>
          <a:custGeom>
            <a:avLst/>
            <a:gdLst/>
            <a:ahLst/>
            <a:cxnLst/>
            <a:rect l="l" t="t" r="r" b="b"/>
            <a:pathLst>
              <a:path w="2625090">
                <a:moveTo>
                  <a:pt x="0" y="0"/>
                </a:moveTo>
                <a:lnTo>
                  <a:pt x="2624963" y="0"/>
                </a:lnTo>
              </a:path>
            </a:pathLst>
          </a:custGeom>
          <a:ln w="76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223772" y="1017269"/>
            <a:ext cx="2625090" cy="0"/>
          </a:xfrm>
          <a:custGeom>
            <a:avLst/>
            <a:gdLst/>
            <a:ahLst/>
            <a:cxnLst/>
            <a:rect l="l" t="t" r="r" b="b"/>
            <a:pathLst>
              <a:path w="2625090">
                <a:moveTo>
                  <a:pt x="0" y="0"/>
                </a:moveTo>
                <a:lnTo>
                  <a:pt x="2624963" y="0"/>
                </a:lnTo>
              </a:path>
            </a:pathLst>
          </a:custGeom>
          <a:ln w="76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223772" y="1125474"/>
            <a:ext cx="2625090" cy="0"/>
          </a:xfrm>
          <a:custGeom>
            <a:avLst/>
            <a:gdLst/>
            <a:ahLst/>
            <a:cxnLst/>
            <a:rect l="l" t="t" r="r" b="b"/>
            <a:pathLst>
              <a:path w="2625090">
                <a:moveTo>
                  <a:pt x="0" y="0"/>
                </a:moveTo>
                <a:lnTo>
                  <a:pt x="2624963" y="0"/>
                </a:lnTo>
              </a:path>
            </a:pathLst>
          </a:custGeom>
          <a:ln w="76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223772" y="1233677"/>
            <a:ext cx="2625090" cy="0"/>
          </a:xfrm>
          <a:custGeom>
            <a:avLst/>
            <a:gdLst/>
            <a:ahLst/>
            <a:cxnLst/>
            <a:rect l="l" t="t" r="r" b="b"/>
            <a:pathLst>
              <a:path w="2625090">
                <a:moveTo>
                  <a:pt x="0" y="0"/>
                </a:moveTo>
                <a:lnTo>
                  <a:pt x="2624963" y="0"/>
                </a:lnTo>
              </a:path>
            </a:pathLst>
          </a:custGeom>
          <a:ln w="76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223772" y="5302884"/>
            <a:ext cx="5819140" cy="7620"/>
          </a:xfrm>
          <a:custGeom>
            <a:avLst/>
            <a:gdLst/>
            <a:ahLst/>
            <a:cxnLst/>
            <a:rect l="l" t="t" r="r" b="b"/>
            <a:pathLst>
              <a:path w="5819140" h="7620">
                <a:moveTo>
                  <a:pt x="0" y="7620"/>
                </a:moveTo>
                <a:lnTo>
                  <a:pt x="5818632" y="7620"/>
                </a:lnTo>
                <a:lnTo>
                  <a:pt x="5818632" y="0"/>
                </a:lnTo>
                <a:lnTo>
                  <a:pt x="0" y="0"/>
                </a:lnTo>
                <a:lnTo>
                  <a:pt x="0" y="7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223772" y="5414898"/>
            <a:ext cx="5819140" cy="0"/>
          </a:xfrm>
          <a:custGeom>
            <a:avLst/>
            <a:gdLst/>
            <a:ahLst/>
            <a:cxnLst/>
            <a:rect l="l" t="t" r="r" b="b"/>
            <a:pathLst>
              <a:path w="5819140">
                <a:moveTo>
                  <a:pt x="0" y="0"/>
                </a:moveTo>
                <a:lnTo>
                  <a:pt x="5818632" y="0"/>
                </a:lnTo>
              </a:path>
            </a:pathLst>
          </a:custGeom>
          <a:ln w="76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2" name="object 32"/>
          <p:cNvGraphicFramePr>
            <a:graphicFrameLocks noGrp="1"/>
          </p:cNvGraphicFramePr>
          <p:nvPr/>
        </p:nvGraphicFramePr>
        <p:xfrm>
          <a:off x="647130" y="5076371"/>
          <a:ext cx="6391910" cy="8877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209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410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4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683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476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3918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0797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30322">
                <a:tc>
                  <a:txBody>
                    <a:bodyPr/>
                    <a:lstStyle/>
                    <a:p>
                      <a:pPr marR="541655" algn="r">
                        <a:lnSpc>
                          <a:spcPts val="910"/>
                        </a:lnSpc>
                      </a:pPr>
                      <a:r>
                        <a:rPr sz="800" b="1" spc="15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Key </a:t>
                      </a:r>
                      <a:r>
                        <a:rPr sz="800" b="1" spc="1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Indicators for Control</a:t>
                      </a:r>
                      <a:r>
                        <a:rPr sz="800" b="1" spc="-65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800" b="1" spc="5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Valves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 gridSpan="6"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R="525145" algn="r">
                        <a:lnSpc>
                          <a:spcPts val="770"/>
                        </a:lnSpc>
                      </a:pPr>
                      <a:r>
                        <a:rPr sz="65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Key</a:t>
                      </a:r>
                      <a:r>
                        <a:rPr sz="650" b="1" spc="-6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Indicators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8890">
                        <a:lnSpc>
                          <a:spcPts val="770"/>
                        </a:lnSpc>
                      </a:pPr>
                      <a:r>
                        <a:rPr sz="65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2013 </a:t>
                      </a:r>
                      <a:r>
                        <a:rPr sz="650" b="1" spc="-10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Q1-2015</a:t>
                      </a:r>
                      <a:r>
                        <a:rPr sz="650" b="1" spc="-70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Q1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97155">
                        <a:lnSpc>
                          <a:spcPts val="770"/>
                        </a:lnSpc>
                      </a:pPr>
                      <a:r>
                        <a:rPr sz="650" b="1" spc="-5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2020</a:t>
                      </a:r>
                      <a:r>
                        <a:rPr sz="650" b="1" spc="-100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solidFill>
                            <a:srgbClr val="000080"/>
                          </a:solidFill>
                          <a:latin typeface="Arial"/>
                          <a:cs typeface="Arial"/>
                        </a:rPr>
                        <a:t>Q1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B8CC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612775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Demand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5875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11430" marB="0">
                    <a:lnL w="7620">
                      <a:solidFill>
                        <a:srgbClr val="000000"/>
                      </a:solidFill>
                      <a:prstDash val="solid"/>
                    </a:lnL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6.0%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11430" marB="0">
                    <a:lnR w="7620">
                      <a:solidFill>
                        <a:srgbClr val="000000"/>
                      </a:solidFill>
                      <a:prstDash val="solid"/>
                    </a:lnR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4139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11430" marB="0">
                    <a:lnL w="7620">
                      <a:solidFill>
                        <a:srgbClr val="000000"/>
                      </a:solidFill>
                      <a:prstDash val="solid"/>
                    </a:lnL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34.5%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11430" marB="0">
                    <a:lnL w="7620">
                      <a:solidFill>
                        <a:srgbClr val="000000"/>
                      </a:solidFill>
                      <a:prstDash val="solid"/>
                    </a:lnL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61277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Order Lead</a:t>
                      </a:r>
                      <a:r>
                        <a:rPr sz="650" spc="-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Time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5875" algn="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5.2%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4139" algn="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940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5.6%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617220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Prices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5875" algn="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3.3%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4139" algn="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13.7%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617220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Capacity</a:t>
                      </a:r>
                      <a:r>
                        <a:rPr sz="650" spc="-9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dirty="0">
                          <a:latin typeface="Arial"/>
                          <a:cs typeface="Arial"/>
                        </a:rPr>
                        <a:t>Utilization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5875" algn="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3.0%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4139" algn="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▲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940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3.1%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617220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Supplier</a:t>
                      </a:r>
                      <a:r>
                        <a:rPr sz="650" spc="-4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Concentration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b="1" dirty="0">
                          <a:solidFill>
                            <a:srgbClr val="339966"/>
                          </a:solidFill>
                          <a:latin typeface="Arial"/>
                          <a:cs typeface="Arial"/>
                        </a:rPr>
                        <a:t>LO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0.2%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9535" algn="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b="1" dirty="0">
                          <a:solidFill>
                            <a:srgbClr val="339966"/>
                          </a:solidFill>
                          <a:latin typeface="Arial"/>
                          <a:cs typeface="Arial"/>
                        </a:rPr>
                        <a:t>LO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940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550" spc="15" dirty="0">
                          <a:latin typeface="Arial"/>
                          <a:cs typeface="Arial"/>
                        </a:rPr>
                        <a:t>7.2%</a:t>
                      </a:r>
                      <a:endParaRPr sz="550">
                        <a:latin typeface="Arial"/>
                        <a:cs typeface="Arial"/>
                      </a:endParaRPr>
                    </a:p>
                  </a:txBody>
                  <a:tcPr marL="0" marR="0" marT="762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33" name="object 33"/>
          <p:cNvGraphicFramePr>
            <a:graphicFrameLocks noGrp="1"/>
          </p:cNvGraphicFramePr>
          <p:nvPr/>
        </p:nvGraphicFramePr>
        <p:xfrm>
          <a:off x="1216152" y="8441182"/>
          <a:ext cx="5830570" cy="4406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88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868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7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08203">
                <a:tc>
                  <a:txBody>
                    <a:bodyPr/>
                    <a:lstStyle/>
                    <a:p>
                      <a:pPr marL="114300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Chart</a:t>
                      </a:r>
                      <a:r>
                        <a:rPr sz="650" b="1" spc="-6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Name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ts val="780"/>
                        </a:lnSpc>
                      </a:pPr>
                      <a:r>
                        <a:rPr sz="650" b="1" spc="-10" dirty="0">
                          <a:latin typeface="Arial"/>
                          <a:cs typeface="Arial"/>
                        </a:rPr>
                        <a:t>2005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ts val="780"/>
                        </a:lnSpc>
                      </a:pPr>
                      <a:r>
                        <a:rPr sz="650" b="1" spc="-10" dirty="0">
                          <a:latin typeface="Arial"/>
                          <a:cs typeface="Arial"/>
                        </a:rPr>
                        <a:t>2006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780"/>
                        </a:lnSpc>
                      </a:pPr>
                      <a:r>
                        <a:rPr sz="650" b="1" spc="-10" dirty="0">
                          <a:latin typeface="Arial"/>
                          <a:cs typeface="Arial"/>
                        </a:rPr>
                        <a:t>2007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ts val="780"/>
                        </a:lnSpc>
                      </a:pPr>
                      <a:r>
                        <a:rPr sz="650" b="1" spc="-10" dirty="0">
                          <a:latin typeface="Arial"/>
                          <a:cs typeface="Arial"/>
                        </a:rPr>
                        <a:t>2008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780"/>
                        </a:lnSpc>
                      </a:pPr>
                      <a:r>
                        <a:rPr sz="650" b="1" spc="-10" dirty="0">
                          <a:latin typeface="Arial"/>
                          <a:cs typeface="Arial"/>
                        </a:rPr>
                        <a:t>2009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Americas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113.53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118.91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125.80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135.54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116.34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458">
                <a:tc>
                  <a:txBody>
                    <a:bodyPr/>
                    <a:lstStyle/>
                    <a:p>
                      <a:pPr marL="13335">
                        <a:lnSpc>
                          <a:spcPts val="745"/>
                        </a:lnSpc>
                      </a:pPr>
                      <a:r>
                        <a:rPr sz="650" spc="-10" dirty="0">
                          <a:latin typeface="Arial"/>
                          <a:cs typeface="Arial"/>
                        </a:rPr>
                        <a:t>EMEA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109.56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121.58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136.71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156.18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122.68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Asia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60.87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70.56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80.63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94.78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89.08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4" name="object 34"/>
          <p:cNvSpPr/>
          <p:nvPr/>
        </p:nvSpPr>
        <p:spPr>
          <a:xfrm>
            <a:off x="1213103" y="7030148"/>
            <a:ext cx="2634869" cy="126307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752225" y="2053363"/>
            <a:ext cx="214629" cy="1451610"/>
          </a:xfrm>
          <a:custGeom>
            <a:avLst/>
            <a:gdLst/>
            <a:ahLst/>
            <a:cxnLst/>
            <a:rect l="l" t="t" r="r" b="b"/>
            <a:pathLst>
              <a:path w="214630" h="1451610">
                <a:moveTo>
                  <a:pt x="0" y="1451081"/>
                </a:moveTo>
                <a:lnTo>
                  <a:pt x="214394" y="1451081"/>
                </a:lnTo>
                <a:lnTo>
                  <a:pt x="214394" y="0"/>
                </a:lnTo>
                <a:lnTo>
                  <a:pt x="0" y="0"/>
                </a:lnTo>
                <a:lnTo>
                  <a:pt x="0" y="1451081"/>
                </a:lnTo>
                <a:close/>
              </a:path>
            </a:pathLst>
          </a:custGeom>
          <a:solidFill>
            <a:srgbClr val="5891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752225" y="2053363"/>
            <a:ext cx="214629" cy="1451610"/>
          </a:xfrm>
          <a:custGeom>
            <a:avLst/>
            <a:gdLst/>
            <a:ahLst/>
            <a:cxnLst/>
            <a:rect l="l" t="t" r="r" b="b"/>
            <a:pathLst>
              <a:path w="214630" h="1451610">
                <a:moveTo>
                  <a:pt x="0" y="1451081"/>
                </a:moveTo>
                <a:lnTo>
                  <a:pt x="214394" y="1451081"/>
                </a:lnTo>
                <a:lnTo>
                  <a:pt x="214394" y="0"/>
                </a:lnTo>
                <a:lnTo>
                  <a:pt x="0" y="0"/>
                </a:lnTo>
                <a:lnTo>
                  <a:pt x="0" y="1451081"/>
                </a:lnTo>
                <a:close/>
              </a:path>
            </a:pathLst>
          </a:custGeom>
          <a:ln w="5204">
            <a:solidFill>
              <a:srgbClr val="7E7E7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4350130" y="2604909"/>
            <a:ext cx="214629" cy="899794"/>
          </a:xfrm>
          <a:custGeom>
            <a:avLst/>
            <a:gdLst/>
            <a:ahLst/>
            <a:cxnLst/>
            <a:rect l="l" t="t" r="r" b="b"/>
            <a:pathLst>
              <a:path w="214629" h="899795">
                <a:moveTo>
                  <a:pt x="0" y="899535"/>
                </a:moveTo>
                <a:lnTo>
                  <a:pt x="214394" y="899535"/>
                </a:lnTo>
                <a:lnTo>
                  <a:pt x="214394" y="0"/>
                </a:lnTo>
                <a:lnTo>
                  <a:pt x="0" y="0"/>
                </a:lnTo>
                <a:lnTo>
                  <a:pt x="0" y="899535"/>
                </a:lnTo>
                <a:close/>
              </a:path>
            </a:pathLst>
          </a:custGeom>
          <a:solidFill>
            <a:srgbClr val="5891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350130" y="2604909"/>
            <a:ext cx="214629" cy="899794"/>
          </a:xfrm>
          <a:custGeom>
            <a:avLst/>
            <a:gdLst/>
            <a:ahLst/>
            <a:cxnLst/>
            <a:rect l="l" t="t" r="r" b="b"/>
            <a:pathLst>
              <a:path w="214629" h="899795">
                <a:moveTo>
                  <a:pt x="0" y="899535"/>
                </a:moveTo>
                <a:lnTo>
                  <a:pt x="214394" y="899535"/>
                </a:lnTo>
                <a:lnTo>
                  <a:pt x="214394" y="0"/>
                </a:lnTo>
                <a:lnTo>
                  <a:pt x="0" y="0"/>
                </a:lnTo>
                <a:lnTo>
                  <a:pt x="0" y="899535"/>
                </a:lnTo>
                <a:close/>
              </a:path>
            </a:pathLst>
          </a:custGeom>
          <a:ln w="3175">
            <a:solidFill>
              <a:srgbClr val="7E7E7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185354" y="2053342"/>
            <a:ext cx="214629" cy="145415"/>
          </a:xfrm>
          <a:custGeom>
            <a:avLst/>
            <a:gdLst/>
            <a:ahLst/>
            <a:cxnLst/>
            <a:rect l="l" t="t" r="r" b="b"/>
            <a:pathLst>
              <a:path w="214630" h="145414">
                <a:moveTo>
                  <a:pt x="0" y="145277"/>
                </a:moveTo>
                <a:lnTo>
                  <a:pt x="214394" y="145277"/>
                </a:lnTo>
                <a:lnTo>
                  <a:pt x="214394" y="0"/>
                </a:lnTo>
                <a:lnTo>
                  <a:pt x="0" y="0"/>
                </a:lnTo>
                <a:lnTo>
                  <a:pt x="0" y="145277"/>
                </a:lnTo>
                <a:close/>
              </a:path>
            </a:pathLst>
          </a:custGeom>
          <a:solidFill>
            <a:srgbClr val="5891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185354" y="2053342"/>
            <a:ext cx="214629" cy="145415"/>
          </a:xfrm>
          <a:custGeom>
            <a:avLst/>
            <a:gdLst/>
            <a:ahLst/>
            <a:cxnLst/>
            <a:rect l="l" t="t" r="r" b="b"/>
            <a:pathLst>
              <a:path w="214630" h="145414">
                <a:moveTo>
                  <a:pt x="0" y="145277"/>
                </a:moveTo>
                <a:lnTo>
                  <a:pt x="214394" y="145277"/>
                </a:lnTo>
                <a:lnTo>
                  <a:pt x="214394" y="0"/>
                </a:lnTo>
                <a:lnTo>
                  <a:pt x="0" y="0"/>
                </a:lnTo>
                <a:lnTo>
                  <a:pt x="0" y="145277"/>
                </a:lnTo>
                <a:close/>
              </a:path>
            </a:pathLst>
          </a:custGeom>
          <a:ln w="5111">
            <a:solidFill>
              <a:srgbClr val="7E7E7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618483" y="2220579"/>
            <a:ext cx="214629" cy="0"/>
          </a:xfrm>
          <a:custGeom>
            <a:avLst/>
            <a:gdLst/>
            <a:ahLst/>
            <a:cxnLst/>
            <a:rect l="l" t="t" r="r" b="b"/>
            <a:pathLst>
              <a:path w="214630">
                <a:moveTo>
                  <a:pt x="0" y="0"/>
                </a:moveTo>
                <a:lnTo>
                  <a:pt x="214394" y="0"/>
                </a:lnTo>
              </a:path>
            </a:pathLst>
          </a:custGeom>
          <a:ln w="43920">
            <a:solidFill>
              <a:srgbClr val="5891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618483" y="2198619"/>
            <a:ext cx="214629" cy="44450"/>
          </a:xfrm>
          <a:custGeom>
            <a:avLst/>
            <a:gdLst/>
            <a:ahLst/>
            <a:cxnLst/>
            <a:rect l="l" t="t" r="r" b="b"/>
            <a:pathLst>
              <a:path w="214630" h="44450">
                <a:moveTo>
                  <a:pt x="0" y="43920"/>
                </a:moveTo>
                <a:lnTo>
                  <a:pt x="214394" y="43920"/>
                </a:lnTo>
                <a:lnTo>
                  <a:pt x="214394" y="0"/>
                </a:lnTo>
                <a:lnTo>
                  <a:pt x="0" y="0"/>
                </a:lnTo>
                <a:lnTo>
                  <a:pt x="0" y="43920"/>
                </a:lnTo>
                <a:close/>
              </a:path>
            </a:pathLst>
          </a:custGeom>
          <a:ln w="5073">
            <a:solidFill>
              <a:srgbClr val="7E7E7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483872" y="2568568"/>
            <a:ext cx="214629" cy="0"/>
          </a:xfrm>
          <a:custGeom>
            <a:avLst/>
            <a:gdLst/>
            <a:ahLst/>
            <a:cxnLst/>
            <a:rect l="l" t="t" r="r" b="b"/>
            <a:pathLst>
              <a:path w="214629">
                <a:moveTo>
                  <a:pt x="0" y="0"/>
                </a:moveTo>
                <a:lnTo>
                  <a:pt x="214394" y="0"/>
                </a:lnTo>
              </a:path>
            </a:pathLst>
          </a:custGeom>
          <a:ln w="43920">
            <a:solidFill>
              <a:srgbClr val="5891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483872" y="2546608"/>
            <a:ext cx="214629" cy="44450"/>
          </a:xfrm>
          <a:custGeom>
            <a:avLst/>
            <a:gdLst/>
            <a:ahLst/>
            <a:cxnLst/>
            <a:rect l="l" t="t" r="r" b="b"/>
            <a:pathLst>
              <a:path w="214629" h="44450">
                <a:moveTo>
                  <a:pt x="0" y="43920"/>
                </a:moveTo>
                <a:lnTo>
                  <a:pt x="214394" y="43920"/>
                </a:lnTo>
                <a:lnTo>
                  <a:pt x="214394" y="0"/>
                </a:lnTo>
                <a:lnTo>
                  <a:pt x="0" y="0"/>
                </a:lnTo>
                <a:lnTo>
                  <a:pt x="0" y="43920"/>
                </a:lnTo>
                <a:close/>
              </a:path>
            </a:pathLst>
          </a:custGeom>
          <a:ln w="5073">
            <a:solidFill>
              <a:srgbClr val="7E7E7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917001" y="2590529"/>
            <a:ext cx="214629" cy="14604"/>
          </a:xfrm>
          <a:custGeom>
            <a:avLst/>
            <a:gdLst/>
            <a:ahLst/>
            <a:cxnLst/>
            <a:rect l="l" t="t" r="r" b="b"/>
            <a:pathLst>
              <a:path w="214629" h="14605">
                <a:moveTo>
                  <a:pt x="0" y="14358"/>
                </a:moveTo>
                <a:lnTo>
                  <a:pt x="214394" y="14358"/>
                </a:lnTo>
                <a:lnTo>
                  <a:pt x="214394" y="0"/>
                </a:lnTo>
                <a:lnTo>
                  <a:pt x="0" y="0"/>
                </a:lnTo>
                <a:lnTo>
                  <a:pt x="0" y="14358"/>
                </a:lnTo>
                <a:close/>
              </a:path>
            </a:pathLst>
          </a:custGeom>
          <a:solidFill>
            <a:srgbClr val="5891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914397" y="2587995"/>
            <a:ext cx="219710" cy="19685"/>
          </a:xfrm>
          <a:custGeom>
            <a:avLst/>
            <a:gdLst/>
            <a:ahLst/>
            <a:cxnLst/>
            <a:rect l="l" t="t" r="r" b="b"/>
            <a:pathLst>
              <a:path w="219710" h="19685">
                <a:moveTo>
                  <a:pt x="0" y="19426"/>
                </a:moveTo>
                <a:lnTo>
                  <a:pt x="219602" y="19426"/>
                </a:lnTo>
                <a:lnTo>
                  <a:pt x="219602" y="0"/>
                </a:lnTo>
                <a:lnTo>
                  <a:pt x="0" y="0"/>
                </a:lnTo>
                <a:lnTo>
                  <a:pt x="0" y="19426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751357" y="1970567"/>
            <a:ext cx="0" cy="1534160"/>
          </a:xfrm>
          <a:custGeom>
            <a:avLst/>
            <a:gdLst/>
            <a:ahLst/>
            <a:cxnLst/>
            <a:rect l="l" t="t" r="r" b="b"/>
            <a:pathLst>
              <a:path h="1534160">
                <a:moveTo>
                  <a:pt x="0" y="1533876"/>
                </a:moveTo>
                <a:lnTo>
                  <a:pt x="0" y="0"/>
                </a:lnTo>
              </a:path>
            </a:pathLst>
          </a:custGeom>
          <a:ln w="5207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729657" y="3504444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>
                <a:moveTo>
                  <a:pt x="0" y="0"/>
                </a:moveTo>
                <a:lnTo>
                  <a:pt x="21699" y="0"/>
                </a:lnTo>
              </a:path>
            </a:pathLst>
          </a:custGeom>
          <a:ln w="5067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729657" y="3312712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>
                <a:moveTo>
                  <a:pt x="0" y="0"/>
                </a:moveTo>
                <a:lnTo>
                  <a:pt x="21699" y="0"/>
                </a:lnTo>
              </a:path>
            </a:pathLst>
          </a:custGeom>
          <a:ln w="5067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729657" y="3120959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>
                <a:moveTo>
                  <a:pt x="0" y="0"/>
                </a:moveTo>
                <a:lnTo>
                  <a:pt x="21699" y="0"/>
                </a:lnTo>
              </a:path>
            </a:pathLst>
          </a:custGeom>
          <a:ln w="5067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729657" y="2929227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>
                <a:moveTo>
                  <a:pt x="0" y="0"/>
                </a:moveTo>
                <a:lnTo>
                  <a:pt x="21699" y="0"/>
                </a:lnTo>
              </a:path>
            </a:pathLst>
          </a:custGeom>
          <a:ln w="5067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729657" y="2737495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>
                <a:moveTo>
                  <a:pt x="0" y="0"/>
                </a:moveTo>
                <a:lnTo>
                  <a:pt x="21699" y="0"/>
                </a:lnTo>
              </a:path>
            </a:pathLst>
          </a:custGeom>
          <a:ln w="5067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1729657" y="2545763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>
                <a:moveTo>
                  <a:pt x="0" y="0"/>
                </a:moveTo>
                <a:lnTo>
                  <a:pt x="21699" y="0"/>
                </a:lnTo>
              </a:path>
            </a:pathLst>
          </a:custGeom>
          <a:ln w="5067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1729657" y="2354031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>
                <a:moveTo>
                  <a:pt x="0" y="0"/>
                </a:moveTo>
                <a:lnTo>
                  <a:pt x="21699" y="0"/>
                </a:lnTo>
              </a:path>
            </a:pathLst>
          </a:custGeom>
          <a:ln w="5067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1729657" y="2162299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>
                <a:moveTo>
                  <a:pt x="0" y="0"/>
                </a:moveTo>
                <a:lnTo>
                  <a:pt x="21699" y="0"/>
                </a:lnTo>
              </a:path>
            </a:pathLst>
          </a:custGeom>
          <a:ln w="5067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1729657" y="1970567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>
                <a:moveTo>
                  <a:pt x="0" y="0"/>
                </a:moveTo>
                <a:lnTo>
                  <a:pt x="21699" y="0"/>
                </a:lnTo>
              </a:path>
            </a:pathLst>
          </a:custGeom>
          <a:ln w="5067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751357" y="3504444"/>
            <a:ext cx="2814320" cy="0"/>
          </a:xfrm>
          <a:custGeom>
            <a:avLst/>
            <a:gdLst/>
            <a:ahLst/>
            <a:cxnLst/>
            <a:rect l="l" t="t" r="r" b="b"/>
            <a:pathLst>
              <a:path w="2814320">
                <a:moveTo>
                  <a:pt x="0" y="0"/>
                </a:moveTo>
                <a:lnTo>
                  <a:pt x="2814035" y="0"/>
                </a:lnTo>
              </a:path>
            </a:pathLst>
          </a:custGeom>
          <a:ln w="5067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 txBox="1"/>
          <p:nvPr/>
        </p:nvSpPr>
        <p:spPr>
          <a:xfrm>
            <a:off x="4355151" y="3011060"/>
            <a:ext cx="205104" cy="977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dirty="0">
                <a:solidFill>
                  <a:srgbClr val="404040"/>
                </a:solidFill>
                <a:latin typeface="Arial"/>
                <a:cs typeface="Arial"/>
              </a:rPr>
              <a:t>9,382</a:t>
            </a:r>
            <a:endParaRPr sz="55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2189869" y="2082313"/>
            <a:ext cx="205104" cy="977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dirty="0">
                <a:solidFill>
                  <a:srgbClr val="404040"/>
                </a:solidFill>
                <a:latin typeface="Arial"/>
                <a:cs typeface="Arial"/>
              </a:rPr>
              <a:t>1,513</a:t>
            </a:r>
            <a:endParaRPr sz="550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2653377" y="2176561"/>
            <a:ext cx="146050" cy="977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spc="5" dirty="0">
                <a:solidFill>
                  <a:srgbClr val="404040"/>
                </a:solidFill>
                <a:latin typeface="Arial"/>
                <a:cs typeface="Arial"/>
              </a:rPr>
              <a:t>454</a:t>
            </a:r>
            <a:endParaRPr sz="550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3051611" y="2242540"/>
            <a:ext cx="214629" cy="304165"/>
          </a:xfrm>
          <a:prstGeom prst="rect">
            <a:avLst/>
          </a:prstGeom>
          <a:solidFill>
            <a:srgbClr val="5891FF"/>
          </a:solidFill>
          <a:ln w="5163">
            <a:solidFill>
              <a:srgbClr val="7E7E7E"/>
            </a:solidFill>
          </a:ln>
        </p:spPr>
        <p:txBody>
          <a:bodyPr vert="horz" wrap="square" lIns="0" tIns="3175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25"/>
              </a:spcBef>
            </a:pPr>
            <a:endParaRPr sz="700">
              <a:latin typeface="Times New Roman"/>
              <a:cs typeface="Times New Roman"/>
            </a:endParaRPr>
          </a:p>
          <a:p>
            <a:pPr marL="13970">
              <a:lnSpc>
                <a:spcPct val="100000"/>
              </a:lnSpc>
            </a:pPr>
            <a:r>
              <a:rPr sz="550" dirty="0">
                <a:solidFill>
                  <a:srgbClr val="404040"/>
                </a:solidFill>
                <a:latin typeface="Arial"/>
                <a:cs typeface="Arial"/>
              </a:rPr>
              <a:t>3,178</a:t>
            </a:r>
            <a:endParaRPr sz="55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3519418" y="2524902"/>
            <a:ext cx="145415" cy="977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dirty="0">
                <a:solidFill>
                  <a:srgbClr val="404040"/>
                </a:solidFill>
                <a:latin typeface="Arial"/>
                <a:cs typeface="Arial"/>
              </a:rPr>
              <a:t>454</a:t>
            </a:r>
            <a:endParaRPr sz="55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3952547" y="2553972"/>
            <a:ext cx="145415" cy="977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dirty="0">
                <a:solidFill>
                  <a:srgbClr val="404040"/>
                </a:solidFill>
                <a:latin typeface="Arial"/>
                <a:cs typeface="Arial"/>
              </a:rPr>
              <a:t>151</a:t>
            </a:r>
            <a:endParaRPr sz="55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1475198" y="3265668"/>
            <a:ext cx="206375" cy="2895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550" spc="5" dirty="0">
                <a:solidFill>
                  <a:srgbClr val="404040"/>
                </a:solidFill>
                <a:latin typeface="Arial"/>
                <a:cs typeface="Arial"/>
              </a:rPr>
              <a:t>2,0</a:t>
            </a:r>
            <a:r>
              <a:rPr sz="55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550" spc="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55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700">
              <a:latin typeface="Times New Roman"/>
              <a:cs typeface="Times New Roman"/>
            </a:endParaRPr>
          </a:p>
          <a:p>
            <a:pPr marL="76200" algn="ctr">
              <a:lnSpc>
                <a:spcPct val="100000"/>
              </a:lnSpc>
            </a:pPr>
            <a:r>
              <a:rPr sz="550" spc="5" dirty="0">
                <a:solidFill>
                  <a:srgbClr val="404040"/>
                </a:solidFill>
                <a:latin typeface="Arial"/>
                <a:cs typeface="Arial"/>
              </a:rPr>
              <a:t>-</a:t>
            </a:r>
            <a:endParaRPr sz="550">
              <a:latin typeface="Arial"/>
              <a:cs typeface="Arial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1475198" y="3073914"/>
            <a:ext cx="206375" cy="977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spc="5" dirty="0">
                <a:solidFill>
                  <a:srgbClr val="404040"/>
                </a:solidFill>
                <a:latin typeface="Arial"/>
                <a:cs typeface="Arial"/>
              </a:rPr>
              <a:t>4,0</a:t>
            </a:r>
            <a:r>
              <a:rPr sz="55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550" spc="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550">
              <a:latin typeface="Arial"/>
              <a:cs typeface="Arial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1475198" y="2882041"/>
            <a:ext cx="206375" cy="977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spc="5" dirty="0">
                <a:solidFill>
                  <a:srgbClr val="404040"/>
                </a:solidFill>
                <a:latin typeface="Arial"/>
                <a:cs typeface="Arial"/>
              </a:rPr>
              <a:t>6,0</a:t>
            </a:r>
            <a:r>
              <a:rPr sz="55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550" spc="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550">
              <a:latin typeface="Arial"/>
              <a:cs typeface="Arial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1475198" y="2735427"/>
            <a:ext cx="507365" cy="977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25" spc="7" baseline="35353" dirty="0">
                <a:solidFill>
                  <a:srgbClr val="404040"/>
                </a:solidFill>
                <a:latin typeface="Arial"/>
                <a:cs typeface="Arial"/>
              </a:rPr>
              <a:t>8,000  </a:t>
            </a:r>
            <a:r>
              <a:rPr sz="825" spc="127" baseline="35353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550" spc="5" dirty="0">
                <a:solidFill>
                  <a:srgbClr val="404040"/>
                </a:solidFill>
                <a:latin typeface="Arial"/>
                <a:cs typeface="Arial"/>
              </a:rPr>
              <a:t>15,132</a:t>
            </a:r>
            <a:endParaRPr sz="550">
              <a:latin typeface="Arial"/>
              <a:cs typeface="Arial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1434923" y="2498366"/>
            <a:ext cx="247015" cy="977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spc="5" dirty="0">
                <a:solidFill>
                  <a:srgbClr val="404040"/>
                </a:solidFill>
                <a:latin typeface="Arial"/>
                <a:cs typeface="Arial"/>
              </a:rPr>
              <a:t>10,</a:t>
            </a:r>
            <a:r>
              <a:rPr sz="55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550" spc="1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550" spc="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550">
              <a:latin typeface="Arial"/>
              <a:cs typeface="Arial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1434923" y="2306635"/>
            <a:ext cx="247015" cy="977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spc="5" dirty="0">
                <a:solidFill>
                  <a:srgbClr val="404040"/>
                </a:solidFill>
                <a:latin typeface="Arial"/>
                <a:cs typeface="Arial"/>
              </a:rPr>
              <a:t>12,</a:t>
            </a:r>
            <a:r>
              <a:rPr sz="55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550" spc="1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550" spc="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550">
              <a:latin typeface="Arial"/>
              <a:cs typeface="Arial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1434923" y="2114762"/>
            <a:ext cx="247015" cy="977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spc="5" dirty="0">
                <a:solidFill>
                  <a:srgbClr val="404040"/>
                </a:solidFill>
                <a:latin typeface="Arial"/>
                <a:cs typeface="Arial"/>
              </a:rPr>
              <a:t>14,</a:t>
            </a:r>
            <a:r>
              <a:rPr sz="55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550" spc="1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550" spc="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550">
              <a:latin typeface="Arial"/>
              <a:cs typeface="Arial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1434923" y="1923030"/>
            <a:ext cx="247015" cy="977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spc="5" dirty="0">
                <a:solidFill>
                  <a:srgbClr val="404040"/>
                </a:solidFill>
                <a:latin typeface="Arial"/>
                <a:cs typeface="Arial"/>
              </a:rPr>
              <a:t>16,</a:t>
            </a:r>
            <a:r>
              <a:rPr sz="55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550" spc="10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r>
              <a:rPr sz="550" spc="5" dirty="0">
                <a:solidFill>
                  <a:srgbClr val="404040"/>
                </a:solidFill>
                <a:latin typeface="Arial"/>
                <a:cs typeface="Arial"/>
              </a:rPr>
              <a:t>0</a:t>
            </a:r>
            <a:endParaRPr sz="550">
              <a:latin typeface="Arial"/>
              <a:cs typeface="Arial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1760357" y="3545422"/>
            <a:ext cx="199390" cy="1854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0955" marR="5080" indent="-8890">
              <a:lnSpc>
                <a:spcPct val="101800"/>
              </a:lnSpc>
            </a:pPr>
            <a:r>
              <a:rPr sz="550" spc="25" dirty="0">
                <a:solidFill>
                  <a:srgbClr val="404040"/>
                </a:solidFill>
                <a:latin typeface="Arial"/>
                <a:cs typeface="Arial"/>
              </a:rPr>
              <a:t>B</a:t>
            </a:r>
            <a:r>
              <a:rPr sz="550" spc="20" dirty="0">
                <a:solidFill>
                  <a:srgbClr val="404040"/>
                </a:solidFill>
                <a:latin typeface="Arial"/>
                <a:cs typeface="Arial"/>
              </a:rPr>
              <a:t>ase  </a:t>
            </a:r>
            <a:r>
              <a:rPr sz="550" spc="30" dirty="0">
                <a:solidFill>
                  <a:srgbClr val="404040"/>
                </a:solidFill>
                <a:latin typeface="Arial"/>
                <a:cs typeface="Arial"/>
              </a:rPr>
              <a:t>C</a:t>
            </a:r>
            <a:r>
              <a:rPr sz="550" spc="20" dirty="0">
                <a:solidFill>
                  <a:srgbClr val="404040"/>
                </a:solidFill>
                <a:latin typeface="Arial"/>
                <a:cs typeface="Arial"/>
              </a:rPr>
              <a:t>ost</a:t>
            </a:r>
            <a:endParaRPr sz="550">
              <a:latin typeface="Arial"/>
              <a:cs typeface="Arial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2079417" y="3546931"/>
            <a:ext cx="2064385" cy="984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549275" algn="l"/>
                <a:tab pos="890905" algn="l"/>
              </a:tabLst>
            </a:pPr>
            <a:r>
              <a:rPr sz="550" spc="20" dirty="0">
                <a:solidFill>
                  <a:srgbClr val="404040"/>
                </a:solidFill>
                <a:latin typeface="Arial"/>
                <a:cs typeface="Arial"/>
              </a:rPr>
              <a:t>Competitive	Value	</a:t>
            </a:r>
            <a:r>
              <a:rPr sz="550" spc="25" dirty="0">
                <a:solidFill>
                  <a:srgbClr val="404040"/>
                </a:solidFill>
                <a:latin typeface="Arial"/>
                <a:cs typeface="Arial"/>
              </a:rPr>
              <a:t>Economies  Economies    </a:t>
            </a:r>
            <a:r>
              <a:rPr sz="550" spc="9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550" spc="20" dirty="0">
                <a:solidFill>
                  <a:srgbClr val="404040"/>
                </a:solidFill>
                <a:latin typeface="Arial"/>
                <a:cs typeface="Arial"/>
              </a:rPr>
              <a:t>Supply</a:t>
            </a:r>
            <a:endParaRPr sz="550">
              <a:latin typeface="Arial"/>
              <a:cs typeface="Arial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2153196" y="3632239"/>
            <a:ext cx="1973580" cy="984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1288415" algn="l"/>
                <a:tab pos="1761489" algn="l"/>
              </a:tabLst>
            </a:pPr>
            <a:r>
              <a:rPr sz="550" spc="25" dirty="0">
                <a:solidFill>
                  <a:srgbClr val="404040"/>
                </a:solidFill>
                <a:latin typeface="Arial"/>
                <a:cs typeface="Arial"/>
              </a:rPr>
              <a:t>B</a:t>
            </a:r>
            <a:r>
              <a:rPr sz="550" spc="10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550" spc="25" dirty="0">
                <a:solidFill>
                  <a:srgbClr val="404040"/>
                </a:solidFill>
                <a:latin typeface="Arial"/>
                <a:cs typeface="Arial"/>
              </a:rPr>
              <a:t>d</a:t>
            </a:r>
            <a:r>
              <a:rPr sz="550" spc="15" dirty="0">
                <a:solidFill>
                  <a:srgbClr val="404040"/>
                </a:solidFill>
                <a:latin typeface="Arial"/>
                <a:cs typeface="Arial"/>
              </a:rPr>
              <a:t>d</a:t>
            </a:r>
            <a:r>
              <a:rPr sz="550" spc="10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550" spc="15" dirty="0">
                <a:solidFill>
                  <a:srgbClr val="404040"/>
                </a:solidFill>
                <a:latin typeface="Arial"/>
                <a:cs typeface="Arial"/>
              </a:rPr>
              <a:t>n</a:t>
            </a:r>
            <a:r>
              <a:rPr sz="550" spc="25" dirty="0">
                <a:solidFill>
                  <a:srgbClr val="404040"/>
                </a:solidFill>
                <a:latin typeface="Arial"/>
                <a:cs typeface="Arial"/>
              </a:rPr>
              <a:t>g</a:t>
            </a:r>
            <a:r>
              <a:rPr sz="550" dirty="0">
                <a:solidFill>
                  <a:srgbClr val="404040"/>
                </a:solidFill>
                <a:latin typeface="Arial"/>
                <a:cs typeface="Arial"/>
              </a:rPr>
              <a:t>    </a:t>
            </a:r>
            <a:r>
              <a:rPr sz="550" spc="50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550" spc="25" dirty="0">
                <a:solidFill>
                  <a:srgbClr val="404040"/>
                </a:solidFill>
                <a:latin typeface="Arial"/>
                <a:cs typeface="Arial"/>
              </a:rPr>
              <a:t>Eng</a:t>
            </a:r>
            <a:r>
              <a:rPr sz="550" spc="5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550" spc="25" dirty="0">
                <a:solidFill>
                  <a:srgbClr val="404040"/>
                </a:solidFill>
                <a:latin typeface="Arial"/>
                <a:cs typeface="Arial"/>
              </a:rPr>
              <a:t>ne</a:t>
            </a:r>
            <a:r>
              <a:rPr sz="550" spc="15" dirty="0">
                <a:solidFill>
                  <a:srgbClr val="404040"/>
                </a:solidFill>
                <a:latin typeface="Arial"/>
                <a:cs typeface="Arial"/>
              </a:rPr>
              <a:t>e</a:t>
            </a:r>
            <a:r>
              <a:rPr sz="550" spc="10" dirty="0">
                <a:solidFill>
                  <a:srgbClr val="404040"/>
                </a:solidFill>
                <a:latin typeface="Arial"/>
                <a:cs typeface="Arial"/>
              </a:rPr>
              <a:t>ri</a:t>
            </a:r>
            <a:r>
              <a:rPr sz="550" spc="15" dirty="0">
                <a:solidFill>
                  <a:srgbClr val="404040"/>
                </a:solidFill>
                <a:latin typeface="Arial"/>
                <a:cs typeface="Arial"/>
              </a:rPr>
              <a:t>n</a:t>
            </a:r>
            <a:r>
              <a:rPr sz="550" spc="25" dirty="0">
                <a:solidFill>
                  <a:srgbClr val="404040"/>
                </a:solidFill>
                <a:latin typeface="Arial"/>
                <a:cs typeface="Arial"/>
              </a:rPr>
              <a:t>g</a:t>
            </a:r>
            <a:r>
              <a:rPr sz="550" dirty="0">
                <a:solidFill>
                  <a:srgbClr val="404040"/>
                </a:solidFill>
                <a:latin typeface="Arial"/>
                <a:cs typeface="Arial"/>
              </a:rPr>
              <a:t>    </a:t>
            </a:r>
            <a:r>
              <a:rPr sz="550" spc="-3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550" spc="20" dirty="0">
                <a:solidFill>
                  <a:srgbClr val="404040"/>
                </a:solidFill>
                <a:latin typeface="Arial"/>
                <a:cs typeface="Arial"/>
              </a:rPr>
              <a:t>of</a:t>
            </a:r>
            <a:r>
              <a:rPr sz="550" spc="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550" spc="30" dirty="0">
                <a:solidFill>
                  <a:srgbClr val="404040"/>
                </a:solidFill>
                <a:latin typeface="Arial"/>
                <a:cs typeface="Arial"/>
              </a:rPr>
              <a:t>S</a:t>
            </a:r>
            <a:r>
              <a:rPr sz="550" spc="15" dirty="0">
                <a:solidFill>
                  <a:srgbClr val="404040"/>
                </a:solidFill>
                <a:latin typeface="Arial"/>
                <a:cs typeface="Arial"/>
              </a:rPr>
              <a:t>c</a:t>
            </a:r>
            <a:r>
              <a:rPr sz="550" spc="20" dirty="0">
                <a:solidFill>
                  <a:srgbClr val="404040"/>
                </a:solidFill>
                <a:latin typeface="Arial"/>
                <a:cs typeface="Arial"/>
              </a:rPr>
              <a:t>al</a:t>
            </a:r>
            <a:r>
              <a:rPr sz="550" spc="25" dirty="0">
                <a:solidFill>
                  <a:srgbClr val="404040"/>
                </a:solidFill>
                <a:latin typeface="Arial"/>
                <a:cs typeface="Arial"/>
              </a:rPr>
              <a:t>e</a:t>
            </a:r>
            <a:r>
              <a:rPr sz="550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550" spc="20" dirty="0">
                <a:solidFill>
                  <a:srgbClr val="404040"/>
                </a:solidFill>
                <a:latin typeface="Arial"/>
                <a:cs typeface="Arial"/>
              </a:rPr>
              <a:t>of</a:t>
            </a:r>
            <a:r>
              <a:rPr sz="550" spc="5" dirty="0">
                <a:solidFill>
                  <a:srgbClr val="404040"/>
                </a:solidFill>
                <a:latin typeface="Arial"/>
                <a:cs typeface="Arial"/>
              </a:rPr>
              <a:t> </a:t>
            </a:r>
            <a:r>
              <a:rPr sz="550" spc="30" dirty="0">
                <a:solidFill>
                  <a:srgbClr val="404040"/>
                </a:solidFill>
                <a:latin typeface="Arial"/>
                <a:cs typeface="Arial"/>
              </a:rPr>
              <a:t>S</a:t>
            </a:r>
            <a:r>
              <a:rPr sz="550" spc="15" dirty="0">
                <a:solidFill>
                  <a:srgbClr val="404040"/>
                </a:solidFill>
                <a:latin typeface="Arial"/>
                <a:cs typeface="Arial"/>
              </a:rPr>
              <a:t>c</a:t>
            </a:r>
            <a:r>
              <a:rPr sz="550" spc="25" dirty="0">
                <a:solidFill>
                  <a:srgbClr val="404040"/>
                </a:solidFill>
                <a:latin typeface="Arial"/>
                <a:cs typeface="Arial"/>
              </a:rPr>
              <a:t>ope</a:t>
            </a:r>
            <a:r>
              <a:rPr sz="550" dirty="0">
                <a:solidFill>
                  <a:srgbClr val="404040"/>
                </a:solidFill>
                <a:latin typeface="Arial"/>
                <a:cs typeface="Arial"/>
              </a:rPr>
              <a:t>	</a:t>
            </a:r>
            <a:r>
              <a:rPr sz="550" spc="30" dirty="0">
                <a:solidFill>
                  <a:srgbClr val="404040"/>
                </a:solidFill>
                <a:latin typeface="Arial"/>
                <a:cs typeface="Arial"/>
              </a:rPr>
              <a:t>C</a:t>
            </a:r>
            <a:r>
              <a:rPr sz="550" spc="25" dirty="0">
                <a:solidFill>
                  <a:srgbClr val="404040"/>
                </a:solidFill>
                <a:latin typeface="Arial"/>
                <a:cs typeface="Arial"/>
              </a:rPr>
              <a:t>ha</a:t>
            </a:r>
            <a:r>
              <a:rPr sz="550" spc="5" dirty="0">
                <a:solidFill>
                  <a:srgbClr val="404040"/>
                </a:solidFill>
                <a:latin typeface="Arial"/>
                <a:cs typeface="Arial"/>
              </a:rPr>
              <a:t>i</a:t>
            </a:r>
            <a:r>
              <a:rPr sz="550" spc="25" dirty="0">
                <a:solidFill>
                  <a:srgbClr val="404040"/>
                </a:solidFill>
                <a:latin typeface="Arial"/>
                <a:cs typeface="Arial"/>
              </a:rPr>
              <a:t>n</a:t>
            </a:r>
            <a:endParaRPr sz="550">
              <a:latin typeface="Arial"/>
              <a:cs typeface="Arial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3822203" y="3716702"/>
            <a:ext cx="384810" cy="984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spc="15" dirty="0">
                <a:solidFill>
                  <a:srgbClr val="404040"/>
                </a:solidFill>
                <a:latin typeface="Arial"/>
                <a:cs typeface="Arial"/>
              </a:rPr>
              <a:t>Integration</a:t>
            </a:r>
            <a:endParaRPr sz="550">
              <a:latin typeface="Arial"/>
              <a:cs typeface="Arial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4327014" y="3545422"/>
            <a:ext cx="262255" cy="1854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2069" marR="5080" indent="-40005">
              <a:lnSpc>
                <a:spcPct val="101800"/>
              </a:lnSpc>
            </a:pPr>
            <a:r>
              <a:rPr sz="550" spc="25" dirty="0">
                <a:solidFill>
                  <a:srgbClr val="404040"/>
                </a:solidFill>
                <a:latin typeface="Arial"/>
                <a:cs typeface="Arial"/>
              </a:rPr>
              <a:t>Sho</a:t>
            </a:r>
            <a:r>
              <a:rPr sz="550" spc="15" dirty="0">
                <a:solidFill>
                  <a:srgbClr val="404040"/>
                </a:solidFill>
                <a:latin typeface="Arial"/>
                <a:cs typeface="Arial"/>
              </a:rPr>
              <a:t>u</a:t>
            </a:r>
            <a:r>
              <a:rPr sz="550" spc="10" dirty="0">
                <a:solidFill>
                  <a:srgbClr val="404040"/>
                </a:solidFill>
                <a:latin typeface="Arial"/>
                <a:cs typeface="Arial"/>
              </a:rPr>
              <a:t>l</a:t>
            </a:r>
            <a:r>
              <a:rPr sz="550" spc="15" dirty="0">
                <a:solidFill>
                  <a:srgbClr val="404040"/>
                </a:solidFill>
                <a:latin typeface="Arial"/>
                <a:cs typeface="Arial"/>
              </a:rPr>
              <a:t>d  </a:t>
            </a:r>
            <a:r>
              <a:rPr sz="550" spc="25" dirty="0">
                <a:solidFill>
                  <a:srgbClr val="404040"/>
                </a:solidFill>
                <a:latin typeface="Arial"/>
                <a:cs typeface="Arial"/>
              </a:rPr>
              <a:t>Cost</a:t>
            </a:r>
            <a:endParaRPr sz="550">
              <a:latin typeface="Arial"/>
              <a:cs typeface="Arial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1342504" y="2693689"/>
            <a:ext cx="66040" cy="977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b="1" spc="5" dirty="0">
                <a:latin typeface="Arial"/>
                <a:cs typeface="Arial"/>
              </a:rPr>
              <a:t>$</a:t>
            </a:r>
            <a:endParaRPr sz="550">
              <a:latin typeface="Arial"/>
              <a:cs typeface="Arial"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1216673" y="1901326"/>
            <a:ext cx="3427729" cy="1999614"/>
          </a:xfrm>
          <a:custGeom>
            <a:avLst/>
            <a:gdLst/>
            <a:ahLst/>
            <a:cxnLst/>
            <a:rect l="l" t="t" r="r" b="b"/>
            <a:pathLst>
              <a:path w="3427729" h="1999614">
                <a:moveTo>
                  <a:pt x="0" y="1999249"/>
                </a:moveTo>
                <a:lnTo>
                  <a:pt x="3427707" y="1999249"/>
                </a:lnTo>
                <a:lnTo>
                  <a:pt x="3427707" y="0"/>
                </a:lnTo>
                <a:lnTo>
                  <a:pt x="0" y="0"/>
                </a:lnTo>
                <a:lnTo>
                  <a:pt x="0" y="1999249"/>
                </a:lnTo>
                <a:close/>
              </a:path>
            </a:pathLst>
          </a:custGeom>
          <a:ln w="5103">
            <a:solidFill>
              <a:srgbClr val="62626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19200" y="697991"/>
            <a:ext cx="697230" cy="104139"/>
          </a:xfrm>
          <a:custGeom>
            <a:avLst/>
            <a:gdLst/>
            <a:ahLst/>
            <a:cxnLst/>
            <a:rect l="l" t="t" r="r" b="b"/>
            <a:pathLst>
              <a:path w="697230" h="104140">
                <a:moveTo>
                  <a:pt x="0" y="103631"/>
                </a:moveTo>
                <a:lnTo>
                  <a:pt x="696772" y="103631"/>
                </a:lnTo>
                <a:lnTo>
                  <a:pt x="696772" y="0"/>
                </a:lnTo>
                <a:lnTo>
                  <a:pt x="0" y="0"/>
                </a:lnTo>
                <a:lnTo>
                  <a:pt x="0" y="103631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224788" y="691642"/>
            <a:ext cx="1307465" cy="1130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Arial"/>
                <a:cs typeface="Arial"/>
              </a:rPr>
              <a:t>Capacity Margin - Control</a:t>
            </a:r>
            <a:r>
              <a:rPr sz="650" b="1" spc="-20" dirty="0">
                <a:latin typeface="Arial"/>
                <a:cs typeface="Arial"/>
              </a:rPr>
              <a:t> </a:t>
            </a:r>
            <a:r>
              <a:rPr sz="650" b="1" spc="-5" dirty="0">
                <a:latin typeface="Arial"/>
                <a:cs typeface="Arial"/>
              </a:rPr>
              <a:t>Valves</a:t>
            </a:r>
            <a:endParaRPr sz="65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223263" y="3072383"/>
            <a:ext cx="129794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Calibri"/>
                <a:cs typeface="Calibri"/>
              </a:rPr>
              <a:t>Demand vs. Capacity - Control</a:t>
            </a:r>
            <a:r>
              <a:rPr sz="650" b="1" spc="-20" dirty="0">
                <a:latin typeface="Calibri"/>
                <a:cs typeface="Calibri"/>
              </a:rPr>
              <a:t> </a:t>
            </a:r>
            <a:r>
              <a:rPr sz="650" b="1" spc="-5" dirty="0">
                <a:latin typeface="Calibri"/>
                <a:cs typeface="Calibri"/>
              </a:rPr>
              <a:t>Valves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223263" y="5522086"/>
            <a:ext cx="1072515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Calibri"/>
                <a:cs typeface="Calibri"/>
              </a:rPr>
              <a:t>Cost Structure - Control</a:t>
            </a:r>
            <a:r>
              <a:rPr sz="650" b="1" spc="-30" dirty="0">
                <a:latin typeface="Calibri"/>
                <a:cs typeface="Calibri"/>
              </a:rPr>
              <a:t> </a:t>
            </a:r>
            <a:r>
              <a:rPr sz="650" b="1" spc="-5" dirty="0">
                <a:latin typeface="Calibri"/>
                <a:cs typeface="Calibri"/>
              </a:rPr>
              <a:t>Valves</a:t>
            </a:r>
            <a:endParaRPr sz="650">
              <a:latin typeface="Calibri"/>
              <a:cs typeface="Calibri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1216152" y="2420365"/>
          <a:ext cx="5830570" cy="3327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88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868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7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08204"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2013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39395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2013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2013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43204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2013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3">
                <a:tc gridSpan="2"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Capacity Margin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- </a:t>
                      </a:r>
                      <a:r>
                        <a:rPr sz="650" dirty="0">
                          <a:latin typeface="Arial"/>
                          <a:cs typeface="Arial"/>
                        </a:rPr>
                        <a:t>Millions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of</a:t>
                      </a:r>
                      <a:r>
                        <a:rPr sz="650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dirty="0">
                          <a:latin typeface="Arial"/>
                          <a:cs typeface="Arial"/>
                        </a:rPr>
                        <a:t>Dollars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$182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$178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$171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$165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Utilization</a:t>
                      </a:r>
                      <a:r>
                        <a:rPr sz="650" spc="-8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Rate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72.5%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73.0%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73.8%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62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74.7%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1216152" y="4869814"/>
          <a:ext cx="5830570" cy="3327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88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868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7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08204"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2013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39395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2014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2015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43204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2016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3">
                <a:tc gridSpan="2"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Estimated Sales (Millions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of US</a:t>
                      </a:r>
                      <a:r>
                        <a:rPr sz="650" spc="-7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dirty="0">
                          <a:latin typeface="Arial"/>
                          <a:cs typeface="Arial"/>
                        </a:rPr>
                        <a:t>Dollars)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$485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$503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$525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$551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4">
                <a:tc gridSpan="2"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Capacity (Millions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of US</a:t>
                      </a:r>
                      <a:r>
                        <a:rPr sz="650" spc="-7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dirty="0">
                          <a:latin typeface="Arial"/>
                          <a:cs typeface="Arial"/>
                        </a:rPr>
                        <a:t>Dollars)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$650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$666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$695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$730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216152" y="7791958"/>
          <a:ext cx="5830570" cy="10902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88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868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7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08203"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2006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39395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2006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2006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tc>
                  <a:txBody>
                    <a:bodyPr/>
                    <a:lstStyle/>
                    <a:p>
                      <a:pPr marL="243204">
                        <a:lnSpc>
                          <a:spcPts val="780"/>
                        </a:lnSpc>
                      </a:pPr>
                      <a:r>
                        <a:rPr sz="650" b="1" spc="-5" dirty="0">
                          <a:latin typeface="Arial"/>
                          <a:cs typeface="Arial"/>
                        </a:rPr>
                        <a:t>2006</a:t>
                      </a:r>
                      <a:r>
                        <a:rPr sz="650" b="1" spc="-1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b="1" spc="-10" dirty="0">
                          <a:latin typeface="Arial"/>
                          <a:cs typeface="Arial"/>
                        </a:rPr>
                        <a:t>Q4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B8CC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3">
                <a:tc gridSpan="2"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Machinery </a:t>
                      </a:r>
                      <a:r>
                        <a:rPr sz="650" spc="-10" dirty="0">
                          <a:latin typeface="Arial"/>
                          <a:cs typeface="Arial"/>
                        </a:rPr>
                        <a:t>and</a:t>
                      </a:r>
                      <a:r>
                        <a:rPr sz="650" spc="-6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Parts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27.47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27.98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28.67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28.96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Production</a:t>
                      </a:r>
                      <a:r>
                        <a:rPr sz="650" spc="-6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spc="-5" dirty="0">
                          <a:latin typeface="Arial"/>
                          <a:cs typeface="Arial"/>
                        </a:rPr>
                        <a:t>Labor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22.10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22.21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22.29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22.44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dirty="0">
                          <a:latin typeface="Arial"/>
                          <a:cs typeface="Arial"/>
                        </a:rPr>
                        <a:t>Metals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12.90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13.89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14.75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14.37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8203">
                <a:tc gridSpan="2"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Arial"/>
                          <a:cs typeface="Arial"/>
                        </a:rPr>
                        <a:t>Professional</a:t>
                      </a:r>
                      <a:r>
                        <a:rPr sz="650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spc="-10" dirty="0">
                          <a:latin typeface="Arial"/>
                          <a:cs typeface="Arial"/>
                        </a:rPr>
                        <a:t>Labor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12.70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12.81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12.95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13.04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Other</a:t>
                      </a:r>
                      <a:r>
                        <a:rPr sz="650" spc="-9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dirty="0">
                          <a:latin typeface="Arial"/>
                          <a:cs typeface="Arial"/>
                        </a:rPr>
                        <a:t>Materials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11.17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11.40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11.62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11.63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Benefits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6.10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6.14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6.19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6.23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Electronics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3.83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3.83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3.83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3.83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08458">
                <a:tc>
                  <a:txBody>
                    <a:bodyPr/>
                    <a:lstStyle/>
                    <a:p>
                      <a:pPr marL="13335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Energy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2.13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2.20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2.26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2.09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08204">
                <a:tc gridSpan="2">
                  <a:txBody>
                    <a:bodyPr/>
                    <a:lstStyle/>
                    <a:p>
                      <a:pPr marL="1333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Chemicals &amp;</a:t>
                      </a:r>
                      <a:r>
                        <a:rPr sz="65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50" dirty="0">
                          <a:latin typeface="Arial"/>
                          <a:cs typeface="Arial"/>
                        </a:rPr>
                        <a:t>Plastics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1.60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1.78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1.76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Arial"/>
                          <a:cs typeface="Arial"/>
                        </a:rPr>
                        <a:t>1.60</a:t>
                      </a:r>
                      <a:endParaRPr sz="6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1213103" y="867155"/>
            <a:ext cx="2987421" cy="144208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21130" y="3321684"/>
            <a:ext cx="2465451" cy="136791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221130" y="5728842"/>
            <a:ext cx="3587750" cy="186588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229858" y="697991"/>
            <a:ext cx="809625" cy="127000"/>
          </a:xfrm>
          <a:custGeom>
            <a:avLst/>
            <a:gdLst/>
            <a:ahLst/>
            <a:cxnLst/>
            <a:rect l="l" t="t" r="r" b="b"/>
            <a:pathLst>
              <a:path w="809625" h="127000">
                <a:moveTo>
                  <a:pt x="0" y="126491"/>
                </a:moveTo>
                <a:lnTo>
                  <a:pt x="809548" y="126491"/>
                </a:lnTo>
                <a:lnTo>
                  <a:pt x="809548" y="0"/>
                </a:lnTo>
                <a:lnTo>
                  <a:pt x="0" y="0"/>
                </a:lnTo>
                <a:lnTo>
                  <a:pt x="0" y="126491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223263" y="2993135"/>
            <a:ext cx="1089025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Calibri"/>
                <a:cs typeface="Calibri"/>
              </a:rPr>
              <a:t>ACTUAL PRICES IN US</a:t>
            </a:r>
            <a:r>
              <a:rPr sz="650" b="1" spc="-35" dirty="0">
                <a:latin typeface="Calibri"/>
                <a:cs typeface="Calibri"/>
              </a:rPr>
              <a:t> </a:t>
            </a:r>
            <a:r>
              <a:rPr sz="650" b="1" spc="-5" dirty="0">
                <a:latin typeface="Calibri"/>
                <a:cs typeface="Calibri"/>
              </a:rPr>
              <a:t>DOLLARS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223263" y="5374259"/>
            <a:ext cx="1579245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Calibri"/>
                <a:cs typeface="Calibri"/>
              </a:rPr>
              <a:t>Control Valve size vs. Cost – by Pressure</a:t>
            </a:r>
            <a:r>
              <a:rPr sz="650" b="1" spc="5" dirty="0">
                <a:latin typeface="Calibri"/>
                <a:cs typeface="Calibri"/>
              </a:rPr>
              <a:t> </a:t>
            </a:r>
            <a:r>
              <a:rPr sz="650" b="1" spc="-5" dirty="0">
                <a:latin typeface="Calibri"/>
                <a:cs typeface="Calibri"/>
              </a:rPr>
              <a:t>Class</a:t>
            </a:r>
            <a:endParaRPr sz="650">
              <a:latin typeface="Calibri"/>
              <a:cs typeface="Calibri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1216152" y="3098546"/>
          <a:ext cx="3435350" cy="18478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88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08203">
                <a:tc>
                  <a:txBody>
                    <a:bodyPr/>
                    <a:lstStyle/>
                    <a:p>
                      <a:pPr marL="10160" algn="ct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Year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ts val="72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Min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ts val="72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Global</a:t>
                      </a:r>
                      <a:r>
                        <a:rPr sz="650" spc="-1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Average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ts val="72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Max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2005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83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75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762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47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2006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01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79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8585">
                <a:tc>
                  <a:txBody>
                    <a:bodyPr/>
                    <a:lstStyle/>
                    <a:p>
                      <a:pPr marR="5715" algn="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2007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5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11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5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43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5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14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2008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22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74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67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2009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10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61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49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21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86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95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36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30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70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37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41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10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34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47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49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10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74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54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63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10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88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58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75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10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82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63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87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10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63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76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10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72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89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15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10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81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2019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03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30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10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93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R="5715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2020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17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50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77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11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05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1213103" y="7627365"/>
          <a:ext cx="2646045" cy="7727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8204"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Size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300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600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8890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1"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2199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5,048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461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6,273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8890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2"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2199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6,161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461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7,679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8890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3"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2199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7,291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461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9,237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8890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4"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2199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8,356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054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10,683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8890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6"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2199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8,721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76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2776">
                <a:tc>
                  <a:txBody>
                    <a:bodyPr/>
                    <a:lstStyle/>
                    <a:p>
                      <a:pPr marL="8890">
                        <a:lnSpc>
                          <a:spcPts val="72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8"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20"/>
                        </a:lnSpc>
                        <a:tabLst>
                          <a:tab pos="68072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10,122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1371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" name="object 7"/>
          <p:cNvSpPr/>
          <p:nvPr/>
        </p:nvSpPr>
        <p:spPr>
          <a:xfrm>
            <a:off x="2868041" y="8172195"/>
            <a:ext cx="977265" cy="108585"/>
          </a:xfrm>
          <a:custGeom>
            <a:avLst/>
            <a:gdLst/>
            <a:ahLst/>
            <a:cxnLst/>
            <a:rect l="l" t="t" r="r" b="b"/>
            <a:pathLst>
              <a:path w="977264" h="108584">
                <a:moveTo>
                  <a:pt x="33527" y="0"/>
                </a:moveTo>
                <a:lnTo>
                  <a:pt x="0" y="0"/>
                </a:lnTo>
                <a:lnTo>
                  <a:pt x="0" y="3047"/>
                </a:lnTo>
                <a:lnTo>
                  <a:pt x="943356" y="108203"/>
                </a:lnTo>
                <a:lnTo>
                  <a:pt x="976883" y="108203"/>
                </a:lnTo>
                <a:lnTo>
                  <a:pt x="976883" y="105155"/>
                </a:lnTo>
                <a:lnTo>
                  <a:pt x="335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868041" y="8172195"/>
            <a:ext cx="977265" cy="108585"/>
          </a:xfrm>
          <a:custGeom>
            <a:avLst/>
            <a:gdLst/>
            <a:ahLst/>
            <a:cxnLst/>
            <a:rect l="l" t="t" r="r" b="b"/>
            <a:pathLst>
              <a:path w="977264" h="108584">
                <a:moveTo>
                  <a:pt x="0" y="0"/>
                </a:moveTo>
                <a:lnTo>
                  <a:pt x="33527" y="0"/>
                </a:lnTo>
                <a:lnTo>
                  <a:pt x="976883" y="105155"/>
                </a:lnTo>
                <a:lnTo>
                  <a:pt x="976883" y="108203"/>
                </a:lnTo>
                <a:lnTo>
                  <a:pt x="943356" y="108203"/>
                </a:lnTo>
                <a:lnTo>
                  <a:pt x="0" y="3047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868041" y="8172195"/>
            <a:ext cx="977265" cy="108585"/>
          </a:xfrm>
          <a:custGeom>
            <a:avLst/>
            <a:gdLst/>
            <a:ahLst/>
            <a:cxnLst/>
            <a:rect l="l" t="t" r="r" b="b"/>
            <a:pathLst>
              <a:path w="977264" h="108584">
                <a:moveTo>
                  <a:pt x="976883" y="0"/>
                </a:moveTo>
                <a:lnTo>
                  <a:pt x="943356" y="0"/>
                </a:lnTo>
                <a:lnTo>
                  <a:pt x="0" y="105155"/>
                </a:lnTo>
                <a:lnTo>
                  <a:pt x="0" y="108203"/>
                </a:lnTo>
                <a:lnTo>
                  <a:pt x="33527" y="108203"/>
                </a:lnTo>
                <a:lnTo>
                  <a:pt x="976883" y="3047"/>
                </a:lnTo>
                <a:lnTo>
                  <a:pt x="9768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868041" y="8172195"/>
            <a:ext cx="977265" cy="108585"/>
          </a:xfrm>
          <a:custGeom>
            <a:avLst/>
            <a:gdLst/>
            <a:ahLst/>
            <a:cxnLst/>
            <a:rect l="l" t="t" r="r" b="b"/>
            <a:pathLst>
              <a:path w="977264" h="108584">
                <a:moveTo>
                  <a:pt x="976883" y="0"/>
                </a:moveTo>
                <a:lnTo>
                  <a:pt x="943356" y="0"/>
                </a:lnTo>
                <a:lnTo>
                  <a:pt x="0" y="105155"/>
                </a:lnTo>
                <a:lnTo>
                  <a:pt x="0" y="108203"/>
                </a:lnTo>
                <a:lnTo>
                  <a:pt x="33527" y="108203"/>
                </a:lnTo>
                <a:lnTo>
                  <a:pt x="976883" y="3047"/>
                </a:lnTo>
                <a:lnTo>
                  <a:pt x="976883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868041" y="8280400"/>
            <a:ext cx="977265" cy="113030"/>
          </a:xfrm>
          <a:custGeom>
            <a:avLst/>
            <a:gdLst/>
            <a:ahLst/>
            <a:cxnLst/>
            <a:rect l="l" t="t" r="r" b="b"/>
            <a:pathLst>
              <a:path w="977264" h="113029">
                <a:moveTo>
                  <a:pt x="33527" y="0"/>
                </a:moveTo>
                <a:lnTo>
                  <a:pt x="0" y="0"/>
                </a:lnTo>
                <a:lnTo>
                  <a:pt x="0" y="3048"/>
                </a:lnTo>
                <a:lnTo>
                  <a:pt x="943356" y="112775"/>
                </a:lnTo>
                <a:lnTo>
                  <a:pt x="976883" y="112775"/>
                </a:lnTo>
                <a:lnTo>
                  <a:pt x="976883" y="109727"/>
                </a:lnTo>
                <a:lnTo>
                  <a:pt x="335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868041" y="8280400"/>
            <a:ext cx="977265" cy="113030"/>
          </a:xfrm>
          <a:custGeom>
            <a:avLst/>
            <a:gdLst/>
            <a:ahLst/>
            <a:cxnLst/>
            <a:rect l="l" t="t" r="r" b="b"/>
            <a:pathLst>
              <a:path w="977264" h="113029">
                <a:moveTo>
                  <a:pt x="0" y="0"/>
                </a:moveTo>
                <a:lnTo>
                  <a:pt x="33527" y="0"/>
                </a:lnTo>
                <a:lnTo>
                  <a:pt x="976883" y="109727"/>
                </a:lnTo>
                <a:lnTo>
                  <a:pt x="976883" y="112775"/>
                </a:lnTo>
                <a:lnTo>
                  <a:pt x="943356" y="112775"/>
                </a:lnTo>
                <a:lnTo>
                  <a:pt x="0" y="3048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868041" y="8280400"/>
            <a:ext cx="977265" cy="113030"/>
          </a:xfrm>
          <a:custGeom>
            <a:avLst/>
            <a:gdLst/>
            <a:ahLst/>
            <a:cxnLst/>
            <a:rect l="l" t="t" r="r" b="b"/>
            <a:pathLst>
              <a:path w="977264" h="113029">
                <a:moveTo>
                  <a:pt x="976883" y="0"/>
                </a:moveTo>
                <a:lnTo>
                  <a:pt x="943356" y="0"/>
                </a:lnTo>
                <a:lnTo>
                  <a:pt x="0" y="109727"/>
                </a:lnTo>
                <a:lnTo>
                  <a:pt x="0" y="112775"/>
                </a:lnTo>
                <a:lnTo>
                  <a:pt x="33527" y="112775"/>
                </a:lnTo>
                <a:lnTo>
                  <a:pt x="976883" y="3048"/>
                </a:lnTo>
                <a:lnTo>
                  <a:pt x="9768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868041" y="8280400"/>
            <a:ext cx="977265" cy="113030"/>
          </a:xfrm>
          <a:custGeom>
            <a:avLst/>
            <a:gdLst/>
            <a:ahLst/>
            <a:cxnLst/>
            <a:rect l="l" t="t" r="r" b="b"/>
            <a:pathLst>
              <a:path w="977264" h="113029">
                <a:moveTo>
                  <a:pt x="976883" y="0"/>
                </a:moveTo>
                <a:lnTo>
                  <a:pt x="943356" y="0"/>
                </a:lnTo>
                <a:lnTo>
                  <a:pt x="0" y="109727"/>
                </a:lnTo>
                <a:lnTo>
                  <a:pt x="0" y="112775"/>
                </a:lnTo>
                <a:lnTo>
                  <a:pt x="33527" y="112775"/>
                </a:lnTo>
                <a:lnTo>
                  <a:pt x="976883" y="3048"/>
                </a:lnTo>
                <a:lnTo>
                  <a:pt x="976883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930117" y="1127806"/>
            <a:ext cx="0" cy="1275715"/>
          </a:xfrm>
          <a:custGeom>
            <a:avLst/>
            <a:gdLst/>
            <a:ahLst/>
            <a:cxnLst/>
            <a:rect l="l" t="t" r="r" b="b"/>
            <a:pathLst>
              <a:path h="1275714">
                <a:moveTo>
                  <a:pt x="0" y="1275669"/>
                </a:moveTo>
                <a:lnTo>
                  <a:pt x="0" y="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905684" y="2403476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32" y="0"/>
                </a:lnTo>
              </a:path>
            </a:pathLst>
          </a:custGeom>
          <a:ln w="54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905684" y="2190715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32" y="0"/>
                </a:lnTo>
              </a:path>
            </a:pathLst>
          </a:custGeom>
          <a:ln w="54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905684" y="1977955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32" y="0"/>
                </a:lnTo>
              </a:path>
            </a:pathLst>
          </a:custGeom>
          <a:ln w="54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905684" y="1765179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32" y="0"/>
                </a:lnTo>
              </a:path>
            </a:pathLst>
          </a:custGeom>
          <a:ln w="54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905684" y="1553327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32" y="0"/>
                </a:lnTo>
              </a:path>
            </a:pathLst>
          </a:custGeom>
          <a:ln w="54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905684" y="1340567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32" y="0"/>
                </a:lnTo>
              </a:path>
            </a:pathLst>
          </a:custGeom>
          <a:ln w="54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905684" y="1127806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32" y="0"/>
                </a:lnTo>
              </a:path>
            </a:pathLst>
          </a:custGeom>
          <a:ln w="54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930117" y="2403476"/>
            <a:ext cx="2014855" cy="0"/>
          </a:xfrm>
          <a:custGeom>
            <a:avLst/>
            <a:gdLst/>
            <a:ahLst/>
            <a:cxnLst/>
            <a:rect l="l" t="t" r="r" b="b"/>
            <a:pathLst>
              <a:path w="2014854">
                <a:moveTo>
                  <a:pt x="0" y="0"/>
                </a:moveTo>
                <a:lnTo>
                  <a:pt x="2014780" y="0"/>
                </a:lnTo>
              </a:path>
            </a:pathLst>
          </a:custGeom>
          <a:ln w="545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930117" y="2403476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042885" y="2403476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154713" y="2403476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266541" y="2403476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378368" y="2403476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490196" y="2403476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602024" y="2403476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713852" y="2403476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825680" y="2403476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937508" y="2403476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049335" y="2403476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161163" y="2403476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272991" y="2403476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385759" y="2403476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497587" y="2403476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609414" y="2403476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721242" y="2403476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833070" y="2403476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944898" y="2403476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40"/>
                </a:lnTo>
              </a:path>
            </a:pathLst>
          </a:custGeom>
          <a:ln w="563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210157" y="1966119"/>
            <a:ext cx="1678939" cy="146685"/>
          </a:xfrm>
          <a:custGeom>
            <a:avLst/>
            <a:gdLst/>
            <a:ahLst/>
            <a:cxnLst/>
            <a:rect l="l" t="t" r="r" b="b"/>
            <a:pathLst>
              <a:path w="1678939" h="146685">
                <a:moveTo>
                  <a:pt x="0" y="146401"/>
                </a:moveTo>
                <a:lnTo>
                  <a:pt x="111827" y="122761"/>
                </a:lnTo>
                <a:lnTo>
                  <a:pt x="223655" y="107304"/>
                </a:lnTo>
                <a:lnTo>
                  <a:pt x="335483" y="90029"/>
                </a:lnTo>
                <a:lnTo>
                  <a:pt x="447311" y="117306"/>
                </a:lnTo>
                <a:lnTo>
                  <a:pt x="560078" y="98212"/>
                </a:lnTo>
                <a:lnTo>
                  <a:pt x="671906" y="77299"/>
                </a:lnTo>
                <a:lnTo>
                  <a:pt x="783734" y="78209"/>
                </a:lnTo>
                <a:lnTo>
                  <a:pt x="895562" y="68207"/>
                </a:lnTo>
                <a:lnTo>
                  <a:pt x="1007390" y="60933"/>
                </a:lnTo>
                <a:lnTo>
                  <a:pt x="1119218" y="59115"/>
                </a:lnTo>
                <a:lnTo>
                  <a:pt x="1231046" y="55478"/>
                </a:lnTo>
                <a:lnTo>
                  <a:pt x="1342873" y="41839"/>
                </a:lnTo>
                <a:lnTo>
                  <a:pt x="1454701" y="28201"/>
                </a:lnTo>
                <a:lnTo>
                  <a:pt x="1566529" y="14562"/>
                </a:lnTo>
                <a:lnTo>
                  <a:pt x="1678357" y="0"/>
                </a:lnTo>
              </a:path>
            </a:pathLst>
          </a:custGeom>
          <a:ln w="16370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210627" y="1500137"/>
            <a:ext cx="1678939" cy="291465"/>
          </a:xfrm>
          <a:custGeom>
            <a:avLst/>
            <a:gdLst/>
            <a:ahLst/>
            <a:cxnLst/>
            <a:rect l="l" t="t" r="r" b="b"/>
            <a:pathLst>
              <a:path w="1678939" h="291464">
                <a:moveTo>
                  <a:pt x="0" y="290954"/>
                </a:moveTo>
                <a:lnTo>
                  <a:pt x="111827" y="264586"/>
                </a:lnTo>
                <a:lnTo>
                  <a:pt x="223655" y="219125"/>
                </a:lnTo>
                <a:lnTo>
                  <a:pt x="335483" y="186392"/>
                </a:lnTo>
                <a:lnTo>
                  <a:pt x="447311" y="200031"/>
                </a:lnTo>
                <a:lnTo>
                  <a:pt x="559139" y="173663"/>
                </a:lnTo>
                <a:lnTo>
                  <a:pt x="670967" y="127292"/>
                </a:lnTo>
                <a:lnTo>
                  <a:pt x="782794" y="115472"/>
                </a:lnTo>
                <a:lnTo>
                  <a:pt x="894622" y="106380"/>
                </a:lnTo>
                <a:lnTo>
                  <a:pt x="1006450" y="91832"/>
                </a:lnTo>
                <a:lnTo>
                  <a:pt x="1119218" y="79103"/>
                </a:lnTo>
                <a:lnTo>
                  <a:pt x="1231046" y="66374"/>
                </a:lnTo>
                <a:lnTo>
                  <a:pt x="1342873" y="52735"/>
                </a:lnTo>
                <a:lnTo>
                  <a:pt x="1454701" y="36369"/>
                </a:lnTo>
                <a:lnTo>
                  <a:pt x="1566529" y="20003"/>
                </a:lnTo>
                <a:lnTo>
                  <a:pt x="1678357" y="0"/>
                </a:lnTo>
              </a:path>
            </a:pathLst>
          </a:custGeom>
          <a:ln w="22753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210157" y="1236005"/>
            <a:ext cx="1678939" cy="389255"/>
          </a:xfrm>
          <a:custGeom>
            <a:avLst/>
            <a:gdLst/>
            <a:ahLst/>
            <a:cxnLst/>
            <a:rect l="l" t="t" r="r" b="b"/>
            <a:pathLst>
              <a:path w="1678939" h="389255">
                <a:moveTo>
                  <a:pt x="0" y="389151"/>
                </a:moveTo>
                <a:lnTo>
                  <a:pt x="111827" y="356419"/>
                </a:lnTo>
                <a:lnTo>
                  <a:pt x="223655" y="311866"/>
                </a:lnTo>
                <a:lnTo>
                  <a:pt x="335483" y="235491"/>
                </a:lnTo>
                <a:lnTo>
                  <a:pt x="447311" y="311866"/>
                </a:lnTo>
                <a:lnTo>
                  <a:pt x="560078" y="246402"/>
                </a:lnTo>
                <a:lnTo>
                  <a:pt x="671906" y="144568"/>
                </a:lnTo>
                <a:lnTo>
                  <a:pt x="783734" y="66374"/>
                </a:lnTo>
                <a:lnTo>
                  <a:pt x="895562" y="25458"/>
                </a:lnTo>
                <a:lnTo>
                  <a:pt x="1007390" y="14547"/>
                </a:lnTo>
                <a:lnTo>
                  <a:pt x="1119218" y="28186"/>
                </a:lnTo>
                <a:lnTo>
                  <a:pt x="1231046" y="54553"/>
                </a:lnTo>
                <a:lnTo>
                  <a:pt x="1342873" y="41824"/>
                </a:lnTo>
                <a:lnTo>
                  <a:pt x="1454701" y="29095"/>
                </a:lnTo>
                <a:lnTo>
                  <a:pt x="1566529" y="15456"/>
                </a:lnTo>
                <a:lnTo>
                  <a:pt x="1678357" y="0"/>
                </a:lnTo>
              </a:path>
            </a:pathLst>
          </a:custGeom>
          <a:ln w="16394">
            <a:solidFill>
              <a:srgbClr val="5F5FFC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039126" y="2662609"/>
            <a:ext cx="197485" cy="0"/>
          </a:xfrm>
          <a:custGeom>
            <a:avLst/>
            <a:gdLst/>
            <a:ahLst/>
            <a:cxnLst/>
            <a:rect l="l" t="t" r="r" b="b"/>
            <a:pathLst>
              <a:path w="197485">
                <a:moveTo>
                  <a:pt x="0" y="0"/>
                </a:moveTo>
                <a:lnTo>
                  <a:pt x="197343" y="0"/>
                </a:lnTo>
              </a:path>
            </a:pathLst>
          </a:custGeom>
          <a:ln w="16366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485968" y="2662155"/>
            <a:ext cx="197485" cy="0"/>
          </a:xfrm>
          <a:custGeom>
            <a:avLst/>
            <a:gdLst/>
            <a:ahLst/>
            <a:cxnLst/>
            <a:rect l="l" t="t" r="r" b="b"/>
            <a:pathLst>
              <a:path w="197485">
                <a:moveTo>
                  <a:pt x="0" y="0"/>
                </a:moveTo>
                <a:lnTo>
                  <a:pt x="197343" y="0"/>
                </a:lnTo>
              </a:path>
            </a:pathLst>
          </a:custGeom>
          <a:ln w="22730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290846" y="2662609"/>
            <a:ext cx="197485" cy="0"/>
          </a:xfrm>
          <a:custGeom>
            <a:avLst/>
            <a:gdLst/>
            <a:ahLst/>
            <a:cxnLst/>
            <a:rect l="l" t="t" r="r" b="b"/>
            <a:pathLst>
              <a:path w="197485">
                <a:moveTo>
                  <a:pt x="0" y="0"/>
                </a:moveTo>
                <a:lnTo>
                  <a:pt x="197343" y="0"/>
                </a:lnTo>
              </a:path>
            </a:pathLst>
          </a:custGeom>
          <a:ln w="16366">
            <a:solidFill>
              <a:srgbClr val="5F5FFC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 txBox="1"/>
          <p:nvPr/>
        </p:nvSpPr>
        <p:spPr>
          <a:xfrm>
            <a:off x="1223263" y="822706"/>
            <a:ext cx="2646680" cy="18808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Calibri"/>
                <a:cs typeface="Calibri"/>
              </a:rPr>
              <a:t>Overall Price Forecast for Control</a:t>
            </a:r>
            <a:r>
              <a:rPr sz="650" b="1" spc="-40" dirty="0">
                <a:latin typeface="Calibri"/>
                <a:cs typeface="Calibri"/>
              </a:rPr>
              <a:t> </a:t>
            </a:r>
            <a:r>
              <a:rPr sz="650" b="1" spc="-5" dirty="0">
                <a:latin typeface="Calibri"/>
                <a:cs typeface="Calibri"/>
              </a:rPr>
              <a:t>Valves</a:t>
            </a:r>
            <a:endParaRPr sz="65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600">
              <a:latin typeface="Times New Roman"/>
              <a:cs typeface="Times New Roman"/>
            </a:endParaRPr>
          </a:p>
          <a:p>
            <a:pPr marR="1622425" algn="ctr">
              <a:lnSpc>
                <a:spcPct val="100000"/>
              </a:lnSpc>
              <a:spcBef>
                <a:spcPts val="500"/>
              </a:spcBef>
            </a:pPr>
            <a:r>
              <a:rPr sz="600" spc="5" dirty="0">
                <a:latin typeface="Calibri"/>
                <a:cs typeface="Calibri"/>
              </a:rPr>
              <a:t>12,000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800">
              <a:latin typeface="Times New Roman"/>
              <a:cs typeface="Times New Roman"/>
            </a:endParaRPr>
          </a:p>
          <a:p>
            <a:pPr marR="1623060" algn="ctr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10,000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800">
              <a:latin typeface="Times New Roman"/>
              <a:cs typeface="Times New Roman"/>
            </a:endParaRPr>
          </a:p>
          <a:p>
            <a:pPr marR="1583690" algn="ctr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8,000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500">
              <a:latin typeface="Times New Roman"/>
              <a:cs typeface="Times New Roman"/>
            </a:endParaRPr>
          </a:p>
          <a:p>
            <a:pPr marL="99060">
              <a:lnSpc>
                <a:spcPct val="100000"/>
              </a:lnSpc>
              <a:spcBef>
                <a:spcPts val="5"/>
              </a:spcBef>
            </a:pPr>
            <a:r>
              <a:rPr sz="600" b="1" dirty="0">
                <a:latin typeface="Calibri"/>
                <a:cs typeface="Calibri"/>
              </a:rPr>
              <a:t>Dollars      </a:t>
            </a:r>
            <a:r>
              <a:rPr sz="900" spc="7" baseline="-32407" dirty="0">
                <a:latin typeface="Calibri"/>
                <a:cs typeface="Calibri"/>
              </a:rPr>
              <a:t>6,000</a:t>
            </a:r>
            <a:endParaRPr sz="900" baseline="-32407">
              <a:latin typeface="Calibri"/>
              <a:cs typeface="Calibri"/>
            </a:endParaRPr>
          </a:p>
          <a:p>
            <a:pPr marL="79375">
              <a:lnSpc>
                <a:spcPct val="100000"/>
              </a:lnSpc>
              <a:spcBef>
                <a:spcPts val="10"/>
              </a:spcBef>
            </a:pPr>
            <a:r>
              <a:rPr sz="600" b="1" spc="5" dirty="0">
                <a:latin typeface="Calibri"/>
                <a:cs typeface="Calibri"/>
              </a:rPr>
              <a:t>per</a:t>
            </a:r>
            <a:r>
              <a:rPr sz="600" b="1" spc="-90" dirty="0">
                <a:latin typeface="Calibri"/>
                <a:cs typeface="Calibri"/>
              </a:rPr>
              <a:t> </a:t>
            </a:r>
            <a:r>
              <a:rPr sz="600" b="1" spc="5" dirty="0">
                <a:latin typeface="Calibri"/>
                <a:cs typeface="Calibri"/>
              </a:rPr>
              <a:t>Unit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450">
              <a:latin typeface="Times New Roman"/>
              <a:cs typeface="Times New Roman"/>
            </a:endParaRPr>
          </a:p>
          <a:p>
            <a:pPr marR="1583690" algn="ctr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4,000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800">
              <a:latin typeface="Times New Roman"/>
              <a:cs typeface="Times New Roman"/>
            </a:endParaRPr>
          </a:p>
          <a:p>
            <a:pPr marR="1583690" algn="ctr">
              <a:lnSpc>
                <a:spcPct val="100000"/>
              </a:lnSpc>
              <a:spcBef>
                <a:spcPts val="5"/>
              </a:spcBef>
            </a:pPr>
            <a:r>
              <a:rPr sz="600" spc="5" dirty="0">
                <a:latin typeface="Calibri"/>
                <a:cs typeface="Calibri"/>
              </a:rPr>
              <a:t>2,000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800">
              <a:latin typeface="Times New Roman"/>
              <a:cs typeface="Times New Roman"/>
            </a:endParaRPr>
          </a:p>
          <a:p>
            <a:pPr marR="1499235" algn="ctr">
              <a:lnSpc>
                <a:spcPct val="100000"/>
              </a:lnSpc>
              <a:spcBef>
                <a:spcPts val="5"/>
              </a:spcBef>
            </a:pPr>
            <a:r>
              <a:rPr sz="600" dirty="0">
                <a:latin typeface="Calibri"/>
                <a:cs typeface="Calibri"/>
              </a:rPr>
              <a:t>-</a:t>
            </a:r>
            <a:endParaRPr sz="600">
              <a:latin typeface="Calibri"/>
              <a:cs typeface="Calibri"/>
            </a:endParaRPr>
          </a:p>
          <a:p>
            <a:pPr marL="683895">
              <a:lnSpc>
                <a:spcPct val="100000"/>
              </a:lnSpc>
              <a:spcBef>
                <a:spcPts val="55"/>
              </a:spcBef>
            </a:pPr>
            <a:r>
              <a:rPr sz="600" spc="5" dirty="0">
                <a:latin typeface="Calibri"/>
                <a:cs typeface="Calibri"/>
              </a:rPr>
              <a:t>2003   2005   2007   2009   2011   2013   2015   2017       </a:t>
            </a:r>
            <a:r>
              <a:rPr sz="600" spc="15" dirty="0">
                <a:latin typeface="Calibri"/>
                <a:cs typeface="Calibri"/>
              </a:rPr>
              <a:t> </a:t>
            </a:r>
            <a:r>
              <a:rPr sz="600" spc="5" dirty="0">
                <a:latin typeface="Calibri"/>
                <a:cs typeface="Calibri"/>
              </a:rPr>
              <a:t>2019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450">
              <a:latin typeface="Times New Roman"/>
              <a:cs typeface="Times New Roman"/>
            </a:endParaRPr>
          </a:p>
          <a:p>
            <a:pPr marL="1034415">
              <a:lnSpc>
                <a:spcPct val="100000"/>
              </a:lnSpc>
              <a:tabLst>
                <a:tab pos="1482090" algn="l"/>
                <a:tab pos="2286635" algn="l"/>
              </a:tabLst>
            </a:pPr>
            <a:r>
              <a:rPr sz="600" spc="5" dirty="0">
                <a:latin typeface="Calibri"/>
                <a:cs typeface="Calibri"/>
              </a:rPr>
              <a:t>Min	Global Average	Max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0" name="object 50"/>
          <p:cNvSpPr/>
          <p:nvPr/>
        </p:nvSpPr>
        <p:spPr>
          <a:xfrm>
            <a:off x="1215923" y="1002350"/>
            <a:ext cx="3154680" cy="1727200"/>
          </a:xfrm>
          <a:custGeom>
            <a:avLst/>
            <a:gdLst/>
            <a:ahLst/>
            <a:cxnLst/>
            <a:rect l="l" t="t" r="r" b="b"/>
            <a:pathLst>
              <a:path w="3154679" h="1727200">
                <a:moveTo>
                  <a:pt x="0" y="1726634"/>
                </a:moveTo>
                <a:lnTo>
                  <a:pt x="3154672" y="1726634"/>
                </a:lnTo>
                <a:lnTo>
                  <a:pt x="3154672" y="0"/>
                </a:lnTo>
                <a:lnTo>
                  <a:pt x="0" y="0"/>
                </a:lnTo>
                <a:lnTo>
                  <a:pt x="0" y="1726634"/>
                </a:lnTo>
                <a:close/>
              </a:path>
            </a:pathLst>
          </a:custGeom>
          <a:ln w="5497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631137" y="6858575"/>
            <a:ext cx="1837055" cy="0"/>
          </a:xfrm>
          <a:custGeom>
            <a:avLst/>
            <a:gdLst/>
            <a:ahLst/>
            <a:cxnLst/>
            <a:rect l="l" t="t" r="r" b="b"/>
            <a:pathLst>
              <a:path w="1837054">
                <a:moveTo>
                  <a:pt x="0" y="0"/>
                </a:moveTo>
                <a:lnTo>
                  <a:pt x="1837045" y="0"/>
                </a:lnTo>
              </a:path>
            </a:pathLst>
          </a:custGeom>
          <a:ln w="545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631137" y="6635989"/>
            <a:ext cx="1837055" cy="0"/>
          </a:xfrm>
          <a:custGeom>
            <a:avLst/>
            <a:gdLst/>
            <a:ahLst/>
            <a:cxnLst/>
            <a:rect l="l" t="t" r="r" b="b"/>
            <a:pathLst>
              <a:path w="1837054">
                <a:moveTo>
                  <a:pt x="0" y="0"/>
                </a:moveTo>
                <a:lnTo>
                  <a:pt x="1837045" y="0"/>
                </a:lnTo>
              </a:path>
            </a:pathLst>
          </a:custGeom>
          <a:ln w="545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1631137" y="6413433"/>
            <a:ext cx="1837055" cy="0"/>
          </a:xfrm>
          <a:custGeom>
            <a:avLst/>
            <a:gdLst/>
            <a:ahLst/>
            <a:cxnLst/>
            <a:rect l="l" t="t" r="r" b="b"/>
            <a:pathLst>
              <a:path w="1837054">
                <a:moveTo>
                  <a:pt x="0" y="0"/>
                </a:moveTo>
                <a:lnTo>
                  <a:pt x="1837045" y="0"/>
                </a:lnTo>
              </a:path>
            </a:pathLst>
          </a:custGeom>
          <a:ln w="545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1631137" y="6190846"/>
            <a:ext cx="1837055" cy="0"/>
          </a:xfrm>
          <a:custGeom>
            <a:avLst/>
            <a:gdLst/>
            <a:ahLst/>
            <a:cxnLst/>
            <a:rect l="l" t="t" r="r" b="b"/>
            <a:pathLst>
              <a:path w="1837054">
                <a:moveTo>
                  <a:pt x="0" y="0"/>
                </a:moveTo>
                <a:lnTo>
                  <a:pt x="1837045" y="0"/>
                </a:lnTo>
              </a:path>
            </a:pathLst>
          </a:custGeom>
          <a:ln w="545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1631137" y="5968260"/>
            <a:ext cx="1837055" cy="0"/>
          </a:xfrm>
          <a:custGeom>
            <a:avLst/>
            <a:gdLst/>
            <a:ahLst/>
            <a:cxnLst/>
            <a:rect l="l" t="t" r="r" b="b"/>
            <a:pathLst>
              <a:path w="1837054">
                <a:moveTo>
                  <a:pt x="0" y="0"/>
                </a:moveTo>
                <a:lnTo>
                  <a:pt x="1837045" y="0"/>
                </a:lnTo>
              </a:path>
            </a:pathLst>
          </a:custGeom>
          <a:ln w="545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1631137" y="5745673"/>
            <a:ext cx="1837055" cy="0"/>
          </a:xfrm>
          <a:custGeom>
            <a:avLst/>
            <a:gdLst/>
            <a:ahLst/>
            <a:cxnLst/>
            <a:rect l="l" t="t" r="r" b="b"/>
            <a:pathLst>
              <a:path w="1837054">
                <a:moveTo>
                  <a:pt x="0" y="0"/>
                </a:moveTo>
                <a:lnTo>
                  <a:pt x="1837045" y="0"/>
                </a:lnTo>
              </a:path>
            </a:pathLst>
          </a:custGeom>
          <a:ln w="545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631137" y="5745673"/>
            <a:ext cx="0" cy="1336040"/>
          </a:xfrm>
          <a:custGeom>
            <a:avLst/>
            <a:gdLst/>
            <a:ahLst/>
            <a:cxnLst/>
            <a:rect l="l" t="t" r="r" b="b"/>
            <a:pathLst>
              <a:path h="1336040">
                <a:moveTo>
                  <a:pt x="0" y="1335488"/>
                </a:moveTo>
                <a:lnTo>
                  <a:pt x="0" y="0"/>
                </a:lnTo>
              </a:path>
            </a:pathLst>
          </a:custGeom>
          <a:ln w="564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606681" y="7081162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56" y="0"/>
                </a:lnTo>
              </a:path>
            </a:pathLst>
          </a:custGeom>
          <a:ln w="545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606681" y="6858575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56" y="0"/>
                </a:lnTo>
              </a:path>
            </a:pathLst>
          </a:custGeom>
          <a:ln w="545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606681" y="6635989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56" y="0"/>
                </a:lnTo>
              </a:path>
            </a:pathLst>
          </a:custGeom>
          <a:ln w="545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606681" y="6413433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56" y="0"/>
                </a:lnTo>
              </a:path>
            </a:pathLst>
          </a:custGeom>
          <a:ln w="545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606681" y="6190846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56" y="0"/>
                </a:lnTo>
              </a:path>
            </a:pathLst>
          </a:custGeom>
          <a:ln w="545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606681" y="5968260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56" y="0"/>
                </a:lnTo>
              </a:path>
            </a:pathLst>
          </a:custGeom>
          <a:ln w="545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1606681" y="5745673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56" y="0"/>
                </a:lnTo>
              </a:path>
            </a:pathLst>
          </a:custGeom>
          <a:ln w="545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1631137" y="7081162"/>
            <a:ext cx="1837055" cy="0"/>
          </a:xfrm>
          <a:custGeom>
            <a:avLst/>
            <a:gdLst/>
            <a:ahLst/>
            <a:cxnLst/>
            <a:rect l="l" t="t" r="r" b="b"/>
            <a:pathLst>
              <a:path w="1837054">
                <a:moveTo>
                  <a:pt x="0" y="0"/>
                </a:moveTo>
                <a:lnTo>
                  <a:pt x="1837045" y="0"/>
                </a:lnTo>
              </a:path>
            </a:pathLst>
          </a:custGeom>
          <a:ln w="545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1631137" y="7081162"/>
            <a:ext cx="0" cy="24130"/>
          </a:xfrm>
          <a:custGeom>
            <a:avLst/>
            <a:gdLst/>
            <a:ahLst/>
            <a:cxnLst/>
            <a:rect l="l" t="t" r="r" b="b"/>
            <a:pathLst>
              <a:path h="24129">
                <a:moveTo>
                  <a:pt x="0" y="0"/>
                </a:moveTo>
                <a:lnTo>
                  <a:pt x="0" y="23621"/>
                </a:lnTo>
              </a:path>
            </a:pathLst>
          </a:custGeom>
          <a:ln w="564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091104" y="7081162"/>
            <a:ext cx="0" cy="24130"/>
          </a:xfrm>
          <a:custGeom>
            <a:avLst/>
            <a:gdLst/>
            <a:ahLst/>
            <a:cxnLst/>
            <a:rect l="l" t="t" r="r" b="b"/>
            <a:pathLst>
              <a:path h="24129">
                <a:moveTo>
                  <a:pt x="0" y="0"/>
                </a:moveTo>
                <a:lnTo>
                  <a:pt x="0" y="23621"/>
                </a:lnTo>
              </a:path>
            </a:pathLst>
          </a:custGeom>
          <a:ln w="564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550130" y="7081162"/>
            <a:ext cx="0" cy="24130"/>
          </a:xfrm>
          <a:custGeom>
            <a:avLst/>
            <a:gdLst/>
            <a:ahLst/>
            <a:cxnLst/>
            <a:rect l="l" t="t" r="r" b="b"/>
            <a:pathLst>
              <a:path h="24129">
                <a:moveTo>
                  <a:pt x="0" y="0"/>
                </a:moveTo>
                <a:lnTo>
                  <a:pt x="0" y="23621"/>
                </a:lnTo>
              </a:path>
            </a:pathLst>
          </a:custGeom>
          <a:ln w="564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009156" y="7081162"/>
            <a:ext cx="0" cy="24130"/>
          </a:xfrm>
          <a:custGeom>
            <a:avLst/>
            <a:gdLst/>
            <a:ahLst/>
            <a:cxnLst/>
            <a:rect l="l" t="t" r="r" b="b"/>
            <a:pathLst>
              <a:path h="24129">
                <a:moveTo>
                  <a:pt x="0" y="0"/>
                </a:moveTo>
                <a:lnTo>
                  <a:pt x="0" y="23621"/>
                </a:lnTo>
              </a:path>
            </a:pathLst>
          </a:custGeom>
          <a:ln w="564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468182" y="7081162"/>
            <a:ext cx="0" cy="24130"/>
          </a:xfrm>
          <a:custGeom>
            <a:avLst/>
            <a:gdLst/>
            <a:ahLst/>
            <a:cxnLst/>
            <a:rect l="l" t="t" r="r" b="b"/>
            <a:pathLst>
              <a:path h="24129">
                <a:moveTo>
                  <a:pt x="0" y="0"/>
                </a:moveTo>
                <a:lnTo>
                  <a:pt x="0" y="23621"/>
                </a:lnTo>
              </a:path>
            </a:pathLst>
          </a:custGeom>
          <a:ln w="5643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860650" y="6150872"/>
            <a:ext cx="1378585" cy="368300"/>
          </a:xfrm>
          <a:custGeom>
            <a:avLst/>
            <a:gdLst/>
            <a:ahLst/>
            <a:cxnLst/>
            <a:rect l="l" t="t" r="r" b="b"/>
            <a:pathLst>
              <a:path w="1378585" h="368300">
                <a:moveTo>
                  <a:pt x="0" y="367918"/>
                </a:moveTo>
                <a:lnTo>
                  <a:pt x="459966" y="244390"/>
                </a:lnTo>
                <a:lnTo>
                  <a:pt x="918992" y="118107"/>
                </a:lnTo>
                <a:lnTo>
                  <a:pt x="1378018" y="0"/>
                </a:lnTo>
              </a:path>
            </a:pathLst>
          </a:custGeom>
          <a:ln w="16391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860650" y="5891945"/>
            <a:ext cx="1378585" cy="490855"/>
          </a:xfrm>
          <a:custGeom>
            <a:avLst/>
            <a:gdLst/>
            <a:ahLst/>
            <a:cxnLst/>
            <a:rect l="l" t="t" r="r" b="b"/>
            <a:pathLst>
              <a:path w="1378585" h="490854">
                <a:moveTo>
                  <a:pt x="0" y="490598"/>
                </a:moveTo>
                <a:lnTo>
                  <a:pt x="459966" y="334333"/>
                </a:lnTo>
                <a:lnTo>
                  <a:pt x="918992" y="160807"/>
                </a:lnTo>
                <a:lnTo>
                  <a:pt x="1378018" y="0"/>
                </a:lnTo>
              </a:path>
            </a:pathLst>
          </a:custGeom>
          <a:ln w="16418">
            <a:solidFill>
              <a:srgbClr val="5F5FFC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 txBox="1"/>
          <p:nvPr/>
        </p:nvSpPr>
        <p:spPr>
          <a:xfrm>
            <a:off x="1322384" y="6581593"/>
            <a:ext cx="231775" cy="5410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4445" algn="ctr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$4,000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850">
              <a:latin typeface="Times New Roman"/>
              <a:cs typeface="Times New Roman"/>
            </a:endParaRPr>
          </a:p>
          <a:p>
            <a:pPr marR="5080" algn="ctr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$2,0</a:t>
            </a:r>
            <a:r>
              <a:rPr sz="600" spc="10" dirty="0">
                <a:latin typeface="Calibri"/>
                <a:cs typeface="Calibri"/>
              </a:rPr>
              <a:t>0</a:t>
            </a:r>
            <a:r>
              <a:rPr sz="600" spc="5" dirty="0">
                <a:latin typeface="Calibri"/>
                <a:cs typeface="Calibri"/>
              </a:rPr>
              <a:t>0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850">
              <a:latin typeface="Times New Roman"/>
              <a:cs typeface="Times New Roman"/>
            </a:endParaRPr>
          </a:p>
          <a:p>
            <a:pPr marL="70485" algn="ctr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$-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1282690" y="5690672"/>
            <a:ext cx="271145" cy="763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$1</a:t>
            </a:r>
            <a:r>
              <a:rPr sz="600" spc="10" dirty="0">
                <a:latin typeface="Calibri"/>
                <a:cs typeface="Calibri"/>
              </a:rPr>
              <a:t>2</a:t>
            </a:r>
            <a:r>
              <a:rPr sz="600" spc="-10" dirty="0">
                <a:latin typeface="Calibri"/>
                <a:cs typeface="Calibri"/>
              </a:rPr>
              <a:t>,</a:t>
            </a:r>
            <a:r>
              <a:rPr sz="600" spc="10" dirty="0">
                <a:latin typeface="Calibri"/>
                <a:cs typeface="Calibri"/>
              </a:rPr>
              <a:t>0</a:t>
            </a:r>
            <a:r>
              <a:rPr sz="600" spc="5" dirty="0">
                <a:latin typeface="Calibri"/>
                <a:cs typeface="Calibri"/>
              </a:rPr>
              <a:t>00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8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$1</a:t>
            </a:r>
            <a:r>
              <a:rPr sz="600" spc="10" dirty="0">
                <a:latin typeface="Calibri"/>
                <a:cs typeface="Calibri"/>
              </a:rPr>
              <a:t>0</a:t>
            </a:r>
            <a:r>
              <a:rPr sz="600" spc="-10" dirty="0">
                <a:latin typeface="Calibri"/>
                <a:cs typeface="Calibri"/>
              </a:rPr>
              <a:t>,</a:t>
            </a:r>
            <a:r>
              <a:rPr sz="600" spc="10" dirty="0">
                <a:latin typeface="Calibri"/>
                <a:cs typeface="Calibri"/>
              </a:rPr>
              <a:t>0</a:t>
            </a:r>
            <a:r>
              <a:rPr sz="600" spc="5" dirty="0">
                <a:latin typeface="Calibri"/>
                <a:cs typeface="Calibri"/>
              </a:rPr>
              <a:t>00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50">
              <a:latin typeface="Times New Roman"/>
              <a:cs typeface="Times New Roman"/>
            </a:endParaRPr>
          </a:p>
          <a:p>
            <a:pPr marL="39370">
              <a:lnSpc>
                <a:spcPct val="100000"/>
              </a:lnSpc>
              <a:spcBef>
                <a:spcPts val="5"/>
              </a:spcBef>
            </a:pPr>
            <a:r>
              <a:rPr sz="600" spc="5" dirty="0">
                <a:latin typeface="Calibri"/>
                <a:cs typeface="Calibri"/>
              </a:rPr>
              <a:t>$8,0</a:t>
            </a:r>
            <a:r>
              <a:rPr sz="600" spc="10" dirty="0">
                <a:latin typeface="Calibri"/>
                <a:cs typeface="Calibri"/>
              </a:rPr>
              <a:t>0</a:t>
            </a:r>
            <a:r>
              <a:rPr sz="600" spc="5" dirty="0">
                <a:latin typeface="Calibri"/>
                <a:cs typeface="Calibri"/>
              </a:rPr>
              <a:t>0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600">
              <a:latin typeface="Times New Roman"/>
              <a:cs typeface="Times New Roman"/>
            </a:endParaRPr>
          </a:p>
          <a:p>
            <a:pPr marL="39370">
              <a:lnSpc>
                <a:spcPct val="100000"/>
              </a:lnSpc>
              <a:spcBef>
                <a:spcPts val="345"/>
              </a:spcBef>
            </a:pPr>
            <a:r>
              <a:rPr sz="600" spc="5" dirty="0">
                <a:latin typeface="Calibri"/>
                <a:cs typeface="Calibri"/>
              </a:rPr>
              <a:t>$6,000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1825283" y="7125614"/>
            <a:ext cx="83820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Calibri"/>
                <a:cs typeface="Calibri"/>
              </a:rPr>
              <a:t>1"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2284716" y="7125614"/>
            <a:ext cx="83820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Calibri"/>
                <a:cs typeface="Calibri"/>
              </a:rPr>
              <a:t>2"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2743899" y="7125614"/>
            <a:ext cx="83820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Calibri"/>
                <a:cs typeface="Calibri"/>
              </a:rPr>
              <a:t>3"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3203082" y="7125614"/>
            <a:ext cx="83820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Calibri"/>
                <a:cs typeface="Calibri"/>
              </a:rPr>
              <a:t>4"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79" name="object 79"/>
          <p:cNvSpPr/>
          <p:nvPr/>
        </p:nvSpPr>
        <p:spPr>
          <a:xfrm>
            <a:off x="3597048" y="6397080"/>
            <a:ext cx="198120" cy="0"/>
          </a:xfrm>
          <a:custGeom>
            <a:avLst/>
            <a:gdLst/>
            <a:ahLst/>
            <a:cxnLst/>
            <a:rect l="l" t="t" r="r" b="b"/>
            <a:pathLst>
              <a:path w="198120">
                <a:moveTo>
                  <a:pt x="0" y="0"/>
                </a:moveTo>
                <a:lnTo>
                  <a:pt x="197531" y="0"/>
                </a:lnTo>
              </a:path>
            </a:pathLst>
          </a:custGeom>
          <a:ln w="16353">
            <a:solidFill>
              <a:srgbClr val="0000B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597048" y="6534235"/>
            <a:ext cx="198120" cy="0"/>
          </a:xfrm>
          <a:custGeom>
            <a:avLst/>
            <a:gdLst/>
            <a:ahLst/>
            <a:cxnLst/>
            <a:rect l="l" t="t" r="r" b="b"/>
            <a:pathLst>
              <a:path w="198120">
                <a:moveTo>
                  <a:pt x="0" y="0"/>
                </a:moveTo>
                <a:lnTo>
                  <a:pt x="197531" y="0"/>
                </a:lnTo>
              </a:path>
            </a:pathLst>
          </a:custGeom>
          <a:ln w="16353">
            <a:solidFill>
              <a:srgbClr val="5F5FFC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 txBox="1"/>
          <p:nvPr/>
        </p:nvSpPr>
        <p:spPr>
          <a:xfrm>
            <a:off x="3816371" y="6343214"/>
            <a:ext cx="308610" cy="232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Calibri"/>
                <a:cs typeface="Calibri"/>
              </a:rPr>
              <a:t>Class</a:t>
            </a:r>
            <a:r>
              <a:rPr sz="600" spc="-65" dirty="0">
                <a:latin typeface="Calibri"/>
                <a:cs typeface="Calibri"/>
              </a:rPr>
              <a:t> </a:t>
            </a:r>
            <a:r>
              <a:rPr sz="600" spc="5" dirty="0">
                <a:latin typeface="Calibri"/>
                <a:cs typeface="Calibri"/>
              </a:rPr>
              <a:t>300</a:t>
            </a:r>
            <a:endParaRPr sz="6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r>
              <a:rPr sz="600" dirty="0">
                <a:latin typeface="Calibri"/>
                <a:cs typeface="Calibri"/>
              </a:rPr>
              <a:t>Class</a:t>
            </a:r>
            <a:r>
              <a:rPr sz="600" spc="-75" dirty="0">
                <a:latin typeface="Calibri"/>
                <a:cs typeface="Calibri"/>
              </a:rPr>
              <a:t> </a:t>
            </a:r>
            <a:r>
              <a:rPr sz="600" spc="5" dirty="0">
                <a:latin typeface="Calibri"/>
                <a:cs typeface="Calibri"/>
              </a:rPr>
              <a:t>600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82" name="object 82"/>
          <p:cNvSpPr/>
          <p:nvPr/>
        </p:nvSpPr>
        <p:spPr>
          <a:xfrm>
            <a:off x="1214440" y="5661152"/>
            <a:ext cx="2976245" cy="1610360"/>
          </a:xfrm>
          <a:custGeom>
            <a:avLst/>
            <a:gdLst/>
            <a:ahLst/>
            <a:cxnLst/>
            <a:rect l="l" t="t" r="r" b="b"/>
            <a:pathLst>
              <a:path w="2976245" h="1610359">
                <a:moveTo>
                  <a:pt x="0" y="1609890"/>
                </a:moveTo>
                <a:lnTo>
                  <a:pt x="2976144" y="1609890"/>
                </a:lnTo>
                <a:lnTo>
                  <a:pt x="2976144" y="0"/>
                </a:lnTo>
                <a:lnTo>
                  <a:pt x="0" y="0"/>
                </a:lnTo>
                <a:lnTo>
                  <a:pt x="0" y="1609890"/>
                </a:lnTo>
                <a:close/>
              </a:path>
            </a:pathLst>
          </a:custGeom>
          <a:ln w="549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006270" y="2865119"/>
            <a:ext cx="6731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Calibri"/>
                <a:cs typeface="Calibri"/>
              </a:rPr>
              <a:t>3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224788" y="3947540"/>
            <a:ext cx="3213735" cy="1130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10" dirty="0">
                <a:latin typeface="Arial"/>
                <a:cs typeface="Arial"/>
              </a:rPr>
              <a:t>Output </a:t>
            </a:r>
            <a:r>
              <a:rPr sz="650" b="1" spc="-5" dirty="0">
                <a:latin typeface="Arial"/>
                <a:cs typeface="Arial"/>
              </a:rPr>
              <a:t>flow for each extra </a:t>
            </a:r>
            <a:r>
              <a:rPr sz="650" b="1" spc="-10" dirty="0">
                <a:latin typeface="Arial"/>
                <a:cs typeface="Arial"/>
              </a:rPr>
              <a:t>Dollar </a:t>
            </a:r>
            <a:r>
              <a:rPr sz="650" b="1" spc="-5" dirty="0">
                <a:latin typeface="Arial"/>
                <a:cs typeface="Arial"/>
              </a:rPr>
              <a:t>spent </a:t>
            </a:r>
            <a:r>
              <a:rPr sz="650" b="1" spc="-10" dirty="0">
                <a:latin typeface="Arial"/>
                <a:cs typeface="Arial"/>
              </a:rPr>
              <a:t>vs. Control Valve </a:t>
            </a:r>
            <a:r>
              <a:rPr sz="650" b="1" spc="-5" dirty="0">
                <a:latin typeface="Arial"/>
                <a:cs typeface="Arial"/>
              </a:rPr>
              <a:t>size – by </a:t>
            </a:r>
            <a:r>
              <a:rPr sz="650" b="1" spc="-10" dirty="0">
                <a:latin typeface="Arial"/>
                <a:cs typeface="Arial"/>
              </a:rPr>
              <a:t>Pressure</a:t>
            </a:r>
            <a:r>
              <a:rPr sz="650" b="1" spc="110" dirty="0">
                <a:latin typeface="Arial"/>
                <a:cs typeface="Arial"/>
              </a:rPr>
              <a:t> </a:t>
            </a:r>
            <a:r>
              <a:rPr sz="650" b="1" spc="-10" dirty="0">
                <a:latin typeface="Arial"/>
                <a:cs typeface="Arial"/>
              </a:rPr>
              <a:t>Class</a:t>
            </a:r>
            <a:endParaRPr sz="65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2868041" y="6401765"/>
            <a:ext cx="0" cy="649605"/>
          </a:xfrm>
          <a:custGeom>
            <a:avLst/>
            <a:gdLst/>
            <a:ahLst/>
            <a:cxnLst/>
            <a:rect l="l" t="t" r="r" b="b"/>
            <a:pathLst>
              <a:path h="649604">
                <a:moveTo>
                  <a:pt x="0" y="0"/>
                </a:moveTo>
                <a:lnTo>
                  <a:pt x="0" y="649528"/>
                </a:lnTo>
              </a:path>
            </a:pathLst>
          </a:custGeom>
          <a:ln w="76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1213103" y="2746501"/>
          <a:ext cx="5833110" cy="9899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68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88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868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0797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12776">
                <a:tc gridSpan="6">
                  <a:txBody>
                    <a:bodyPr/>
                    <a:lstStyle/>
                    <a:p>
                      <a:pPr marL="456565" algn="ctr">
                        <a:lnSpc>
                          <a:spcPts val="695"/>
                        </a:lnSpc>
                      </a:pPr>
                      <a:r>
                        <a:rPr sz="650" b="1" spc="-5" dirty="0">
                          <a:latin typeface="Calibri"/>
                          <a:cs typeface="Calibri"/>
                        </a:rPr>
                        <a:t>CONTROL</a:t>
                      </a:r>
                      <a:r>
                        <a:rPr sz="650" b="1" spc="-6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b="1" spc="-5" dirty="0">
                          <a:latin typeface="Calibri"/>
                          <a:cs typeface="Calibri"/>
                        </a:rPr>
                        <a:t>VALVES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T w="13715">
                      <a:solidFill>
                        <a:srgbClr val="000000"/>
                      </a:solidFill>
                      <a:prstDash val="solid"/>
                    </a:lnT>
                    <a:lnB w="1371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3716">
                      <a:solidFill>
                        <a:srgbClr val="000000"/>
                      </a:solidFill>
                      <a:prstDash val="solid"/>
                    </a:lnR>
                    <a:lnT w="13715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8890">
                        <a:lnSpc>
                          <a:spcPts val="72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ASTM A216 Gr. WCB (Carbon</a:t>
                      </a:r>
                      <a:r>
                        <a:rPr sz="650" spc="-6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Steel)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6">
                      <a:solidFill>
                        <a:srgbClr val="000000"/>
                      </a:solidFill>
                      <a:prstDash val="solid"/>
                    </a:lnL>
                    <a:lnR w="13715">
                      <a:solidFill>
                        <a:srgbClr val="000000"/>
                      </a:solidFill>
                      <a:prstDash val="solid"/>
                    </a:lnR>
                    <a:lnT w="13715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8890">
                        <a:lnSpc>
                          <a:spcPts val="72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ASTM A351 Gr. CF8M (316 Stainless</a:t>
                      </a:r>
                      <a:r>
                        <a:rPr sz="650" spc="-4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Steel)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13715">
                      <a:solidFill>
                        <a:srgbClr val="000000"/>
                      </a:solidFill>
                      <a:prstDash val="solid"/>
                    </a:lnR>
                    <a:lnT w="13715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890">
                        <a:lnSpc>
                          <a:spcPts val="72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ASTM A351 Gr. CG3M</a:t>
                      </a:r>
                      <a:r>
                        <a:rPr sz="650" spc="-7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(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T w="13715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8890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Size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300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600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300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600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300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8890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1"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2199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5,048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461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6,273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683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5,996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135636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7,408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7721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6,957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8890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2"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2199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6,161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461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7,679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683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7,241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135636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8,972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7721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8,561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8890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3"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2199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7,291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461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9,237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6832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9,946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13150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12,342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3657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12,044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08585">
                <a:tc>
                  <a:txBody>
                    <a:bodyPr/>
                    <a:lstStyle/>
                    <a:p>
                      <a:pPr marL="8890">
                        <a:lnSpc>
                          <a:spcPts val="745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4"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5"/>
                        </a:lnSpc>
                        <a:tabLst>
                          <a:tab pos="72199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8,356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5"/>
                        </a:lnSpc>
                        <a:tabLst>
                          <a:tab pos="7054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10,683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5"/>
                        </a:lnSpc>
                        <a:tabLst>
                          <a:tab pos="52705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13,046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5"/>
                        </a:lnSpc>
                        <a:tabLst>
                          <a:tab pos="131508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16,122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5"/>
                        </a:lnSpc>
                        <a:tabLst>
                          <a:tab pos="53657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16,036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8890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6"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72199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8,721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76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2705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10,911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7619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3657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13,287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8890">
                        <a:lnSpc>
                          <a:spcPts val="740"/>
                        </a:lnSpc>
                      </a:pPr>
                      <a:r>
                        <a:rPr sz="650" spc="-10" dirty="0">
                          <a:latin typeface="Calibri"/>
                          <a:cs typeface="Calibri"/>
                        </a:rPr>
                        <a:t>8"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3715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68072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10,122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27050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13,288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marL="36195">
                        <a:lnSpc>
                          <a:spcPts val="740"/>
                        </a:lnSpc>
                        <a:tabLst>
                          <a:tab pos="536575" algn="l"/>
                        </a:tabLst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$	</a:t>
                      </a:r>
                      <a:r>
                        <a:rPr sz="650" spc="-10" dirty="0">
                          <a:latin typeface="Calibri"/>
                          <a:cs typeface="Calibri"/>
                        </a:rPr>
                        <a:t>16,347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1216152" y="6289675"/>
          <a:ext cx="2632710" cy="7658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51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38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856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7030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08204">
                <a:tc>
                  <a:txBody>
                    <a:bodyPr/>
                    <a:lstStyle/>
                    <a:p>
                      <a:pPr marL="10795" algn="ctr">
                        <a:lnSpc>
                          <a:spcPts val="730"/>
                        </a:lnSpc>
                      </a:pPr>
                      <a:r>
                        <a:rPr sz="650" b="1" spc="-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650" b="1" spc="-8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b="1" spc="-5" dirty="0">
                          <a:latin typeface="Calibri"/>
                          <a:cs typeface="Calibri"/>
                        </a:rPr>
                        <a:t>(in)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ts val="740"/>
                        </a:lnSpc>
                      </a:pPr>
                      <a:r>
                        <a:rPr sz="650" b="1" spc="-5" dirty="0">
                          <a:latin typeface="Calibri"/>
                          <a:cs typeface="Calibri"/>
                        </a:rPr>
                        <a:t>Q/Price</a:t>
                      </a:r>
                      <a:r>
                        <a:rPr sz="650" b="1" spc="-8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b="1" spc="-5" dirty="0">
                          <a:latin typeface="Calibri"/>
                          <a:cs typeface="Calibri"/>
                        </a:rPr>
                        <a:t>(g/s/$)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  <a:solidFill>
                      <a:srgbClr val="94B3D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300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384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Class</a:t>
                      </a:r>
                      <a:r>
                        <a:rPr sz="650" spc="-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600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9525" algn="ctr">
                        <a:lnSpc>
                          <a:spcPts val="730"/>
                        </a:lnSpc>
                      </a:pPr>
                      <a:r>
                        <a:rPr sz="650" dirty="0">
                          <a:latin typeface="Calibri"/>
                          <a:cs typeface="Calibri"/>
                        </a:rPr>
                        <a:t>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080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0000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0.0000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9525" algn="ctr">
                        <a:lnSpc>
                          <a:spcPts val="730"/>
                        </a:lnSpc>
                      </a:pPr>
                      <a:r>
                        <a:rPr sz="650" dirty="0">
                          <a:latin typeface="Calibri"/>
                          <a:cs typeface="Calibri"/>
                        </a:rPr>
                        <a:t>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080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0000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0.0001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2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8204">
                <a:tc>
                  <a:txBody>
                    <a:bodyPr/>
                    <a:lstStyle/>
                    <a:p>
                      <a:pPr marL="9525" algn="ctr">
                        <a:lnSpc>
                          <a:spcPts val="730"/>
                        </a:lnSpc>
                      </a:pPr>
                      <a:r>
                        <a:rPr sz="650" dirty="0">
                          <a:latin typeface="Calibri"/>
                          <a:cs typeface="Calibri"/>
                        </a:rPr>
                        <a:t>4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080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0001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0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0.0001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20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8203">
                <a:tc>
                  <a:txBody>
                    <a:bodyPr/>
                    <a:lstStyle/>
                    <a:p>
                      <a:pPr marL="9525" algn="ctr">
                        <a:lnSpc>
                          <a:spcPts val="730"/>
                        </a:lnSpc>
                      </a:pPr>
                      <a:r>
                        <a:rPr sz="650" dirty="0">
                          <a:latin typeface="Calibri"/>
                          <a:cs typeface="Calibri"/>
                        </a:rPr>
                        <a:t>6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0800" algn="r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0002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ts val="740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0.0003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08585">
                <a:tc>
                  <a:txBody>
                    <a:bodyPr/>
                    <a:lstStyle/>
                    <a:p>
                      <a:pPr marL="9525" algn="ctr">
                        <a:lnSpc>
                          <a:spcPts val="735"/>
                        </a:lnSpc>
                      </a:pPr>
                      <a:r>
                        <a:rPr sz="650" dirty="0">
                          <a:latin typeface="Calibri"/>
                          <a:cs typeface="Calibri"/>
                        </a:rPr>
                        <a:t>8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19">
                      <a:solidFill>
                        <a:srgbClr val="000000"/>
                      </a:solidFill>
                      <a:prstDash val="solid"/>
                    </a:lnL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0800" algn="r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50" spc="-5" dirty="0">
                          <a:latin typeface="Calibri"/>
                          <a:cs typeface="Calibri"/>
                        </a:rPr>
                        <a:t>0005</a:t>
                      </a:r>
                      <a:r>
                        <a:rPr sz="650" dirty="0">
                          <a:latin typeface="Calibri"/>
                          <a:cs typeface="Calibri"/>
                        </a:rPr>
                        <a:t>2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7620">
                      <a:solidFill>
                        <a:srgbClr val="000000"/>
                      </a:solidFill>
                      <a:prstDash val="solid"/>
                    </a:lnL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ts val="745"/>
                        </a:lnSpc>
                      </a:pPr>
                      <a:r>
                        <a:rPr sz="650" spc="-5" dirty="0">
                          <a:latin typeface="Calibri"/>
                          <a:cs typeface="Calibri"/>
                        </a:rPr>
                        <a:t>0.0005</a:t>
                      </a:r>
                      <a:endParaRPr sz="65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7620">
                      <a:solidFill>
                        <a:srgbClr val="000000"/>
                      </a:solidFill>
                      <a:prstDash val="solid"/>
                    </a:lnR>
                    <a:lnT w="7619">
                      <a:solidFill>
                        <a:srgbClr val="000000"/>
                      </a:solidFill>
                      <a:prstDash val="solid"/>
                    </a:lnT>
                    <a:lnB w="7619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" name="object 7"/>
          <p:cNvSpPr/>
          <p:nvPr/>
        </p:nvSpPr>
        <p:spPr>
          <a:xfrm>
            <a:off x="2868041" y="3515740"/>
            <a:ext cx="977265" cy="108585"/>
          </a:xfrm>
          <a:custGeom>
            <a:avLst/>
            <a:gdLst/>
            <a:ahLst/>
            <a:cxnLst/>
            <a:rect l="l" t="t" r="r" b="b"/>
            <a:pathLst>
              <a:path w="977264" h="108585">
                <a:moveTo>
                  <a:pt x="33527" y="0"/>
                </a:moveTo>
                <a:lnTo>
                  <a:pt x="0" y="0"/>
                </a:lnTo>
                <a:lnTo>
                  <a:pt x="0" y="3048"/>
                </a:lnTo>
                <a:lnTo>
                  <a:pt x="943356" y="108203"/>
                </a:lnTo>
                <a:lnTo>
                  <a:pt x="976883" y="108203"/>
                </a:lnTo>
                <a:lnTo>
                  <a:pt x="976883" y="105155"/>
                </a:lnTo>
                <a:lnTo>
                  <a:pt x="335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868041" y="3515740"/>
            <a:ext cx="977265" cy="108585"/>
          </a:xfrm>
          <a:custGeom>
            <a:avLst/>
            <a:gdLst/>
            <a:ahLst/>
            <a:cxnLst/>
            <a:rect l="l" t="t" r="r" b="b"/>
            <a:pathLst>
              <a:path w="977264" h="108585">
                <a:moveTo>
                  <a:pt x="0" y="0"/>
                </a:moveTo>
                <a:lnTo>
                  <a:pt x="33527" y="0"/>
                </a:lnTo>
                <a:lnTo>
                  <a:pt x="976883" y="105155"/>
                </a:lnTo>
                <a:lnTo>
                  <a:pt x="976883" y="108203"/>
                </a:lnTo>
                <a:lnTo>
                  <a:pt x="943356" y="108203"/>
                </a:lnTo>
                <a:lnTo>
                  <a:pt x="0" y="3048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868041" y="3515740"/>
            <a:ext cx="977265" cy="108585"/>
          </a:xfrm>
          <a:custGeom>
            <a:avLst/>
            <a:gdLst/>
            <a:ahLst/>
            <a:cxnLst/>
            <a:rect l="l" t="t" r="r" b="b"/>
            <a:pathLst>
              <a:path w="977264" h="108585">
                <a:moveTo>
                  <a:pt x="976883" y="0"/>
                </a:moveTo>
                <a:lnTo>
                  <a:pt x="943356" y="0"/>
                </a:lnTo>
                <a:lnTo>
                  <a:pt x="0" y="105155"/>
                </a:lnTo>
                <a:lnTo>
                  <a:pt x="0" y="108203"/>
                </a:lnTo>
                <a:lnTo>
                  <a:pt x="33527" y="108203"/>
                </a:lnTo>
                <a:lnTo>
                  <a:pt x="976883" y="3048"/>
                </a:lnTo>
                <a:lnTo>
                  <a:pt x="9768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868041" y="3515740"/>
            <a:ext cx="977265" cy="108585"/>
          </a:xfrm>
          <a:custGeom>
            <a:avLst/>
            <a:gdLst/>
            <a:ahLst/>
            <a:cxnLst/>
            <a:rect l="l" t="t" r="r" b="b"/>
            <a:pathLst>
              <a:path w="977264" h="108585">
                <a:moveTo>
                  <a:pt x="976883" y="0"/>
                </a:moveTo>
                <a:lnTo>
                  <a:pt x="943356" y="0"/>
                </a:lnTo>
                <a:lnTo>
                  <a:pt x="0" y="105155"/>
                </a:lnTo>
                <a:lnTo>
                  <a:pt x="0" y="108203"/>
                </a:lnTo>
                <a:lnTo>
                  <a:pt x="33527" y="108203"/>
                </a:lnTo>
                <a:lnTo>
                  <a:pt x="976883" y="3048"/>
                </a:lnTo>
                <a:lnTo>
                  <a:pt x="976883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643754" y="3515740"/>
            <a:ext cx="1586865" cy="108585"/>
          </a:xfrm>
          <a:custGeom>
            <a:avLst/>
            <a:gdLst/>
            <a:ahLst/>
            <a:cxnLst/>
            <a:rect l="l" t="t" r="r" b="b"/>
            <a:pathLst>
              <a:path w="1586864" h="108585">
                <a:moveTo>
                  <a:pt x="54864" y="0"/>
                </a:moveTo>
                <a:lnTo>
                  <a:pt x="0" y="0"/>
                </a:lnTo>
                <a:lnTo>
                  <a:pt x="0" y="3048"/>
                </a:lnTo>
                <a:lnTo>
                  <a:pt x="1532001" y="108203"/>
                </a:lnTo>
                <a:lnTo>
                  <a:pt x="1586865" y="108203"/>
                </a:lnTo>
                <a:lnTo>
                  <a:pt x="1586865" y="105155"/>
                </a:lnTo>
                <a:lnTo>
                  <a:pt x="548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643754" y="3515740"/>
            <a:ext cx="1586865" cy="108585"/>
          </a:xfrm>
          <a:custGeom>
            <a:avLst/>
            <a:gdLst/>
            <a:ahLst/>
            <a:cxnLst/>
            <a:rect l="l" t="t" r="r" b="b"/>
            <a:pathLst>
              <a:path w="1586864" h="108585">
                <a:moveTo>
                  <a:pt x="0" y="0"/>
                </a:moveTo>
                <a:lnTo>
                  <a:pt x="54864" y="0"/>
                </a:lnTo>
                <a:lnTo>
                  <a:pt x="1586865" y="105155"/>
                </a:lnTo>
                <a:lnTo>
                  <a:pt x="1586865" y="108203"/>
                </a:lnTo>
                <a:lnTo>
                  <a:pt x="1532001" y="108203"/>
                </a:lnTo>
                <a:lnTo>
                  <a:pt x="0" y="3048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643754" y="3515740"/>
            <a:ext cx="1586865" cy="108585"/>
          </a:xfrm>
          <a:custGeom>
            <a:avLst/>
            <a:gdLst/>
            <a:ahLst/>
            <a:cxnLst/>
            <a:rect l="l" t="t" r="r" b="b"/>
            <a:pathLst>
              <a:path w="1586864" h="108585">
                <a:moveTo>
                  <a:pt x="1586865" y="0"/>
                </a:moveTo>
                <a:lnTo>
                  <a:pt x="1532001" y="0"/>
                </a:lnTo>
                <a:lnTo>
                  <a:pt x="0" y="105155"/>
                </a:lnTo>
                <a:lnTo>
                  <a:pt x="0" y="108203"/>
                </a:lnTo>
                <a:lnTo>
                  <a:pt x="54864" y="108203"/>
                </a:lnTo>
                <a:lnTo>
                  <a:pt x="1586865" y="3048"/>
                </a:lnTo>
                <a:lnTo>
                  <a:pt x="158686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643754" y="3515740"/>
            <a:ext cx="1586865" cy="108585"/>
          </a:xfrm>
          <a:custGeom>
            <a:avLst/>
            <a:gdLst/>
            <a:ahLst/>
            <a:cxnLst/>
            <a:rect l="l" t="t" r="r" b="b"/>
            <a:pathLst>
              <a:path w="1586864" h="108585">
                <a:moveTo>
                  <a:pt x="1586865" y="0"/>
                </a:moveTo>
                <a:lnTo>
                  <a:pt x="1532001" y="0"/>
                </a:lnTo>
                <a:lnTo>
                  <a:pt x="0" y="105155"/>
                </a:lnTo>
                <a:lnTo>
                  <a:pt x="0" y="108203"/>
                </a:lnTo>
                <a:lnTo>
                  <a:pt x="54864" y="108203"/>
                </a:lnTo>
                <a:lnTo>
                  <a:pt x="1586865" y="3048"/>
                </a:lnTo>
                <a:lnTo>
                  <a:pt x="1586865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868041" y="3623945"/>
            <a:ext cx="977265" cy="108585"/>
          </a:xfrm>
          <a:custGeom>
            <a:avLst/>
            <a:gdLst/>
            <a:ahLst/>
            <a:cxnLst/>
            <a:rect l="l" t="t" r="r" b="b"/>
            <a:pathLst>
              <a:path w="977264" h="108585">
                <a:moveTo>
                  <a:pt x="33527" y="0"/>
                </a:moveTo>
                <a:lnTo>
                  <a:pt x="0" y="0"/>
                </a:lnTo>
                <a:lnTo>
                  <a:pt x="0" y="3047"/>
                </a:lnTo>
                <a:lnTo>
                  <a:pt x="943356" y="108203"/>
                </a:lnTo>
                <a:lnTo>
                  <a:pt x="976883" y="108203"/>
                </a:lnTo>
                <a:lnTo>
                  <a:pt x="976883" y="105155"/>
                </a:lnTo>
                <a:lnTo>
                  <a:pt x="335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868041" y="3623945"/>
            <a:ext cx="977265" cy="108585"/>
          </a:xfrm>
          <a:custGeom>
            <a:avLst/>
            <a:gdLst/>
            <a:ahLst/>
            <a:cxnLst/>
            <a:rect l="l" t="t" r="r" b="b"/>
            <a:pathLst>
              <a:path w="977264" h="108585">
                <a:moveTo>
                  <a:pt x="0" y="0"/>
                </a:moveTo>
                <a:lnTo>
                  <a:pt x="33527" y="0"/>
                </a:lnTo>
                <a:lnTo>
                  <a:pt x="976883" y="105155"/>
                </a:lnTo>
                <a:lnTo>
                  <a:pt x="976883" y="108203"/>
                </a:lnTo>
                <a:lnTo>
                  <a:pt x="943356" y="108203"/>
                </a:lnTo>
                <a:lnTo>
                  <a:pt x="0" y="3047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868041" y="3623945"/>
            <a:ext cx="977265" cy="108585"/>
          </a:xfrm>
          <a:custGeom>
            <a:avLst/>
            <a:gdLst/>
            <a:ahLst/>
            <a:cxnLst/>
            <a:rect l="l" t="t" r="r" b="b"/>
            <a:pathLst>
              <a:path w="977264" h="108585">
                <a:moveTo>
                  <a:pt x="976883" y="0"/>
                </a:moveTo>
                <a:lnTo>
                  <a:pt x="943356" y="0"/>
                </a:lnTo>
                <a:lnTo>
                  <a:pt x="0" y="105155"/>
                </a:lnTo>
                <a:lnTo>
                  <a:pt x="0" y="108203"/>
                </a:lnTo>
                <a:lnTo>
                  <a:pt x="33527" y="108203"/>
                </a:lnTo>
                <a:lnTo>
                  <a:pt x="976883" y="3047"/>
                </a:lnTo>
                <a:lnTo>
                  <a:pt x="9768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868041" y="3623945"/>
            <a:ext cx="977265" cy="108585"/>
          </a:xfrm>
          <a:custGeom>
            <a:avLst/>
            <a:gdLst/>
            <a:ahLst/>
            <a:cxnLst/>
            <a:rect l="l" t="t" r="r" b="b"/>
            <a:pathLst>
              <a:path w="977264" h="108585">
                <a:moveTo>
                  <a:pt x="976883" y="0"/>
                </a:moveTo>
                <a:lnTo>
                  <a:pt x="943356" y="0"/>
                </a:lnTo>
                <a:lnTo>
                  <a:pt x="0" y="105155"/>
                </a:lnTo>
                <a:lnTo>
                  <a:pt x="0" y="108203"/>
                </a:lnTo>
                <a:lnTo>
                  <a:pt x="33527" y="108203"/>
                </a:lnTo>
                <a:lnTo>
                  <a:pt x="976883" y="3047"/>
                </a:lnTo>
                <a:lnTo>
                  <a:pt x="976883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4643754" y="3623945"/>
            <a:ext cx="1586865" cy="108585"/>
          </a:xfrm>
          <a:custGeom>
            <a:avLst/>
            <a:gdLst/>
            <a:ahLst/>
            <a:cxnLst/>
            <a:rect l="l" t="t" r="r" b="b"/>
            <a:pathLst>
              <a:path w="1586864" h="108585">
                <a:moveTo>
                  <a:pt x="54864" y="0"/>
                </a:moveTo>
                <a:lnTo>
                  <a:pt x="0" y="0"/>
                </a:lnTo>
                <a:lnTo>
                  <a:pt x="0" y="3047"/>
                </a:lnTo>
                <a:lnTo>
                  <a:pt x="1532001" y="108203"/>
                </a:lnTo>
                <a:lnTo>
                  <a:pt x="1586865" y="108203"/>
                </a:lnTo>
                <a:lnTo>
                  <a:pt x="1586865" y="105155"/>
                </a:lnTo>
                <a:lnTo>
                  <a:pt x="548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4643754" y="3623945"/>
            <a:ext cx="1586865" cy="108585"/>
          </a:xfrm>
          <a:custGeom>
            <a:avLst/>
            <a:gdLst/>
            <a:ahLst/>
            <a:cxnLst/>
            <a:rect l="l" t="t" r="r" b="b"/>
            <a:pathLst>
              <a:path w="1586864" h="108585">
                <a:moveTo>
                  <a:pt x="0" y="0"/>
                </a:moveTo>
                <a:lnTo>
                  <a:pt x="54864" y="0"/>
                </a:lnTo>
                <a:lnTo>
                  <a:pt x="1586865" y="105155"/>
                </a:lnTo>
                <a:lnTo>
                  <a:pt x="1586865" y="108203"/>
                </a:lnTo>
                <a:lnTo>
                  <a:pt x="1532001" y="108203"/>
                </a:lnTo>
                <a:lnTo>
                  <a:pt x="0" y="3047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643754" y="3623945"/>
            <a:ext cx="1586865" cy="108585"/>
          </a:xfrm>
          <a:custGeom>
            <a:avLst/>
            <a:gdLst/>
            <a:ahLst/>
            <a:cxnLst/>
            <a:rect l="l" t="t" r="r" b="b"/>
            <a:pathLst>
              <a:path w="1586864" h="108585">
                <a:moveTo>
                  <a:pt x="1586865" y="0"/>
                </a:moveTo>
                <a:lnTo>
                  <a:pt x="1532001" y="0"/>
                </a:lnTo>
                <a:lnTo>
                  <a:pt x="0" y="105155"/>
                </a:lnTo>
                <a:lnTo>
                  <a:pt x="0" y="108203"/>
                </a:lnTo>
                <a:lnTo>
                  <a:pt x="54864" y="108203"/>
                </a:lnTo>
                <a:lnTo>
                  <a:pt x="1586865" y="3047"/>
                </a:lnTo>
                <a:lnTo>
                  <a:pt x="158686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4643754" y="3623945"/>
            <a:ext cx="1586865" cy="108585"/>
          </a:xfrm>
          <a:custGeom>
            <a:avLst/>
            <a:gdLst/>
            <a:ahLst/>
            <a:cxnLst/>
            <a:rect l="l" t="t" r="r" b="b"/>
            <a:pathLst>
              <a:path w="1586864" h="108585">
                <a:moveTo>
                  <a:pt x="1586865" y="0"/>
                </a:moveTo>
                <a:lnTo>
                  <a:pt x="1532001" y="0"/>
                </a:lnTo>
                <a:lnTo>
                  <a:pt x="0" y="105155"/>
                </a:lnTo>
                <a:lnTo>
                  <a:pt x="0" y="108203"/>
                </a:lnTo>
                <a:lnTo>
                  <a:pt x="54864" y="108203"/>
                </a:lnTo>
                <a:lnTo>
                  <a:pt x="1586865" y="3047"/>
                </a:lnTo>
                <a:lnTo>
                  <a:pt x="1586865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247013" y="4154551"/>
            <a:ext cx="3175381" cy="1907666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32032" y="2268150"/>
            <a:ext cx="1898650" cy="0"/>
          </a:xfrm>
          <a:custGeom>
            <a:avLst/>
            <a:gdLst/>
            <a:ahLst/>
            <a:cxnLst/>
            <a:rect l="l" t="t" r="r" b="b"/>
            <a:pathLst>
              <a:path w="1898650">
                <a:moveTo>
                  <a:pt x="0" y="0"/>
                </a:moveTo>
                <a:lnTo>
                  <a:pt x="1898326" y="0"/>
                </a:lnTo>
              </a:path>
            </a:pathLst>
          </a:custGeom>
          <a:ln w="546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32032" y="2122333"/>
            <a:ext cx="1898650" cy="0"/>
          </a:xfrm>
          <a:custGeom>
            <a:avLst/>
            <a:gdLst/>
            <a:ahLst/>
            <a:cxnLst/>
            <a:rect l="l" t="t" r="r" b="b"/>
            <a:pathLst>
              <a:path w="1898650">
                <a:moveTo>
                  <a:pt x="0" y="0"/>
                </a:moveTo>
                <a:lnTo>
                  <a:pt x="1898326" y="0"/>
                </a:lnTo>
              </a:path>
            </a:pathLst>
          </a:custGeom>
          <a:ln w="546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632032" y="1975604"/>
            <a:ext cx="1898650" cy="0"/>
          </a:xfrm>
          <a:custGeom>
            <a:avLst/>
            <a:gdLst/>
            <a:ahLst/>
            <a:cxnLst/>
            <a:rect l="l" t="t" r="r" b="b"/>
            <a:pathLst>
              <a:path w="1898650">
                <a:moveTo>
                  <a:pt x="0" y="0"/>
                </a:moveTo>
                <a:lnTo>
                  <a:pt x="1898326" y="0"/>
                </a:lnTo>
              </a:path>
            </a:pathLst>
          </a:custGeom>
          <a:ln w="546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632032" y="1828883"/>
            <a:ext cx="1898650" cy="0"/>
          </a:xfrm>
          <a:custGeom>
            <a:avLst/>
            <a:gdLst/>
            <a:ahLst/>
            <a:cxnLst/>
            <a:rect l="l" t="t" r="r" b="b"/>
            <a:pathLst>
              <a:path w="1898650">
                <a:moveTo>
                  <a:pt x="0" y="0"/>
                </a:moveTo>
                <a:lnTo>
                  <a:pt x="1898326" y="0"/>
                </a:lnTo>
              </a:path>
            </a:pathLst>
          </a:custGeom>
          <a:ln w="546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632032" y="1683066"/>
            <a:ext cx="1898650" cy="0"/>
          </a:xfrm>
          <a:custGeom>
            <a:avLst/>
            <a:gdLst/>
            <a:ahLst/>
            <a:cxnLst/>
            <a:rect l="l" t="t" r="r" b="b"/>
            <a:pathLst>
              <a:path w="1898650">
                <a:moveTo>
                  <a:pt x="0" y="0"/>
                </a:moveTo>
                <a:lnTo>
                  <a:pt x="1898326" y="0"/>
                </a:lnTo>
              </a:path>
            </a:pathLst>
          </a:custGeom>
          <a:ln w="546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632032" y="1536337"/>
            <a:ext cx="1898650" cy="0"/>
          </a:xfrm>
          <a:custGeom>
            <a:avLst/>
            <a:gdLst/>
            <a:ahLst/>
            <a:cxnLst/>
            <a:rect l="l" t="t" r="r" b="b"/>
            <a:pathLst>
              <a:path w="1898650">
                <a:moveTo>
                  <a:pt x="0" y="0"/>
                </a:moveTo>
                <a:lnTo>
                  <a:pt x="1898326" y="0"/>
                </a:lnTo>
              </a:path>
            </a:pathLst>
          </a:custGeom>
          <a:ln w="546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632032" y="1390520"/>
            <a:ext cx="1898650" cy="0"/>
          </a:xfrm>
          <a:custGeom>
            <a:avLst/>
            <a:gdLst/>
            <a:ahLst/>
            <a:cxnLst/>
            <a:rect l="l" t="t" r="r" b="b"/>
            <a:pathLst>
              <a:path w="1898650">
                <a:moveTo>
                  <a:pt x="0" y="0"/>
                </a:moveTo>
                <a:lnTo>
                  <a:pt x="1898326" y="0"/>
                </a:lnTo>
              </a:path>
            </a:pathLst>
          </a:custGeom>
          <a:ln w="546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632032" y="1243792"/>
            <a:ext cx="1898650" cy="0"/>
          </a:xfrm>
          <a:custGeom>
            <a:avLst/>
            <a:gdLst/>
            <a:ahLst/>
            <a:cxnLst/>
            <a:rect l="l" t="t" r="r" b="b"/>
            <a:pathLst>
              <a:path w="1898650">
                <a:moveTo>
                  <a:pt x="0" y="0"/>
                </a:moveTo>
                <a:lnTo>
                  <a:pt x="1898326" y="0"/>
                </a:lnTo>
              </a:path>
            </a:pathLst>
          </a:custGeom>
          <a:ln w="546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632032" y="1097974"/>
            <a:ext cx="1898650" cy="0"/>
          </a:xfrm>
          <a:custGeom>
            <a:avLst/>
            <a:gdLst/>
            <a:ahLst/>
            <a:cxnLst/>
            <a:rect l="l" t="t" r="r" b="b"/>
            <a:pathLst>
              <a:path w="1898650">
                <a:moveTo>
                  <a:pt x="0" y="0"/>
                </a:moveTo>
                <a:lnTo>
                  <a:pt x="1898326" y="0"/>
                </a:lnTo>
              </a:path>
            </a:pathLst>
          </a:custGeom>
          <a:ln w="546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632032" y="1097974"/>
            <a:ext cx="0" cy="1316990"/>
          </a:xfrm>
          <a:custGeom>
            <a:avLst/>
            <a:gdLst/>
            <a:ahLst/>
            <a:cxnLst/>
            <a:rect l="l" t="t" r="r" b="b"/>
            <a:pathLst>
              <a:path h="1316989">
                <a:moveTo>
                  <a:pt x="0" y="1316904"/>
                </a:moveTo>
                <a:lnTo>
                  <a:pt x="0" y="0"/>
                </a:lnTo>
              </a:path>
            </a:pathLst>
          </a:custGeom>
          <a:ln w="56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607610" y="2414878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21" y="0"/>
                </a:lnTo>
              </a:path>
            </a:pathLst>
          </a:custGeom>
          <a:ln w="546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607610" y="2268150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21" y="0"/>
                </a:lnTo>
              </a:path>
            </a:pathLst>
          </a:custGeom>
          <a:ln w="546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607610" y="2122333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21" y="0"/>
                </a:lnTo>
              </a:path>
            </a:pathLst>
          </a:custGeom>
          <a:ln w="546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607610" y="1975604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21" y="0"/>
                </a:lnTo>
              </a:path>
            </a:pathLst>
          </a:custGeom>
          <a:ln w="546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607610" y="1828883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21" y="0"/>
                </a:lnTo>
              </a:path>
            </a:pathLst>
          </a:custGeom>
          <a:ln w="546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607610" y="1683066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21" y="0"/>
                </a:lnTo>
              </a:path>
            </a:pathLst>
          </a:custGeom>
          <a:ln w="546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607610" y="1536337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21" y="0"/>
                </a:lnTo>
              </a:path>
            </a:pathLst>
          </a:custGeom>
          <a:ln w="546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607610" y="1390520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21" y="0"/>
                </a:lnTo>
              </a:path>
            </a:pathLst>
          </a:custGeom>
          <a:ln w="546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607610" y="1243792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21" y="0"/>
                </a:lnTo>
              </a:path>
            </a:pathLst>
          </a:custGeom>
          <a:ln w="546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607610" y="1097974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421" y="0"/>
                </a:lnTo>
              </a:path>
            </a:pathLst>
          </a:custGeom>
          <a:ln w="546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632032" y="2414878"/>
            <a:ext cx="1898650" cy="0"/>
          </a:xfrm>
          <a:custGeom>
            <a:avLst/>
            <a:gdLst/>
            <a:ahLst/>
            <a:cxnLst/>
            <a:rect l="l" t="t" r="r" b="b"/>
            <a:pathLst>
              <a:path w="1898650">
                <a:moveTo>
                  <a:pt x="0" y="0"/>
                </a:moveTo>
                <a:lnTo>
                  <a:pt x="1898326" y="0"/>
                </a:lnTo>
              </a:path>
            </a:pathLst>
          </a:custGeom>
          <a:ln w="5468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632032" y="241487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95"/>
                </a:lnTo>
              </a:path>
            </a:pathLst>
          </a:custGeom>
          <a:ln w="56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948576" y="241487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95"/>
                </a:lnTo>
              </a:path>
            </a:pathLst>
          </a:custGeom>
          <a:ln w="56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265120" y="241487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95"/>
                </a:lnTo>
              </a:path>
            </a:pathLst>
          </a:custGeom>
          <a:ln w="56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581665" y="241487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95"/>
                </a:lnTo>
              </a:path>
            </a:pathLst>
          </a:custGeom>
          <a:ln w="56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897270" y="241487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95"/>
                </a:lnTo>
              </a:path>
            </a:pathLst>
          </a:custGeom>
          <a:ln w="56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213814" y="241487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95"/>
                </a:lnTo>
              </a:path>
            </a:pathLst>
          </a:custGeom>
          <a:ln w="56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530358" y="2414878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695"/>
                </a:lnTo>
              </a:path>
            </a:pathLst>
          </a:custGeom>
          <a:ln w="5635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790774" y="1673952"/>
            <a:ext cx="1581785" cy="371475"/>
          </a:xfrm>
          <a:custGeom>
            <a:avLst/>
            <a:gdLst/>
            <a:ahLst/>
            <a:cxnLst/>
            <a:rect l="l" t="t" r="r" b="b"/>
            <a:pathLst>
              <a:path w="1581785" h="371475">
                <a:moveTo>
                  <a:pt x="0" y="370914"/>
                </a:moveTo>
                <a:lnTo>
                  <a:pt x="316544" y="289804"/>
                </a:lnTo>
                <a:lnTo>
                  <a:pt x="632149" y="206870"/>
                </a:lnTo>
                <a:lnTo>
                  <a:pt x="948693" y="129412"/>
                </a:lnTo>
                <a:lnTo>
                  <a:pt x="1265238" y="102072"/>
                </a:lnTo>
                <a:lnTo>
                  <a:pt x="1581782" y="0"/>
                </a:lnTo>
              </a:path>
            </a:pathLst>
          </a:custGeom>
          <a:ln w="16430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1790774" y="1442468"/>
            <a:ext cx="1581785" cy="533400"/>
          </a:xfrm>
          <a:custGeom>
            <a:avLst/>
            <a:gdLst/>
            <a:ahLst/>
            <a:cxnLst/>
            <a:rect l="l" t="t" r="r" b="b"/>
            <a:pathLst>
              <a:path w="1581785" h="533400">
                <a:moveTo>
                  <a:pt x="0" y="533136"/>
                </a:moveTo>
                <a:lnTo>
                  <a:pt x="316544" y="442000"/>
                </a:lnTo>
                <a:lnTo>
                  <a:pt x="632149" y="244243"/>
                </a:lnTo>
                <a:lnTo>
                  <a:pt x="948693" y="17315"/>
                </a:lnTo>
                <a:lnTo>
                  <a:pt x="1265238" y="174069"/>
                </a:lnTo>
                <a:lnTo>
                  <a:pt x="1581782" y="0"/>
                </a:lnTo>
              </a:path>
            </a:pathLst>
          </a:custGeom>
          <a:ln w="16455">
            <a:solidFill>
              <a:srgbClr val="0000BE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1790774" y="1218273"/>
            <a:ext cx="1581785" cy="687705"/>
          </a:xfrm>
          <a:custGeom>
            <a:avLst/>
            <a:gdLst/>
            <a:ahLst/>
            <a:cxnLst/>
            <a:rect l="l" t="t" r="r" b="b"/>
            <a:pathLst>
              <a:path w="1581785" h="687705">
                <a:moveTo>
                  <a:pt x="0" y="687156"/>
                </a:moveTo>
                <a:lnTo>
                  <a:pt x="316544" y="569598"/>
                </a:lnTo>
                <a:lnTo>
                  <a:pt x="632149" y="315329"/>
                </a:lnTo>
                <a:lnTo>
                  <a:pt x="948693" y="22783"/>
                </a:lnTo>
                <a:lnTo>
                  <a:pt x="1265238" y="224193"/>
                </a:lnTo>
                <a:lnTo>
                  <a:pt x="1581782" y="0"/>
                </a:lnTo>
              </a:path>
            </a:pathLst>
          </a:custGeom>
          <a:ln w="16484">
            <a:solidFill>
              <a:srgbClr val="5F5F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 txBox="1"/>
          <p:nvPr/>
        </p:nvSpPr>
        <p:spPr>
          <a:xfrm>
            <a:off x="1311620" y="2214005"/>
            <a:ext cx="243840" cy="254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$2,000</a:t>
            </a:r>
            <a:endParaRPr sz="600">
              <a:latin typeface="Calibri"/>
              <a:cs typeface="Calibri"/>
            </a:endParaRPr>
          </a:p>
          <a:p>
            <a:pPr marL="82550" algn="ctr">
              <a:lnSpc>
                <a:spcPct val="100000"/>
              </a:lnSpc>
              <a:spcBef>
                <a:spcPts val="430"/>
              </a:spcBef>
            </a:pPr>
            <a:r>
              <a:rPr sz="600" spc="5" dirty="0">
                <a:latin typeface="Calibri"/>
                <a:cs typeface="Calibri"/>
              </a:rPr>
              <a:t>$-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311577" y="1921095"/>
            <a:ext cx="243840" cy="254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$6,0</a:t>
            </a:r>
            <a:r>
              <a:rPr sz="600" spc="10" dirty="0">
                <a:latin typeface="Calibri"/>
                <a:cs typeface="Calibri"/>
              </a:rPr>
              <a:t>0</a:t>
            </a:r>
            <a:r>
              <a:rPr sz="600" spc="5" dirty="0">
                <a:latin typeface="Calibri"/>
                <a:cs typeface="Calibri"/>
              </a:rPr>
              <a:t>0</a:t>
            </a:r>
            <a:endParaRPr sz="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30"/>
              </a:spcBef>
            </a:pPr>
            <a:r>
              <a:rPr sz="600" spc="5" dirty="0">
                <a:latin typeface="Calibri"/>
                <a:cs typeface="Calibri"/>
              </a:rPr>
              <a:t>$4,0</a:t>
            </a:r>
            <a:r>
              <a:rPr sz="600" spc="10" dirty="0">
                <a:latin typeface="Calibri"/>
                <a:cs typeface="Calibri"/>
              </a:rPr>
              <a:t>0</a:t>
            </a:r>
            <a:r>
              <a:rPr sz="600" spc="5" dirty="0">
                <a:latin typeface="Calibri"/>
                <a:cs typeface="Calibri"/>
              </a:rPr>
              <a:t>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1271939" y="1628207"/>
            <a:ext cx="283845" cy="254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$1</a:t>
            </a:r>
            <a:r>
              <a:rPr sz="600" spc="10" dirty="0">
                <a:latin typeface="Calibri"/>
                <a:cs typeface="Calibri"/>
              </a:rPr>
              <a:t>0</a:t>
            </a:r>
            <a:r>
              <a:rPr sz="600" spc="-10" dirty="0">
                <a:latin typeface="Calibri"/>
                <a:cs typeface="Calibri"/>
              </a:rPr>
              <a:t>,</a:t>
            </a:r>
            <a:r>
              <a:rPr sz="600" spc="10" dirty="0">
                <a:latin typeface="Calibri"/>
                <a:cs typeface="Calibri"/>
              </a:rPr>
              <a:t>0</a:t>
            </a:r>
            <a:r>
              <a:rPr sz="600" spc="5" dirty="0">
                <a:latin typeface="Calibri"/>
                <a:cs typeface="Calibri"/>
              </a:rPr>
              <a:t>00</a:t>
            </a:r>
            <a:endParaRPr sz="600">
              <a:latin typeface="Calibri"/>
              <a:cs typeface="Calibri"/>
            </a:endParaRPr>
          </a:p>
          <a:p>
            <a:pPr marL="52069">
              <a:lnSpc>
                <a:spcPct val="100000"/>
              </a:lnSpc>
              <a:spcBef>
                <a:spcPts val="430"/>
              </a:spcBef>
            </a:pPr>
            <a:r>
              <a:rPr sz="600" spc="5" dirty="0">
                <a:latin typeface="Calibri"/>
                <a:cs typeface="Calibri"/>
              </a:rPr>
              <a:t>$8,000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1223263" y="799845"/>
            <a:ext cx="1387475" cy="7899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spc="-5" dirty="0">
                <a:latin typeface="Calibri"/>
                <a:cs typeface="Calibri"/>
              </a:rPr>
              <a:t>Control Valve size vs. Cost – by</a:t>
            </a:r>
            <a:r>
              <a:rPr sz="650" b="1" spc="-15" dirty="0">
                <a:latin typeface="Calibri"/>
                <a:cs typeface="Calibri"/>
              </a:rPr>
              <a:t> </a:t>
            </a:r>
            <a:r>
              <a:rPr sz="650" b="1" spc="-5" dirty="0">
                <a:latin typeface="Calibri"/>
                <a:cs typeface="Calibri"/>
              </a:rPr>
              <a:t>Material</a:t>
            </a:r>
            <a:endParaRPr sz="65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600">
              <a:latin typeface="Times New Roman"/>
              <a:cs typeface="Times New Roman"/>
            </a:endParaRPr>
          </a:p>
          <a:p>
            <a:pPr marL="60960">
              <a:lnSpc>
                <a:spcPct val="100000"/>
              </a:lnSpc>
              <a:spcBef>
                <a:spcPts val="440"/>
              </a:spcBef>
            </a:pPr>
            <a:r>
              <a:rPr sz="600" spc="5" dirty="0">
                <a:latin typeface="Calibri"/>
                <a:cs typeface="Calibri"/>
              </a:rPr>
              <a:t>$18,000</a:t>
            </a:r>
            <a:endParaRPr sz="600">
              <a:latin typeface="Calibri"/>
              <a:cs typeface="Calibri"/>
            </a:endParaRPr>
          </a:p>
          <a:p>
            <a:pPr marL="60960">
              <a:lnSpc>
                <a:spcPct val="100000"/>
              </a:lnSpc>
              <a:spcBef>
                <a:spcPts val="430"/>
              </a:spcBef>
            </a:pPr>
            <a:r>
              <a:rPr sz="600" spc="5" dirty="0">
                <a:latin typeface="Calibri"/>
                <a:cs typeface="Calibri"/>
              </a:rPr>
              <a:t>$16,000</a:t>
            </a:r>
            <a:endParaRPr sz="600">
              <a:latin typeface="Calibri"/>
              <a:cs typeface="Calibri"/>
            </a:endParaRPr>
          </a:p>
          <a:p>
            <a:pPr marL="60960">
              <a:lnSpc>
                <a:spcPct val="100000"/>
              </a:lnSpc>
              <a:spcBef>
                <a:spcPts val="430"/>
              </a:spcBef>
            </a:pPr>
            <a:r>
              <a:rPr sz="600" spc="5" dirty="0">
                <a:latin typeface="Calibri"/>
                <a:cs typeface="Calibri"/>
              </a:rPr>
              <a:t>$14,000</a:t>
            </a:r>
            <a:endParaRPr sz="600">
              <a:latin typeface="Calibri"/>
              <a:cs typeface="Calibri"/>
            </a:endParaRPr>
          </a:p>
          <a:p>
            <a:pPr marL="60960">
              <a:lnSpc>
                <a:spcPct val="100000"/>
              </a:lnSpc>
              <a:spcBef>
                <a:spcPts val="430"/>
              </a:spcBef>
            </a:pPr>
            <a:r>
              <a:rPr sz="600" spc="5" dirty="0">
                <a:latin typeface="Calibri"/>
                <a:cs typeface="Calibri"/>
              </a:rPr>
              <a:t>$12,000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1742568" y="2459158"/>
            <a:ext cx="96520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5" dirty="0">
                <a:latin typeface="Calibri"/>
                <a:cs typeface="Calibri"/>
              </a:rPr>
              <a:t>1"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2059081" y="2459158"/>
            <a:ext cx="96520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Calibri"/>
                <a:cs typeface="Calibri"/>
              </a:rPr>
              <a:t>2"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2375469" y="2459158"/>
            <a:ext cx="96520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Calibri"/>
                <a:cs typeface="Calibri"/>
              </a:rPr>
              <a:t>3"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2691857" y="2459158"/>
            <a:ext cx="96520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Calibri"/>
                <a:cs typeface="Calibri"/>
              </a:rPr>
              <a:t>4"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3008166" y="2459158"/>
            <a:ext cx="96520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Calibri"/>
                <a:cs typeface="Calibri"/>
              </a:rPr>
              <a:t>6"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3324554" y="2459158"/>
            <a:ext cx="96520" cy="1079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Calibri"/>
                <a:cs typeface="Calibri"/>
              </a:rPr>
              <a:t>8"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5" name="object 65"/>
          <p:cNvSpPr/>
          <p:nvPr/>
        </p:nvSpPr>
        <p:spPr>
          <a:xfrm>
            <a:off x="3659043" y="1672130"/>
            <a:ext cx="197485" cy="0"/>
          </a:xfrm>
          <a:custGeom>
            <a:avLst/>
            <a:gdLst/>
            <a:ahLst/>
            <a:cxnLst/>
            <a:rect l="l" t="t" r="r" b="b"/>
            <a:pathLst>
              <a:path w="197485">
                <a:moveTo>
                  <a:pt x="0" y="0"/>
                </a:moveTo>
                <a:lnTo>
                  <a:pt x="197253" y="0"/>
                </a:lnTo>
              </a:path>
            </a:pathLst>
          </a:custGeom>
          <a:ln w="16404">
            <a:solidFill>
              <a:srgbClr val="001E5F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659043" y="1808833"/>
            <a:ext cx="197485" cy="0"/>
          </a:xfrm>
          <a:custGeom>
            <a:avLst/>
            <a:gdLst/>
            <a:ahLst/>
            <a:cxnLst/>
            <a:rect l="l" t="t" r="r" b="b"/>
            <a:pathLst>
              <a:path w="197485">
                <a:moveTo>
                  <a:pt x="0" y="0"/>
                </a:moveTo>
                <a:lnTo>
                  <a:pt x="197253" y="0"/>
                </a:lnTo>
              </a:path>
            </a:pathLst>
          </a:custGeom>
          <a:ln w="16404">
            <a:solidFill>
              <a:srgbClr val="0000BE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659043" y="1946441"/>
            <a:ext cx="197485" cy="0"/>
          </a:xfrm>
          <a:custGeom>
            <a:avLst/>
            <a:gdLst/>
            <a:ahLst/>
            <a:cxnLst/>
            <a:rect l="l" t="t" r="r" b="b"/>
            <a:pathLst>
              <a:path w="197485">
                <a:moveTo>
                  <a:pt x="0" y="0"/>
                </a:moveTo>
                <a:lnTo>
                  <a:pt x="197253" y="0"/>
                </a:lnTo>
              </a:path>
            </a:pathLst>
          </a:custGeom>
          <a:ln w="16404">
            <a:solidFill>
              <a:srgbClr val="5F5FF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 txBox="1"/>
          <p:nvPr/>
        </p:nvSpPr>
        <p:spPr>
          <a:xfrm>
            <a:off x="3865748" y="1571048"/>
            <a:ext cx="472440" cy="42925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>
              <a:lnSpc>
                <a:spcPct val="150300"/>
              </a:lnSpc>
            </a:pPr>
            <a:r>
              <a:rPr sz="600" dirty="0">
                <a:latin typeface="Calibri"/>
                <a:cs typeface="Calibri"/>
              </a:rPr>
              <a:t>Carbon Steel  </a:t>
            </a:r>
            <a:r>
              <a:rPr sz="600" spc="5" dirty="0">
                <a:latin typeface="Calibri"/>
                <a:cs typeface="Calibri"/>
              </a:rPr>
              <a:t>316 </a:t>
            </a:r>
            <a:r>
              <a:rPr sz="600" dirty="0">
                <a:latin typeface="Calibri"/>
                <a:cs typeface="Calibri"/>
              </a:rPr>
              <a:t>Stainless  </a:t>
            </a:r>
            <a:r>
              <a:rPr sz="600" spc="5" dirty="0">
                <a:latin typeface="Calibri"/>
                <a:cs typeface="Calibri"/>
              </a:rPr>
              <a:t>317L</a:t>
            </a:r>
            <a:r>
              <a:rPr sz="600" spc="-65" dirty="0">
                <a:latin typeface="Calibri"/>
                <a:cs typeface="Calibri"/>
              </a:rPr>
              <a:t> </a:t>
            </a:r>
            <a:r>
              <a:rPr sz="600" dirty="0">
                <a:latin typeface="Calibri"/>
                <a:cs typeface="Calibri"/>
              </a:rPr>
              <a:t>Stainless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69" name="object 69"/>
          <p:cNvSpPr/>
          <p:nvPr/>
        </p:nvSpPr>
        <p:spPr>
          <a:xfrm>
            <a:off x="1215921" y="1013208"/>
            <a:ext cx="3188335" cy="1591310"/>
          </a:xfrm>
          <a:custGeom>
            <a:avLst/>
            <a:gdLst/>
            <a:ahLst/>
            <a:cxnLst/>
            <a:rect l="l" t="t" r="r" b="b"/>
            <a:pathLst>
              <a:path w="3188335" h="1591310">
                <a:moveTo>
                  <a:pt x="0" y="1591230"/>
                </a:moveTo>
                <a:lnTo>
                  <a:pt x="3187986" y="1591230"/>
                </a:lnTo>
                <a:lnTo>
                  <a:pt x="3187986" y="0"/>
                </a:lnTo>
                <a:lnTo>
                  <a:pt x="0" y="0"/>
                </a:lnTo>
                <a:lnTo>
                  <a:pt x="0" y="1591230"/>
                </a:lnTo>
                <a:close/>
              </a:path>
            </a:pathLst>
          </a:custGeom>
          <a:ln w="5501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26736</Words>
  <Application>Microsoft Office PowerPoint</Application>
  <PresentationFormat>Custom</PresentationFormat>
  <Paragraphs>5040</Paragraphs>
  <Slides>100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100</vt:i4>
      </vt:variant>
    </vt:vector>
  </HeadingPairs>
  <TitlesOfParts>
    <vt:vector size="106" baseType="lpstr">
      <vt:lpstr>Arial</vt:lpstr>
      <vt:lpstr>Calibri</vt:lpstr>
      <vt:lpstr>Courier New</vt:lpstr>
      <vt:lpstr>Symbol</vt:lpstr>
      <vt:lpstr>Times New Roman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Justin Carrasco</dc:creator>
  <cp:lastModifiedBy>Austin Reed</cp:lastModifiedBy>
  <cp:revision>1</cp:revision>
  <dcterms:created xsi:type="dcterms:W3CDTF">2016-10-26T07:42:38Z</dcterms:created>
  <dcterms:modified xsi:type="dcterms:W3CDTF">2019-10-15T18:34:19Z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2013-05-02T00:00:00Z</vt:filetime>
  </property>
  <property fmtid="{D5CDD505-2E9C-101B-9397-08002B2CF9AE}" pid="3" name="Creator">
    <vt:lpwstr>Microsoft® Word 2010</vt:lpwstr>
  </property>
  <property fmtid="{D5CDD505-2E9C-101B-9397-08002B2CF9AE}" pid="4" name="LastSaved">
    <vt:filetime>2016-10-26T00:00:00Z</vt:filetime>
  </property>
</Properties>
</file>