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707" y="2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80555" y="9586976"/>
            <a:ext cx="19430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38.xml"/><Relationship Id="rId18" Type="http://schemas.openxmlformats.org/officeDocument/2006/relationships/slide" Target="slide52.xml"/><Relationship Id="rId3" Type="http://schemas.openxmlformats.org/officeDocument/2006/relationships/slide" Target="slide9.xml"/><Relationship Id="rId21" Type="http://schemas.openxmlformats.org/officeDocument/2006/relationships/slide" Target="slide56.xml"/><Relationship Id="rId7" Type="http://schemas.openxmlformats.org/officeDocument/2006/relationships/slide" Target="slide15.xml"/><Relationship Id="rId12" Type="http://schemas.openxmlformats.org/officeDocument/2006/relationships/slide" Target="slide31.xml"/><Relationship Id="rId17" Type="http://schemas.openxmlformats.org/officeDocument/2006/relationships/slide" Target="slide48.xml"/><Relationship Id="rId2" Type="http://schemas.openxmlformats.org/officeDocument/2006/relationships/slide" Target="slide8.xml"/><Relationship Id="rId16" Type="http://schemas.openxmlformats.org/officeDocument/2006/relationships/slide" Target="slide44.xml"/><Relationship Id="rId20" Type="http://schemas.openxmlformats.org/officeDocument/2006/relationships/slide" Target="slide5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2.xml"/><Relationship Id="rId11" Type="http://schemas.openxmlformats.org/officeDocument/2006/relationships/slide" Target="slide28.xml"/><Relationship Id="rId5" Type="http://schemas.openxmlformats.org/officeDocument/2006/relationships/slide" Target="slide11.xml"/><Relationship Id="rId15" Type="http://schemas.openxmlformats.org/officeDocument/2006/relationships/slide" Target="slide41.xml"/><Relationship Id="rId10" Type="http://schemas.openxmlformats.org/officeDocument/2006/relationships/slide" Target="slide27.xml"/><Relationship Id="rId19" Type="http://schemas.openxmlformats.org/officeDocument/2006/relationships/slide" Target="slide53.xml"/><Relationship Id="rId4" Type="http://schemas.openxmlformats.org/officeDocument/2006/relationships/slide" Target="slide10.xml"/><Relationship Id="rId9" Type="http://schemas.openxmlformats.org/officeDocument/2006/relationships/slide" Target="slide25.xml"/><Relationship Id="rId14" Type="http://schemas.openxmlformats.org/officeDocument/2006/relationships/slide" Target="slide39.xml"/><Relationship Id="rId22" Type="http://schemas.openxmlformats.org/officeDocument/2006/relationships/slide" Target="slide6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6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48.xml"/><Relationship Id="rId18" Type="http://schemas.openxmlformats.org/officeDocument/2006/relationships/slide" Target="slide61.xml"/><Relationship Id="rId3" Type="http://schemas.openxmlformats.org/officeDocument/2006/relationships/slide" Target="slide16.xml"/><Relationship Id="rId7" Type="http://schemas.openxmlformats.org/officeDocument/2006/relationships/slide" Target="slide35.xml"/><Relationship Id="rId12" Type="http://schemas.openxmlformats.org/officeDocument/2006/relationships/slide" Target="slide45.xml"/><Relationship Id="rId17" Type="http://schemas.openxmlformats.org/officeDocument/2006/relationships/slide" Target="slide60.xml"/><Relationship Id="rId2" Type="http://schemas.openxmlformats.org/officeDocument/2006/relationships/slide" Target="slide14.xml"/><Relationship Id="rId16" Type="http://schemas.openxmlformats.org/officeDocument/2006/relationships/slide" Target="slide59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9.xml"/><Relationship Id="rId11" Type="http://schemas.openxmlformats.org/officeDocument/2006/relationships/slide" Target="slide44.xml"/><Relationship Id="rId5" Type="http://schemas.openxmlformats.org/officeDocument/2006/relationships/slide" Target="slide26.xml"/><Relationship Id="rId15" Type="http://schemas.openxmlformats.org/officeDocument/2006/relationships/slide" Target="slide55.xml"/><Relationship Id="rId10" Type="http://schemas.openxmlformats.org/officeDocument/2006/relationships/slide" Target="slide39.xml"/><Relationship Id="rId4" Type="http://schemas.openxmlformats.org/officeDocument/2006/relationships/slide" Target="slide17.xml"/><Relationship Id="rId9" Type="http://schemas.openxmlformats.org/officeDocument/2006/relationships/slide" Target="slide38.xml"/><Relationship Id="rId14" Type="http://schemas.openxmlformats.org/officeDocument/2006/relationships/slide" Target="slide5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slide" Target="slide56.xml"/><Relationship Id="rId3" Type="http://schemas.openxmlformats.org/officeDocument/2006/relationships/slide" Target="slide12.xml"/><Relationship Id="rId7" Type="http://schemas.openxmlformats.org/officeDocument/2006/relationships/slide" Target="slide32.xml"/><Relationship Id="rId12" Type="http://schemas.openxmlformats.org/officeDocument/2006/relationships/slide" Target="slide5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0.xml"/><Relationship Id="rId11" Type="http://schemas.openxmlformats.org/officeDocument/2006/relationships/slide" Target="slide46.xml"/><Relationship Id="rId5" Type="http://schemas.openxmlformats.org/officeDocument/2006/relationships/slide" Target="slide23.xml"/><Relationship Id="rId15" Type="http://schemas.openxmlformats.org/officeDocument/2006/relationships/slide" Target="slide58.xml"/><Relationship Id="rId10" Type="http://schemas.openxmlformats.org/officeDocument/2006/relationships/slide" Target="slide41.xml"/><Relationship Id="rId4" Type="http://schemas.openxmlformats.org/officeDocument/2006/relationships/slide" Target="slide18.xml"/><Relationship Id="rId9" Type="http://schemas.openxmlformats.org/officeDocument/2006/relationships/slide" Target="slide34.xml"/><Relationship Id="rId14" Type="http://schemas.openxmlformats.org/officeDocument/2006/relationships/slide" Target="slide5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477"/>
            <a:ext cx="5753100" cy="8452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Contents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669280" algn="l"/>
              </a:tabLst>
            </a:pPr>
            <a:r>
              <a:rPr sz="1000" b="1" spc="-10" dirty="0">
                <a:latin typeface="Arial"/>
                <a:cs typeface="Arial"/>
                <a:hlinkClick r:id="rId2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cope </a:t>
            </a:r>
            <a:r>
              <a:rPr sz="1000" b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b="1" spc="-5" dirty="0">
                <a:latin typeface="Arial"/>
                <a:cs typeface="Arial"/>
                <a:hlinkClick r:id="rId2" action="ppaction://hlinksldjump"/>
              </a:rPr>
              <a:t>8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520065" algn="l"/>
                <a:tab pos="520700" algn="l"/>
                <a:tab pos="5669280" algn="l"/>
              </a:tabLst>
            </a:pP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Gas Turb</a:t>
            </a:r>
            <a:r>
              <a:rPr sz="1000" i="1" spc="-15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669280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te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m Tur</a:t>
            </a:r>
            <a:r>
              <a:rPr sz="1000" i="1" spc="0" dirty="0">
                <a:latin typeface="Arial"/>
                <a:cs typeface="Arial"/>
                <a:hlinkClick r:id="rId3" action="ppaction://hlinksldjump"/>
              </a:rPr>
              <a:t>b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9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b="1" spc="-15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hodolo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ic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l No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4" action="ppaction://hlinksldjump"/>
              </a:rPr>
              <a:t>es </a:t>
            </a:r>
            <a:r>
              <a:rPr sz="1000" b="1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4" action="ppaction://hlinksldjump"/>
              </a:rPr>
              <a:t>10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AutoNum type="arabicPlain"/>
            </a:pPr>
            <a:endParaRPr sz="95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V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ital</a:t>
            </a:r>
            <a:r>
              <a:rPr sz="1000" b="1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tatisti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b="1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5" action="ppaction://hlinksldjump"/>
              </a:rPr>
              <a:t>11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lain"/>
            </a:pPr>
            <a:endParaRPr sz="1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Gas </a:t>
            </a:r>
            <a:r>
              <a:rPr sz="1000" b="1" spc="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6" action="ppaction://hlinksldjump"/>
              </a:rPr>
              <a:t>bines </a:t>
            </a:r>
            <a:r>
              <a:rPr sz="1000" b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6" action="ppaction://hlinksldjump"/>
              </a:rPr>
              <a:t>12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5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et O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ve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6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6" action="ppaction://hlinksldjump"/>
              </a:rPr>
              <a:t>12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6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12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15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19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9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9" action="ppaction://hlinksldjump"/>
              </a:rPr>
              <a:t>25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9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25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0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27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1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1" action="ppaction://hlinksldjump"/>
              </a:rPr>
              <a:t>28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31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13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38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14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4" action="ppaction://hlinksldjump"/>
              </a:rPr>
              <a:t>39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/>
              <a:tabLst>
                <a:tab pos="266700" algn="l"/>
                <a:tab pos="267335" algn="l"/>
                <a:tab pos="5597525" algn="l"/>
              </a:tabLst>
            </a:pP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S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te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m </a:t>
            </a:r>
            <a:r>
              <a:rPr sz="1000" b="1" spc="5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15" action="ppaction://hlinksldjump"/>
              </a:rPr>
              <a:t>bines </a:t>
            </a:r>
            <a:r>
              <a:rPr sz="1000" b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15" action="ppaction://hlinksldjump"/>
              </a:rPr>
              <a:t>41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k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et 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Ov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er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5" action="ppaction://hlinksldjump"/>
              </a:rPr>
              <a:t>ew </a:t>
            </a:r>
            <a:r>
              <a:rPr sz="1000" i="1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5" action="ppaction://hlinksldjump"/>
              </a:rPr>
              <a:t>41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5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41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(C</a:t>
            </a:r>
            <a:r>
              <a:rPr sz="1000" spc="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)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44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w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co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acts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48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1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n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l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ys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18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18" action="ppaction://hlinksldjump"/>
              </a:rPr>
              <a:t>52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8" action="ppaction://hlinksldjump"/>
              </a:rPr>
              <a:t>Costs 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52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19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ro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t 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9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9" action="ppaction://hlinksldjump"/>
              </a:rPr>
              <a:t>ns </a:t>
            </a:r>
            <a:r>
              <a:rPr sz="1000" dirty="0">
                <a:latin typeface="Arial"/>
                <a:cs typeface="Arial"/>
                <a:hlinkClick r:id="rId1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9" action="ppaction://hlinksldjump"/>
              </a:rPr>
              <a:t>53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0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20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0" action="ppaction://hlinksldjump"/>
              </a:rPr>
              <a:t>54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1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D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ff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erences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 b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og</a:t>
            </a:r>
            <a:r>
              <a:rPr sz="1000" spc="-25" dirty="0">
                <a:latin typeface="Arial"/>
                <a:cs typeface="Arial"/>
                <a:hlinkClick r:id="rId21" action="ppaction://hlinksldjump"/>
              </a:rPr>
              <a:t>y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,</a:t>
            </a:r>
            <a:r>
              <a:rPr sz="1000" spc="5" dirty="0">
                <a:latin typeface="Arial"/>
                <a:cs typeface="Arial"/>
                <a:hlinkClick r:id="rId2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M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d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,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nd F</a:t>
            </a:r>
            <a:r>
              <a:rPr sz="1000" spc="0" dirty="0">
                <a:latin typeface="Arial"/>
                <a:cs typeface="Arial"/>
                <a:hlinkClick r:id="rId2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1" action="ppaction://hlinksldjump"/>
              </a:rPr>
              <a:t>re </a:t>
            </a:r>
            <a:r>
              <a:rPr sz="1000" dirty="0">
                <a:latin typeface="Arial"/>
                <a:cs typeface="Arial"/>
                <a:hlinkClick r:id="rId2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1" action="ppaction://hlinksldjump"/>
              </a:rPr>
              <a:t>56</a:t>
            </a:r>
            <a:endParaRPr sz="10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774065" lvl="2" indent="-507365">
              <a:lnSpc>
                <a:spcPct val="100000"/>
              </a:lnSpc>
              <a:buAutoNum type="arabicPeriod"/>
              <a:tabLst>
                <a:tab pos="774065" algn="l"/>
                <a:tab pos="774700" algn="l"/>
                <a:tab pos="5597525" algn="l"/>
              </a:tabLst>
            </a:pPr>
            <a:r>
              <a:rPr sz="1000" spc="-1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h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uld-Cost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al</a:t>
            </a:r>
            <a:r>
              <a:rPr sz="1000" spc="-25" dirty="0">
                <a:latin typeface="Arial"/>
                <a:cs typeface="Arial"/>
                <a:hlinkClick r:id="rId22" action="ppaction://hlinksldjump"/>
              </a:rPr>
              <a:t>y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s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2" action="ppaction://hlinksldjump"/>
              </a:rPr>
              <a:t>60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1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9921"/>
            <a:ext cx="4912995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3	</a:t>
            </a:r>
            <a:r>
              <a:rPr sz="1400" b="1" spc="-5" dirty="0">
                <a:latin typeface="Arial"/>
                <a:cs typeface="Arial"/>
              </a:rPr>
              <a:t>Vital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Statistics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Times New Roman"/>
              <a:cs typeface="Times New Roman"/>
            </a:endParaRPr>
          </a:p>
          <a:p>
            <a:pPr marL="852169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1: Demand, Order Lead Time,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Utilization, and</a:t>
            </a:r>
            <a:r>
              <a:rPr sz="1000" b="1" spc="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Prices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81579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80" h="253364">
                <a:moveTo>
                  <a:pt x="0" y="252983"/>
                </a:moveTo>
                <a:lnTo>
                  <a:pt x="68580" y="252983"/>
                </a:lnTo>
                <a:lnTo>
                  <a:pt x="68580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40201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79" h="253364">
                <a:moveTo>
                  <a:pt x="0" y="252983"/>
                </a:moveTo>
                <a:lnTo>
                  <a:pt x="68579" y="252983"/>
                </a:lnTo>
                <a:lnTo>
                  <a:pt x="6857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50158" y="2574289"/>
            <a:ext cx="590550" cy="253365"/>
          </a:xfrm>
          <a:custGeom>
            <a:avLst/>
            <a:gdLst/>
            <a:ahLst/>
            <a:cxnLst/>
            <a:rect l="l" t="t" r="r" b="b"/>
            <a:pathLst>
              <a:path w="590550" h="253364">
                <a:moveTo>
                  <a:pt x="0" y="252983"/>
                </a:moveTo>
                <a:lnTo>
                  <a:pt x="590092" y="252983"/>
                </a:lnTo>
                <a:lnTo>
                  <a:pt x="590092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08780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79" h="253364">
                <a:moveTo>
                  <a:pt x="0" y="252983"/>
                </a:moveTo>
                <a:lnTo>
                  <a:pt x="68579" y="252983"/>
                </a:lnTo>
                <a:lnTo>
                  <a:pt x="6857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68801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79" h="253364">
                <a:moveTo>
                  <a:pt x="0" y="252983"/>
                </a:moveTo>
                <a:lnTo>
                  <a:pt x="68579" y="252983"/>
                </a:lnTo>
                <a:lnTo>
                  <a:pt x="6857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77360" y="2574289"/>
            <a:ext cx="91440" cy="253365"/>
          </a:xfrm>
          <a:custGeom>
            <a:avLst/>
            <a:gdLst/>
            <a:ahLst/>
            <a:cxnLst/>
            <a:rect l="l" t="t" r="r" b="b"/>
            <a:pathLst>
              <a:path w="91439" h="253364">
                <a:moveTo>
                  <a:pt x="0" y="252983"/>
                </a:moveTo>
                <a:lnTo>
                  <a:pt x="91439" y="252983"/>
                </a:lnTo>
                <a:lnTo>
                  <a:pt x="9143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37380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79" h="253364">
                <a:moveTo>
                  <a:pt x="0" y="252983"/>
                </a:moveTo>
                <a:lnTo>
                  <a:pt x="68579" y="252983"/>
                </a:lnTo>
                <a:lnTo>
                  <a:pt x="6857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22596" y="2574289"/>
            <a:ext cx="70485" cy="253365"/>
          </a:xfrm>
          <a:custGeom>
            <a:avLst/>
            <a:gdLst/>
            <a:ahLst/>
            <a:cxnLst/>
            <a:rect l="l" t="t" r="r" b="b"/>
            <a:pathLst>
              <a:path w="70485" h="253364">
                <a:moveTo>
                  <a:pt x="0" y="252983"/>
                </a:moveTo>
                <a:lnTo>
                  <a:pt x="70103" y="252983"/>
                </a:lnTo>
                <a:lnTo>
                  <a:pt x="70103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05960" y="2574289"/>
            <a:ext cx="516890" cy="253365"/>
          </a:xfrm>
          <a:custGeom>
            <a:avLst/>
            <a:gdLst/>
            <a:ahLst/>
            <a:cxnLst/>
            <a:rect l="l" t="t" r="r" b="b"/>
            <a:pathLst>
              <a:path w="516889" h="253364">
                <a:moveTo>
                  <a:pt x="0" y="252983"/>
                </a:moveTo>
                <a:lnTo>
                  <a:pt x="516636" y="252983"/>
                </a:lnTo>
                <a:lnTo>
                  <a:pt x="516636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92701" y="2574289"/>
            <a:ext cx="67310" cy="253365"/>
          </a:xfrm>
          <a:custGeom>
            <a:avLst/>
            <a:gdLst/>
            <a:ahLst/>
            <a:cxnLst/>
            <a:rect l="l" t="t" r="r" b="b"/>
            <a:pathLst>
              <a:path w="67310" h="253364">
                <a:moveTo>
                  <a:pt x="0" y="252983"/>
                </a:moveTo>
                <a:lnTo>
                  <a:pt x="67055" y="252983"/>
                </a:lnTo>
                <a:lnTo>
                  <a:pt x="67055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1578" y="2574289"/>
            <a:ext cx="70485" cy="253365"/>
          </a:xfrm>
          <a:custGeom>
            <a:avLst/>
            <a:gdLst/>
            <a:ahLst/>
            <a:cxnLst/>
            <a:rect l="l" t="t" r="r" b="b"/>
            <a:pathLst>
              <a:path w="70485" h="253364">
                <a:moveTo>
                  <a:pt x="0" y="252983"/>
                </a:moveTo>
                <a:lnTo>
                  <a:pt x="70103" y="252983"/>
                </a:lnTo>
                <a:lnTo>
                  <a:pt x="70103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59757" y="2574289"/>
            <a:ext cx="92075" cy="253365"/>
          </a:xfrm>
          <a:custGeom>
            <a:avLst/>
            <a:gdLst/>
            <a:ahLst/>
            <a:cxnLst/>
            <a:rect l="l" t="t" r="r" b="b"/>
            <a:pathLst>
              <a:path w="92075" h="253364">
                <a:moveTo>
                  <a:pt x="0" y="252983"/>
                </a:moveTo>
                <a:lnTo>
                  <a:pt x="91744" y="252983"/>
                </a:lnTo>
                <a:lnTo>
                  <a:pt x="91744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21682" y="2574289"/>
            <a:ext cx="67310" cy="253365"/>
          </a:xfrm>
          <a:custGeom>
            <a:avLst/>
            <a:gdLst/>
            <a:ahLst/>
            <a:cxnLst/>
            <a:rect l="l" t="t" r="r" b="b"/>
            <a:pathLst>
              <a:path w="67310" h="253364">
                <a:moveTo>
                  <a:pt x="0" y="252983"/>
                </a:moveTo>
                <a:lnTo>
                  <a:pt x="67055" y="252983"/>
                </a:lnTo>
                <a:lnTo>
                  <a:pt x="67055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78526" y="2574289"/>
            <a:ext cx="68580" cy="253365"/>
          </a:xfrm>
          <a:custGeom>
            <a:avLst/>
            <a:gdLst/>
            <a:ahLst/>
            <a:cxnLst/>
            <a:rect l="l" t="t" r="r" b="b"/>
            <a:pathLst>
              <a:path w="68579" h="253364">
                <a:moveTo>
                  <a:pt x="0" y="252983"/>
                </a:moveTo>
                <a:lnTo>
                  <a:pt x="68579" y="252983"/>
                </a:lnTo>
                <a:lnTo>
                  <a:pt x="68579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88738" y="2574289"/>
            <a:ext cx="589915" cy="253365"/>
          </a:xfrm>
          <a:custGeom>
            <a:avLst/>
            <a:gdLst/>
            <a:ahLst/>
            <a:cxnLst/>
            <a:rect l="l" t="t" r="r" b="b"/>
            <a:pathLst>
              <a:path w="589914" h="253364">
                <a:moveTo>
                  <a:pt x="0" y="252983"/>
                </a:moveTo>
                <a:lnTo>
                  <a:pt x="589788" y="252983"/>
                </a:lnTo>
                <a:lnTo>
                  <a:pt x="589788" y="0"/>
                </a:lnTo>
                <a:lnTo>
                  <a:pt x="0" y="0"/>
                </a:lnTo>
                <a:lnTo>
                  <a:pt x="0" y="2529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81579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80" h="255270">
                <a:moveTo>
                  <a:pt x="0" y="254812"/>
                </a:moveTo>
                <a:lnTo>
                  <a:pt x="68580" y="254812"/>
                </a:lnTo>
                <a:lnTo>
                  <a:pt x="68580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40201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79" h="255270">
                <a:moveTo>
                  <a:pt x="0" y="254812"/>
                </a:moveTo>
                <a:lnTo>
                  <a:pt x="68579" y="254812"/>
                </a:lnTo>
                <a:lnTo>
                  <a:pt x="6857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50158" y="5107508"/>
            <a:ext cx="590550" cy="255270"/>
          </a:xfrm>
          <a:custGeom>
            <a:avLst/>
            <a:gdLst/>
            <a:ahLst/>
            <a:cxnLst/>
            <a:rect l="l" t="t" r="r" b="b"/>
            <a:pathLst>
              <a:path w="590550" h="255270">
                <a:moveTo>
                  <a:pt x="0" y="254812"/>
                </a:moveTo>
                <a:lnTo>
                  <a:pt x="590092" y="254812"/>
                </a:lnTo>
                <a:lnTo>
                  <a:pt x="590092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08780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79" h="255270">
                <a:moveTo>
                  <a:pt x="0" y="254812"/>
                </a:moveTo>
                <a:lnTo>
                  <a:pt x="68579" y="254812"/>
                </a:lnTo>
                <a:lnTo>
                  <a:pt x="6857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68801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79" h="255270">
                <a:moveTo>
                  <a:pt x="0" y="254812"/>
                </a:moveTo>
                <a:lnTo>
                  <a:pt x="68579" y="254812"/>
                </a:lnTo>
                <a:lnTo>
                  <a:pt x="6857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77360" y="5107508"/>
            <a:ext cx="91440" cy="255270"/>
          </a:xfrm>
          <a:custGeom>
            <a:avLst/>
            <a:gdLst/>
            <a:ahLst/>
            <a:cxnLst/>
            <a:rect l="l" t="t" r="r" b="b"/>
            <a:pathLst>
              <a:path w="91439" h="255270">
                <a:moveTo>
                  <a:pt x="0" y="254812"/>
                </a:moveTo>
                <a:lnTo>
                  <a:pt x="91439" y="254812"/>
                </a:lnTo>
                <a:lnTo>
                  <a:pt x="9143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37380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79" h="255270">
                <a:moveTo>
                  <a:pt x="0" y="254812"/>
                </a:moveTo>
                <a:lnTo>
                  <a:pt x="68579" y="254812"/>
                </a:lnTo>
                <a:lnTo>
                  <a:pt x="6857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2596" y="5107508"/>
            <a:ext cx="70485" cy="255270"/>
          </a:xfrm>
          <a:custGeom>
            <a:avLst/>
            <a:gdLst/>
            <a:ahLst/>
            <a:cxnLst/>
            <a:rect l="l" t="t" r="r" b="b"/>
            <a:pathLst>
              <a:path w="70485" h="255270">
                <a:moveTo>
                  <a:pt x="0" y="254812"/>
                </a:moveTo>
                <a:lnTo>
                  <a:pt x="70103" y="254812"/>
                </a:lnTo>
                <a:lnTo>
                  <a:pt x="70103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05960" y="5107508"/>
            <a:ext cx="516890" cy="255270"/>
          </a:xfrm>
          <a:custGeom>
            <a:avLst/>
            <a:gdLst/>
            <a:ahLst/>
            <a:cxnLst/>
            <a:rect l="l" t="t" r="r" b="b"/>
            <a:pathLst>
              <a:path w="516889" h="255270">
                <a:moveTo>
                  <a:pt x="0" y="254812"/>
                </a:moveTo>
                <a:lnTo>
                  <a:pt x="516636" y="254812"/>
                </a:lnTo>
                <a:lnTo>
                  <a:pt x="516636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92701" y="5107508"/>
            <a:ext cx="67310" cy="255270"/>
          </a:xfrm>
          <a:custGeom>
            <a:avLst/>
            <a:gdLst/>
            <a:ahLst/>
            <a:cxnLst/>
            <a:rect l="l" t="t" r="r" b="b"/>
            <a:pathLst>
              <a:path w="67310" h="255270">
                <a:moveTo>
                  <a:pt x="0" y="254812"/>
                </a:moveTo>
                <a:lnTo>
                  <a:pt x="67055" y="254812"/>
                </a:lnTo>
                <a:lnTo>
                  <a:pt x="67055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51578" y="5107508"/>
            <a:ext cx="70485" cy="255270"/>
          </a:xfrm>
          <a:custGeom>
            <a:avLst/>
            <a:gdLst/>
            <a:ahLst/>
            <a:cxnLst/>
            <a:rect l="l" t="t" r="r" b="b"/>
            <a:pathLst>
              <a:path w="70485" h="255270">
                <a:moveTo>
                  <a:pt x="0" y="254812"/>
                </a:moveTo>
                <a:lnTo>
                  <a:pt x="70103" y="254812"/>
                </a:lnTo>
                <a:lnTo>
                  <a:pt x="70103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9757" y="5107508"/>
            <a:ext cx="92075" cy="255270"/>
          </a:xfrm>
          <a:custGeom>
            <a:avLst/>
            <a:gdLst/>
            <a:ahLst/>
            <a:cxnLst/>
            <a:rect l="l" t="t" r="r" b="b"/>
            <a:pathLst>
              <a:path w="92075" h="255270">
                <a:moveTo>
                  <a:pt x="0" y="254812"/>
                </a:moveTo>
                <a:lnTo>
                  <a:pt x="91744" y="254812"/>
                </a:lnTo>
                <a:lnTo>
                  <a:pt x="91744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21682" y="5107508"/>
            <a:ext cx="67310" cy="255270"/>
          </a:xfrm>
          <a:custGeom>
            <a:avLst/>
            <a:gdLst/>
            <a:ahLst/>
            <a:cxnLst/>
            <a:rect l="l" t="t" r="r" b="b"/>
            <a:pathLst>
              <a:path w="67310" h="255270">
                <a:moveTo>
                  <a:pt x="0" y="254812"/>
                </a:moveTo>
                <a:lnTo>
                  <a:pt x="67055" y="254812"/>
                </a:lnTo>
                <a:lnTo>
                  <a:pt x="67055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78526" y="5107508"/>
            <a:ext cx="68580" cy="255270"/>
          </a:xfrm>
          <a:custGeom>
            <a:avLst/>
            <a:gdLst/>
            <a:ahLst/>
            <a:cxnLst/>
            <a:rect l="l" t="t" r="r" b="b"/>
            <a:pathLst>
              <a:path w="68579" h="255270">
                <a:moveTo>
                  <a:pt x="0" y="254812"/>
                </a:moveTo>
                <a:lnTo>
                  <a:pt x="68579" y="254812"/>
                </a:lnTo>
                <a:lnTo>
                  <a:pt x="68579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88738" y="5107508"/>
            <a:ext cx="589915" cy="255270"/>
          </a:xfrm>
          <a:custGeom>
            <a:avLst/>
            <a:gdLst/>
            <a:ahLst/>
            <a:cxnLst/>
            <a:rect l="l" t="t" r="r" b="b"/>
            <a:pathLst>
              <a:path w="589914" h="255270">
                <a:moveTo>
                  <a:pt x="0" y="254812"/>
                </a:moveTo>
                <a:lnTo>
                  <a:pt x="589788" y="254812"/>
                </a:lnTo>
                <a:lnTo>
                  <a:pt x="589788" y="0"/>
                </a:lnTo>
                <a:lnTo>
                  <a:pt x="0" y="0"/>
                </a:lnTo>
                <a:lnTo>
                  <a:pt x="0" y="2548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2015363" y="1600453"/>
          <a:ext cx="3531870" cy="5788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0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2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8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16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8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Metric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50495" marR="105410" indent="78740">
                        <a:lnSpc>
                          <a:spcPct val="143300"/>
                        </a:lnSpc>
                        <a:spcBef>
                          <a:spcPts val="7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 Hori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z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r>
                        <a:rPr sz="9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Turbines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38125" marR="229235" indent="69850">
                        <a:lnSpc>
                          <a:spcPct val="143300"/>
                        </a:lnSpc>
                        <a:spcBef>
                          <a:spcPts val="73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Steam  Turbines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8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6,649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5,535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688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7208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6,936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1399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5,877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022">
                <a:tc>
                  <a:txBody>
                    <a:bodyPr/>
                    <a:lstStyle/>
                    <a:p>
                      <a:pPr marL="161290" indent="-36830">
                        <a:lnSpc>
                          <a:spcPts val="965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900" b="1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($M,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612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90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quarter)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7208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8,361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21399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7,262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146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4.3%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98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26%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982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51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63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55244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52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65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281">
                <a:tc>
                  <a:txBody>
                    <a:bodyPr/>
                    <a:lstStyle/>
                    <a:p>
                      <a:pPr algn="ctr">
                        <a:lnSpc>
                          <a:spcPts val="965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Order</a:t>
                      </a:r>
                      <a:r>
                        <a:rPr sz="9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Lead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900" b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(Weeks)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52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68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50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68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R="23304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985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3304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542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93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99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2165">
                <a:tc>
                  <a:txBody>
                    <a:bodyPr/>
                    <a:lstStyle/>
                    <a:p>
                      <a:pPr algn="ctr">
                        <a:lnSpc>
                          <a:spcPts val="965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Capacity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Utilization</a:t>
                      </a:r>
                      <a:r>
                        <a:rPr sz="9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(%)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2006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24066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622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983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1.0%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9934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1844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162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035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6794">
                <a:tc rowSpan="3">
                  <a:txBody>
                    <a:bodyPr/>
                    <a:lstStyle/>
                    <a:p>
                      <a:pPr marL="31051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Prices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(Index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2005</a:t>
                      </a:r>
                      <a:r>
                        <a:rPr sz="900" b="1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Q1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=100)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R="220345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174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tc>
                  <a:txBody>
                    <a:bodyPr/>
                    <a:lstStyle/>
                    <a:p>
                      <a:pPr marR="260350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37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900" b="1" spc="-5" dirty="0">
                          <a:latin typeface="Arial"/>
                          <a:cs typeface="Arial"/>
                        </a:rPr>
                        <a:t>Q2</a:t>
                      </a:r>
                      <a:r>
                        <a:rPr sz="9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latin typeface="Arial"/>
                          <a:cs typeface="Arial"/>
                        </a:rPr>
                        <a:t>2020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0345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197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60350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161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31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699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18415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7.1%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R="2260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6.8%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3175"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‘13-‘20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0660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23%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22%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334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110990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4	Gas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Turbines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644650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2: Key Indicators for Gas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 marL="1642110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71497" y="2234437"/>
          <a:ext cx="4422140" cy="1353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1271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lnR w="6096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4.3%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25.7%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6,649-6,936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143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6,649-8,361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0.6%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0.8%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271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6.8%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19.5%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6">
                      <a:solidFill>
                        <a:srgbClr val="000000"/>
                      </a:solidFill>
                      <a:prstDash val="solid"/>
                    </a:lnR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751830" cy="5292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4.1.1	</a:t>
            </a: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Aggressive spending in </a:t>
            </a:r>
            <a:r>
              <a:rPr sz="1000" dirty="0">
                <a:latin typeface="Arial"/>
                <a:cs typeface="Arial"/>
              </a:rPr>
              <a:t>Asia </a:t>
            </a:r>
            <a:r>
              <a:rPr sz="1000" spc="-5" dirty="0">
                <a:latin typeface="Arial"/>
                <a:cs typeface="Arial"/>
              </a:rPr>
              <a:t>on power and natural gas projects will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Turbine </a:t>
            </a: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5" dirty="0">
                <a:latin typeface="Arial"/>
                <a:cs typeface="Arial"/>
              </a:rPr>
              <a:t>1.7-  1.8% </a:t>
            </a:r>
            <a:r>
              <a:rPr sz="1000" dirty="0">
                <a:latin typeface="Arial"/>
                <a:cs typeface="Arial"/>
              </a:rPr>
              <a:t>annually in </a:t>
            </a:r>
            <a:r>
              <a:rPr sz="1000" spc="-5" dirty="0">
                <a:latin typeface="Arial"/>
                <a:cs typeface="Arial"/>
              </a:rPr>
              <a:t>2013 and 2014 to </a:t>
            </a:r>
            <a:r>
              <a:rPr sz="1000" dirty="0">
                <a:latin typeface="Arial"/>
                <a:cs typeface="Arial"/>
              </a:rPr>
              <a:t>3-4%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through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127000" marR="6731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Capital spending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part of power plants is the biggest driver of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Turbines. This  can be an </a:t>
            </a:r>
            <a:r>
              <a:rPr sz="1000" dirty="0">
                <a:latin typeface="Arial"/>
                <a:cs typeface="Arial"/>
              </a:rPr>
              <a:t>extremely </a:t>
            </a:r>
            <a:r>
              <a:rPr sz="1000" spc="-5" dirty="0">
                <a:latin typeface="Arial"/>
                <a:cs typeface="Arial"/>
              </a:rPr>
              <a:t>volatile source of demand, especially during periods of </a:t>
            </a:r>
            <a:r>
              <a:rPr sz="1000" dirty="0">
                <a:latin typeface="Arial"/>
                <a:cs typeface="Arial"/>
              </a:rPr>
              <a:t>economic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downturn.</a:t>
            </a:r>
            <a:endParaRPr sz="1000">
              <a:latin typeface="Arial"/>
              <a:cs typeface="Arial"/>
            </a:endParaRPr>
          </a:p>
          <a:p>
            <a:pPr marL="127000" marR="19685">
              <a:lnSpc>
                <a:spcPct val="143800"/>
              </a:lnSpc>
            </a:pP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capital spending fell 12% on a global basis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2009 and </a:t>
            </a:r>
            <a:r>
              <a:rPr sz="1000" dirty="0">
                <a:latin typeface="Arial"/>
                <a:cs typeface="Arial"/>
              </a:rPr>
              <a:t>grew </a:t>
            </a:r>
            <a:r>
              <a:rPr sz="1000" spc="-5" dirty="0">
                <a:latin typeface="Arial"/>
                <a:cs typeface="Arial"/>
              </a:rPr>
              <a:t>just 3%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2010,  </a:t>
            </a:r>
            <a:r>
              <a:rPr sz="1000" spc="-5" dirty="0">
                <a:latin typeface="Arial"/>
                <a:cs typeface="Arial"/>
              </a:rPr>
              <a:t>compared to annual growth of 11-25%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2005 through 2008.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impact of these fluctuations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underlying demand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Gas Turbine sales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stabilized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long lead </a:t>
            </a:r>
            <a:r>
              <a:rPr sz="1000" dirty="0">
                <a:latin typeface="Arial"/>
                <a:cs typeface="Arial"/>
              </a:rPr>
              <a:t>time for </a:t>
            </a:r>
            <a:r>
              <a:rPr sz="1000" spc="-5" dirty="0">
                <a:latin typeface="Arial"/>
                <a:cs typeface="Arial"/>
              </a:rPr>
              <a:t>the units themselves  (typically a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more), </a:t>
            </a:r>
            <a:r>
              <a:rPr sz="1000" spc="-5" dirty="0">
                <a:latin typeface="Arial"/>
                <a:cs typeface="Arial"/>
              </a:rPr>
              <a:t>and the fact that payments </a:t>
            </a:r>
            <a:r>
              <a:rPr sz="1000" dirty="0">
                <a:latin typeface="Arial"/>
                <a:cs typeface="Arial"/>
              </a:rPr>
              <a:t>stretch </a:t>
            </a:r>
            <a:r>
              <a:rPr sz="1000" spc="-5" dirty="0">
                <a:latin typeface="Arial"/>
                <a:cs typeface="Arial"/>
              </a:rPr>
              <a:t>from order to delivery. For example,  when power industry </a:t>
            </a:r>
            <a:r>
              <a:rPr sz="1000" dirty="0">
                <a:latin typeface="Arial"/>
                <a:cs typeface="Arial"/>
              </a:rPr>
              <a:t>capital </a:t>
            </a:r>
            <a:r>
              <a:rPr sz="1000" spc="-5" dirty="0">
                <a:latin typeface="Arial"/>
                <a:cs typeface="Arial"/>
              </a:rPr>
              <a:t>spending </a:t>
            </a:r>
            <a:r>
              <a:rPr sz="1000" dirty="0">
                <a:latin typeface="Arial"/>
                <a:cs typeface="Arial"/>
              </a:rPr>
              <a:t>tanked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2009, gas turbine demand fell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only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7%.</a:t>
            </a:r>
            <a:endParaRPr sz="1000">
              <a:latin typeface="Arial"/>
              <a:cs typeface="Arial"/>
            </a:endParaRPr>
          </a:p>
          <a:p>
            <a:pPr marL="127000" marR="3937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Similarly, when global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spending </a:t>
            </a:r>
            <a:r>
              <a:rPr sz="1000" dirty="0">
                <a:latin typeface="Arial"/>
                <a:cs typeface="Arial"/>
              </a:rPr>
              <a:t>grew by </a:t>
            </a:r>
            <a:r>
              <a:rPr sz="1000" spc="-5" dirty="0">
                <a:latin typeface="Arial"/>
                <a:cs typeface="Arial"/>
              </a:rPr>
              <a:t>20% from 2010 through </a:t>
            </a:r>
            <a:r>
              <a:rPr sz="1000" dirty="0">
                <a:latin typeface="Arial"/>
                <a:cs typeface="Arial"/>
              </a:rPr>
              <a:t>2012, </a:t>
            </a:r>
            <a:r>
              <a:rPr sz="1000" spc="-5" dirty="0">
                <a:latin typeface="Arial"/>
                <a:cs typeface="Arial"/>
              </a:rPr>
              <a:t>gas turbine sales rose  </a:t>
            </a:r>
            <a:r>
              <a:rPr sz="1000" dirty="0">
                <a:latin typeface="Arial"/>
                <a:cs typeface="Arial"/>
              </a:rPr>
              <a:t>by only </a:t>
            </a:r>
            <a:r>
              <a:rPr sz="1000" spc="-5" dirty="0">
                <a:latin typeface="Arial"/>
                <a:cs typeface="Arial"/>
              </a:rPr>
              <a:t>12% over the </a:t>
            </a:r>
            <a:r>
              <a:rPr sz="1000" dirty="0">
                <a:latin typeface="Arial"/>
                <a:cs typeface="Arial"/>
              </a:rPr>
              <a:t>same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period.</a:t>
            </a:r>
            <a:endParaRPr sz="1000">
              <a:latin typeface="Arial"/>
              <a:cs typeface="Arial"/>
            </a:endParaRPr>
          </a:p>
          <a:p>
            <a:pPr marL="127000" marR="19050">
              <a:lnSpc>
                <a:spcPct val="1439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differential growth rate between natural gas prices and coal prices also impacts demand growth  rates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Gas Turbines and Steam Turbines. As natural gas </a:t>
            </a:r>
            <a:r>
              <a:rPr sz="1000" dirty="0">
                <a:latin typeface="Arial"/>
                <a:cs typeface="Arial"/>
              </a:rPr>
              <a:t>becomes </a:t>
            </a:r>
            <a:r>
              <a:rPr sz="1000" spc="-5" dirty="0">
                <a:latin typeface="Arial"/>
                <a:cs typeface="Arial"/>
              </a:rPr>
              <a:t>comparatively cheaper,  gas turbines </a:t>
            </a:r>
            <a:r>
              <a:rPr sz="1000" dirty="0">
                <a:latin typeface="Arial"/>
                <a:cs typeface="Arial"/>
              </a:rPr>
              <a:t>become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attractive source of </a:t>
            </a:r>
            <a:r>
              <a:rPr sz="100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compared to </a:t>
            </a:r>
            <a:r>
              <a:rPr sz="1000" dirty="0">
                <a:latin typeface="Arial"/>
                <a:cs typeface="Arial"/>
              </a:rPr>
              <a:t>large-scale </a:t>
            </a:r>
            <a:r>
              <a:rPr sz="1000" spc="-5" dirty="0">
                <a:latin typeface="Arial"/>
                <a:cs typeface="Arial"/>
              </a:rPr>
              <a:t>steam turbines  </a:t>
            </a:r>
            <a:r>
              <a:rPr sz="1000" dirty="0">
                <a:latin typeface="Arial"/>
                <a:cs typeface="Arial"/>
              </a:rPr>
              <a:t>(nearly </a:t>
            </a:r>
            <a:r>
              <a:rPr sz="1000" spc="-5" dirty="0">
                <a:latin typeface="Arial"/>
                <a:cs typeface="Arial"/>
              </a:rPr>
              <a:t>80% of which are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coal-fueled </a:t>
            </a:r>
            <a:r>
              <a:rPr sz="1000" spc="-5" dirty="0">
                <a:latin typeface="Arial"/>
                <a:cs typeface="Arial"/>
              </a:rPr>
              <a:t>boilers).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inverse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true.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2005-2012,  US coal prices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doubled. In comparison, natural gas prices increased a net </a:t>
            </a:r>
            <a:r>
              <a:rPr sz="1000" spc="-10" dirty="0">
                <a:latin typeface="Arial"/>
                <a:cs typeface="Arial"/>
              </a:rPr>
              <a:t>8% </a:t>
            </a:r>
            <a:r>
              <a:rPr sz="1000" spc="-5" dirty="0">
                <a:latin typeface="Arial"/>
                <a:cs typeface="Arial"/>
              </a:rPr>
              <a:t>(although  </a:t>
            </a:r>
            <a:r>
              <a:rPr sz="1000" dirty="0">
                <a:latin typeface="Arial"/>
                <a:cs typeface="Arial"/>
              </a:rPr>
              <a:t>they peaked </a:t>
            </a:r>
            <a:r>
              <a:rPr sz="1000" spc="-5" dirty="0">
                <a:latin typeface="Arial"/>
                <a:cs typeface="Arial"/>
              </a:rPr>
              <a:t>at a 53% 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2008). This has helped boost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turbine-driven 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generation </a:t>
            </a:r>
            <a:r>
              <a:rPr sz="1000" spc="-5" dirty="0">
                <a:latin typeface="Arial"/>
                <a:cs typeface="Arial"/>
              </a:rPr>
              <a:t>compared to </a:t>
            </a:r>
            <a:r>
              <a:rPr sz="1000" dirty="0">
                <a:latin typeface="Arial"/>
                <a:cs typeface="Arial"/>
              </a:rPr>
              <a:t>thermal </a:t>
            </a:r>
            <a:r>
              <a:rPr sz="1000" spc="-5" dirty="0">
                <a:latin typeface="Arial"/>
                <a:cs typeface="Arial"/>
              </a:rPr>
              <a:t>power plants since 2009 (12% as </a:t>
            </a:r>
            <a:r>
              <a:rPr sz="1000" dirty="0">
                <a:latin typeface="Arial"/>
                <a:cs typeface="Arial"/>
              </a:rPr>
              <a:t>mentioned </a:t>
            </a:r>
            <a:r>
              <a:rPr sz="1000" spc="-5" dirty="0">
                <a:latin typeface="Arial"/>
                <a:cs typeface="Arial"/>
              </a:rPr>
              <a:t>above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vs.</a:t>
            </a:r>
            <a:endParaRPr sz="1000">
              <a:latin typeface="Arial"/>
              <a:cs typeface="Arial"/>
            </a:endParaRPr>
          </a:p>
          <a:p>
            <a:pPr marL="127000">
              <a:lnSpc>
                <a:spcPct val="100000"/>
              </a:lnSpc>
              <a:spcBef>
                <a:spcPts val="525"/>
              </a:spcBef>
            </a:pPr>
            <a:r>
              <a:rPr sz="1000" spc="-5" dirty="0">
                <a:latin typeface="Arial"/>
                <a:cs typeface="Arial"/>
              </a:rPr>
              <a:t>8.5%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Turbines).</a:t>
            </a:r>
            <a:endParaRPr sz="1000">
              <a:latin typeface="Arial"/>
              <a:cs typeface="Arial"/>
            </a:endParaRPr>
          </a:p>
          <a:p>
            <a:pPr marL="127000" marR="123189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Gas Turbine sales rose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less than 0.5%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Q1, and will increase at a similar rate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rest  of 2013 –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annual growth of 1.7% this year. This year’s growth is driven in large part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 overall increase </a:t>
            </a:r>
            <a:r>
              <a:rPr sz="1000" dirty="0">
                <a:latin typeface="Arial"/>
                <a:cs typeface="Arial"/>
              </a:rPr>
              <a:t>in utility </a:t>
            </a:r>
            <a:r>
              <a:rPr sz="1000" spc="-5" dirty="0">
                <a:latin typeface="Arial"/>
                <a:cs typeface="Arial"/>
              </a:rPr>
              <a:t>capital spending - </a:t>
            </a:r>
            <a:r>
              <a:rPr sz="1000" spc="-10" dirty="0">
                <a:latin typeface="Arial"/>
                <a:cs typeface="Arial"/>
              </a:rPr>
              <a:t>4%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globally.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24195" cy="7169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2555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Asian demand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growing </a:t>
            </a:r>
            <a:r>
              <a:rPr sz="1000" dirty="0">
                <a:latin typeface="Arial"/>
                <a:cs typeface="Arial"/>
              </a:rPr>
              <a:t>fastest,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spc="-10" dirty="0">
                <a:latin typeface="Arial"/>
                <a:cs typeface="Arial"/>
              </a:rPr>
              <a:t>1.3% </a:t>
            </a:r>
            <a:r>
              <a:rPr sz="1000" spc="-5" dirty="0">
                <a:latin typeface="Arial"/>
                <a:cs typeface="Arial"/>
              </a:rPr>
              <a:t>per quarter this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forecast growth of 8%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underlying power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spending in the region. China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clear leader in </a:t>
            </a:r>
            <a:r>
              <a:rPr sz="1000" dirty="0">
                <a:latin typeface="Arial"/>
                <a:cs typeface="Arial"/>
              </a:rPr>
              <a:t>terms </a:t>
            </a:r>
            <a:r>
              <a:rPr sz="1000" spc="-5" dirty="0">
                <a:latin typeface="Arial"/>
                <a:cs typeface="Arial"/>
              </a:rPr>
              <a:t>of turbine  orders, but the demand growth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broad-based. Orders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16510" indent="-227965">
              <a:lnSpc>
                <a:spcPct val="1440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Korea, Kepco and Dongducheon Dream Power ordered a total of 10 M501J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turbines  from MHI in 2012, worth a cumulative </a:t>
            </a:r>
            <a:r>
              <a:rPr sz="1000" dirty="0">
                <a:latin typeface="Arial"/>
                <a:cs typeface="Arial"/>
              </a:rPr>
              <a:t>$565m. </a:t>
            </a:r>
            <a:r>
              <a:rPr sz="1000" spc="-5" dirty="0">
                <a:latin typeface="Arial"/>
                <a:cs typeface="Arial"/>
              </a:rPr>
              <a:t>Deliveries of the units will continue into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plants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China’s Zhejiang Province ordered a total of five GE 6FAs. Four of the units 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split between two combined-cycle plants; Datang International Power’s Jiangshan  plant and Quzhou Puxing’s Quzhou Kecheng plant. Both plants will produce 230 MW </a:t>
            </a:r>
            <a:r>
              <a:rPr sz="1000" spc="-10" dirty="0">
                <a:latin typeface="Arial"/>
                <a:cs typeface="Arial"/>
              </a:rPr>
              <a:t>of  </a:t>
            </a:r>
            <a:r>
              <a:rPr sz="1000" spc="-5" dirty="0">
                <a:latin typeface="Arial"/>
                <a:cs typeface="Arial"/>
              </a:rPr>
              <a:t>power,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heat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surrounding </a:t>
            </a:r>
            <a:r>
              <a:rPr sz="1000" dirty="0">
                <a:latin typeface="Arial"/>
                <a:cs typeface="Arial"/>
              </a:rPr>
              <a:t>homes </a:t>
            </a:r>
            <a:r>
              <a:rPr sz="1000" spc="-5" dirty="0">
                <a:latin typeface="Arial"/>
                <a:cs typeface="Arial"/>
              </a:rPr>
              <a:t>and businesses.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remaining unit went to  Amber Energy’s 115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Anji combined-cycle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 marL="469265" marR="16129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Harbin Turbine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has ordered four GT13E2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turbines from Alstom since </a:t>
            </a:r>
            <a:r>
              <a:rPr sz="1000" dirty="0">
                <a:latin typeface="Arial"/>
                <a:cs typeface="Arial"/>
              </a:rPr>
              <a:t>2012  </a:t>
            </a:r>
            <a:r>
              <a:rPr sz="1000" spc="-5" dirty="0">
                <a:latin typeface="Arial"/>
                <a:cs typeface="Arial"/>
              </a:rPr>
              <a:t>Q3,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in China’s Shenzhen province, all of which have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to be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delivered.</a:t>
            </a:r>
            <a:endParaRPr sz="1000">
              <a:latin typeface="Arial"/>
              <a:cs typeface="Arial"/>
            </a:endParaRPr>
          </a:p>
          <a:p>
            <a:pPr marL="469265" marR="2413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Toyo </a:t>
            </a:r>
            <a:r>
              <a:rPr sz="1000" dirty="0">
                <a:latin typeface="Arial"/>
                <a:cs typeface="Arial"/>
              </a:rPr>
              <a:t>Thai </a:t>
            </a:r>
            <a:r>
              <a:rPr sz="1000" spc="-5" dirty="0">
                <a:latin typeface="Arial"/>
                <a:cs typeface="Arial"/>
              </a:rPr>
              <a:t>Power ordered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gas turbines from GE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Q4, collectively worth $27m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turbines alone, LM6000-PC Sprint aero-derivative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Alhone power plant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Yangon City,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Myanmar.</a:t>
            </a:r>
            <a:endParaRPr sz="1000">
              <a:latin typeface="Arial"/>
              <a:cs typeface="Arial"/>
            </a:endParaRPr>
          </a:p>
          <a:p>
            <a:pPr marL="12700" marR="102870">
              <a:lnSpc>
                <a:spcPct val="1437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Asian natural gas production, processing, and liquefaction projects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also contribute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strong  regional demand growth. Chevron ordered 11 gas turbines from GE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Gorgon project on  Barrow Island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the coast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Australia – five </a:t>
            </a:r>
            <a:r>
              <a:rPr sz="1000" dirty="0">
                <a:latin typeface="Arial"/>
                <a:cs typeface="Arial"/>
              </a:rPr>
              <a:t>Frame-9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 generation and six </a:t>
            </a:r>
            <a:r>
              <a:rPr sz="1000" dirty="0">
                <a:latin typeface="Arial"/>
                <a:cs typeface="Arial"/>
              </a:rPr>
              <a:t>Frame-7  </a:t>
            </a:r>
            <a:r>
              <a:rPr sz="1000" spc="-5" dirty="0">
                <a:latin typeface="Arial"/>
                <a:cs typeface="Arial"/>
              </a:rPr>
              <a:t>turbines to drive the plant’s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refrigerant power </a:t>
            </a:r>
            <a:r>
              <a:rPr sz="1000" dirty="0">
                <a:latin typeface="Arial"/>
                <a:cs typeface="Arial"/>
              </a:rPr>
              <a:t>trains. </a:t>
            </a:r>
            <a:r>
              <a:rPr sz="1000" spc="-5" dirty="0">
                <a:latin typeface="Arial"/>
                <a:cs typeface="Arial"/>
              </a:rPr>
              <a:t>Equipment deliveries began in 2012, but  will continue </a:t>
            </a:r>
            <a:r>
              <a:rPr sz="1000" dirty="0">
                <a:latin typeface="Arial"/>
                <a:cs typeface="Arial"/>
              </a:rPr>
              <a:t>2014. </a:t>
            </a:r>
            <a:r>
              <a:rPr sz="1000" spc="-5" dirty="0">
                <a:latin typeface="Arial"/>
                <a:cs typeface="Arial"/>
              </a:rPr>
              <a:t>Petronas ordered six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gas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FLNG project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coast of  Malaysia, four PGT25+G4 gas turbine generator systems and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PGT25+G4 gas </a:t>
            </a:r>
            <a:r>
              <a:rPr sz="1000" dirty="0">
                <a:latin typeface="Arial"/>
                <a:cs typeface="Arial"/>
              </a:rPr>
              <a:t>turbine-driven  </a:t>
            </a:r>
            <a:r>
              <a:rPr sz="1000" spc="-5" dirty="0">
                <a:latin typeface="Arial"/>
                <a:cs typeface="Arial"/>
              </a:rPr>
              <a:t>compressor units. GE is scheduled to deliver </a:t>
            </a:r>
            <a:r>
              <a:rPr sz="1000" dirty="0">
                <a:latin typeface="Arial"/>
                <a:cs typeface="Arial"/>
              </a:rPr>
              <a:t>the equipment </a:t>
            </a:r>
            <a:r>
              <a:rPr sz="1000" spc="-5" dirty="0">
                <a:latin typeface="Arial"/>
                <a:cs typeface="Arial"/>
              </a:rPr>
              <a:t>to Malaysia in August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2013.</a:t>
            </a:r>
            <a:endParaRPr sz="1000">
              <a:latin typeface="Arial"/>
              <a:cs typeface="Arial"/>
            </a:endParaRPr>
          </a:p>
          <a:p>
            <a:pPr marL="12700" marR="825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Demand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0.3% per quarter in EMEA this year, supported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orders </a:t>
            </a:r>
            <a:r>
              <a:rPr sz="1000" spc="-5" dirty="0">
                <a:latin typeface="Arial"/>
                <a:cs typeface="Arial"/>
              </a:rPr>
              <a:t>from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Middle East  and Eastern Europe, as orders stagnate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5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slow </a:t>
            </a:r>
            <a:r>
              <a:rPr sz="1000" dirty="0">
                <a:latin typeface="Arial"/>
                <a:cs typeface="Arial"/>
              </a:rPr>
              <a:t>economic </a:t>
            </a:r>
            <a:r>
              <a:rPr sz="1000" spc="-5" dirty="0">
                <a:latin typeface="Arial"/>
                <a:cs typeface="Arial"/>
              </a:rPr>
              <a:t>growth there. For  example:</a:t>
            </a:r>
            <a:endParaRPr sz="1000">
              <a:latin typeface="Arial"/>
              <a:cs typeface="Arial"/>
            </a:endParaRPr>
          </a:p>
          <a:p>
            <a:pPr marL="469265" marR="37465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 sold five 112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SGT6-2000E gas turbines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Saudi Electricity </a:t>
            </a:r>
            <a:r>
              <a:rPr sz="1000" dirty="0">
                <a:latin typeface="Arial"/>
                <a:cs typeface="Arial"/>
              </a:rPr>
              <a:t>Company in </a:t>
            </a:r>
            <a:r>
              <a:rPr sz="1000" spc="-5" dirty="0">
                <a:latin typeface="Arial"/>
                <a:cs typeface="Arial"/>
              </a:rPr>
              <a:t>May,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installation in Rafha, Qurayyat and Arar.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turbines alone are worth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$114m.</a:t>
            </a:r>
            <a:endParaRPr sz="1000">
              <a:latin typeface="Arial"/>
              <a:cs typeface="Arial"/>
            </a:endParaRPr>
          </a:p>
          <a:p>
            <a:pPr marL="469265" marR="575945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EPC </a:t>
            </a:r>
            <a:r>
              <a:rPr sz="1000" spc="-5" dirty="0">
                <a:latin typeface="Arial"/>
                <a:cs typeface="Arial"/>
              </a:rPr>
              <a:t>firm Metka </a:t>
            </a:r>
            <a:r>
              <a:rPr sz="1000" spc="-10" dirty="0">
                <a:latin typeface="Arial"/>
                <a:cs typeface="Arial"/>
              </a:rPr>
              <a:t>S.A. </a:t>
            </a:r>
            <a:r>
              <a:rPr sz="1000" spc="-5" dirty="0">
                <a:latin typeface="Arial"/>
                <a:cs typeface="Arial"/>
              </a:rPr>
              <a:t>ordered a </a:t>
            </a:r>
            <a:r>
              <a:rPr sz="1000" dirty="0">
                <a:latin typeface="Arial"/>
                <a:cs typeface="Arial"/>
              </a:rPr>
              <a:t>GTE132 </a:t>
            </a:r>
            <a:r>
              <a:rPr sz="1000" spc="-5" dirty="0">
                <a:latin typeface="Arial"/>
                <a:cs typeface="Arial"/>
              </a:rPr>
              <a:t>gas turbine from Alstom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May 2012,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installation in the Kingdom of Jordan, a 180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turbine worth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$42m.</a:t>
            </a:r>
            <a:endParaRPr sz="1000">
              <a:latin typeface="Arial"/>
              <a:cs typeface="Arial"/>
            </a:endParaRPr>
          </a:p>
          <a:p>
            <a:pPr marL="469265" marR="259715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Dolphin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ordered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Trent 60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subsea pipeline between </a:t>
            </a:r>
            <a:r>
              <a:rPr sz="1000" dirty="0">
                <a:latin typeface="Arial"/>
                <a:cs typeface="Arial"/>
              </a:rPr>
              <a:t>Oman </a:t>
            </a:r>
            <a:r>
              <a:rPr sz="1000" spc="-5" dirty="0">
                <a:latin typeface="Arial"/>
                <a:cs typeface="Arial"/>
              </a:rPr>
              <a:t>and  UAE. Shipped in Q1 2013, the units were worth $12m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each.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366455"/>
            <a:ext cx="547941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Slow economic growth in the US is curbing demand growth in the Americas this year, although  orders from the </a:t>
            </a:r>
            <a:r>
              <a:rPr sz="1000" spc="-10" dirty="0">
                <a:latin typeface="Arial"/>
                <a:cs typeface="Arial"/>
              </a:rPr>
              <a:t>US, </a:t>
            </a:r>
            <a:r>
              <a:rPr sz="1000" dirty="0">
                <a:latin typeface="Arial"/>
                <a:cs typeface="Arial"/>
              </a:rPr>
              <a:t>Canada, </a:t>
            </a:r>
            <a:r>
              <a:rPr sz="1000" spc="-5" dirty="0">
                <a:latin typeface="Arial"/>
                <a:cs typeface="Arial"/>
              </a:rPr>
              <a:t>and Mexico will help maintain 2013 demand at 2012 levels.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Americas region does not have fast-growing regions analogous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Middle East and Eastern  Europe as engines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growth, and with a larger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size ($7.8b in 2012 vs. $5.6b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EMEA),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it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4114" y="7325078"/>
            <a:ext cx="4274185" cy="2197100"/>
          </a:xfrm>
          <a:custGeom>
            <a:avLst/>
            <a:gdLst/>
            <a:ahLst/>
            <a:cxnLst/>
            <a:rect l="l" t="t" r="r" b="b"/>
            <a:pathLst>
              <a:path w="4274185" h="2197100">
                <a:moveTo>
                  <a:pt x="0" y="2197076"/>
                </a:moveTo>
                <a:lnTo>
                  <a:pt x="4273741" y="2197076"/>
                </a:lnTo>
                <a:lnTo>
                  <a:pt x="4273741" y="0"/>
                </a:lnTo>
                <a:lnTo>
                  <a:pt x="0" y="0"/>
                </a:lnTo>
                <a:lnTo>
                  <a:pt x="0" y="219707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0988" y="8923094"/>
            <a:ext cx="0" cy="292100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929"/>
                </a:lnTo>
              </a:path>
            </a:pathLst>
          </a:custGeom>
          <a:ln w="914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20616" y="8918533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649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64817" y="8913971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09018" y="8909409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61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3218" y="8910930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5">
                <a:moveTo>
                  <a:pt x="0" y="0"/>
                </a:moveTo>
                <a:lnTo>
                  <a:pt x="0" y="30409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96657" y="8912451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57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0857" y="8913971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5058" y="8915492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53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28497" y="8913971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2697" y="8910930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5">
                <a:moveTo>
                  <a:pt x="0" y="0"/>
                </a:moveTo>
                <a:lnTo>
                  <a:pt x="0" y="30409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16898" y="8909409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61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61098" y="8907889"/>
            <a:ext cx="0" cy="307340"/>
          </a:xfrm>
          <a:custGeom>
            <a:avLst/>
            <a:gdLst/>
            <a:ahLst/>
            <a:cxnLst/>
            <a:rect l="l" t="t" r="r" b="b"/>
            <a:pathLst>
              <a:path h="307340">
                <a:moveTo>
                  <a:pt x="0" y="0"/>
                </a:moveTo>
                <a:lnTo>
                  <a:pt x="0" y="30713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04537" y="8904848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5">
                <a:moveTo>
                  <a:pt x="0" y="0"/>
                </a:moveTo>
                <a:lnTo>
                  <a:pt x="0" y="310175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48738" y="8901807"/>
            <a:ext cx="0" cy="313690"/>
          </a:xfrm>
          <a:custGeom>
            <a:avLst/>
            <a:gdLst/>
            <a:ahLst/>
            <a:cxnLst/>
            <a:rect l="l" t="t" r="r" b="b"/>
            <a:pathLst>
              <a:path h="313690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92938" y="8898766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5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37139" y="8895726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298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80577" y="8900286"/>
            <a:ext cx="0" cy="314960"/>
          </a:xfrm>
          <a:custGeom>
            <a:avLst/>
            <a:gdLst/>
            <a:ahLst/>
            <a:cxnLst/>
            <a:rect l="l" t="t" r="r" b="b"/>
            <a:pathLst>
              <a:path h="314959">
                <a:moveTo>
                  <a:pt x="0" y="0"/>
                </a:moveTo>
                <a:lnTo>
                  <a:pt x="0" y="314736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24778" y="8904848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5">
                <a:moveTo>
                  <a:pt x="0" y="0"/>
                </a:moveTo>
                <a:lnTo>
                  <a:pt x="0" y="310175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68978" y="8909409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61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12417" y="8912451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57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56618" y="8910930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5">
                <a:moveTo>
                  <a:pt x="0" y="0"/>
                </a:moveTo>
                <a:lnTo>
                  <a:pt x="0" y="30409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00818" y="8907889"/>
            <a:ext cx="0" cy="307340"/>
          </a:xfrm>
          <a:custGeom>
            <a:avLst/>
            <a:gdLst/>
            <a:ahLst/>
            <a:cxnLst/>
            <a:rect l="l" t="t" r="r" b="b"/>
            <a:pathLst>
              <a:path h="307340">
                <a:moveTo>
                  <a:pt x="0" y="0"/>
                </a:moveTo>
                <a:lnTo>
                  <a:pt x="0" y="307134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45019" y="8904848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5">
                <a:moveTo>
                  <a:pt x="0" y="0"/>
                </a:moveTo>
                <a:lnTo>
                  <a:pt x="0" y="310175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88457" y="8901807"/>
            <a:ext cx="0" cy="313690"/>
          </a:xfrm>
          <a:custGeom>
            <a:avLst/>
            <a:gdLst/>
            <a:ahLst/>
            <a:cxnLst/>
            <a:rect l="l" t="t" r="r" b="b"/>
            <a:pathLst>
              <a:path h="313690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632658" y="8898766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5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76858" y="8897246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4">
                <a:moveTo>
                  <a:pt x="0" y="0"/>
                </a:moveTo>
                <a:lnTo>
                  <a:pt x="0" y="31777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721059" y="8895726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29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64498" y="8894205"/>
            <a:ext cx="0" cy="321310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0818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08698" y="8892685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3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52899" y="8892685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3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96337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40538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84739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28939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72378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16578" y="8892685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3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60779" y="8891164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04218" y="8889644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38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48418" y="8889644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38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92619" y="8888123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90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36819" y="8888123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90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80258" y="8886603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42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24459" y="8886603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42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68659" y="8885082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94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512098" y="8885082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94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556298" y="888356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600499" y="888356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644699" y="888356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88138" y="8882041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0"/>
                </a:moveTo>
                <a:lnTo>
                  <a:pt x="0" y="33298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32339" y="8882041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0"/>
                </a:moveTo>
                <a:lnTo>
                  <a:pt x="0" y="33298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776539" y="8882041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0"/>
                </a:moveTo>
                <a:lnTo>
                  <a:pt x="0" y="33298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19978" y="8880521"/>
            <a:ext cx="0" cy="334645"/>
          </a:xfrm>
          <a:custGeom>
            <a:avLst/>
            <a:gdLst/>
            <a:ahLst/>
            <a:cxnLst/>
            <a:rect l="l" t="t" r="r" b="b"/>
            <a:pathLst>
              <a:path h="334645">
                <a:moveTo>
                  <a:pt x="0" y="0"/>
                </a:moveTo>
                <a:lnTo>
                  <a:pt x="0" y="33450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64179" y="8880521"/>
            <a:ext cx="0" cy="334645"/>
          </a:xfrm>
          <a:custGeom>
            <a:avLst/>
            <a:gdLst/>
            <a:ahLst/>
            <a:cxnLst/>
            <a:rect l="l" t="t" r="r" b="b"/>
            <a:pathLst>
              <a:path h="334645">
                <a:moveTo>
                  <a:pt x="0" y="0"/>
                </a:moveTo>
                <a:lnTo>
                  <a:pt x="0" y="33450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08379" y="8879000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02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52580" y="8879000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02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996018" y="8879000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02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040219" y="8877479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54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84419" y="8877479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54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27858" y="8875959"/>
            <a:ext cx="0" cy="339090"/>
          </a:xfrm>
          <a:custGeom>
            <a:avLst/>
            <a:gdLst/>
            <a:ahLst/>
            <a:cxnLst/>
            <a:rect l="l" t="t" r="r" b="b"/>
            <a:pathLst>
              <a:path h="339090">
                <a:moveTo>
                  <a:pt x="0" y="0"/>
                </a:moveTo>
                <a:lnTo>
                  <a:pt x="0" y="33906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72059" y="8875959"/>
            <a:ext cx="0" cy="339090"/>
          </a:xfrm>
          <a:custGeom>
            <a:avLst/>
            <a:gdLst/>
            <a:ahLst/>
            <a:cxnLst/>
            <a:rect l="l" t="t" r="r" b="b"/>
            <a:pathLst>
              <a:path h="339090">
                <a:moveTo>
                  <a:pt x="0" y="0"/>
                </a:moveTo>
                <a:lnTo>
                  <a:pt x="0" y="33906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16259" y="8875959"/>
            <a:ext cx="0" cy="339090"/>
          </a:xfrm>
          <a:custGeom>
            <a:avLst/>
            <a:gdLst/>
            <a:ahLst/>
            <a:cxnLst/>
            <a:rect l="l" t="t" r="r" b="b"/>
            <a:pathLst>
              <a:path h="339090">
                <a:moveTo>
                  <a:pt x="0" y="0"/>
                </a:moveTo>
                <a:lnTo>
                  <a:pt x="0" y="33906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260460" y="8874438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58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03898" y="8874438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584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48099" y="8874438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584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580988" y="8529292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01"/>
                </a:lnTo>
              </a:path>
            </a:pathLst>
          </a:custGeom>
          <a:ln w="914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620616" y="8511047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485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664817" y="849280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40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709018" y="8474556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853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53218" y="8462391"/>
            <a:ext cx="0" cy="448945"/>
          </a:xfrm>
          <a:custGeom>
            <a:avLst/>
            <a:gdLst/>
            <a:ahLst/>
            <a:cxnLst/>
            <a:rect l="l" t="t" r="r" b="b"/>
            <a:pathLst>
              <a:path h="448945">
                <a:moveTo>
                  <a:pt x="0" y="0"/>
                </a:moveTo>
                <a:lnTo>
                  <a:pt x="0" y="44853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96657" y="8448708"/>
            <a:ext cx="0" cy="464184"/>
          </a:xfrm>
          <a:custGeom>
            <a:avLst/>
            <a:gdLst/>
            <a:ahLst/>
            <a:cxnLst/>
            <a:rect l="l" t="t" r="r" b="b"/>
            <a:pathLst>
              <a:path h="464184">
                <a:moveTo>
                  <a:pt x="0" y="0"/>
                </a:moveTo>
                <a:lnTo>
                  <a:pt x="0" y="463742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840857" y="8435023"/>
            <a:ext cx="0" cy="479425"/>
          </a:xfrm>
          <a:custGeom>
            <a:avLst/>
            <a:gdLst/>
            <a:ahLst/>
            <a:cxnLst/>
            <a:rect l="l" t="t" r="r" b="b"/>
            <a:pathLst>
              <a:path h="479425">
                <a:moveTo>
                  <a:pt x="0" y="0"/>
                </a:moveTo>
                <a:lnTo>
                  <a:pt x="0" y="47894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85058" y="8421339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5">
                <a:moveTo>
                  <a:pt x="0" y="0"/>
                </a:moveTo>
                <a:lnTo>
                  <a:pt x="0" y="494152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28497" y="8403094"/>
            <a:ext cx="0" cy="511175"/>
          </a:xfrm>
          <a:custGeom>
            <a:avLst/>
            <a:gdLst/>
            <a:ahLst/>
            <a:cxnLst/>
            <a:rect l="l" t="t" r="r" b="b"/>
            <a:pathLst>
              <a:path h="511175">
                <a:moveTo>
                  <a:pt x="0" y="0"/>
                </a:moveTo>
                <a:lnTo>
                  <a:pt x="0" y="51087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72697" y="8386368"/>
            <a:ext cx="0" cy="525145"/>
          </a:xfrm>
          <a:custGeom>
            <a:avLst/>
            <a:gdLst/>
            <a:ahLst/>
            <a:cxnLst/>
            <a:rect l="l" t="t" r="r" b="b"/>
            <a:pathLst>
              <a:path h="525145">
                <a:moveTo>
                  <a:pt x="0" y="0"/>
                </a:moveTo>
                <a:lnTo>
                  <a:pt x="0" y="524561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016898" y="8366602"/>
            <a:ext cx="0" cy="542925"/>
          </a:xfrm>
          <a:custGeom>
            <a:avLst/>
            <a:gdLst/>
            <a:ahLst/>
            <a:cxnLst/>
            <a:rect l="l" t="t" r="r" b="b"/>
            <a:pathLst>
              <a:path h="542925">
                <a:moveTo>
                  <a:pt x="0" y="0"/>
                </a:moveTo>
                <a:lnTo>
                  <a:pt x="0" y="54280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61098" y="8348357"/>
            <a:ext cx="0" cy="560070"/>
          </a:xfrm>
          <a:custGeom>
            <a:avLst/>
            <a:gdLst/>
            <a:ahLst/>
            <a:cxnLst/>
            <a:rect l="l" t="t" r="r" b="b"/>
            <a:pathLst>
              <a:path h="560070">
                <a:moveTo>
                  <a:pt x="0" y="0"/>
                </a:moveTo>
                <a:lnTo>
                  <a:pt x="0" y="55953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104537" y="8325549"/>
            <a:ext cx="0" cy="579755"/>
          </a:xfrm>
          <a:custGeom>
            <a:avLst/>
            <a:gdLst/>
            <a:ahLst/>
            <a:cxnLst/>
            <a:rect l="l" t="t" r="r" b="b"/>
            <a:pathLst>
              <a:path h="579754">
                <a:moveTo>
                  <a:pt x="0" y="0"/>
                </a:moveTo>
                <a:lnTo>
                  <a:pt x="0" y="579298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148738" y="8302742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064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92938" y="8279936"/>
            <a:ext cx="0" cy="619125"/>
          </a:xfrm>
          <a:custGeom>
            <a:avLst/>
            <a:gdLst/>
            <a:ahLst/>
            <a:cxnLst/>
            <a:rect l="l" t="t" r="r" b="b"/>
            <a:pathLst>
              <a:path h="619125">
                <a:moveTo>
                  <a:pt x="0" y="0"/>
                </a:moveTo>
                <a:lnTo>
                  <a:pt x="0" y="61883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37139" y="8255608"/>
            <a:ext cx="0" cy="640715"/>
          </a:xfrm>
          <a:custGeom>
            <a:avLst/>
            <a:gdLst/>
            <a:ahLst/>
            <a:cxnLst/>
            <a:rect l="l" t="t" r="r" b="b"/>
            <a:pathLst>
              <a:path h="640715">
                <a:moveTo>
                  <a:pt x="0" y="0"/>
                </a:moveTo>
                <a:lnTo>
                  <a:pt x="0" y="64011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80577" y="8276894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9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324778" y="8298181"/>
            <a:ext cx="0" cy="607060"/>
          </a:xfrm>
          <a:custGeom>
            <a:avLst/>
            <a:gdLst/>
            <a:ahLst/>
            <a:cxnLst/>
            <a:rect l="l" t="t" r="r" b="b"/>
            <a:pathLst>
              <a:path h="607059">
                <a:moveTo>
                  <a:pt x="0" y="0"/>
                </a:moveTo>
                <a:lnTo>
                  <a:pt x="0" y="60666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68978" y="8319468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0"/>
                </a:moveTo>
                <a:lnTo>
                  <a:pt x="0" y="589941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12417" y="8339234"/>
            <a:ext cx="0" cy="573405"/>
          </a:xfrm>
          <a:custGeom>
            <a:avLst/>
            <a:gdLst/>
            <a:ahLst/>
            <a:cxnLst/>
            <a:rect l="l" t="t" r="r" b="b"/>
            <a:pathLst>
              <a:path h="573404">
                <a:moveTo>
                  <a:pt x="0" y="0"/>
                </a:moveTo>
                <a:lnTo>
                  <a:pt x="0" y="57321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456618" y="8337713"/>
            <a:ext cx="0" cy="573405"/>
          </a:xfrm>
          <a:custGeom>
            <a:avLst/>
            <a:gdLst/>
            <a:ahLst/>
            <a:cxnLst/>
            <a:rect l="l" t="t" r="r" b="b"/>
            <a:pathLst>
              <a:path h="573404">
                <a:moveTo>
                  <a:pt x="0" y="0"/>
                </a:moveTo>
                <a:lnTo>
                  <a:pt x="0" y="57321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500818" y="8336193"/>
            <a:ext cx="0" cy="572135"/>
          </a:xfrm>
          <a:custGeom>
            <a:avLst/>
            <a:gdLst/>
            <a:ahLst/>
            <a:cxnLst/>
            <a:rect l="l" t="t" r="r" b="b"/>
            <a:pathLst>
              <a:path h="572134">
                <a:moveTo>
                  <a:pt x="0" y="0"/>
                </a:moveTo>
                <a:lnTo>
                  <a:pt x="0" y="57169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545019" y="8334672"/>
            <a:ext cx="0" cy="570230"/>
          </a:xfrm>
          <a:custGeom>
            <a:avLst/>
            <a:gdLst/>
            <a:ahLst/>
            <a:cxnLst/>
            <a:rect l="l" t="t" r="r" b="b"/>
            <a:pathLst>
              <a:path h="570229">
                <a:moveTo>
                  <a:pt x="0" y="0"/>
                </a:moveTo>
                <a:lnTo>
                  <a:pt x="0" y="57017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88457" y="8334672"/>
            <a:ext cx="0" cy="567690"/>
          </a:xfrm>
          <a:custGeom>
            <a:avLst/>
            <a:gdLst/>
            <a:ahLst/>
            <a:cxnLst/>
            <a:rect l="l" t="t" r="r" b="b"/>
            <a:pathLst>
              <a:path h="567690">
                <a:moveTo>
                  <a:pt x="0" y="0"/>
                </a:moveTo>
                <a:lnTo>
                  <a:pt x="0" y="567134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632658" y="8316427"/>
            <a:ext cx="0" cy="582930"/>
          </a:xfrm>
          <a:custGeom>
            <a:avLst/>
            <a:gdLst/>
            <a:ahLst/>
            <a:cxnLst/>
            <a:rect l="l" t="t" r="r" b="b"/>
            <a:pathLst>
              <a:path h="582929">
                <a:moveTo>
                  <a:pt x="0" y="0"/>
                </a:moveTo>
                <a:lnTo>
                  <a:pt x="0" y="58233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676858" y="8299701"/>
            <a:ext cx="0" cy="597535"/>
          </a:xfrm>
          <a:custGeom>
            <a:avLst/>
            <a:gdLst/>
            <a:ahLst/>
            <a:cxnLst/>
            <a:rect l="l" t="t" r="r" b="b"/>
            <a:pathLst>
              <a:path h="597534">
                <a:moveTo>
                  <a:pt x="0" y="0"/>
                </a:moveTo>
                <a:lnTo>
                  <a:pt x="0" y="597544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721059" y="8281456"/>
            <a:ext cx="0" cy="614680"/>
          </a:xfrm>
          <a:custGeom>
            <a:avLst/>
            <a:gdLst/>
            <a:ahLst/>
            <a:cxnLst/>
            <a:rect l="l" t="t" r="r" b="b"/>
            <a:pathLst>
              <a:path h="614679">
                <a:moveTo>
                  <a:pt x="0" y="0"/>
                </a:moveTo>
                <a:lnTo>
                  <a:pt x="0" y="61426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64498" y="8263211"/>
            <a:ext cx="0" cy="631190"/>
          </a:xfrm>
          <a:custGeom>
            <a:avLst/>
            <a:gdLst/>
            <a:ahLst/>
            <a:cxnLst/>
            <a:rect l="l" t="t" r="r" b="b"/>
            <a:pathLst>
              <a:path h="631190">
                <a:moveTo>
                  <a:pt x="0" y="0"/>
                </a:moveTo>
                <a:lnTo>
                  <a:pt x="0" y="630994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08698" y="8258649"/>
            <a:ext cx="0" cy="634365"/>
          </a:xfrm>
          <a:custGeom>
            <a:avLst/>
            <a:gdLst/>
            <a:ahLst/>
            <a:cxnLst/>
            <a:rect l="l" t="t" r="r" b="b"/>
            <a:pathLst>
              <a:path h="634365">
                <a:moveTo>
                  <a:pt x="0" y="0"/>
                </a:moveTo>
                <a:lnTo>
                  <a:pt x="0" y="63403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52899" y="8254088"/>
            <a:ext cx="0" cy="638810"/>
          </a:xfrm>
          <a:custGeom>
            <a:avLst/>
            <a:gdLst/>
            <a:ahLst/>
            <a:cxnLst/>
            <a:rect l="l" t="t" r="r" b="b"/>
            <a:pathLst>
              <a:path h="638809">
                <a:moveTo>
                  <a:pt x="0" y="0"/>
                </a:moveTo>
                <a:lnTo>
                  <a:pt x="0" y="63859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6337" y="8248006"/>
            <a:ext cx="0" cy="643255"/>
          </a:xfrm>
          <a:custGeom>
            <a:avLst/>
            <a:gdLst/>
            <a:ahLst/>
            <a:cxnLst/>
            <a:rect l="l" t="t" r="r" b="b"/>
            <a:pathLst>
              <a:path h="643254">
                <a:moveTo>
                  <a:pt x="0" y="0"/>
                </a:moveTo>
                <a:lnTo>
                  <a:pt x="0" y="64315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940538" y="8243444"/>
            <a:ext cx="0" cy="648335"/>
          </a:xfrm>
          <a:custGeom>
            <a:avLst/>
            <a:gdLst/>
            <a:ahLst/>
            <a:cxnLst/>
            <a:rect l="l" t="t" r="r" b="b"/>
            <a:pathLst>
              <a:path h="648334">
                <a:moveTo>
                  <a:pt x="0" y="0"/>
                </a:moveTo>
                <a:lnTo>
                  <a:pt x="0" y="64771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84739" y="8241924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4">
                <a:moveTo>
                  <a:pt x="0" y="0"/>
                </a:moveTo>
                <a:lnTo>
                  <a:pt x="0" y="649240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028939" y="8240403"/>
            <a:ext cx="0" cy="650875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760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72378" y="8238883"/>
            <a:ext cx="0" cy="652780"/>
          </a:xfrm>
          <a:custGeom>
            <a:avLst/>
            <a:gdLst/>
            <a:ahLst/>
            <a:cxnLst/>
            <a:rect l="l" t="t" r="r" b="b"/>
            <a:pathLst>
              <a:path h="652779">
                <a:moveTo>
                  <a:pt x="0" y="0"/>
                </a:moveTo>
                <a:lnTo>
                  <a:pt x="0" y="65228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116578" y="8235842"/>
            <a:ext cx="0" cy="657225"/>
          </a:xfrm>
          <a:custGeom>
            <a:avLst/>
            <a:gdLst/>
            <a:ahLst/>
            <a:cxnLst/>
            <a:rect l="l" t="t" r="r" b="b"/>
            <a:pathLst>
              <a:path h="657225">
                <a:moveTo>
                  <a:pt x="0" y="0"/>
                </a:moveTo>
                <a:lnTo>
                  <a:pt x="0" y="656842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160779" y="8237363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801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204218" y="8238883"/>
            <a:ext cx="0" cy="650875"/>
          </a:xfrm>
          <a:custGeom>
            <a:avLst/>
            <a:gdLst/>
            <a:ahLst/>
            <a:cxnLst/>
            <a:rect l="l" t="t" r="r" b="b"/>
            <a:pathLst>
              <a:path h="650875">
                <a:moveTo>
                  <a:pt x="0" y="0"/>
                </a:moveTo>
                <a:lnTo>
                  <a:pt x="0" y="650760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248418" y="8241924"/>
            <a:ext cx="0" cy="648335"/>
          </a:xfrm>
          <a:custGeom>
            <a:avLst/>
            <a:gdLst/>
            <a:ahLst/>
            <a:cxnLst/>
            <a:rect l="l" t="t" r="r" b="b"/>
            <a:pathLst>
              <a:path h="648334">
                <a:moveTo>
                  <a:pt x="0" y="0"/>
                </a:moveTo>
                <a:lnTo>
                  <a:pt x="0" y="64771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92619" y="8243444"/>
            <a:ext cx="0" cy="645160"/>
          </a:xfrm>
          <a:custGeom>
            <a:avLst/>
            <a:gdLst/>
            <a:ahLst/>
            <a:cxnLst/>
            <a:rect l="l" t="t" r="r" b="b"/>
            <a:pathLst>
              <a:path h="645159">
                <a:moveTo>
                  <a:pt x="0" y="0"/>
                </a:moveTo>
                <a:lnTo>
                  <a:pt x="0" y="64467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336819" y="8240403"/>
            <a:ext cx="0" cy="648335"/>
          </a:xfrm>
          <a:custGeom>
            <a:avLst/>
            <a:gdLst/>
            <a:ahLst/>
            <a:cxnLst/>
            <a:rect l="l" t="t" r="r" b="b"/>
            <a:pathLst>
              <a:path h="648334">
                <a:moveTo>
                  <a:pt x="0" y="0"/>
                </a:moveTo>
                <a:lnTo>
                  <a:pt x="0" y="64771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80258" y="8237363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4">
                <a:moveTo>
                  <a:pt x="0" y="0"/>
                </a:moveTo>
                <a:lnTo>
                  <a:pt x="0" y="64924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24459" y="8234322"/>
            <a:ext cx="0" cy="652780"/>
          </a:xfrm>
          <a:custGeom>
            <a:avLst/>
            <a:gdLst/>
            <a:ahLst/>
            <a:cxnLst/>
            <a:rect l="l" t="t" r="r" b="b"/>
            <a:pathLst>
              <a:path h="652779">
                <a:moveTo>
                  <a:pt x="0" y="0"/>
                </a:moveTo>
                <a:lnTo>
                  <a:pt x="0" y="65228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68659" y="8231281"/>
            <a:ext cx="0" cy="654050"/>
          </a:xfrm>
          <a:custGeom>
            <a:avLst/>
            <a:gdLst/>
            <a:ahLst/>
            <a:cxnLst/>
            <a:rect l="l" t="t" r="r" b="b"/>
            <a:pathLst>
              <a:path h="654050">
                <a:moveTo>
                  <a:pt x="0" y="0"/>
                </a:moveTo>
                <a:lnTo>
                  <a:pt x="0" y="653801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12098" y="8226719"/>
            <a:ext cx="0" cy="658495"/>
          </a:xfrm>
          <a:custGeom>
            <a:avLst/>
            <a:gdLst/>
            <a:ahLst/>
            <a:cxnLst/>
            <a:rect l="l" t="t" r="r" b="b"/>
            <a:pathLst>
              <a:path h="658495">
                <a:moveTo>
                  <a:pt x="0" y="0"/>
                </a:moveTo>
                <a:lnTo>
                  <a:pt x="0" y="65836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56298" y="8222158"/>
            <a:ext cx="0" cy="661670"/>
          </a:xfrm>
          <a:custGeom>
            <a:avLst/>
            <a:gdLst/>
            <a:ahLst/>
            <a:cxnLst/>
            <a:rect l="l" t="t" r="r" b="b"/>
            <a:pathLst>
              <a:path h="661670">
                <a:moveTo>
                  <a:pt x="0" y="0"/>
                </a:moveTo>
                <a:lnTo>
                  <a:pt x="0" y="661403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600499" y="8216076"/>
            <a:ext cx="0" cy="668020"/>
          </a:xfrm>
          <a:custGeom>
            <a:avLst/>
            <a:gdLst/>
            <a:ahLst/>
            <a:cxnLst/>
            <a:rect l="l" t="t" r="r" b="b"/>
            <a:pathLst>
              <a:path h="668020">
                <a:moveTo>
                  <a:pt x="0" y="0"/>
                </a:moveTo>
                <a:lnTo>
                  <a:pt x="0" y="667485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44699" y="8211515"/>
            <a:ext cx="0" cy="672465"/>
          </a:xfrm>
          <a:custGeom>
            <a:avLst/>
            <a:gdLst/>
            <a:ahLst/>
            <a:cxnLst/>
            <a:rect l="l" t="t" r="r" b="b"/>
            <a:pathLst>
              <a:path h="672465">
                <a:moveTo>
                  <a:pt x="0" y="0"/>
                </a:moveTo>
                <a:lnTo>
                  <a:pt x="0" y="67204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88138" y="8205433"/>
            <a:ext cx="0" cy="676910"/>
          </a:xfrm>
          <a:custGeom>
            <a:avLst/>
            <a:gdLst/>
            <a:ahLst/>
            <a:cxnLst/>
            <a:rect l="l" t="t" r="r" b="b"/>
            <a:pathLst>
              <a:path h="676909">
                <a:moveTo>
                  <a:pt x="0" y="0"/>
                </a:moveTo>
                <a:lnTo>
                  <a:pt x="0" y="676608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732339" y="8200871"/>
            <a:ext cx="0" cy="681355"/>
          </a:xfrm>
          <a:custGeom>
            <a:avLst/>
            <a:gdLst/>
            <a:ahLst/>
            <a:cxnLst/>
            <a:rect l="l" t="t" r="r" b="b"/>
            <a:pathLst>
              <a:path h="681354">
                <a:moveTo>
                  <a:pt x="0" y="0"/>
                </a:moveTo>
                <a:lnTo>
                  <a:pt x="0" y="681169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776539" y="8196310"/>
            <a:ext cx="0" cy="685800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0"/>
                </a:moveTo>
                <a:lnTo>
                  <a:pt x="0" y="685731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819978" y="8191748"/>
            <a:ext cx="0" cy="688975"/>
          </a:xfrm>
          <a:custGeom>
            <a:avLst/>
            <a:gdLst/>
            <a:ahLst/>
            <a:cxnLst/>
            <a:rect l="l" t="t" r="r" b="b"/>
            <a:pathLst>
              <a:path h="688975">
                <a:moveTo>
                  <a:pt x="0" y="0"/>
                </a:moveTo>
                <a:lnTo>
                  <a:pt x="0" y="68877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64179" y="8185667"/>
            <a:ext cx="0" cy="695325"/>
          </a:xfrm>
          <a:custGeom>
            <a:avLst/>
            <a:gdLst/>
            <a:ahLst/>
            <a:cxnLst/>
            <a:rect l="l" t="t" r="r" b="b"/>
            <a:pathLst>
              <a:path h="695325">
                <a:moveTo>
                  <a:pt x="0" y="0"/>
                </a:moveTo>
                <a:lnTo>
                  <a:pt x="0" y="694854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908379" y="8181105"/>
            <a:ext cx="0" cy="698500"/>
          </a:xfrm>
          <a:custGeom>
            <a:avLst/>
            <a:gdLst/>
            <a:ahLst/>
            <a:cxnLst/>
            <a:rect l="l" t="t" r="r" b="b"/>
            <a:pathLst>
              <a:path h="698500">
                <a:moveTo>
                  <a:pt x="0" y="0"/>
                </a:moveTo>
                <a:lnTo>
                  <a:pt x="0" y="697895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952580" y="8176544"/>
            <a:ext cx="0" cy="702945"/>
          </a:xfrm>
          <a:custGeom>
            <a:avLst/>
            <a:gdLst/>
            <a:ahLst/>
            <a:cxnLst/>
            <a:rect l="l" t="t" r="r" b="b"/>
            <a:pathLst>
              <a:path h="702945">
                <a:moveTo>
                  <a:pt x="0" y="0"/>
                </a:moveTo>
                <a:lnTo>
                  <a:pt x="0" y="70245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96018" y="8170462"/>
            <a:ext cx="0" cy="708660"/>
          </a:xfrm>
          <a:custGeom>
            <a:avLst/>
            <a:gdLst/>
            <a:ahLst/>
            <a:cxnLst/>
            <a:rect l="l" t="t" r="r" b="b"/>
            <a:pathLst>
              <a:path h="708659">
                <a:moveTo>
                  <a:pt x="0" y="0"/>
                </a:moveTo>
                <a:lnTo>
                  <a:pt x="0" y="708538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40219" y="8165900"/>
            <a:ext cx="0" cy="711835"/>
          </a:xfrm>
          <a:custGeom>
            <a:avLst/>
            <a:gdLst/>
            <a:ahLst/>
            <a:cxnLst/>
            <a:rect l="l" t="t" r="r" b="b"/>
            <a:pathLst>
              <a:path h="711834">
                <a:moveTo>
                  <a:pt x="0" y="0"/>
                </a:moveTo>
                <a:lnTo>
                  <a:pt x="0" y="711579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84419" y="8159818"/>
            <a:ext cx="0" cy="718185"/>
          </a:xfrm>
          <a:custGeom>
            <a:avLst/>
            <a:gdLst/>
            <a:ahLst/>
            <a:cxnLst/>
            <a:rect l="l" t="t" r="r" b="b"/>
            <a:pathLst>
              <a:path h="718184">
                <a:moveTo>
                  <a:pt x="0" y="0"/>
                </a:moveTo>
                <a:lnTo>
                  <a:pt x="0" y="717661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127858" y="8153737"/>
            <a:ext cx="0" cy="722630"/>
          </a:xfrm>
          <a:custGeom>
            <a:avLst/>
            <a:gdLst/>
            <a:ahLst/>
            <a:cxnLst/>
            <a:rect l="l" t="t" r="r" b="b"/>
            <a:pathLst>
              <a:path h="722629">
                <a:moveTo>
                  <a:pt x="0" y="0"/>
                </a:moveTo>
                <a:lnTo>
                  <a:pt x="0" y="72222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72059" y="8147655"/>
            <a:ext cx="0" cy="728345"/>
          </a:xfrm>
          <a:custGeom>
            <a:avLst/>
            <a:gdLst/>
            <a:ahLst/>
            <a:cxnLst/>
            <a:rect l="l" t="t" r="r" b="b"/>
            <a:pathLst>
              <a:path h="728345">
                <a:moveTo>
                  <a:pt x="0" y="0"/>
                </a:moveTo>
                <a:lnTo>
                  <a:pt x="0" y="728304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216259" y="8140052"/>
            <a:ext cx="0" cy="735965"/>
          </a:xfrm>
          <a:custGeom>
            <a:avLst/>
            <a:gdLst/>
            <a:ahLst/>
            <a:cxnLst/>
            <a:rect l="l" t="t" r="r" b="b"/>
            <a:pathLst>
              <a:path h="735965">
                <a:moveTo>
                  <a:pt x="0" y="0"/>
                </a:moveTo>
                <a:lnTo>
                  <a:pt x="0" y="73590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260460" y="8133970"/>
            <a:ext cx="0" cy="741045"/>
          </a:xfrm>
          <a:custGeom>
            <a:avLst/>
            <a:gdLst/>
            <a:ahLst/>
            <a:cxnLst/>
            <a:rect l="l" t="t" r="r" b="b"/>
            <a:pathLst>
              <a:path h="741045">
                <a:moveTo>
                  <a:pt x="0" y="0"/>
                </a:moveTo>
                <a:lnTo>
                  <a:pt x="0" y="74046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303898" y="8126369"/>
            <a:ext cx="0" cy="748665"/>
          </a:xfrm>
          <a:custGeom>
            <a:avLst/>
            <a:gdLst/>
            <a:ahLst/>
            <a:cxnLst/>
            <a:rect l="l" t="t" r="r" b="b"/>
            <a:pathLst>
              <a:path h="748665">
                <a:moveTo>
                  <a:pt x="0" y="0"/>
                </a:moveTo>
                <a:lnTo>
                  <a:pt x="0" y="74807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348099" y="8120287"/>
            <a:ext cx="0" cy="754380"/>
          </a:xfrm>
          <a:custGeom>
            <a:avLst/>
            <a:gdLst/>
            <a:ahLst/>
            <a:cxnLst/>
            <a:rect l="l" t="t" r="r" b="b"/>
            <a:pathLst>
              <a:path h="754379">
                <a:moveTo>
                  <a:pt x="0" y="0"/>
                </a:moveTo>
                <a:lnTo>
                  <a:pt x="0" y="754152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580988" y="8397012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0"/>
                </a:moveTo>
                <a:lnTo>
                  <a:pt x="0" y="132280"/>
                </a:lnTo>
              </a:path>
            </a:pathLst>
          </a:custGeom>
          <a:ln w="914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2620616" y="8374205"/>
            <a:ext cx="0" cy="137160"/>
          </a:xfrm>
          <a:custGeom>
            <a:avLst/>
            <a:gdLst/>
            <a:ahLst/>
            <a:cxnLst/>
            <a:rect l="l" t="t" r="r" b="b"/>
            <a:pathLst>
              <a:path h="137159">
                <a:moveTo>
                  <a:pt x="0" y="0"/>
                </a:moveTo>
                <a:lnTo>
                  <a:pt x="0" y="13684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664817" y="8351397"/>
            <a:ext cx="0" cy="141605"/>
          </a:xfrm>
          <a:custGeom>
            <a:avLst/>
            <a:gdLst/>
            <a:ahLst/>
            <a:cxnLst/>
            <a:rect l="l" t="t" r="r" b="b"/>
            <a:pathLst>
              <a:path h="141604">
                <a:moveTo>
                  <a:pt x="0" y="0"/>
                </a:moveTo>
                <a:lnTo>
                  <a:pt x="0" y="14140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709018" y="8328590"/>
            <a:ext cx="0" cy="146050"/>
          </a:xfrm>
          <a:custGeom>
            <a:avLst/>
            <a:gdLst/>
            <a:ahLst/>
            <a:cxnLst/>
            <a:rect l="l" t="t" r="r" b="b"/>
            <a:pathLst>
              <a:path h="146050">
                <a:moveTo>
                  <a:pt x="0" y="0"/>
                </a:moveTo>
                <a:lnTo>
                  <a:pt x="0" y="145964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53218" y="8313386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0"/>
                </a:moveTo>
                <a:lnTo>
                  <a:pt x="0" y="14900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96657" y="8296661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046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840857" y="8279936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08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85058" y="8263211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12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928497" y="8240403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69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972697" y="8216076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5">
                <a:moveTo>
                  <a:pt x="0" y="0"/>
                </a:moveTo>
                <a:lnTo>
                  <a:pt x="0" y="17029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016898" y="8191748"/>
            <a:ext cx="0" cy="175260"/>
          </a:xfrm>
          <a:custGeom>
            <a:avLst/>
            <a:gdLst/>
            <a:ahLst/>
            <a:cxnLst/>
            <a:rect l="l" t="t" r="r" b="b"/>
            <a:pathLst>
              <a:path h="175259">
                <a:moveTo>
                  <a:pt x="0" y="0"/>
                </a:moveTo>
                <a:lnTo>
                  <a:pt x="0" y="17485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061098" y="8165900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45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104537" y="8137011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53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148738" y="8105082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0"/>
                </a:moveTo>
                <a:lnTo>
                  <a:pt x="0" y="19766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92938" y="8073152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0"/>
                </a:moveTo>
                <a:lnTo>
                  <a:pt x="0" y="206783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37139" y="8039702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906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80577" y="8060988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0"/>
                </a:moveTo>
                <a:lnTo>
                  <a:pt x="0" y="21590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324778" y="807923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94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368978" y="8099000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46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412417" y="8117245"/>
            <a:ext cx="0" cy="222250"/>
          </a:xfrm>
          <a:custGeom>
            <a:avLst/>
            <a:gdLst/>
            <a:ahLst/>
            <a:cxnLst/>
            <a:rect l="l" t="t" r="r" b="b"/>
            <a:pathLst>
              <a:path h="222250">
                <a:moveTo>
                  <a:pt x="0" y="0"/>
                </a:moveTo>
                <a:lnTo>
                  <a:pt x="0" y="22198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456618" y="8112684"/>
            <a:ext cx="0" cy="225425"/>
          </a:xfrm>
          <a:custGeom>
            <a:avLst/>
            <a:gdLst/>
            <a:ahLst/>
            <a:cxnLst/>
            <a:rect l="l" t="t" r="r" b="b"/>
            <a:pathLst>
              <a:path h="225425">
                <a:moveTo>
                  <a:pt x="0" y="0"/>
                </a:moveTo>
                <a:lnTo>
                  <a:pt x="0" y="225029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500818" y="8106602"/>
            <a:ext cx="0" cy="229870"/>
          </a:xfrm>
          <a:custGeom>
            <a:avLst/>
            <a:gdLst/>
            <a:ahLst/>
            <a:cxnLst/>
            <a:rect l="l" t="t" r="r" b="b"/>
            <a:pathLst>
              <a:path h="229870">
                <a:moveTo>
                  <a:pt x="0" y="0"/>
                </a:moveTo>
                <a:lnTo>
                  <a:pt x="0" y="22959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545019" y="8102041"/>
            <a:ext cx="0" cy="233045"/>
          </a:xfrm>
          <a:custGeom>
            <a:avLst/>
            <a:gdLst/>
            <a:ahLst/>
            <a:cxnLst/>
            <a:rect l="l" t="t" r="r" b="b"/>
            <a:pathLst>
              <a:path h="233045">
                <a:moveTo>
                  <a:pt x="0" y="0"/>
                </a:moveTo>
                <a:lnTo>
                  <a:pt x="0" y="23263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88457" y="8095959"/>
            <a:ext cx="0" cy="238760"/>
          </a:xfrm>
          <a:custGeom>
            <a:avLst/>
            <a:gdLst/>
            <a:ahLst/>
            <a:cxnLst/>
            <a:rect l="l" t="t" r="r" b="b"/>
            <a:pathLst>
              <a:path h="238759">
                <a:moveTo>
                  <a:pt x="0" y="0"/>
                </a:moveTo>
                <a:lnTo>
                  <a:pt x="0" y="23871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632658" y="8070111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31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76858" y="8042743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95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721059" y="8015374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08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764498" y="7986485"/>
            <a:ext cx="0" cy="276860"/>
          </a:xfrm>
          <a:custGeom>
            <a:avLst/>
            <a:gdLst/>
            <a:ahLst/>
            <a:cxnLst/>
            <a:rect l="l" t="t" r="r" b="b"/>
            <a:pathLst>
              <a:path h="276859">
                <a:moveTo>
                  <a:pt x="0" y="0"/>
                </a:moveTo>
                <a:lnTo>
                  <a:pt x="0" y="276725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808698" y="7975842"/>
            <a:ext cx="0" cy="283210"/>
          </a:xfrm>
          <a:custGeom>
            <a:avLst/>
            <a:gdLst/>
            <a:ahLst/>
            <a:cxnLst/>
            <a:rect l="l" t="t" r="r" b="b"/>
            <a:pathLst>
              <a:path h="283209">
                <a:moveTo>
                  <a:pt x="0" y="0"/>
                </a:moveTo>
                <a:lnTo>
                  <a:pt x="0" y="28280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852899" y="7963679"/>
            <a:ext cx="0" cy="290830"/>
          </a:xfrm>
          <a:custGeom>
            <a:avLst/>
            <a:gdLst/>
            <a:ahLst/>
            <a:cxnLst/>
            <a:rect l="l" t="t" r="r" b="b"/>
            <a:pathLst>
              <a:path h="290829">
                <a:moveTo>
                  <a:pt x="0" y="0"/>
                </a:moveTo>
                <a:lnTo>
                  <a:pt x="0" y="290409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96337" y="7951514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649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940538" y="7939351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5">
                <a:moveTo>
                  <a:pt x="0" y="0"/>
                </a:moveTo>
                <a:lnTo>
                  <a:pt x="0" y="30409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84739" y="7933269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865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4028939" y="7928708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4">
                <a:moveTo>
                  <a:pt x="0" y="0"/>
                </a:moveTo>
                <a:lnTo>
                  <a:pt x="0" y="31169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72378" y="7922625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5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116578" y="7916543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29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160779" y="7911982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38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204218" y="7905901"/>
            <a:ext cx="0" cy="333375"/>
          </a:xfrm>
          <a:custGeom>
            <a:avLst/>
            <a:gdLst/>
            <a:ahLst/>
            <a:cxnLst/>
            <a:rect l="l" t="t" r="r" b="b"/>
            <a:pathLst>
              <a:path h="333375">
                <a:moveTo>
                  <a:pt x="0" y="0"/>
                </a:moveTo>
                <a:lnTo>
                  <a:pt x="0" y="33298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248418" y="7899819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5">
                <a:moveTo>
                  <a:pt x="0" y="0"/>
                </a:moveTo>
                <a:lnTo>
                  <a:pt x="0" y="34210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92619" y="7893736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4">
                <a:moveTo>
                  <a:pt x="0" y="0"/>
                </a:moveTo>
                <a:lnTo>
                  <a:pt x="0" y="34970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336819" y="7883094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31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80258" y="7872450"/>
            <a:ext cx="0" cy="365125"/>
          </a:xfrm>
          <a:custGeom>
            <a:avLst/>
            <a:gdLst/>
            <a:ahLst/>
            <a:cxnLst/>
            <a:rect l="l" t="t" r="r" b="b"/>
            <a:pathLst>
              <a:path h="365125">
                <a:moveTo>
                  <a:pt x="0" y="0"/>
                </a:moveTo>
                <a:lnTo>
                  <a:pt x="0" y="364912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424459" y="7861806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51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468659" y="7851164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11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512098" y="7837479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4">
                <a:moveTo>
                  <a:pt x="0" y="0"/>
                </a:moveTo>
                <a:lnTo>
                  <a:pt x="0" y="38923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556298" y="782531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84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600499" y="7811631"/>
            <a:ext cx="0" cy="404495"/>
          </a:xfrm>
          <a:custGeom>
            <a:avLst/>
            <a:gdLst/>
            <a:ahLst/>
            <a:cxnLst/>
            <a:rect l="l" t="t" r="r" b="b"/>
            <a:pathLst>
              <a:path h="404495">
                <a:moveTo>
                  <a:pt x="0" y="0"/>
                </a:moveTo>
                <a:lnTo>
                  <a:pt x="0" y="404444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644699" y="7797947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356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88138" y="7785783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4">
                <a:moveTo>
                  <a:pt x="0" y="0"/>
                </a:moveTo>
                <a:lnTo>
                  <a:pt x="0" y="419649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732339" y="7772100"/>
            <a:ext cx="0" cy="429259"/>
          </a:xfrm>
          <a:custGeom>
            <a:avLst/>
            <a:gdLst/>
            <a:ahLst/>
            <a:cxnLst/>
            <a:rect l="l" t="t" r="r" b="b"/>
            <a:pathLst>
              <a:path h="429259">
                <a:moveTo>
                  <a:pt x="0" y="0"/>
                </a:moveTo>
                <a:lnTo>
                  <a:pt x="0" y="428772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776539" y="7759935"/>
            <a:ext cx="0" cy="436880"/>
          </a:xfrm>
          <a:custGeom>
            <a:avLst/>
            <a:gdLst/>
            <a:ahLst/>
            <a:cxnLst/>
            <a:rect l="l" t="t" r="r" b="b"/>
            <a:pathLst>
              <a:path h="436879">
                <a:moveTo>
                  <a:pt x="0" y="0"/>
                </a:moveTo>
                <a:lnTo>
                  <a:pt x="0" y="43637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819978" y="7746251"/>
            <a:ext cx="0" cy="445770"/>
          </a:xfrm>
          <a:custGeom>
            <a:avLst/>
            <a:gdLst/>
            <a:ahLst/>
            <a:cxnLst/>
            <a:rect l="l" t="t" r="r" b="b"/>
            <a:pathLst>
              <a:path h="445770">
                <a:moveTo>
                  <a:pt x="0" y="0"/>
                </a:moveTo>
                <a:lnTo>
                  <a:pt x="0" y="44549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864179" y="7732567"/>
            <a:ext cx="0" cy="453390"/>
          </a:xfrm>
          <a:custGeom>
            <a:avLst/>
            <a:gdLst/>
            <a:ahLst/>
            <a:cxnLst/>
            <a:rect l="l" t="t" r="r" b="b"/>
            <a:pathLst>
              <a:path h="453390">
                <a:moveTo>
                  <a:pt x="0" y="0"/>
                </a:moveTo>
                <a:lnTo>
                  <a:pt x="0" y="45309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908379" y="7718883"/>
            <a:ext cx="0" cy="462280"/>
          </a:xfrm>
          <a:custGeom>
            <a:avLst/>
            <a:gdLst/>
            <a:ahLst/>
            <a:cxnLst/>
            <a:rect l="l" t="t" r="r" b="b"/>
            <a:pathLst>
              <a:path h="462279">
                <a:moveTo>
                  <a:pt x="0" y="0"/>
                </a:moveTo>
                <a:lnTo>
                  <a:pt x="0" y="46222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952580" y="7705198"/>
            <a:ext cx="0" cy="471805"/>
          </a:xfrm>
          <a:custGeom>
            <a:avLst/>
            <a:gdLst/>
            <a:ahLst/>
            <a:cxnLst/>
            <a:rect l="l" t="t" r="r" b="b"/>
            <a:pathLst>
              <a:path h="471804">
                <a:moveTo>
                  <a:pt x="0" y="0"/>
                </a:moveTo>
                <a:lnTo>
                  <a:pt x="0" y="47134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96018" y="7689994"/>
            <a:ext cx="0" cy="480695"/>
          </a:xfrm>
          <a:custGeom>
            <a:avLst/>
            <a:gdLst/>
            <a:ahLst/>
            <a:cxnLst/>
            <a:rect l="l" t="t" r="r" b="b"/>
            <a:pathLst>
              <a:path h="480695">
                <a:moveTo>
                  <a:pt x="0" y="0"/>
                </a:moveTo>
                <a:lnTo>
                  <a:pt x="0" y="48046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040219" y="7674789"/>
            <a:ext cx="0" cy="491490"/>
          </a:xfrm>
          <a:custGeom>
            <a:avLst/>
            <a:gdLst/>
            <a:ahLst/>
            <a:cxnLst/>
            <a:rect l="l" t="t" r="r" b="b"/>
            <a:pathLst>
              <a:path h="491490">
                <a:moveTo>
                  <a:pt x="0" y="0"/>
                </a:moveTo>
                <a:lnTo>
                  <a:pt x="0" y="49111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84419" y="7661105"/>
            <a:ext cx="0" cy="499109"/>
          </a:xfrm>
          <a:custGeom>
            <a:avLst/>
            <a:gdLst/>
            <a:ahLst/>
            <a:cxnLst/>
            <a:rect l="l" t="t" r="r" b="b"/>
            <a:pathLst>
              <a:path h="499109">
                <a:moveTo>
                  <a:pt x="0" y="0"/>
                </a:moveTo>
                <a:lnTo>
                  <a:pt x="0" y="498713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127858" y="7645900"/>
            <a:ext cx="0" cy="508000"/>
          </a:xfrm>
          <a:custGeom>
            <a:avLst/>
            <a:gdLst/>
            <a:ahLst/>
            <a:cxnLst/>
            <a:rect l="l" t="t" r="r" b="b"/>
            <a:pathLst>
              <a:path h="508000">
                <a:moveTo>
                  <a:pt x="0" y="0"/>
                </a:moveTo>
                <a:lnTo>
                  <a:pt x="0" y="50783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172059" y="7629175"/>
            <a:ext cx="0" cy="518795"/>
          </a:xfrm>
          <a:custGeom>
            <a:avLst/>
            <a:gdLst/>
            <a:ahLst/>
            <a:cxnLst/>
            <a:rect l="l" t="t" r="r" b="b"/>
            <a:pathLst>
              <a:path h="518795">
                <a:moveTo>
                  <a:pt x="0" y="0"/>
                </a:moveTo>
                <a:lnTo>
                  <a:pt x="0" y="51847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216259" y="7613970"/>
            <a:ext cx="0" cy="526415"/>
          </a:xfrm>
          <a:custGeom>
            <a:avLst/>
            <a:gdLst/>
            <a:ahLst/>
            <a:cxnLst/>
            <a:rect l="l" t="t" r="r" b="b"/>
            <a:pathLst>
              <a:path h="526415">
                <a:moveTo>
                  <a:pt x="0" y="0"/>
                </a:moveTo>
                <a:lnTo>
                  <a:pt x="0" y="52608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60460" y="7597245"/>
            <a:ext cx="0" cy="537210"/>
          </a:xfrm>
          <a:custGeom>
            <a:avLst/>
            <a:gdLst/>
            <a:ahLst/>
            <a:cxnLst/>
            <a:rect l="l" t="t" r="r" b="b"/>
            <a:pathLst>
              <a:path h="537209">
                <a:moveTo>
                  <a:pt x="0" y="0"/>
                </a:moveTo>
                <a:lnTo>
                  <a:pt x="0" y="53672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303898" y="7579000"/>
            <a:ext cx="0" cy="547370"/>
          </a:xfrm>
          <a:custGeom>
            <a:avLst/>
            <a:gdLst/>
            <a:ahLst/>
            <a:cxnLst/>
            <a:rect l="l" t="t" r="r" b="b"/>
            <a:pathLst>
              <a:path h="547370">
                <a:moveTo>
                  <a:pt x="0" y="0"/>
                </a:moveTo>
                <a:lnTo>
                  <a:pt x="0" y="54736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348099" y="7562274"/>
            <a:ext cx="0" cy="558165"/>
          </a:xfrm>
          <a:custGeom>
            <a:avLst/>
            <a:gdLst/>
            <a:ahLst/>
            <a:cxnLst/>
            <a:rect l="l" t="t" r="r" b="b"/>
            <a:pathLst>
              <a:path h="558165">
                <a:moveTo>
                  <a:pt x="0" y="0"/>
                </a:moveTo>
                <a:lnTo>
                  <a:pt x="0" y="55801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576416" y="7472567"/>
            <a:ext cx="0" cy="1743075"/>
          </a:xfrm>
          <a:custGeom>
            <a:avLst/>
            <a:gdLst/>
            <a:ahLst/>
            <a:cxnLst/>
            <a:rect l="l" t="t" r="r" b="b"/>
            <a:pathLst>
              <a:path h="1743075">
                <a:moveTo>
                  <a:pt x="0" y="1742456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544408" y="9215024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44408" y="9021924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44408" y="882882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44408" y="863420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44408" y="844110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44408" y="824800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44408" y="805338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44408" y="786028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44408" y="766718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544408" y="747256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576416" y="9215024"/>
            <a:ext cx="2773045" cy="0"/>
          </a:xfrm>
          <a:custGeom>
            <a:avLst/>
            <a:gdLst/>
            <a:ahLst/>
            <a:cxnLst/>
            <a:rect l="l" t="t" r="r" b="b"/>
            <a:pathLst>
              <a:path w="2773045">
                <a:moveTo>
                  <a:pt x="0" y="0"/>
                </a:moveTo>
                <a:lnTo>
                  <a:pt x="27724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576416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753218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928497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105299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280577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457380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632658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807936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984739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160017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336819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512098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688900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864179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040981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216259" y="9215024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 txBox="1"/>
          <p:nvPr/>
        </p:nvSpPr>
        <p:spPr>
          <a:xfrm>
            <a:off x="2171932" y="8174115"/>
            <a:ext cx="294640" cy="531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016304" y="837946"/>
            <a:ext cx="5635625" cy="7286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746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needs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order volume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given period </a:t>
            </a:r>
            <a:r>
              <a:rPr sz="1000" dirty="0">
                <a:latin typeface="Arial"/>
                <a:cs typeface="Arial"/>
              </a:rPr>
              <a:t>to generate </a:t>
            </a:r>
            <a:r>
              <a:rPr sz="1000" spc="-5" dirty="0">
                <a:latin typeface="Arial"/>
                <a:cs typeface="Arial"/>
              </a:rPr>
              <a:t>growth. Orders that will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demand in the  this </a:t>
            </a:r>
            <a:r>
              <a:rPr sz="1000" spc="-10" dirty="0">
                <a:latin typeface="Arial"/>
                <a:cs typeface="Arial"/>
              </a:rPr>
              <a:t>year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27305" indent="-227965">
              <a:lnSpc>
                <a:spcPct val="143800"/>
              </a:lnSpc>
              <a:spcBef>
                <a:spcPts val="66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Florida Power and Light ordered three SGT6-8000H gas turbines from Siemens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December 2012,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Port Everglades </a:t>
            </a:r>
            <a:r>
              <a:rPr sz="1000" dirty="0">
                <a:latin typeface="Arial"/>
                <a:cs typeface="Arial"/>
              </a:rPr>
              <a:t>Next </a:t>
            </a:r>
            <a:r>
              <a:rPr sz="1000" spc="-5" dirty="0">
                <a:latin typeface="Arial"/>
                <a:cs typeface="Arial"/>
              </a:rPr>
              <a:t>Generation Clean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Center, a combined  cycle plant scheduled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begin </a:t>
            </a:r>
            <a:r>
              <a:rPr sz="1000" dirty="0">
                <a:latin typeface="Arial"/>
                <a:cs typeface="Arial"/>
              </a:rPr>
              <a:t>commercial </a:t>
            </a:r>
            <a:r>
              <a:rPr sz="1000" spc="-5" dirty="0">
                <a:latin typeface="Arial"/>
                <a:cs typeface="Arial"/>
              </a:rPr>
              <a:t>operation in 2016.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$46.5m units will begin  shipping from Siemens’ US plant in Charlotte in 2014, but progress payments will continue  from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through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2016.</a:t>
            </a:r>
            <a:endParaRPr sz="1000">
              <a:latin typeface="Arial"/>
              <a:cs typeface="Arial"/>
            </a:endParaRPr>
          </a:p>
          <a:p>
            <a:pPr marL="469265" marR="105410" indent="-227965">
              <a:lnSpc>
                <a:spcPct val="1438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Canadian power producer TransAlta Generation ordered two M501GAC gas turbines from  MHI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800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Sundance 7 combined-cycle power plant. MHI will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the hot gas  path </a:t>
            </a:r>
            <a:r>
              <a:rPr sz="1000" dirty="0">
                <a:latin typeface="Arial"/>
                <a:cs typeface="Arial"/>
              </a:rPr>
              <a:t>components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Japan, but perform the bulk of the manufacturing, and all of the  assembly, in Savannah (US). Full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the $49m units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scheduled </a:t>
            </a:r>
            <a:r>
              <a:rPr sz="1000" dirty="0">
                <a:latin typeface="Arial"/>
                <a:cs typeface="Arial"/>
              </a:rPr>
              <a:t>for late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 marL="469265" marR="151130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El Sauz power plant in Mexico ordered a </a:t>
            </a:r>
            <a:r>
              <a:rPr sz="1000" dirty="0">
                <a:latin typeface="Arial"/>
                <a:cs typeface="Arial"/>
              </a:rPr>
              <a:t>GT24 </a:t>
            </a:r>
            <a:r>
              <a:rPr sz="1000" spc="-5" dirty="0">
                <a:latin typeface="Arial"/>
                <a:cs typeface="Arial"/>
              </a:rPr>
              <a:t>gas turbine from Alstom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July 2012.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230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$39m 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scheduled </a:t>
            </a:r>
            <a:r>
              <a:rPr sz="1000" dirty="0">
                <a:latin typeface="Arial"/>
                <a:cs typeface="Arial"/>
              </a:rPr>
              <a:t>for delivery </a:t>
            </a:r>
            <a:r>
              <a:rPr sz="1000" spc="-5" dirty="0">
                <a:latin typeface="Arial"/>
                <a:cs typeface="Arial"/>
              </a:rPr>
              <a:t>later this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year.</a:t>
            </a:r>
            <a:endParaRPr sz="1000">
              <a:latin typeface="Arial"/>
              <a:cs typeface="Arial"/>
            </a:endParaRPr>
          </a:p>
          <a:p>
            <a:pPr marL="469265" marR="57150" indent="-227965">
              <a:lnSpc>
                <a:spcPct val="144000"/>
              </a:lnSpc>
              <a:spcBef>
                <a:spcPts val="5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Also in Mexico, textile and </a:t>
            </a:r>
            <a:r>
              <a:rPr sz="1000" dirty="0">
                <a:latin typeface="Arial"/>
                <a:cs typeface="Arial"/>
              </a:rPr>
              <a:t>chemical </a:t>
            </a:r>
            <a:r>
              <a:rPr sz="1000" spc="-5" dirty="0">
                <a:latin typeface="Arial"/>
                <a:cs typeface="Arial"/>
              </a:rPr>
              <a:t>manufacturer CYDSA ordered a 61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Trent 60 </a:t>
            </a:r>
            <a:r>
              <a:rPr sz="1000" spc="10" dirty="0">
                <a:latin typeface="Arial"/>
                <a:cs typeface="Arial"/>
              </a:rPr>
              <a:t>WLE  </a:t>
            </a:r>
            <a:r>
              <a:rPr sz="1000" spc="-5" dirty="0">
                <a:latin typeface="Arial"/>
                <a:cs typeface="Arial"/>
              </a:rPr>
              <a:t>gas turbine from Rolls </a:t>
            </a:r>
            <a:r>
              <a:rPr sz="1000" dirty="0">
                <a:latin typeface="Arial"/>
                <a:cs typeface="Arial"/>
              </a:rPr>
              <a:t>Royce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March, </a:t>
            </a:r>
            <a:r>
              <a:rPr sz="1000" dirty="0">
                <a:latin typeface="Arial"/>
                <a:cs typeface="Arial"/>
              </a:rPr>
              <a:t>for approximately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$15m.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another 1.8%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as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European spending </a:t>
            </a:r>
            <a:r>
              <a:rPr sz="1000" dirty="0">
                <a:latin typeface="Arial"/>
                <a:cs typeface="Arial"/>
              </a:rPr>
              <a:t>remains slow, </a:t>
            </a:r>
            <a:r>
              <a:rPr sz="1000" spc="-5" dirty="0">
                <a:latin typeface="Arial"/>
                <a:cs typeface="Arial"/>
              </a:rPr>
              <a:t>then  accelerate to 3-4% annually beginning in 2015, as global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spending growth stabilizes at 7% per  year.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 spending growth rates are not growing at </a:t>
            </a:r>
            <a:r>
              <a:rPr sz="1000" dirty="0">
                <a:latin typeface="Arial"/>
                <a:cs typeface="Arial"/>
              </a:rPr>
              <a:t>the same </a:t>
            </a:r>
            <a:r>
              <a:rPr sz="1000" spc="-5" dirty="0">
                <a:latin typeface="Arial"/>
                <a:cs typeface="Arial"/>
              </a:rPr>
              <a:t>rate as overall </a:t>
            </a:r>
            <a:r>
              <a:rPr sz="1000" dirty="0">
                <a:latin typeface="Arial"/>
                <a:cs typeface="Arial"/>
              </a:rPr>
              <a:t>utility  </a:t>
            </a:r>
            <a:r>
              <a:rPr sz="1000" spc="-5" dirty="0">
                <a:latin typeface="Arial"/>
                <a:cs typeface="Arial"/>
              </a:rPr>
              <a:t>spending because utilities spend proportionately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that wears out </a:t>
            </a:r>
            <a:r>
              <a:rPr sz="1000" dirty="0">
                <a:latin typeface="Arial"/>
                <a:cs typeface="Arial"/>
              </a:rPr>
              <a:t>faster, </a:t>
            </a:r>
            <a:r>
              <a:rPr sz="1000" spc="-5" dirty="0">
                <a:latin typeface="Arial"/>
                <a:cs typeface="Arial"/>
              </a:rPr>
              <a:t>such as .  substation and power distribution </a:t>
            </a:r>
            <a:r>
              <a:rPr sz="1000" dirty="0">
                <a:latin typeface="Arial"/>
                <a:cs typeface="Arial"/>
              </a:rPr>
              <a:t>infrastructure,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spc="-10" dirty="0">
                <a:latin typeface="Arial"/>
                <a:cs typeface="Arial"/>
              </a:rPr>
              <a:t>need </a:t>
            </a:r>
            <a:r>
              <a:rPr sz="1000" spc="-5" dirty="0">
                <a:latin typeface="Arial"/>
                <a:cs typeface="Arial"/>
              </a:rPr>
              <a:t>to be updated or replaced as often as  </a:t>
            </a:r>
            <a:r>
              <a:rPr sz="1000" dirty="0">
                <a:latin typeface="Arial"/>
                <a:cs typeface="Arial"/>
              </a:rPr>
              <a:t>every few </a:t>
            </a:r>
            <a:r>
              <a:rPr sz="1000" spc="-5" dirty="0">
                <a:latin typeface="Arial"/>
                <a:cs typeface="Arial"/>
              </a:rPr>
              <a:t>years. In contrast, Gas Turbines operate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potentially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decades.</a:t>
            </a:r>
            <a:endParaRPr sz="1000">
              <a:latin typeface="Arial"/>
              <a:cs typeface="Arial"/>
            </a:endParaRPr>
          </a:p>
          <a:p>
            <a:pPr marL="12700" marR="9779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Oil &amp; gas spending accounts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just under 10% of Gas Turbine </a:t>
            </a:r>
            <a:r>
              <a:rPr sz="1000" dirty="0">
                <a:latin typeface="Arial"/>
                <a:cs typeface="Arial"/>
              </a:rPr>
              <a:t>demand,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to  contribute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global gas turbine sales, with annual downstream capital spending growth of 8%, and  upstream growth of 5% per year. As with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spending, overall capital expenditures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oil &amp; gas  producers increases faster than gas turbine purchases because power requirements represent a  relatively </a:t>
            </a:r>
            <a:r>
              <a:rPr sz="1000" dirty="0">
                <a:latin typeface="Arial"/>
                <a:cs typeface="Arial"/>
              </a:rPr>
              <a:t>small </a:t>
            </a:r>
            <a:r>
              <a:rPr sz="1000" spc="-5" dirty="0">
                <a:latin typeface="Arial"/>
                <a:cs typeface="Arial"/>
              </a:rPr>
              <a:t>portion of infrastructure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requirements.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701164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1: Demand for Gas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167765">
              <a:lnSpc>
                <a:spcPct val="100000"/>
              </a:lnSpc>
              <a:spcBef>
                <a:spcPts val="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9,000</a:t>
            </a:r>
            <a:endParaRPr sz="850">
              <a:latin typeface="Arial"/>
              <a:cs typeface="Arial"/>
            </a:endParaRPr>
          </a:p>
          <a:p>
            <a:pPr marL="1167765">
              <a:lnSpc>
                <a:spcPct val="100000"/>
              </a:lnSpc>
              <a:spcBef>
                <a:spcPts val="5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8,000</a:t>
            </a:r>
            <a:endParaRPr sz="850">
              <a:latin typeface="Arial"/>
              <a:cs typeface="Arial"/>
            </a:endParaRPr>
          </a:p>
          <a:p>
            <a:pPr marL="1167765">
              <a:lnSpc>
                <a:spcPct val="100000"/>
              </a:lnSpc>
              <a:spcBef>
                <a:spcPts val="5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7,000</a:t>
            </a:r>
            <a:endParaRPr sz="850">
              <a:latin typeface="Arial"/>
              <a:cs typeface="Arial"/>
            </a:endParaRPr>
          </a:p>
          <a:p>
            <a:pPr marL="1167765">
              <a:lnSpc>
                <a:spcPct val="100000"/>
              </a:lnSpc>
              <a:spcBef>
                <a:spcPts val="5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6,000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2171692" y="8755237"/>
            <a:ext cx="3117850" cy="659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2,000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1,000</a:t>
            </a:r>
            <a:endParaRPr sz="850">
              <a:latin typeface="Arial"/>
              <a:cs typeface="Arial"/>
            </a:endParaRPr>
          </a:p>
          <a:p>
            <a:pPr marL="247015">
              <a:lnSpc>
                <a:spcPts val="1015"/>
              </a:lnSpc>
              <a:spcBef>
                <a:spcPts val="505"/>
              </a:spcBef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258445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1729086" y="8157605"/>
            <a:ext cx="328930" cy="362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65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</a:t>
            </a:r>
            <a:r>
              <a:rPr sz="6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endParaRPr sz="600">
              <a:latin typeface="Arial"/>
              <a:cs typeface="Arial"/>
            </a:endParaRPr>
          </a:p>
          <a:p>
            <a:pPr marL="13970" marR="5080" indent="1270">
              <a:lnSpc>
                <a:spcPct val="95600"/>
              </a:lnSpc>
              <a:spcBef>
                <a:spcPts val="10"/>
              </a:spcBef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al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 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5452504" y="8150696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469824"/>
                </a:moveTo>
                <a:lnTo>
                  <a:pt x="469440" y="469824"/>
                </a:lnTo>
                <a:lnTo>
                  <a:pt x="469440" y="0"/>
                </a:lnTo>
                <a:lnTo>
                  <a:pt x="0" y="0"/>
                </a:lnTo>
                <a:lnTo>
                  <a:pt x="0" y="469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452504" y="8150696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469824"/>
                </a:moveTo>
                <a:lnTo>
                  <a:pt x="469440" y="469824"/>
                </a:lnTo>
                <a:lnTo>
                  <a:pt x="469440" y="0"/>
                </a:lnTo>
                <a:lnTo>
                  <a:pt x="0" y="0"/>
                </a:lnTo>
                <a:lnTo>
                  <a:pt x="0" y="4698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499753" y="8229000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499753" y="8385608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499753" y="8542216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 txBox="1"/>
          <p:nvPr/>
        </p:nvSpPr>
        <p:spPr>
          <a:xfrm>
            <a:off x="5452504" y="8150696"/>
            <a:ext cx="469900" cy="46990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1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674114" y="7325078"/>
            <a:ext cx="4274185" cy="2197100"/>
          </a:xfrm>
          <a:custGeom>
            <a:avLst/>
            <a:gdLst/>
            <a:ahLst/>
            <a:cxnLst/>
            <a:rect l="l" t="t" r="r" b="b"/>
            <a:pathLst>
              <a:path w="4274185" h="2197100">
                <a:moveTo>
                  <a:pt x="0" y="2197076"/>
                </a:moveTo>
                <a:lnTo>
                  <a:pt x="4273741" y="2197076"/>
                </a:lnTo>
                <a:lnTo>
                  <a:pt x="4273741" y="0"/>
                </a:lnTo>
                <a:lnTo>
                  <a:pt x="0" y="0"/>
                </a:lnTo>
                <a:lnTo>
                  <a:pt x="0" y="21970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8403"/>
            <a:ext cx="5750560" cy="5814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Asian demand will continue to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fastest, at </a:t>
            </a:r>
            <a:r>
              <a:rPr sz="1000" spc="5" dirty="0">
                <a:latin typeface="Arial"/>
                <a:cs typeface="Arial"/>
              </a:rPr>
              <a:t>8-9% </a:t>
            </a:r>
            <a:r>
              <a:rPr sz="1000" spc="-5" dirty="0">
                <a:latin typeface="Arial"/>
                <a:cs typeface="Arial"/>
              </a:rPr>
              <a:t>annually,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forecast </a:t>
            </a:r>
            <a:r>
              <a:rPr sz="1000" dirty="0">
                <a:latin typeface="Arial"/>
                <a:cs typeface="Arial"/>
              </a:rPr>
              <a:t>economic </a:t>
            </a:r>
            <a:r>
              <a:rPr sz="1000" spc="-5" dirty="0">
                <a:latin typeface="Arial"/>
                <a:cs typeface="Arial"/>
              </a:rPr>
              <a:t>growth in China  of 6-8% per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Slower growth </a:t>
            </a:r>
            <a:r>
              <a:rPr sz="1000" dirty="0">
                <a:latin typeface="Arial"/>
                <a:cs typeface="Arial"/>
              </a:rPr>
              <a:t>(1-2% </a:t>
            </a:r>
            <a:r>
              <a:rPr sz="1000" spc="-5" dirty="0">
                <a:latin typeface="Arial"/>
                <a:cs typeface="Arial"/>
              </a:rPr>
              <a:t>annually) in mature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North </a:t>
            </a:r>
            <a:r>
              <a:rPr sz="1000" dirty="0">
                <a:latin typeface="Arial"/>
                <a:cs typeface="Arial"/>
              </a:rPr>
              <a:t>America </a:t>
            </a:r>
            <a:r>
              <a:rPr sz="1000" spc="-5" dirty="0">
                <a:latin typeface="Arial"/>
                <a:cs typeface="Arial"/>
              </a:rPr>
              <a:t>and 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Europe, </a:t>
            </a:r>
            <a:r>
              <a:rPr sz="1000" dirty="0">
                <a:latin typeface="Arial"/>
                <a:cs typeface="Arial"/>
              </a:rPr>
              <a:t>still </a:t>
            </a:r>
            <a:r>
              <a:rPr sz="1000" spc="-5" dirty="0">
                <a:latin typeface="Arial"/>
                <a:cs typeface="Arial"/>
              </a:rPr>
              <a:t>held back </a:t>
            </a:r>
            <a:r>
              <a:rPr sz="1000" dirty="0">
                <a:latin typeface="Arial"/>
                <a:cs typeface="Arial"/>
              </a:rPr>
              <a:t>by slow </a:t>
            </a:r>
            <a:r>
              <a:rPr sz="1000" spc="-5" dirty="0">
                <a:latin typeface="Arial"/>
                <a:cs typeface="Arial"/>
              </a:rPr>
              <a:t>overall economies and public debt </a:t>
            </a:r>
            <a:r>
              <a:rPr sz="1000" dirty="0">
                <a:latin typeface="Arial"/>
                <a:cs typeface="Arial"/>
              </a:rPr>
              <a:t>concerns,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Gas  Turbine demand growth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 and EMEA at </a:t>
            </a:r>
            <a:r>
              <a:rPr sz="1000" dirty="0">
                <a:latin typeface="Arial"/>
                <a:cs typeface="Arial"/>
              </a:rPr>
              <a:t>1-3%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annually.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73025">
              <a:lnSpc>
                <a:spcPct val="143000"/>
              </a:lnSpc>
              <a:spcBef>
                <a:spcPts val="620"/>
              </a:spcBef>
            </a:pPr>
            <a:r>
              <a:rPr sz="1000" spc="-5" dirty="0">
                <a:latin typeface="Arial"/>
                <a:cs typeface="Arial"/>
              </a:rPr>
              <a:t>GE, </a:t>
            </a:r>
            <a:r>
              <a:rPr sz="1000" dirty="0">
                <a:latin typeface="Arial"/>
                <a:cs typeface="Arial"/>
              </a:rPr>
              <a:t>Siemens, </a:t>
            </a:r>
            <a:r>
              <a:rPr sz="1000" spc="-5" dirty="0">
                <a:latin typeface="Arial"/>
                <a:cs typeface="Arial"/>
              </a:rPr>
              <a:t>MHI,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and Rolls </a:t>
            </a:r>
            <a:r>
              <a:rPr sz="1000" dirty="0">
                <a:latin typeface="Arial"/>
                <a:cs typeface="Arial"/>
              </a:rPr>
              <a:t>Royce are </a:t>
            </a:r>
            <a:r>
              <a:rPr sz="1000" spc="-5" dirty="0">
                <a:latin typeface="Arial"/>
                <a:cs typeface="Arial"/>
              </a:rPr>
              <a:t>adding enough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to stabilize utilization levels  at 90% at current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rates,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with targeted construction in </a:t>
            </a:r>
            <a:r>
              <a:rPr sz="1000" dirty="0">
                <a:latin typeface="Arial"/>
                <a:cs typeface="Arial"/>
              </a:rPr>
              <a:t>major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markets.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gas turbine suppliers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Alstom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(France)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MHI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Rolls Royce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(UK)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Ansaldo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(Italy)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10" dirty="0">
                <a:latin typeface="Arial"/>
                <a:cs typeface="Arial"/>
              </a:rPr>
              <a:t>MAN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Doosan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(Korea)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BHEL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(India)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Kawasaki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127000" marR="33020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Capacity utilization </a:t>
            </a:r>
            <a:r>
              <a:rPr sz="1000" dirty="0">
                <a:latin typeface="Arial"/>
                <a:cs typeface="Arial"/>
              </a:rPr>
              <a:t>rates are </a:t>
            </a:r>
            <a:r>
              <a:rPr sz="1000" spc="-5" dirty="0">
                <a:latin typeface="Arial"/>
                <a:cs typeface="Arial"/>
              </a:rPr>
              <a:t>typically above 90% </a:t>
            </a:r>
            <a:r>
              <a:rPr sz="1000" dirty="0">
                <a:latin typeface="Arial"/>
                <a:cs typeface="Arial"/>
              </a:rPr>
              <a:t>for gas </a:t>
            </a:r>
            <a:r>
              <a:rPr sz="1000" spc="-5" dirty="0">
                <a:latin typeface="Arial"/>
                <a:cs typeface="Arial"/>
              </a:rPr>
              <a:t>turbine manufacturing operations because  suppliers are willing to tolerate high backlogs and let extended lead </a:t>
            </a:r>
            <a:r>
              <a:rPr sz="1000" dirty="0">
                <a:latin typeface="Arial"/>
                <a:cs typeface="Arial"/>
              </a:rPr>
              <a:t>times buffer </a:t>
            </a:r>
            <a:r>
              <a:rPr sz="1000" spc="-10" dirty="0">
                <a:latin typeface="Arial"/>
                <a:cs typeface="Arial"/>
              </a:rPr>
              <a:t>them </a:t>
            </a:r>
            <a:r>
              <a:rPr sz="1000" spc="-5" dirty="0">
                <a:latin typeface="Arial"/>
                <a:cs typeface="Arial"/>
              </a:rPr>
              <a:t>from  overinvesting in production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during boom </a:t>
            </a:r>
            <a:r>
              <a:rPr sz="1000" dirty="0">
                <a:latin typeface="Arial"/>
                <a:cs typeface="Arial"/>
              </a:rPr>
              <a:t>times. The </a:t>
            </a:r>
            <a:r>
              <a:rPr sz="1000" spc="-5" dirty="0">
                <a:latin typeface="Arial"/>
                <a:cs typeface="Arial"/>
              </a:rPr>
              <a:t>Gas Turbine </a:t>
            </a:r>
            <a:r>
              <a:rPr sz="1000" dirty="0">
                <a:latin typeface="Arial"/>
                <a:cs typeface="Arial"/>
              </a:rPr>
              <a:t>supply market </a:t>
            </a:r>
            <a:r>
              <a:rPr sz="1000" spc="-5" dirty="0">
                <a:latin typeface="Arial"/>
                <a:cs typeface="Arial"/>
              </a:rPr>
              <a:t>is highly  concentrated and the technological barriers to </a:t>
            </a:r>
            <a:r>
              <a:rPr sz="1000" dirty="0">
                <a:latin typeface="Arial"/>
                <a:cs typeface="Arial"/>
              </a:rPr>
              <a:t>entry are </a:t>
            </a:r>
            <a:r>
              <a:rPr sz="1000" spc="-5" dirty="0">
                <a:latin typeface="Arial"/>
                <a:cs typeface="Arial"/>
              </a:rPr>
              <a:t>high enough to discourage new  competitors, leaving little risk that one supplier can win a </a:t>
            </a:r>
            <a:r>
              <a:rPr sz="1000" dirty="0">
                <a:latin typeface="Arial"/>
                <a:cs typeface="Arial"/>
              </a:rPr>
              <a:t>great deal </a:t>
            </a:r>
            <a:r>
              <a:rPr sz="1000" spc="-5" dirty="0">
                <a:latin typeface="Arial"/>
                <a:cs typeface="Arial"/>
              </a:rPr>
              <a:t>of business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investing in new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before the rest can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respond.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726" y="903477"/>
            <a:ext cx="252920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2: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Margin – Gas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4115384"/>
            <a:ext cx="5618480" cy="3376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Industry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increased slightly (less than 0.5%) in 2013 Q1 as </a:t>
            </a:r>
            <a:r>
              <a:rPr sz="1000" spc="5" dirty="0">
                <a:latin typeface="Arial"/>
                <a:cs typeface="Arial"/>
              </a:rPr>
              <a:t>Siemens </a:t>
            </a:r>
            <a:r>
              <a:rPr sz="1000" spc="-5" dirty="0">
                <a:latin typeface="Arial"/>
                <a:cs typeface="Arial"/>
              </a:rPr>
              <a:t>commissioned a </a:t>
            </a:r>
            <a:r>
              <a:rPr sz="1000" dirty="0">
                <a:latin typeface="Arial"/>
                <a:cs typeface="Arial"/>
              </a:rPr>
              <a:t>new  </a:t>
            </a:r>
            <a:r>
              <a:rPr sz="1000" spc="-5" dirty="0">
                <a:latin typeface="Arial"/>
                <a:cs typeface="Arial"/>
              </a:rPr>
              <a:t>casing machining station and a test bed in Berlin, Germany.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incremental capacity addition  </a:t>
            </a:r>
            <a:r>
              <a:rPr sz="1000" dirty="0">
                <a:latin typeface="Arial"/>
                <a:cs typeface="Arial"/>
              </a:rPr>
              <a:t>closely </a:t>
            </a:r>
            <a:r>
              <a:rPr sz="1000" spc="-5" dirty="0">
                <a:latin typeface="Arial"/>
                <a:cs typeface="Arial"/>
              </a:rPr>
              <a:t>matched demand growth, keeping overall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at 90%. Siemens finished  building an expansion in Berlin,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in 2012 Q4 featuring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$16m drilling station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  <a:p>
            <a:pPr marL="12700" marR="5080" algn="just">
              <a:lnSpc>
                <a:spcPct val="14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turbine casing </a:t>
            </a:r>
            <a:r>
              <a:rPr sz="1000" dirty="0">
                <a:latin typeface="Arial"/>
                <a:cs typeface="Arial"/>
              </a:rPr>
              <a:t>parts, </a:t>
            </a:r>
            <a:r>
              <a:rPr sz="1000" spc="-5" dirty="0">
                <a:latin typeface="Arial"/>
                <a:cs typeface="Arial"/>
              </a:rPr>
              <a:t>which machines the components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final specifications. </a:t>
            </a:r>
            <a:r>
              <a:rPr sz="1000" dirty="0">
                <a:latin typeface="Arial"/>
                <a:cs typeface="Arial"/>
              </a:rPr>
              <a:t>The station </a:t>
            </a:r>
            <a:r>
              <a:rPr sz="1000" spc="-5" dirty="0">
                <a:latin typeface="Arial"/>
                <a:cs typeface="Arial"/>
              </a:rPr>
              <a:t>was built to  increase process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and automation, as well as to avoid backlog buildup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components  as demand grows. Siemens also added a $20m test bed at the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Capacity Margin is $750m per quarter as of 2013 Q2 (compared to overall industry </a:t>
            </a:r>
            <a:r>
              <a:rPr sz="1000" dirty="0">
                <a:latin typeface="Arial"/>
                <a:cs typeface="Arial"/>
              </a:rPr>
              <a:t>capacity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12700" marR="70485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$7,380m per quarter). 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industry level that is enough </a:t>
            </a:r>
            <a:r>
              <a:rPr sz="1000" dirty="0">
                <a:latin typeface="Arial"/>
                <a:cs typeface="Arial"/>
              </a:rPr>
              <a:t>for nearly </a:t>
            </a:r>
            <a:r>
              <a:rPr sz="1000" spc="-5" dirty="0">
                <a:latin typeface="Arial"/>
                <a:cs typeface="Arial"/>
              </a:rPr>
              <a:t>100 of the smallest reference  product, and 15 of the largest.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put this into perspective, an 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10 of the largest reference  unit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spc="-5" dirty="0">
                <a:latin typeface="Arial"/>
                <a:cs typeface="Arial"/>
              </a:rPr>
              <a:t>be an </a:t>
            </a:r>
            <a:r>
              <a:rPr sz="1000" dirty="0">
                <a:latin typeface="Arial"/>
                <a:cs typeface="Arial"/>
              </a:rPr>
              <a:t>uncommonly </a:t>
            </a:r>
            <a:r>
              <a:rPr sz="1000" spc="-5" dirty="0">
                <a:latin typeface="Arial"/>
                <a:cs typeface="Arial"/>
              </a:rPr>
              <a:t>large order, and orders from a single buyer </a:t>
            </a:r>
            <a:r>
              <a:rPr sz="1000" dirty="0">
                <a:latin typeface="Arial"/>
                <a:cs typeface="Arial"/>
              </a:rPr>
              <a:t>rarely </a:t>
            </a:r>
            <a:r>
              <a:rPr sz="1000" spc="-5" dirty="0">
                <a:latin typeface="Arial"/>
                <a:cs typeface="Arial"/>
              </a:rPr>
              <a:t>exceed $150m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total turbine value. Given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size of the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industry, there is little risk of one </a:t>
            </a:r>
            <a:r>
              <a:rPr sz="1000" dirty="0">
                <a:latin typeface="Arial"/>
                <a:cs typeface="Arial"/>
              </a:rPr>
              <a:t>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few </a:t>
            </a:r>
            <a:r>
              <a:rPr sz="1000" spc="-5" dirty="0">
                <a:latin typeface="Arial"/>
                <a:cs typeface="Arial"/>
              </a:rPr>
              <a:t>orders  severely encroaching on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availability in the </a:t>
            </a:r>
            <a:r>
              <a:rPr sz="1000" dirty="0">
                <a:latin typeface="Arial"/>
                <a:cs typeface="Arial"/>
              </a:rPr>
              <a:t>near </a:t>
            </a:r>
            <a:r>
              <a:rPr sz="1000" spc="-5" dirty="0">
                <a:latin typeface="Arial"/>
                <a:cs typeface="Arial"/>
              </a:rPr>
              <a:t>future. However, the </a:t>
            </a:r>
            <a:r>
              <a:rPr sz="1000" dirty="0">
                <a:latin typeface="Arial"/>
                <a:cs typeface="Arial"/>
              </a:rPr>
              <a:t>chances </a:t>
            </a:r>
            <a:r>
              <a:rPr sz="1000" spc="-5" dirty="0">
                <a:latin typeface="Arial"/>
                <a:cs typeface="Arial"/>
              </a:rPr>
              <a:t>of a specific  manufacturer being bottlenecked at a specific </a:t>
            </a:r>
            <a:r>
              <a:rPr sz="1000" dirty="0">
                <a:latin typeface="Arial"/>
                <a:cs typeface="Arial"/>
              </a:rPr>
              <a:t>moment for </a:t>
            </a:r>
            <a:r>
              <a:rPr sz="1000" spc="-5" dirty="0">
                <a:latin typeface="Arial"/>
                <a:cs typeface="Arial"/>
              </a:rPr>
              <a:t>a specific </a:t>
            </a:r>
            <a:r>
              <a:rPr sz="1000" dirty="0">
                <a:latin typeface="Arial"/>
                <a:cs typeface="Arial"/>
              </a:rPr>
              <a:t>model </a:t>
            </a:r>
            <a:r>
              <a:rPr sz="1000" spc="-5" dirty="0">
                <a:latin typeface="Arial"/>
                <a:cs typeface="Arial"/>
              </a:rPr>
              <a:t>of gas turbine are  </a:t>
            </a:r>
            <a:r>
              <a:rPr sz="1000" dirty="0">
                <a:latin typeface="Arial"/>
                <a:cs typeface="Arial"/>
              </a:rPr>
              <a:t>reasonably</a:t>
            </a:r>
            <a:r>
              <a:rPr sz="1000" spc="-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high.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186" y="1214366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98532" y="1982394"/>
            <a:ext cx="0" cy="1209675"/>
          </a:xfrm>
          <a:custGeom>
            <a:avLst/>
            <a:gdLst/>
            <a:ahLst/>
            <a:cxnLst/>
            <a:rect l="l" t="t" r="r" b="b"/>
            <a:pathLst>
              <a:path h="1209675">
                <a:moveTo>
                  <a:pt x="0" y="0"/>
                </a:moveTo>
                <a:lnTo>
                  <a:pt x="0" y="1209132"/>
                </a:lnTo>
              </a:path>
            </a:pathLst>
          </a:custGeom>
          <a:ln w="2440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77074" y="2012812"/>
            <a:ext cx="0" cy="1179195"/>
          </a:xfrm>
          <a:custGeom>
            <a:avLst/>
            <a:gdLst/>
            <a:ahLst/>
            <a:cxnLst/>
            <a:rect l="l" t="t" r="r" b="b"/>
            <a:pathLst>
              <a:path h="1179195">
                <a:moveTo>
                  <a:pt x="0" y="0"/>
                </a:moveTo>
                <a:lnTo>
                  <a:pt x="0" y="117871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67055" y="1982394"/>
            <a:ext cx="0" cy="1209675"/>
          </a:xfrm>
          <a:custGeom>
            <a:avLst/>
            <a:gdLst/>
            <a:ahLst/>
            <a:cxnLst/>
            <a:rect l="l" t="t" r="r" b="b"/>
            <a:pathLst>
              <a:path h="1209675">
                <a:moveTo>
                  <a:pt x="0" y="0"/>
                </a:moveTo>
                <a:lnTo>
                  <a:pt x="0" y="120913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7035" y="2011291"/>
            <a:ext cx="0" cy="1180465"/>
          </a:xfrm>
          <a:custGeom>
            <a:avLst/>
            <a:gdLst/>
            <a:ahLst/>
            <a:cxnLst/>
            <a:rect l="l" t="t" r="r" b="b"/>
            <a:pathLst>
              <a:path h="1180464">
                <a:moveTo>
                  <a:pt x="0" y="0"/>
                </a:moveTo>
                <a:lnTo>
                  <a:pt x="0" y="118023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8541" y="2041709"/>
            <a:ext cx="0" cy="1149985"/>
          </a:xfrm>
          <a:custGeom>
            <a:avLst/>
            <a:gdLst/>
            <a:ahLst/>
            <a:cxnLst/>
            <a:rect l="l" t="t" r="r" b="b"/>
            <a:pathLst>
              <a:path h="1149985">
                <a:moveTo>
                  <a:pt x="0" y="0"/>
                </a:moveTo>
                <a:lnTo>
                  <a:pt x="0" y="114981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8522" y="2070606"/>
            <a:ext cx="0" cy="1121410"/>
          </a:xfrm>
          <a:custGeom>
            <a:avLst/>
            <a:gdLst/>
            <a:ahLst/>
            <a:cxnLst/>
            <a:rect l="l" t="t" r="r" b="b"/>
            <a:pathLst>
              <a:path h="1121410">
                <a:moveTo>
                  <a:pt x="0" y="0"/>
                </a:moveTo>
                <a:lnTo>
                  <a:pt x="0" y="112092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28502" y="2066043"/>
            <a:ext cx="0" cy="1125855"/>
          </a:xfrm>
          <a:custGeom>
            <a:avLst/>
            <a:gdLst/>
            <a:ahLst/>
            <a:cxnLst/>
            <a:rect l="l" t="t" r="r" b="b"/>
            <a:pathLst>
              <a:path h="1125855">
                <a:moveTo>
                  <a:pt x="0" y="0"/>
                </a:moveTo>
                <a:lnTo>
                  <a:pt x="0" y="112548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0008" y="2061480"/>
            <a:ext cx="0" cy="1130300"/>
          </a:xfrm>
          <a:custGeom>
            <a:avLst/>
            <a:gdLst/>
            <a:ahLst/>
            <a:cxnLst/>
            <a:rect l="l" t="t" r="r" b="b"/>
            <a:pathLst>
              <a:path h="1130300">
                <a:moveTo>
                  <a:pt x="0" y="0"/>
                </a:moveTo>
                <a:lnTo>
                  <a:pt x="0" y="113004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9988" y="2053876"/>
            <a:ext cx="0" cy="1137920"/>
          </a:xfrm>
          <a:custGeom>
            <a:avLst/>
            <a:gdLst/>
            <a:ahLst/>
            <a:cxnLst/>
            <a:rect l="l" t="t" r="r" b="b"/>
            <a:pathLst>
              <a:path h="1137920">
                <a:moveTo>
                  <a:pt x="0" y="0"/>
                </a:moveTo>
                <a:lnTo>
                  <a:pt x="0" y="113765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99969" y="2046271"/>
            <a:ext cx="0" cy="1145540"/>
          </a:xfrm>
          <a:custGeom>
            <a:avLst/>
            <a:gdLst/>
            <a:ahLst/>
            <a:cxnLst/>
            <a:rect l="l" t="t" r="r" b="b"/>
            <a:pathLst>
              <a:path h="1145539">
                <a:moveTo>
                  <a:pt x="0" y="0"/>
                </a:moveTo>
                <a:lnTo>
                  <a:pt x="0" y="114525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91475" y="2037146"/>
            <a:ext cx="0" cy="1154430"/>
          </a:xfrm>
          <a:custGeom>
            <a:avLst/>
            <a:gdLst/>
            <a:ahLst/>
            <a:cxnLst/>
            <a:rect l="l" t="t" r="r" b="b"/>
            <a:pathLst>
              <a:path h="1154430">
                <a:moveTo>
                  <a:pt x="0" y="0"/>
                </a:moveTo>
                <a:lnTo>
                  <a:pt x="0" y="115438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1455" y="2029542"/>
            <a:ext cx="0" cy="1162050"/>
          </a:xfrm>
          <a:custGeom>
            <a:avLst/>
            <a:gdLst/>
            <a:ahLst/>
            <a:cxnLst/>
            <a:rect l="l" t="t" r="r" b="b"/>
            <a:pathLst>
              <a:path h="1162050">
                <a:moveTo>
                  <a:pt x="0" y="0"/>
                </a:moveTo>
                <a:lnTo>
                  <a:pt x="0" y="11619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1436" y="2018895"/>
            <a:ext cx="0" cy="1172845"/>
          </a:xfrm>
          <a:custGeom>
            <a:avLst/>
            <a:gdLst/>
            <a:ahLst/>
            <a:cxnLst/>
            <a:rect l="l" t="t" r="r" b="b"/>
            <a:pathLst>
              <a:path h="1172845">
                <a:moveTo>
                  <a:pt x="0" y="0"/>
                </a:moveTo>
                <a:lnTo>
                  <a:pt x="0" y="117263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62942" y="2009770"/>
            <a:ext cx="0" cy="1182370"/>
          </a:xfrm>
          <a:custGeom>
            <a:avLst/>
            <a:gdLst/>
            <a:ahLst/>
            <a:cxnLst/>
            <a:rect l="l" t="t" r="r" b="b"/>
            <a:pathLst>
              <a:path h="1182370">
                <a:moveTo>
                  <a:pt x="0" y="0"/>
                </a:moveTo>
                <a:lnTo>
                  <a:pt x="0" y="118175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2922" y="1999124"/>
            <a:ext cx="0" cy="1192530"/>
          </a:xfrm>
          <a:custGeom>
            <a:avLst/>
            <a:gdLst/>
            <a:ahLst/>
            <a:cxnLst/>
            <a:rect l="l" t="t" r="r" b="b"/>
            <a:pathLst>
              <a:path h="1192530">
                <a:moveTo>
                  <a:pt x="0" y="0"/>
                </a:moveTo>
                <a:lnTo>
                  <a:pt x="0" y="119240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42903" y="1988478"/>
            <a:ext cx="0" cy="1203325"/>
          </a:xfrm>
          <a:custGeom>
            <a:avLst/>
            <a:gdLst/>
            <a:ahLst/>
            <a:cxnLst/>
            <a:rect l="l" t="t" r="r" b="b"/>
            <a:pathLst>
              <a:path h="1203325">
                <a:moveTo>
                  <a:pt x="0" y="0"/>
                </a:moveTo>
                <a:lnTo>
                  <a:pt x="0" y="120304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34409" y="1979352"/>
            <a:ext cx="0" cy="1212215"/>
          </a:xfrm>
          <a:custGeom>
            <a:avLst/>
            <a:gdLst/>
            <a:ahLst/>
            <a:cxnLst/>
            <a:rect l="l" t="t" r="r" b="b"/>
            <a:pathLst>
              <a:path h="1212214">
                <a:moveTo>
                  <a:pt x="0" y="0"/>
                </a:moveTo>
                <a:lnTo>
                  <a:pt x="0" y="121217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24389" y="1970227"/>
            <a:ext cx="0" cy="1221740"/>
          </a:xfrm>
          <a:custGeom>
            <a:avLst/>
            <a:gdLst/>
            <a:ahLst/>
            <a:cxnLst/>
            <a:rect l="l" t="t" r="r" b="b"/>
            <a:pathLst>
              <a:path h="1221739">
                <a:moveTo>
                  <a:pt x="0" y="0"/>
                </a:moveTo>
                <a:lnTo>
                  <a:pt x="0" y="122129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14370" y="1959581"/>
            <a:ext cx="0" cy="1232535"/>
          </a:xfrm>
          <a:custGeom>
            <a:avLst/>
            <a:gdLst/>
            <a:ahLst/>
            <a:cxnLst/>
            <a:rect l="l" t="t" r="r" b="b"/>
            <a:pathLst>
              <a:path h="1232535">
                <a:moveTo>
                  <a:pt x="0" y="0"/>
                </a:moveTo>
                <a:lnTo>
                  <a:pt x="0" y="123194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05875" y="1948935"/>
            <a:ext cx="0" cy="1242695"/>
          </a:xfrm>
          <a:custGeom>
            <a:avLst/>
            <a:gdLst/>
            <a:ahLst/>
            <a:cxnLst/>
            <a:rect l="l" t="t" r="r" b="b"/>
            <a:pathLst>
              <a:path h="1242695">
                <a:moveTo>
                  <a:pt x="0" y="0"/>
                </a:moveTo>
                <a:lnTo>
                  <a:pt x="0" y="124259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95856" y="1938288"/>
            <a:ext cx="0" cy="1253490"/>
          </a:xfrm>
          <a:custGeom>
            <a:avLst/>
            <a:gdLst/>
            <a:ahLst/>
            <a:cxnLst/>
            <a:rect l="l" t="t" r="r" b="b"/>
            <a:pathLst>
              <a:path h="1253489">
                <a:moveTo>
                  <a:pt x="0" y="0"/>
                </a:moveTo>
                <a:lnTo>
                  <a:pt x="0" y="125323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85836" y="1929163"/>
            <a:ext cx="0" cy="1262380"/>
          </a:xfrm>
          <a:custGeom>
            <a:avLst/>
            <a:gdLst/>
            <a:ahLst/>
            <a:cxnLst/>
            <a:rect l="l" t="t" r="r" b="b"/>
            <a:pathLst>
              <a:path h="1262380">
                <a:moveTo>
                  <a:pt x="0" y="0"/>
                </a:moveTo>
                <a:lnTo>
                  <a:pt x="0" y="126236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77342" y="1918517"/>
            <a:ext cx="0" cy="1273175"/>
          </a:xfrm>
          <a:custGeom>
            <a:avLst/>
            <a:gdLst/>
            <a:ahLst/>
            <a:cxnLst/>
            <a:rect l="l" t="t" r="r" b="b"/>
            <a:pathLst>
              <a:path h="1273175">
                <a:moveTo>
                  <a:pt x="0" y="0"/>
                </a:moveTo>
                <a:lnTo>
                  <a:pt x="0" y="127300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67323" y="1906350"/>
            <a:ext cx="0" cy="1285240"/>
          </a:xfrm>
          <a:custGeom>
            <a:avLst/>
            <a:gdLst/>
            <a:ahLst/>
            <a:cxnLst/>
            <a:rect l="l" t="t" r="r" b="b"/>
            <a:pathLst>
              <a:path h="1285239">
                <a:moveTo>
                  <a:pt x="0" y="0"/>
                </a:moveTo>
                <a:lnTo>
                  <a:pt x="0" y="128517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57304" y="1895703"/>
            <a:ext cx="0" cy="1296035"/>
          </a:xfrm>
          <a:custGeom>
            <a:avLst/>
            <a:gdLst/>
            <a:ahLst/>
            <a:cxnLst/>
            <a:rect l="l" t="t" r="r" b="b"/>
            <a:pathLst>
              <a:path h="1296035">
                <a:moveTo>
                  <a:pt x="0" y="0"/>
                </a:moveTo>
                <a:lnTo>
                  <a:pt x="0" y="129582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48809" y="1885057"/>
            <a:ext cx="0" cy="1306830"/>
          </a:xfrm>
          <a:custGeom>
            <a:avLst/>
            <a:gdLst/>
            <a:ahLst/>
            <a:cxnLst/>
            <a:rect l="l" t="t" r="r" b="b"/>
            <a:pathLst>
              <a:path h="1306830">
                <a:moveTo>
                  <a:pt x="0" y="0"/>
                </a:moveTo>
                <a:lnTo>
                  <a:pt x="0" y="130646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8790" y="1872890"/>
            <a:ext cx="0" cy="1318895"/>
          </a:xfrm>
          <a:custGeom>
            <a:avLst/>
            <a:gdLst/>
            <a:ahLst/>
            <a:cxnLst/>
            <a:rect l="l" t="t" r="r" b="b"/>
            <a:pathLst>
              <a:path h="1318895">
                <a:moveTo>
                  <a:pt x="0" y="0"/>
                </a:moveTo>
                <a:lnTo>
                  <a:pt x="0" y="131863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28770" y="1860723"/>
            <a:ext cx="0" cy="1330960"/>
          </a:xfrm>
          <a:custGeom>
            <a:avLst/>
            <a:gdLst/>
            <a:ahLst/>
            <a:cxnLst/>
            <a:rect l="l" t="t" r="r" b="b"/>
            <a:pathLst>
              <a:path h="1330960">
                <a:moveTo>
                  <a:pt x="0" y="0"/>
                </a:moveTo>
                <a:lnTo>
                  <a:pt x="0" y="133080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20276" y="1848556"/>
            <a:ext cx="0" cy="1343025"/>
          </a:xfrm>
          <a:custGeom>
            <a:avLst/>
            <a:gdLst/>
            <a:ahLst/>
            <a:cxnLst/>
            <a:rect l="l" t="t" r="r" b="b"/>
            <a:pathLst>
              <a:path h="1343025">
                <a:moveTo>
                  <a:pt x="0" y="0"/>
                </a:moveTo>
                <a:lnTo>
                  <a:pt x="0" y="134297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10257" y="1834868"/>
            <a:ext cx="0" cy="1356995"/>
          </a:xfrm>
          <a:custGeom>
            <a:avLst/>
            <a:gdLst/>
            <a:ahLst/>
            <a:cxnLst/>
            <a:rect l="l" t="t" r="r" b="b"/>
            <a:pathLst>
              <a:path h="1356995">
                <a:moveTo>
                  <a:pt x="0" y="0"/>
                </a:moveTo>
                <a:lnTo>
                  <a:pt x="0" y="135665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00237" y="1822701"/>
            <a:ext cx="0" cy="1369060"/>
          </a:xfrm>
          <a:custGeom>
            <a:avLst/>
            <a:gdLst/>
            <a:ahLst/>
            <a:cxnLst/>
            <a:rect l="l" t="t" r="r" b="b"/>
            <a:pathLst>
              <a:path h="1369060">
                <a:moveTo>
                  <a:pt x="0" y="0"/>
                </a:moveTo>
                <a:lnTo>
                  <a:pt x="0" y="136882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91743" y="1809013"/>
            <a:ext cx="0" cy="1383030"/>
          </a:xfrm>
          <a:custGeom>
            <a:avLst/>
            <a:gdLst/>
            <a:ahLst/>
            <a:cxnLst/>
            <a:rect l="l" t="t" r="r" b="b"/>
            <a:pathLst>
              <a:path h="1383030">
                <a:moveTo>
                  <a:pt x="0" y="0"/>
                </a:moveTo>
                <a:lnTo>
                  <a:pt x="0" y="138251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36733" y="1580879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1656" y="3191527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1656" y="2654653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1656" y="2117753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301656" y="1580879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86331" y="1580879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254" y="319152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1254" y="303031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1254" y="286909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254" y="270788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1254" y="2548190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254" y="238695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1254" y="2225736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51254" y="206452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51254" y="1903308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51254" y="174209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51254" y="158087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486331" y="3191527"/>
            <a:ext cx="2850515" cy="0"/>
          </a:xfrm>
          <a:custGeom>
            <a:avLst/>
            <a:gdLst/>
            <a:ahLst/>
            <a:cxnLst/>
            <a:rect l="l" t="t" r="r" b="b"/>
            <a:pathLst>
              <a:path w="2850515">
                <a:moveTo>
                  <a:pt x="0" y="0"/>
                </a:moveTo>
                <a:lnTo>
                  <a:pt x="28504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486331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67817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847778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029265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210751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390712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72199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753685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933646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15132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295094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76580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658066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838027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19513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01000" y="3191527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86229" y="2094433"/>
            <a:ext cx="2805430" cy="28575"/>
          </a:xfrm>
          <a:custGeom>
            <a:avLst/>
            <a:gdLst/>
            <a:ahLst/>
            <a:cxnLst/>
            <a:rect l="l" t="t" r="r" b="b"/>
            <a:pathLst>
              <a:path w="2805429" h="28575">
                <a:moveTo>
                  <a:pt x="0" y="28136"/>
                </a:moveTo>
                <a:lnTo>
                  <a:pt x="22619" y="26027"/>
                </a:lnTo>
                <a:lnTo>
                  <a:pt x="45238" y="23716"/>
                </a:lnTo>
                <a:lnTo>
                  <a:pt x="67857" y="21809"/>
                </a:lnTo>
                <a:lnTo>
                  <a:pt x="90476" y="20912"/>
                </a:lnTo>
                <a:lnTo>
                  <a:pt x="113100" y="21597"/>
                </a:lnTo>
                <a:lnTo>
                  <a:pt x="135728" y="23447"/>
                </a:lnTo>
                <a:lnTo>
                  <a:pt x="158349" y="25296"/>
                </a:lnTo>
                <a:lnTo>
                  <a:pt x="180952" y="25981"/>
                </a:lnTo>
                <a:lnTo>
                  <a:pt x="203562" y="25124"/>
                </a:lnTo>
                <a:lnTo>
                  <a:pt x="226196" y="23304"/>
                </a:lnTo>
                <a:lnTo>
                  <a:pt x="248831" y="21080"/>
                </a:lnTo>
                <a:lnTo>
                  <a:pt x="271441" y="19011"/>
                </a:lnTo>
                <a:lnTo>
                  <a:pt x="316685" y="15573"/>
                </a:lnTo>
                <a:lnTo>
                  <a:pt x="361930" y="12040"/>
                </a:lnTo>
                <a:lnTo>
                  <a:pt x="407127" y="8174"/>
                </a:lnTo>
                <a:lnTo>
                  <a:pt x="429755" y="6372"/>
                </a:lnTo>
                <a:lnTo>
                  <a:pt x="452419" y="5069"/>
                </a:lnTo>
                <a:lnTo>
                  <a:pt x="475011" y="4586"/>
                </a:lnTo>
                <a:lnTo>
                  <a:pt x="497616" y="4626"/>
                </a:lnTo>
                <a:lnTo>
                  <a:pt x="520244" y="4855"/>
                </a:lnTo>
                <a:lnTo>
                  <a:pt x="542908" y="4942"/>
                </a:lnTo>
                <a:lnTo>
                  <a:pt x="565500" y="4923"/>
                </a:lnTo>
                <a:lnTo>
                  <a:pt x="588105" y="4879"/>
                </a:lnTo>
                <a:lnTo>
                  <a:pt x="610733" y="4835"/>
                </a:lnTo>
                <a:lnTo>
                  <a:pt x="633397" y="4816"/>
                </a:lnTo>
                <a:lnTo>
                  <a:pt x="655989" y="4796"/>
                </a:lnTo>
                <a:lnTo>
                  <a:pt x="678594" y="4752"/>
                </a:lnTo>
                <a:lnTo>
                  <a:pt x="701222" y="4709"/>
                </a:lnTo>
                <a:lnTo>
                  <a:pt x="723886" y="4689"/>
                </a:lnTo>
                <a:lnTo>
                  <a:pt x="746476" y="4614"/>
                </a:lnTo>
                <a:lnTo>
                  <a:pt x="769067" y="4562"/>
                </a:lnTo>
                <a:lnTo>
                  <a:pt x="791657" y="4511"/>
                </a:lnTo>
                <a:lnTo>
                  <a:pt x="814248" y="4435"/>
                </a:lnTo>
                <a:lnTo>
                  <a:pt x="836912" y="4416"/>
                </a:lnTo>
                <a:lnTo>
                  <a:pt x="859540" y="4372"/>
                </a:lnTo>
                <a:lnTo>
                  <a:pt x="882144" y="4328"/>
                </a:lnTo>
                <a:lnTo>
                  <a:pt x="904737" y="4309"/>
                </a:lnTo>
                <a:lnTo>
                  <a:pt x="927400" y="4233"/>
                </a:lnTo>
                <a:lnTo>
                  <a:pt x="950029" y="4182"/>
                </a:lnTo>
                <a:lnTo>
                  <a:pt x="972633" y="4130"/>
                </a:lnTo>
                <a:lnTo>
                  <a:pt x="995226" y="4055"/>
                </a:lnTo>
                <a:lnTo>
                  <a:pt x="1017889" y="4035"/>
                </a:lnTo>
                <a:lnTo>
                  <a:pt x="1040518" y="3992"/>
                </a:lnTo>
                <a:lnTo>
                  <a:pt x="1063122" y="3948"/>
                </a:lnTo>
                <a:lnTo>
                  <a:pt x="1085714" y="3928"/>
                </a:lnTo>
                <a:lnTo>
                  <a:pt x="1108325" y="3853"/>
                </a:lnTo>
                <a:lnTo>
                  <a:pt x="1130959" y="3802"/>
                </a:lnTo>
                <a:lnTo>
                  <a:pt x="1153593" y="3750"/>
                </a:lnTo>
                <a:lnTo>
                  <a:pt x="1176203" y="3675"/>
                </a:lnTo>
                <a:lnTo>
                  <a:pt x="1198814" y="3653"/>
                </a:lnTo>
                <a:lnTo>
                  <a:pt x="1221448" y="3596"/>
                </a:lnTo>
                <a:lnTo>
                  <a:pt x="1244082" y="3515"/>
                </a:lnTo>
                <a:lnTo>
                  <a:pt x="1266692" y="3421"/>
                </a:lnTo>
                <a:lnTo>
                  <a:pt x="1289303" y="3402"/>
                </a:lnTo>
                <a:lnTo>
                  <a:pt x="1311937" y="3358"/>
                </a:lnTo>
                <a:lnTo>
                  <a:pt x="1334571" y="3315"/>
                </a:lnTo>
                <a:lnTo>
                  <a:pt x="1357181" y="3295"/>
                </a:lnTo>
                <a:lnTo>
                  <a:pt x="1379792" y="3219"/>
                </a:lnTo>
                <a:lnTo>
                  <a:pt x="1402426" y="3168"/>
                </a:lnTo>
                <a:lnTo>
                  <a:pt x="1425060" y="3117"/>
                </a:lnTo>
                <a:lnTo>
                  <a:pt x="1447670" y="3041"/>
                </a:lnTo>
                <a:lnTo>
                  <a:pt x="1470263" y="3019"/>
                </a:lnTo>
                <a:lnTo>
                  <a:pt x="1492867" y="2962"/>
                </a:lnTo>
                <a:lnTo>
                  <a:pt x="1515495" y="2881"/>
                </a:lnTo>
                <a:lnTo>
                  <a:pt x="1538159" y="2788"/>
                </a:lnTo>
                <a:lnTo>
                  <a:pt x="1560752" y="2768"/>
                </a:lnTo>
                <a:lnTo>
                  <a:pt x="1583356" y="2724"/>
                </a:lnTo>
                <a:lnTo>
                  <a:pt x="1605984" y="2681"/>
                </a:lnTo>
                <a:lnTo>
                  <a:pt x="1628648" y="2661"/>
                </a:lnTo>
                <a:lnTo>
                  <a:pt x="1651241" y="2586"/>
                </a:lnTo>
                <a:lnTo>
                  <a:pt x="1673845" y="2534"/>
                </a:lnTo>
                <a:lnTo>
                  <a:pt x="1696473" y="2483"/>
                </a:lnTo>
                <a:lnTo>
                  <a:pt x="1719137" y="2408"/>
                </a:lnTo>
                <a:lnTo>
                  <a:pt x="1741730" y="2386"/>
                </a:lnTo>
                <a:lnTo>
                  <a:pt x="1764334" y="2328"/>
                </a:lnTo>
                <a:lnTo>
                  <a:pt x="1786962" y="2247"/>
                </a:lnTo>
                <a:lnTo>
                  <a:pt x="1809626" y="2154"/>
                </a:lnTo>
                <a:lnTo>
                  <a:pt x="1832217" y="2134"/>
                </a:lnTo>
                <a:lnTo>
                  <a:pt x="1854807" y="2091"/>
                </a:lnTo>
                <a:lnTo>
                  <a:pt x="1877398" y="2047"/>
                </a:lnTo>
                <a:lnTo>
                  <a:pt x="1899988" y="2027"/>
                </a:lnTo>
                <a:lnTo>
                  <a:pt x="1922652" y="1952"/>
                </a:lnTo>
                <a:lnTo>
                  <a:pt x="1945280" y="1901"/>
                </a:lnTo>
                <a:lnTo>
                  <a:pt x="1967884" y="1849"/>
                </a:lnTo>
                <a:lnTo>
                  <a:pt x="1990477" y="1774"/>
                </a:lnTo>
                <a:lnTo>
                  <a:pt x="2013141" y="1752"/>
                </a:lnTo>
                <a:lnTo>
                  <a:pt x="2035769" y="1695"/>
                </a:lnTo>
                <a:lnTo>
                  <a:pt x="2058373" y="1613"/>
                </a:lnTo>
                <a:lnTo>
                  <a:pt x="2080966" y="1520"/>
                </a:lnTo>
                <a:lnTo>
                  <a:pt x="2103630" y="1501"/>
                </a:lnTo>
                <a:lnTo>
                  <a:pt x="2126258" y="1457"/>
                </a:lnTo>
                <a:lnTo>
                  <a:pt x="2148862" y="1413"/>
                </a:lnTo>
                <a:lnTo>
                  <a:pt x="2171455" y="1394"/>
                </a:lnTo>
                <a:lnTo>
                  <a:pt x="2194065" y="1318"/>
                </a:lnTo>
                <a:lnTo>
                  <a:pt x="2216699" y="1267"/>
                </a:lnTo>
                <a:lnTo>
                  <a:pt x="2239333" y="1215"/>
                </a:lnTo>
                <a:lnTo>
                  <a:pt x="2261944" y="1140"/>
                </a:lnTo>
                <a:lnTo>
                  <a:pt x="2284554" y="1120"/>
                </a:lnTo>
                <a:lnTo>
                  <a:pt x="2307188" y="1077"/>
                </a:lnTo>
                <a:lnTo>
                  <a:pt x="2329822" y="1033"/>
                </a:lnTo>
                <a:lnTo>
                  <a:pt x="2352433" y="1013"/>
                </a:lnTo>
                <a:lnTo>
                  <a:pt x="2375043" y="938"/>
                </a:lnTo>
                <a:lnTo>
                  <a:pt x="2397677" y="887"/>
                </a:lnTo>
                <a:lnTo>
                  <a:pt x="2420311" y="835"/>
                </a:lnTo>
                <a:lnTo>
                  <a:pt x="2442922" y="760"/>
                </a:lnTo>
                <a:lnTo>
                  <a:pt x="2465532" y="685"/>
                </a:lnTo>
                <a:lnTo>
                  <a:pt x="2488166" y="633"/>
                </a:lnTo>
                <a:lnTo>
                  <a:pt x="2510800" y="582"/>
                </a:lnTo>
                <a:lnTo>
                  <a:pt x="2533411" y="506"/>
                </a:lnTo>
                <a:lnTo>
                  <a:pt x="2556003" y="487"/>
                </a:lnTo>
                <a:lnTo>
                  <a:pt x="2578608" y="443"/>
                </a:lnTo>
                <a:lnTo>
                  <a:pt x="2601236" y="400"/>
                </a:lnTo>
                <a:lnTo>
                  <a:pt x="2623900" y="380"/>
                </a:lnTo>
                <a:lnTo>
                  <a:pt x="2646492" y="304"/>
                </a:lnTo>
                <a:lnTo>
                  <a:pt x="2669096" y="253"/>
                </a:lnTo>
                <a:lnTo>
                  <a:pt x="2691725" y="201"/>
                </a:lnTo>
                <a:lnTo>
                  <a:pt x="2714389" y="126"/>
                </a:lnTo>
                <a:lnTo>
                  <a:pt x="2736981" y="106"/>
                </a:lnTo>
                <a:lnTo>
                  <a:pt x="2759585" y="63"/>
                </a:lnTo>
                <a:lnTo>
                  <a:pt x="2782214" y="19"/>
                </a:lnTo>
                <a:lnTo>
                  <a:pt x="2804878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5436500" y="2040588"/>
            <a:ext cx="2413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436500" y="1503081"/>
            <a:ext cx="30543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38563" y="1503081"/>
            <a:ext cx="888365" cy="188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28320" algn="ctr">
              <a:lnSpc>
                <a:spcPct val="100000"/>
              </a:lnSpc>
            </a:pP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$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$900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$800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$700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$600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$500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$400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8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$300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$200</a:t>
            </a:r>
            <a:endParaRPr sz="900">
              <a:latin typeface="Arial"/>
              <a:cs typeface="Arial"/>
            </a:endParaRPr>
          </a:p>
          <a:p>
            <a:pPr marR="434975" algn="ctr">
              <a:lnSpc>
                <a:spcPct val="100000"/>
              </a:lnSpc>
              <a:spcBef>
                <a:spcPts val="19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$100</a:t>
            </a:r>
            <a:endParaRPr sz="900">
              <a:latin typeface="Arial"/>
              <a:cs typeface="Arial"/>
            </a:endParaRPr>
          </a:p>
          <a:p>
            <a:pPr marL="222885">
              <a:lnSpc>
                <a:spcPts val="1075"/>
              </a:lnSpc>
              <a:spcBef>
                <a:spcPts val="190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292100">
              <a:lnSpc>
                <a:spcPts val="1075"/>
              </a:lnSpc>
              <a:tabLst>
                <a:tab pos="74676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871371" y="3251825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233454" y="3251825"/>
            <a:ext cx="50292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957620" y="3251825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436500" y="2302360"/>
            <a:ext cx="626745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340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tili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z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  <a:p>
            <a:pPr marL="179705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405344" y="2060554"/>
            <a:ext cx="52387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1755" indent="1270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acit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6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7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2702894" y="363258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5171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2973726" y="3251825"/>
            <a:ext cx="748030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1484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041928" y="363258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4313394" y="3564136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353186" y="1214365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10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3687140"/>
            <a:ext cx="5619750" cy="539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7945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GE, </a:t>
            </a:r>
            <a:r>
              <a:rPr sz="1000" dirty="0">
                <a:latin typeface="Arial"/>
                <a:cs typeface="Arial"/>
              </a:rPr>
              <a:t>Siemens, Alstom, </a:t>
            </a:r>
            <a:r>
              <a:rPr sz="1000" spc="-5" dirty="0">
                <a:latin typeface="Arial"/>
                <a:cs typeface="Arial"/>
              </a:rPr>
              <a:t>MHI, and Rolls Royce, are all planning to add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2013-2014, </a:t>
            </a:r>
            <a:r>
              <a:rPr sz="1000" spc="-5" dirty="0">
                <a:latin typeface="Arial"/>
                <a:cs typeface="Arial"/>
              </a:rPr>
              <a:t>which  will </a:t>
            </a:r>
            <a:r>
              <a:rPr sz="1000" dirty="0">
                <a:latin typeface="Arial"/>
                <a:cs typeface="Arial"/>
              </a:rPr>
              <a:t>keep industry </a:t>
            </a:r>
            <a:r>
              <a:rPr sz="1000" spc="-5" dirty="0">
                <a:latin typeface="Arial"/>
                <a:cs typeface="Arial"/>
              </a:rPr>
              <a:t>utilization rates stable </a:t>
            </a:r>
            <a:r>
              <a:rPr sz="1000" dirty="0">
                <a:latin typeface="Arial"/>
                <a:cs typeface="Arial"/>
              </a:rPr>
              <a:t>(they currently </a:t>
            </a:r>
            <a:r>
              <a:rPr sz="1000" spc="-5" dirty="0">
                <a:latin typeface="Arial"/>
                <a:cs typeface="Arial"/>
              </a:rPr>
              <a:t>stand at just over 90%).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of the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 are </a:t>
            </a:r>
            <a:r>
              <a:rPr sz="1000" dirty="0">
                <a:latin typeface="Arial"/>
                <a:cs typeface="Arial"/>
              </a:rPr>
              <a:t>moves </a:t>
            </a:r>
            <a:r>
              <a:rPr sz="1000" spc="-5" dirty="0">
                <a:latin typeface="Arial"/>
                <a:cs typeface="Arial"/>
              </a:rPr>
              <a:t>to target a particular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and in the case of </a:t>
            </a:r>
            <a:r>
              <a:rPr sz="1000" dirty="0">
                <a:latin typeface="Arial"/>
                <a:cs typeface="Arial"/>
              </a:rPr>
              <a:t>Siemens </a:t>
            </a:r>
            <a:r>
              <a:rPr sz="1000" spc="-5" dirty="0">
                <a:latin typeface="Arial"/>
                <a:cs typeface="Arial"/>
              </a:rPr>
              <a:t>and Alstom,  are balanced </a:t>
            </a:r>
            <a:r>
              <a:rPr sz="1000" dirty="0">
                <a:latin typeface="Arial"/>
                <a:cs typeface="Arial"/>
              </a:rPr>
              <a:t>to some </a:t>
            </a:r>
            <a:r>
              <a:rPr sz="1000" spc="-5" dirty="0">
                <a:latin typeface="Arial"/>
                <a:cs typeface="Arial"/>
              </a:rPr>
              <a:t>extent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concurrent reductions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regions where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have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capacity  than </a:t>
            </a:r>
            <a:r>
              <a:rPr sz="1000" dirty="0">
                <a:latin typeface="Arial"/>
                <a:cs typeface="Arial"/>
              </a:rPr>
              <a:t>they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need.</a:t>
            </a:r>
            <a:endParaRPr sz="1000">
              <a:latin typeface="Arial"/>
              <a:cs typeface="Arial"/>
            </a:endParaRPr>
          </a:p>
          <a:p>
            <a:pPr marL="583565" marR="5080" indent="-228600">
              <a:lnSpc>
                <a:spcPct val="143700"/>
              </a:lnSpc>
              <a:spcBef>
                <a:spcPts val="6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 opened a new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 blade core production facility in Charlottesville, US, in  2013 Q2.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uses Tomo-Lithographic Molding </a:t>
            </a:r>
            <a:r>
              <a:rPr sz="1000" dirty="0">
                <a:latin typeface="Arial"/>
                <a:cs typeface="Arial"/>
              </a:rPr>
              <a:t>(TOMO) </a:t>
            </a:r>
            <a:r>
              <a:rPr sz="1000" spc="-5" dirty="0">
                <a:latin typeface="Arial"/>
                <a:cs typeface="Arial"/>
              </a:rPr>
              <a:t>technology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make cores  that cool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evenly, increasing gas turbine efficiency.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does not increase  Siemens’ overall gas </a:t>
            </a:r>
            <a:r>
              <a:rPr sz="1000" dirty="0">
                <a:latin typeface="Arial"/>
                <a:cs typeface="Arial"/>
              </a:rPr>
              <a:t>turbine </a:t>
            </a:r>
            <a:r>
              <a:rPr sz="1000" spc="-5" dirty="0">
                <a:latin typeface="Arial"/>
                <a:cs typeface="Arial"/>
              </a:rPr>
              <a:t>capacity,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adding capacity </a:t>
            </a:r>
            <a:r>
              <a:rPr sz="1000" dirty="0">
                <a:latin typeface="Arial"/>
                <a:cs typeface="Arial"/>
              </a:rPr>
              <a:t>for more </a:t>
            </a:r>
            <a:r>
              <a:rPr sz="1000" spc="-5" dirty="0">
                <a:latin typeface="Arial"/>
                <a:cs typeface="Arial"/>
              </a:rPr>
              <a:t>efficient blade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cores.</a:t>
            </a:r>
            <a:endParaRPr sz="1000">
              <a:latin typeface="Arial"/>
              <a:cs typeface="Arial"/>
            </a:endParaRPr>
          </a:p>
          <a:p>
            <a:pPr marL="583565" marR="235585" indent="-228600" algn="just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also open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Q4, a </a:t>
            </a:r>
            <a:r>
              <a:rPr sz="1000" dirty="0">
                <a:latin typeface="Arial"/>
                <a:cs typeface="Arial"/>
              </a:rPr>
              <a:t>700k </a:t>
            </a:r>
            <a:r>
              <a:rPr sz="1000" spc="-5" dirty="0">
                <a:latin typeface="Arial"/>
                <a:cs typeface="Arial"/>
              </a:rPr>
              <a:t>square foot complex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Saudi  Arabia.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$150m facility will </a:t>
            </a:r>
            <a:r>
              <a:rPr sz="1000" dirty="0">
                <a:latin typeface="Arial"/>
                <a:cs typeface="Arial"/>
              </a:rPr>
              <a:t>employ 1k-1.5 </a:t>
            </a:r>
            <a:r>
              <a:rPr sz="1000" spc="-5" dirty="0">
                <a:latin typeface="Arial"/>
                <a:cs typeface="Arial"/>
              </a:rPr>
              <a:t>workers at full production and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gas  turbines and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5" dirty="0">
                <a:latin typeface="Arial"/>
                <a:cs typeface="Arial"/>
              </a:rPr>
              <a:t>mainly to serve Middle Eastern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  <a:p>
            <a:pPr marL="583565" marR="49530" indent="-228600">
              <a:lnSpc>
                <a:spcPct val="1438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balance these capacity increases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 regions and to prepare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slow orders </a:t>
            </a:r>
            <a:r>
              <a:rPr sz="1000" spc="-10" dirty="0">
                <a:latin typeface="Arial"/>
                <a:cs typeface="Arial"/>
              </a:rPr>
              <a:t>from 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foreseeable </a:t>
            </a:r>
            <a:r>
              <a:rPr sz="1000" dirty="0">
                <a:latin typeface="Arial"/>
                <a:cs typeface="Arial"/>
              </a:rPr>
              <a:t>future, </a:t>
            </a:r>
            <a:r>
              <a:rPr sz="1000" spc="-5" dirty="0">
                <a:latin typeface="Arial"/>
                <a:cs typeface="Arial"/>
              </a:rPr>
              <a:t>Siemens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cutting capacity at its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gas  turbine production plant in Berlin, Germany. It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reducing headcount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1,100, </a:t>
            </a:r>
            <a:r>
              <a:rPr sz="1000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cutting unit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from </a:t>
            </a:r>
            <a:r>
              <a:rPr sz="1000" spc="-10" dirty="0">
                <a:latin typeface="Arial"/>
                <a:cs typeface="Arial"/>
              </a:rPr>
              <a:t>45 </a:t>
            </a:r>
            <a:r>
              <a:rPr sz="1000" spc="-5" dirty="0">
                <a:latin typeface="Arial"/>
                <a:cs typeface="Arial"/>
              </a:rPr>
              <a:t>units annually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35.</a:t>
            </a:r>
            <a:endParaRPr sz="1000">
              <a:latin typeface="Arial"/>
              <a:cs typeface="Arial"/>
            </a:endParaRPr>
          </a:p>
          <a:p>
            <a:pPr marL="583565" marR="8890" indent="-228600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Alstom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adding </a:t>
            </a:r>
            <a:r>
              <a:rPr sz="1000" dirty="0">
                <a:latin typeface="Arial"/>
                <a:cs typeface="Arial"/>
              </a:rPr>
              <a:t>capacity in </a:t>
            </a:r>
            <a:r>
              <a:rPr sz="1000" spc="-5" dirty="0">
                <a:latin typeface="Arial"/>
                <a:cs typeface="Arial"/>
              </a:rPr>
              <a:t>Poland but cutting it in the </a:t>
            </a:r>
            <a:r>
              <a:rPr sz="1000" spc="-10" dirty="0">
                <a:latin typeface="Arial"/>
                <a:cs typeface="Arial"/>
              </a:rPr>
              <a:t>US,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match </a:t>
            </a:r>
            <a:r>
              <a:rPr sz="1000" spc="-5" dirty="0">
                <a:latin typeface="Arial"/>
                <a:cs typeface="Arial"/>
              </a:rPr>
              <a:t>production  capabilities with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patterns. It a opened a new turbine </a:t>
            </a:r>
            <a:r>
              <a:rPr sz="1000" dirty="0">
                <a:latin typeface="Arial"/>
                <a:cs typeface="Arial"/>
              </a:rPr>
              <a:t>shaft </a:t>
            </a:r>
            <a:r>
              <a:rPr sz="1000" spc="-5" dirty="0">
                <a:latin typeface="Arial"/>
                <a:cs typeface="Arial"/>
              </a:rPr>
              <a:t>welding shop in  Elbląg, Poland, bringing </a:t>
            </a:r>
            <a:r>
              <a:rPr sz="1000" dirty="0">
                <a:latin typeface="Arial"/>
                <a:cs typeface="Arial"/>
              </a:rPr>
              <a:t>rotor </a:t>
            </a:r>
            <a:r>
              <a:rPr sz="1000" spc="-5" dirty="0">
                <a:latin typeface="Arial"/>
                <a:cs typeface="Arial"/>
              </a:rPr>
              <a:t>production standards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Elblag in line with Alstom’s other  global plants. However, the firm cut headcount at its </a:t>
            </a:r>
            <a:r>
              <a:rPr sz="1000" dirty="0">
                <a:latin typeface="Arial"/>
                <a:cs typeface="Arial"/>
              </a:rPr>
              <a:t>recently-built </a:t>
            </a:r>
            <a:r>
              <a:rPr sz="1000" spc="-5" dirty="0">
                <a:latin typeface="Arial"/>
                <a:cs typeface="Arial"/>
              </a:rPr>
              <a:t>plant in Chattanooga,  US,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120 – a move that reduces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both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and steam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turbines.</a:t>
            </a:r>
            <a:endParaRPr sz="1000">
              <a:latin typeface="Arial"/>
              <a:cs typeface="Arial"/>
            </a:endParaRPr>
          </a:p>
          <a:p>
            <a:pPr marL="583565" marR="40640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 will complete a new rotor production facility in Savannah, </a:t>
            </a:r>
            <a:r>
              <a:rPr sz="1000" dirty="0">
                <a:latin typeface="Arial"/>
                <a:cs typeface="Arial"/>
              </a:rPr>
              <a:t>US in </a:t>
            </a:r>
            <a:r>
              <a:rPr sz="1000" spc="-5" dirty="0">
                <a:latin typeface="Arial"/>
                <a:cs typeface="Arial"/>
              </a:rPr>
              <a:t>2013 Q3. </a:t>
            </a:r>
            <a:r>
              <a:rPr sz="1000" dirty="0">
                <a:latin typeface="Arial"/>
                <a:cs typeface="Arial"/>
              </a:rPr>
              <a:t>Rotors </a:t>
            </a:r>
            <a:r>
              <a:rPr sz="1000" spc="-5" dirty="0">
                <a:latin typeface="Arial"/>
                <a:cs typeface="Arial"/>
              </a:rPr>
              <a:t>are  the component with the </a:t>
            </a:r>
            <a:r>
              <a:rPr sz="1000" dirty="0">
                <a:latin typeface="Arial"/>
                <a:cs typeface="Arial"/>
              </a:rPr>
              <a:t>second-longest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for </a:t>
            </a:r>
            <a:r>
              <a:rPr sz="1000" spc="-5" dirty="0">
                <a:latin typeface="Arial"/>
                <a:cs typeface="Arial"/>
              </a:rPr>
              <a:t>MHI, after casings, and the </a:t>
            </a:r>
            <a:r>
              <a:rPr sz="1000" dirty="0">
                <a:latin typeface="Arial"/>
                <a:cs typeface="Arial"/>
              </a:rPr>
              <a:t>new  capacity </a:t>
            </a:r>
            <a:r>
              <a:rPr sz="1000" spc="-5" dirty="0">
                <a:latin typeface="Arial"/>
                <a:cs typeface="Arial"/>
              </a:rPr>
              <a:t>will help bring </a:t>
            </a:r>
            <a:r>
              <a:rPr sz="1000" dirty="0">
                <a:latin typeface="Arial"/>
                <a:cs typeface="Arial"/>
              </a:rPr>
              <a:t>down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5" dirty="0">
                <a:latin typeface="Arial"/>
                <a:cs typeface="Arial"/>
              </a:rPr>
              <a:t>Western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Hemisphere.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37434" y="1214327"/>
            <a:ext cx="4034154" cy="2387600"/>
          </a:xfrm>
          <a:custGeom>
            <a:avLst/>
            <a:gdLst/>
            <a:ahLst/>
            <a:cxnLst/>
            <a:rect l="l" t="t" r="r" b="b"/>
            <a:pathLst>
              <a:path w="4034154" h="2387600">
                <a:moveTo>
                  <a:pt x="0" y="2387599"/>
                </a:moveTo>
                <a:lnTo>
                  <a:pt x="4033984" y="2387599"/>
                </a:lnTo>
                <a:lnTo>
                  <a:pt x="4033984" y="0"/>
                </a:lnTo>
                <a:lnTo>
                  <a:pt x="0" y="0"/>
                </a:lnTo>
                <a:lnTo>
                  <a:pt x="0" y="238759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87680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74480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62802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51125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39447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27769" y="1466505"/>
            <a:ext cx="0" cy="1153160"/>
          </a:xfrm>
          <a:custGeom>
            <a:avLst/>
            <a:gdLst/>
            <a:ahLst/>
            <a:cxnLst/>
            <a:rect l="l" t="t" r="r" b="b"/>
            <a:pathLst>
              <a:path h="1153160">
                <a:moveTo>
                  <a:pt x="0" y="0"/>
                </a:moveTo>
                <a:lnTo>
                  <a:pt x="0" y="1152740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27769" y="3020217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769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14569" y="1466505"/>
            <a:ext cx="0" cy="1153160"/>
          </a:xfrm>
          <a:custGeom>
            <a:avLst/>
            <a:gdLst/>
            <a:ahLst/>
            <a:cxnLst/>
            <a:rect l="l" t="t" r="r" b="b"/>
            <a:pathLst>
              <a:path h="1153160">
                <a:moveTo>
                  <a:pt x="0" y="0"/>
                </a:moveTo>
                <a:lnTo>
                  <a:pt x="0" y="1152740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14569" y="3020217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769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99358" y="1466505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1696481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64333" y="316298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64333" y="2880484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4333" y="259646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64333" y="231401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64333" y="203151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4333" y="174900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4333" y="14665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99358" y="3162987"/>
            <a:ext cx="3007995" cy="0"/>
          </a:xfrm>
          <a:custGeom>
            <a:avLst/>
            <a:gdLst/>
            <a:ahLst/>
            <a:cxnLst/>
            <a:rect l="l" t="t" r="r" b="b"/>
            <a:pathLst>
              <a:path w="3007995">
                <a:moveTo>
                  <a:pt x="0" y="0"/>
                </a:moveTo>
                <a:lnTo>
                  <a:pt x="300759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99358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87680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74480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62802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51125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39447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27769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14569" y="31629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99002" y="1637500"/>
            <a:ext cx="3007360" cy="450850"/>
          </a:xfrm>
          <a:custGeom>
            <a:avLst/>
            <a:gdLst/>
            <a:ahLst/>
            <a:cxnLst/>
            <a:rect l="l" t="t" r="r" b="b"/>
            <a:pathLst>
              <a:path w="3007360" h="450850">
                <a:moveTo>
                  <a:pt x="0" y="450585"/>
                </a:moveTo>
                <a:lnTo>
                  <a:pt x="24251" y="450231"/>
                </a:lnTo>
                <a:lnTo>
                  <a:pt x="48503" y="450032"/>
                </a:lnTo>
                <a:lnTo>
                  <a:pt x="72758" y="449571"/>
                </a:lnTo>
                <a:lnTo>
                  <a:pt x="97017" y="448434"/>
                </a:lnTo>
                <a:lnTo>
                  <a:pt x="121268" y="446167"/>
                </a:lnTo>
                <a:lnTo>
                  <a:pt x="145519" y="443118"/>
                </a:lnTo>
                <a:lnTo>
                  <a:pt x="169770" y="440068"/>
                </a:lnTo>
                <a:lnTo>
                  <a:pt x="194021" y="437802"/>
                </a:lnTo>
                <a:lnTo>
                  <a:pt x="218272" y="436570"/>
                </a:lnTo>
                <a:lnTo>
                  <a:pt x="242523" y="436014"/>
                </a:lnTo>
                <a:lnTo>
                  <a:pt x="266774" y="435720"/>
                </a:lnTo>
                <a:lnTo>
                  <a:pt x="291026" y="435271"/>
                </a:lnTo>
                <a:lnTo>
                  <a:pt x="315277" y="434701"/>
                </a:lnTo>
                <a:lnTo>
                  <a:pt x="339528" y="434131"/>
                </a:lnTo>
                <a:lnTo>
                  <a:pt x="363779" y="433562"/>
                </a:lnTo>
                <a:lnTo>
                  <a:pt x="388030" y="432992"/>
                </a:lnTo>
                <a:lnTo>
                  <a:pt x="412306" y="432454"/>
                </a:lnTo>
                <a:lnTo>
                  <a:pt x="436566" y="432011"/>
                </a:lnTo>
                <a:lnTo>
                  <a:pt x="460799" y="431426"/>
                </a:lnTo>
                <a:lnTo>
                  <a:pt x="484996" y="430461"/>
                </a:lnTo>
                <a:lnTo>
                  <a:pt x="509267" y="428903"/>
                </a:lnTo>
                <a:lnTo>
                  <a:pt x="533537" y="427012"/>
                </a:lnTo>
                <a:lnTo>
                  <a:pt x="557807" y="424979"/>
                </a:lnTo>
                <a:lnTo>
                  <a:pt x="582077" y="422993"/>
                </a:lnTo>
                <a:lnTo>
                  <a:pt x="606327" y="421217"/>
                </a:lnTo>
                <a:lnTo>
                  <a:pt x="630554" y="419513"/>
                </a:lnTo>
                <a:lnTo>
                  <a:pt x="654780" y="417618"/>
                </a:lnTo>
                <a:lnTo>
                  <a:pt x="679031" y="415273"/>
                </a:lnTo>
                <a:lnTo>
                  <a:pt x="703301" y="412417"/>
                </a:lnTo>
                <a:lnTo>
                  <a:pt x="727571" y="409134"/>
                </a:lnTo>
                <a:lnTo>
                  <a:pt x="751841" y="405661"/>
                </a:lnTo>
                <a:lnTo>
                  <a:pt x="776111" y="402236"/>
                </a:lnTo>
                <a:lnTo>
                  <a:pt x="800308" y="398914"/>
                </a:lnTo>
                <a:lnTo>
                  <a:pt x="824541" y="395591"/>
                </a:lnTo>
                <a:lnTo>
                  <a:pt x="848797" y="392269"/>
                </a:lnTo>
                <a:lnTo>
                  <a:pt x="873065" y="388946"/>
                </a:lnTo>
                <a:lnTo>
                  <a:pt x="897333" y="385549"/>
                </a:lnTo>
                <a:lnTo>
                  <a:pt x="921589" y="382175"/>
                </a:lnTo>
                <a:lnTo>
                  <a:pt x="945822" y="378801"/>
                </a:lnTo>
                <a:lnTo>
                  <a:pt x="970019" y="375403"/>
                </a:lnTo>
                <a:lnTo>
                  <a:pt x="994289" y="372020"/>
                </a:lnTo>
                <a:lnTo>
                  <a:pt x="1042829" y="365205"/>
                </a:lnTo>
                <a:lnTo>
                  <a:pt x="1091350" y="357779"/>
                </a:lnTo>
                <a:lnTo>
                  <a:pt x="1139803" y="349647"/>
                </a:lnTo>
                <a:lnTo>
                  <a:pt x="1164053" y="345533"/>
                </a:lnTo>
                <a:lnTo>
                  <a:pt x="1212593" y="337480"/>
                </a:lnTo>
                <a:lnTo>
                  <a:pt x="1261134" y="329332"/>
                </a:lnTo>
                <a:lnTo>
                  <a:pt x="1309610" y="321105"/>
                </a:lnTo>
                <a:lnTo>
                  <a:pt x="1333837" y="316980"/>
                </a:lnTo>
                <a:lnTo>
                  <a:pt x="1358087" y="312878"/>
                </a:lnTo>
                <a:lnTo>
                  <a:pt x="1382357" y="308684"/>
                </a:lnTo>
                <a:lnTo>
                  <a:pt x="1406628" y="304477"/>
                </a:lnTo>
                <a:lnTo>
                  <a:pt x="1430898" y="300295"/>
                </a:lnTo>
                <a:lnTo>
                  <a:pt x="1455168" y="296171"/>
                </a:lnTo>
                <a:lnTo>
                  <a:pt x="1479365" y="292056"/>
                </a:lnTo>
                <a:lnTo>
                  <a:pt x="1503597" y="288023"/>
                </a:lnTo>
                <a:lnTo>
                  <a:pt x="1552122" y="279970"/>
                </a:lnTo>
                <a:lnTo>
                  <a:pt x="1600646" y="271807"/>
                </a:lnTo>
                <a:lnTo>
                  <a:pt x="1649075" y="263643"/>
                </a:lnTo>
                <a:lnTo>
                  <a:pt x="1697616" y="255400"/>
                </a:lnTo>
                <a:lnTo>
                  <a:pt x="1746156" y="247062"/>
                </a:lnTo>
                <a:lnTo>
                  <a:pt x="1794633" y="238693"/>
                </a:lnTo>
                <a:lnTo>
                  <a:pt x="1843110" y="230229"/>
                </a:lnTo>
                <a:lnTo>
                  <a:pt x="1891650" y="221685"/>
                </a:lnTo>
                <a:lnTo>
                  <a:pt x="1915920" y="217414"/>
                </a:lnTo>
                <a:lnTo>
                  <a:pt x="1940190" y="213142"/>
                </a:lnTo>
                <a:lnTo>
                  <a:pt x="1964387" y="208848"/>
                </a:lnTo>
                <a:lnTo>
                  <a:pt x="1988619" y="204519"/>
                </a:lnTo>
                <a:lnTo>
                  <a:pt x="2012876" y="200167"/>
                </a:lnTo>
                <a:lnTo>
                  <a:pt x="2037144" y="195802"/>
                </a:lnTo>
                <a:lnTo>
                  <a:pt x="2061414" y="191489"/>
                </a:lnTo>
                <a:lnTo>
                  <a:pt x="2085684" y="187116"/>
                </a:lnTo>
                <a:lnTo>
                  <a:pt x="2109954" y="182720"/>
                </a:lnTo>
                <a:lnTo>
                  <a:pt x="2134224" y="178335"/>
                </a:lnTo>
                <a:lnTo>
                  <a:pt x="2158421" y="173892"/>
                </a:lnTo>
                <a:lnTo>
                  <a:pt x="2182654" y="169460"/>
                </a:lnTo>
                <a:lnTo>
                  <a:pt x="2206910" y="165004"/>
                </a:lnTo>
                <a:lnTo>
                  <a:pt x="2231178" y="160489"/>
                </a:lnTo>
                <a:lnTo>
                  <a:pt x="2255446" y="155891"/>
                </a:lnTo>
                <a:lnTo>
                  <a:pt x="2279703" y="151234"/>
                </a:lnTo>
                <a:lnTo>
                  <a:pt x="2303935" y="146553"/>
                </a:lnTo>
                <a:lnTo>
                  <a:pt x="2328132" y="141883"/>
                </a:lnTo>
                <a:lnTo>
                  <a:pt x="2376672" y="132502"/>
                </a:lnTo>
                <a:lnTo>
                  <a:pt x="2425212" y="123025"/>
                </a:lnTo>
                <a:lnTo>
                  <a:pt x="2473689" y="113516"/>
                </a:lnTo>
                <a:lnTo>
                  <a:pt x="2522166" y="103913"/>
                </a:lnTo>
                <a:lnTo>
                  <a:pt x="2546436" y="99107"/>
                </a:lnTo>
                <a:lnTo>
                  <a:pt x="2594977" y="89496"/>
                </a:lnTo>
                <a:lnTo>
                  <a:pt x="2643444" y="79453"/>
                </a:lnTo>
                <a:lnTo>
                  <a:pt x="2691932" y="69027"/>
                </a:lnTo>
                <a:lnTo>
                  <a:pt x="2716200" y="63790"/>
                </a:lnTo>
                <a:lnTo>
                  <a:pt x="2740469" y="58623"/>
                </a:lnTo>
                <a:lnTo>
                  <a:pt x="2764725" y="53396"/>
                </a:lnTo>
                <a:lnTo>
                  <a:pt x="2788957" y="48145"/>
                </a:lnTo>
                <a:lnTo>
                  <a:pt x="2813154" y="42906"/>
                </a:lnTo>
                <a:lnTo>
                  <a:pt x="2837424" y="37591"/>
                </a:lnTo>
                <a:lnTo>
                  <a:pt x="2861694" y="32275"/>
                </a:lnTo>
                <a:lnTo>
                  <a:pt x="2885965" y="26959"/>
                </a:lnTo>
                <a:lnTo>
                  <a:pt x="2910235" y="21643"/>
                </a:lnTo>
                <a:lnTo>
                  <a:pt x="2934503" y="16232"/>
                </a:lnTo>
                <a:lnTo>
                  <a:pt x="2958759" y="10821"/>
                </a:lnTo>
                <a:lnTo>
                  <a:pt x="2982992" y="5410"/>
                </a:lnTo>
                <a:lnTo>
                  <a:pt x="3007188" y="0"/>
                </a:lnTo>
              </a:path>
            </a:pathLst>
          </a:custGeom>
          <a:ln w="30378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99358" y="1827987"/>
            <a:ext cx="3007995" cy="427355"/>
          </a:xfrm>
          <a:custGeom>
            <a:avLst/>
            <a:gdLst/>
            <a:ahLst/>
            <a:cxnLst/>
            <a:rect l="l" t="t" r="r" b="b"/>
            <a:pathLst>
              <a:path w="3007995" h="427355">
                <a:moveTo>
                  <a:pt x="0" y="426790"/>
                </a:moveTo>
                <a:lnTo>
                  <a:pt x="95938" y="420715"/>
                </a:lnTo>
                <a:lnTo>
                  <a:pt x="193399" y="414640"/>
                </a:lnTo>
                <a:lnTo>
                  <a:pt x="290861" y="408564"/>
                </a:lnTo>
                <a:lnTo>
                  <a:pt x="388322" y="400970"/>
                </a:lnTo>
                <a:lnTo>
                  <a:pt x="484260" y="394895"/>
                </a:lnTo>
                <a:lnTo>
                  <a:pt x="581722" y="387301"/>
                </a:lnTo>
                <a:lnTo>
                  <a:pt x="679183" y="381226"/>
                </a:lnTo>
                <a:lnTo>
                  <a:pt x="775121" y="369075"/>
                </a:lnTo>
                <a:lnTo>
                  <a:pt x="872583" y="356924"/>
                </a:lnTo>
                <a:lnTo>
                  <a:pt x="970044" y="344774"/>
                </a:lnTo>
                <a:lnTo>
                  <a:pt x="1065983" y="331104"/>
                </a:lnTo>
                <a:lnTo>
                  <a:pt x="1163444" y="317435"/>
                </a:lnTo>
                <a:lnTo>
                  <a:pt x="1260905" y="302246"/>
                </a:lnTo>
                <a:lnTo>
                  <a:pt x="1358366" y="287058"/>
                </a:lnTo>
                <a:lnTo>
                  <a:pt x="1454305" y="271870"/>
                </a:lnTo>
                <a:lnTo>
                  <a:pt x="1551766" y="256682"/>
                </a:lnTo>
                <a:lnTo>
                  <a:pt x="1649228" y="241493"/>
                </a:lnTo>
                <a:lnTo>
                  <a:pt x="1745166" y="226305"/>
                </a:lnTo>
                <a:lnTo>
                  <a:pt x="1842627" y="211117"/>
                </a:lnTo>
                <a:lnTo>
                  <a:pt x="1940089" y="195928"/>
                </a:lnTo>
                <a:lnTo>
                  <a:pt x="2037550" y="179221"/>
                </a:lnTo>
                <a:lnTo>
                  <a:pt x="2133488" y="164033"/>
                </a:lnTo>
                <a:lnTo>
                  <a:pt x="2230950" y="147326"/>
                </a:lnTo>
                <a:lnTo>
                  <a:pt x="2328411" y="130619"/>
                </a:lnTo>
                <a:lnTo>
                  <a:pt x="2424350" y="113912"/>
                </a:lnTo>
                <a:lnTo>
                  <a:pt x="2521811" y="95686"/>
                </a:lnTo>
                <a:lnTo>
                  <a:pt x="2619272" y="77460"/>
                </a:lnTo>
                <a:lnTo>
                  <a:pt x="2715211" y="59234"/>
                </a:lnTo>
                <a:lnTo>
                  <a:pt x="2812672" y="39489"/>
                </a:lnTo>
                <a:lnTo>
                  <a:pt x="2910133" y="19744"/>
                </a:lnTo>
                <a:lnTo>
                  <a:pt x="3007595" y="0"/>
                </a:lnTo>
              </a:path>
            </a:pathLst>
          </a:custGeom>
          <a:ln w="27340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410933" y="2237328"/>
            <a:ext cx="2025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366898" y="903477"/>
            <a:ext cx="2825115" cy="1189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3: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– Gas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160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140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120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12678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00620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88942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77011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65333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53402" y="3222137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726248" y="2619246"/>
            <a:ext cx="949325" cy="401320"/>
          </a:xfrm>
          <a:custGeom>
            <a:avLst/>
            <a:gdLst/>
            <a:ahLst/>
            <a:cxnLst/>
            <a:rect l="l" t="t" r="r" b="b"/>
            <a:pathLst>
              <a:path w="949325" h="401319">
                <a:moveTo>
                  <a:pt x="0" y="400970"/>
                </a:moveTo>
                <a:lnTo>
                  <a:pt x="948724" y="400970"/>
                </a:lnTo>
                <a:lnTo>
                  <a:pt x="948724" y="0"/>
                </a:lnTo>
                <a:lnTo>
                  <a:pt x="0" y="0"/>
                </a:lnTo>
                <a:lnTo>
                  <a:pt x="0" y="400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726248" y="2619246"/>
            <a:ext cx="949325" cy="401320"/>
          </a:xfrm>
          <a:custGeom>
            <a:avLst/>
            <a:gdLst/>
            <a:ahLst/>
            <a:cxnLst/>
            <a:rect l="l" t="t" r="r" b="b"/>
            <a:pathLst>
              <a:path w="949325" h="401319">
                <a:moveTo>
                  <a:pt x="0" y="400970"/>
                </a:moveTo>
                <a:lnTo>
                  <a:pt x="948724" y="400970"/>
                </a:lnTo>
                <a:lnTo>
                  <a:pt x="948724" y="0"/>
                </a:lnTo>
                <a:lnTo>
                  <a:pt x="0" y="0"/>
                </a:lnTo>
                <a:lnTo>
                  <a:pt x="0" y="40097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2847" y="2719489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19794" y="0"/>
                </a:lnTo>
              </a:path>
            </a:pathLst>
          </a:custGeom>
          <a:ln w="30376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32847" y="2919974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19794" y="0"/>
                </a:lnTo>
              </a:path>
            </a:pathLst>
          </a:custGeom>
          <a:ln w="27338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726248" y="2619246"/>
            <a:ext cx="949325" cy="40132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24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endParaRPr sz="8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62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Demand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837434" y="1214327"/>
            <a:ext cx="4036060" cy="2387600"/>
          </a:xfrm>
          <a:custGeom>
            <a:avLst/>
            <a:gdLst/>
            <a:ahLst/>
            <a:cxnLst/>
            <a:rect l="l" t="t" r="r" b="b"/>
            <a:pathLst>
              <a:path w="4036060" h="2387600">
                <a:moveTo>
                  <a:pt x="0" y="2387599"/>
                </a:moveTo>
                <a:lnTo>
                  <a:pt x="4035507" y="2387599"/>
                </a:lnTo>
                <a:lnTo>
                  <a:pt x="4035507" y="0"/>
                </a:lnTo>
                <a:lnTo>
                  <a:pt x="0" y="0"/>
                </a:lnTo>
                <a:lnTo>
                  <a:pt x="0" y="238759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019261" y="2201737"/>
            <a:ext cx="312420" cy="27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Index</a:t>
            </a:r>
            <a:endParaRPr sz="900">
              <a:latin typeface="Arial"/>
              <a:cs typeface="Arial"/>
            </a:endParaRPr>
          </a:p>
          <a:p>
            <a:pPr marL="2540">
              <a:lnSpc>
                <a:spcPts val="106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(2009</a:t>
            </a:r>
            <a:endParaRPr sz="9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17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944642" y="2464545"/>
            <a:ext cx="1220470" cy="8966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Q1=100) </a:t>
            </a:r>
            <a:r>
              <a:rPr sz="900" b="1" spc="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350" b="1" spc="-7" baseline="-27777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endParaRPr sz="1350" baseline="-27777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Times New Roman"/>
              <a:cs typeface="Times New Roman"/>
            </a:endParaRPr>
          </a:p>
          <a:p>
            <a:pPr marR="24765" algn="ctr">
              <a:lnSpc>
                <a:spcPct val="100000"/>
              </a:lnSpc>
              <a:spcBef>
                <a:spcPts val="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R="24765" algn="ctr">
              <a:lnSpc>
                <a:spcPts val="1075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L="599440">
              <a:lnSpc>
                <a:spcPts val="1075"/>
              </a:lnSpc>
              <a:tabLst>
                <a:tab pos="1079500" algn="l"/>
              </a:tabLst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59153" y="847851"/>
            <a:ext cx="5268595" cy="4946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33020" indent="-228600">
              <a:lnSpc>
                <a:spcPct val="1435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Kawasaki will add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capacity at its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facility in Akashi, Japan, in 2013 Q3. </a:t>
            </a:r>
            <a:r>
              <a:rPr sz="1000" dirty="0">
                <a:latin typeface="Arial"/>
                <a:cs typeface="Arial"/>
              </a:rPr>
              <a:t>The new  </a:t>
            </a:r>
            <a:r>
              <a:rPr sz="1000" spc="-5" dirty="0">
                <a:latin typeface="Arial"/>
                <a:cs typeface="Arial"/>
              </a:rPr>
              <a:t>machines and headcount </a:t>
            </a:r>
            <a:r>
              <a:rPr sz="100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give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ability </a:t>
            </a:r>
            <a:r>
              <a:rPr sz="1000" spc="-5" dirty="0">
                <a:latin typeface="Arial"/>
                <a:cs typeface="Arial"/>
              </a:rPr>
              <a:t>to manufacturer its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L30 (30 </a:t>
            </a:r>
            <a:r>
              <a:rPr sz="1000" dirty="0">
                <a:latin typeface="Arial"/>
                <a:cs typeface="Arial"/>
              </a:rPr>
              <a:t>MW)  model </a:t>
            </a:r>
            <a:r>
              <a:rPr sz="1000" spc="-5" dirty="0">
                <a:latin typeface="Arial"/>
                <a:cs typeface="Arial"/>
              </a:rPr>
              <a:t>at a </a:t>
            </a:r>
            <a:r>
              <a:rPr sz="1000" dirty="0">
                <a:latin typeface="Arial"/>
                <a:cs typeface="Arial"/>
              </a:rPr>
              <a:t>commercial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scale.</a:t>
            </a:r>
            <a:endParaRPr sz="1000">
              <a:latin typeface="Arial"/>
              <a:cs typeface="Arial"/>
            </a:endParaRPr>
          </a:p>
          <a:p>
            <a:pPr marL="241300" marR="122555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invested $100m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plant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aero-derivative gas turbines in Shanghai, China.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spc="5" dirty="0">
                <a:latin typeface="Arial"/>
                <a:cs typeface="Arial"/>
              </a:rPr>
              <a:t>JV </a:t>
            </a:r>
            <a:r>
              <a:rPr sz="1000" spc="-5" dirty="0">
                <a:latin typeface="Arial"/>
                <a:cs typeface="Arial"/>
              </a:rPr>
              <a:t>facility with state-owned power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China Huadian Group,  scheduled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open in 2013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 marL="241300" marR="46672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Rolls Royce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a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packaging plant, with </a:t>
            </a:r>
            <a:r>
              <a:rPr sz="1000" dirty="0">
                <a:latin typeface="Arial"/>
                <a:cs typeface="Arial"/>
              </a:rPr>
              <a:t>limited component </a:t>
            </a:r>
            <a:r>
              <a:rPr sz="1000" spc="-5" dirty="0">
                <a:latin typeface="Arial"/>
                <a:cs typeface="Arial"/>
              </a:rPr>
              <a:t>machining  capability,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Santa Cruz, Brazil.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 will open in 2013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 marL="241300" marR="22860" indent="-228600">
              <a:lnSpc>
                <a:spcPct val="143800"/>
              </a:lnSpc>
              <a:spcBef>
                <a:spcPts val="7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another JV plant 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its 77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6FA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Russia, </a:t>
            </a:r>
            <a:r>
              <a:rPr sz="1000" dirty="0">
                <a:latin typeface="Arial"/>
                <a:cs typeface="Arial"/>
              </a:rPr>
              <a:t>to match </a:t>
            </a:r>
            <a:r>
              <a:rPr sz="1000" spc="-5" dirty="0">
                <a:latin typeface="Arial"/>
                <a:cs typeface="Arial"/>
              </a:rPr>
              <a:t>its cost  base with price expectations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Russia and the CIS countries. </a:t>
            </a:r>
            <a:r>
              <a:rPr sz="1000" dirty="0">
                <a:latin typeface="Arial"/>
                <a:cs typeface="Arial"/>
              </a:rPr>
              <a:t>The factory, </a:t>
            </a:r>
            <a:r>
              <a:rPr sz="1000" spc="-5" dirty="0">
                <a:latin typeface="Arial"/>
                <a:cs typeface="Arial"/>
              </a:rPr>
              <a:t>which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under  construction in </a:t>
            </a:r>
            <a:r>
              <a:rPr sz="1000" dirty="0">
                <a:latin typeface="Arial"/>
                <a:cs typeface="Arial"/>
              </a:rPr>
              <a:t>Rybinsk,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have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14 gas turbines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when it opens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2014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 also made a </a:t>
            </a:r>
            <a:r>
              <a:rPr sz="1000" dirty="0">
                <a:latin typeface="Arial"/>
                <a:cs typeface="Arial"/>
              </a:rPr>
              <a:t>move </a:t>
            </a:r>
            <a:r>
              <a:rPr sz="1000" spc="-5" dirty="0">
                <a:latin typeface="Arial"/>
                <a:cs typeface="Arial"/>
              </a:rPr>
              <a:t>into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Russian power generation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entering a joint  venture with local supplier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Machines </a:t>
            </a:r>
            <a:r>
              <a:rPr sz="1000" dirty="0">
                <a:latin typeface="Arial"/>
                <a:cs typeface="Arial"/>
              </a:rPr>
              <a:t>to improve penetration </a:t>
            </a:r>
            <a:r>
              <a:rPr sz="1000" spc="-5" dirty="0">
                <a:latin typeface="Arial"/>
                <a:cs typeface="Arial"/>
              </a:rPr>
              <a:t>in the CIS countries. 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Machines manufactures hydropower, </a:t>
            </a:r>
            <a:r>
              <a:rPr sz="1000" dirty="0">
                <a:latin typeface="Arial"/>
                <a:cs typeface="Arial"/>
              </a:rPr>
              <a:t>thermal </a:t>
            </a:r>
            <a:r>
              <a:rPr sz="1000" spc="-5" dirty="0">
                <a:latin typeface="Arial"/>
                <a:cs typeface="Arial"/>
              </a:rPr>
              <a:t>energy, nuclear power, and </a:t>
            </a:r>
            <a:r>
              <a:rPr sz="1000" dirty="0">
                <a:latin typeface="Arial"/>
                <a:cs typeface="Arial"/>
              </a:rPr>
              <a:t>GTCC  </a:t>
            </a:r>
            <a:r>
              <a:rPr sz="1000" spc="-5" dirty="0">
                <a:latin typeface="Arial"/>
                <a:cs typeface="Arial"/>
              </a:rPr>
              <a:t>equipment and has a broad client base in </a:t>
            </a:r>
            <a:r>
              <a:rPr sz="1000" dirty="0">
                <a:latin typeface="Arial"/>
                <a:cs typeface="Arial"/>
              </a:rPr>
              <a:t>former </a:t>
            </a:r>
            <a:r>
              <a:rPr sz="1000" spc="-5" dirty="0">
                <a:latin typeface="Arial"/>
                <a:cs typeface="Arial"/>
              </a:rPr>
              <a:t>Soviet countries. Specifically, Power  Machines will contribute to the joint venture with steam turbine </a:t>
            </a:r>
            <a:r>
              <a:rPr sz="1000" spc="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turbo-generator  capabilities and Siemens will bring its gas turbine expertise.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joint venture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build an  R&amp;D </a:t>
            </a:r>
            <a:r>
              <a:rPr sz="1000" dirty="0">
                <a:latin typeface="Arial"/>
                <a:cs typeface="Arial"/>
              </a:rPr>
              <a:t>facility in </a:t>
            </a:r>
            <a:r>
              <a:rPr sz="1000" spc="-5" dirty="0">
                <a:latin typeface="Arial"/>
                <a:cs typeface="Arial"/>
              </a:rPr>
              <a:t>St. Petersburg, and manufacturing and service facilities near </a:t>
            </a:r>
            <a:r>
              <a:rPr sz="1000" dirty="0">
                <a:latin typeface="Arial"/>
                <a:cs typeface="Arial"/>
              </a:rPr>
              <a:t>Moscow </a:t>
            </a:r>
            <a:r>
              <a:rPr sz="1000" spc="-5" dirty="0">
                <a:latin typeface="Arial"/>
                <a:cs typeface="Arial"/>
              </a:rPr>
              <a:t>that  are scheduled to open in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464945" marR="1036319" indent="-850900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3: Reported or Estimated Capacity Utilization Rates at  Selected Gas Turbine 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5936106"/>
          <a:ext cx="4434840" cy="2969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81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64135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3189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89890" marR="179070" indent="-66040">
                        <a:lnSpc>
                          <a:spcPts val="1140"/>
                        </a:lnSpc>
                        <a:spcBef>
                          <a:spcPts val="484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104" marR="137795" indent="-18415">
                        <a:lnSpc>
                          <a:spcPts val="1140"/>
                        </a:lnSpc>
                        <a:spcBef>
                          <a:spcPts val="484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Siemens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Germany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92%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Siemens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US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4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Alstom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US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Alstom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France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88%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939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Ansaldo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Italy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95%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46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MHI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Japan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100%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100%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MAN</a:t>
                      </a:r>
                      <a:r>
                        <a:rPr sz="11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Turbo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Germany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463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Rolls</a:t>
                      </a:r>
                      <a:r>
                        <a:rPr sz="11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Royce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China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93%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988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Kawasaki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08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Japan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88%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90%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9125203"/>
            <a:ext cx="5440680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GE, </a:t>
            </a:r>
            <a:r>
              <a:rPr sz="1000" dirty="0">
                <a:latin typeface="Arial"/>
                <a:cs typeface="Arial"/>
              </a:rPr>
              <a:t>Siemens,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the largest gas turbine suppliers, set the trend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aspects of the 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including technology, prices, and utilization </a:t>
            </a:r>
            <a:r>
              <a:rPr sz="1000" dirty="0">
                <a:latin typeface="Arial"/>
                <a:cs typeface="Arial"/>
              </a:rPr>
              <a:t>rates. </a:t>
            </a:r>
            <a:r>
              <a:rPr sz="1000" spc="-5" dirty="0">
                <a:latin typeface="Arial"/>
                <a:cs typeface="Arial"/>
              </a:rPr>
              <a:t>All three of these manufacturers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19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32450" cy="2138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90% utilized presently. </a:t>
            </a:r>
            <a:r>
              <a:rPr sz="1000" dirty="0">
                <a:latin typeface="Arial"/>
                <a:cs typeface="Arial"/>
              </a:rPr>
              <a:t>Alstom’s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lower, but its recent round  of layoffs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has brought it into line with its biggest competitors. Smaller, but still </a:t>
            </a:r>
            <a:r>
              <a:rPr sz="1000" dirty="0">
                <a:latin typeface="Arial"/>
                <a:cs typeface="Arial"/>
              </a:rPr>
              <a:t>major,  </a:t>
            </a:r>
            <a:r>
              <a:rPr sz="1000" spc="-5" dirty="0">
                <a:latin typeface="Arial"/>
                <a:cs typeface="Arial"/>
              </a:rPr>
              <a:t>suppliers Rolls Royce and </a:t>
            </a:r>
            <a:r>
              <a:rPr sz="1000" spc="-10" dirty="0">
                <a:latin typeface="Arial"/>
                <a:cs typeface="Arial"/>
              </a:rPr>
              <a:t>MAN </a:t>
            </a:r>
            <a:r>
              <a:rPr sz="1000" dirty="0">
                <a:latin typeface="Arial"/>
                <a:cs typeface="Arial"/>
              </a:rPr>
              <a:t>Turbo </a:t>
            </a:r>
            <a:r>
              <a:rPr sz="1000" spc="-5" dirty="0">
                <a:latin typeface="Arial"/>
                <a:cs typeface="Arial"/>
              </a:rPr>
              <a:t>are also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90%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utilized.</a:t>
            </a:r>
            <a:endParaRPr sz="1000">
              <a:latin typeface="Arial"/>
              <a:cs typeface="Arial"/>
            </a:endParaRPr>
          </a:p>
          <a:p>
            <a:pPr marL="12700" marR="82550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MHI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100% utilized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larger range of power generation turbines (such as the M501J), but has 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space available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mechanical drive ranges </a:t>
            </a:r>
            <a:r>
              <a:rPr sz="1000" dirty="0">
                <a:latin typeface="Arial"/>
                <a:cs typeface="Arial"/>
              </a:rPr>
              <a:t>(30-50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MW).</a:t>
            </a:r>
            <a:endParaRPr sz="1000">
              <a:latin typeface="Arial"/>
              <a:cs typeface="Arial"/>
            </a:endParaRPr>
          </a:p>
          <a:p>
            <a:pPr marL="12700" marR="13081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Kawasaki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only major </a:t>
            </a:r>
            <a:r>
              <a:rPr sz="1000" spc="-5" dirty="0">
                <a:latin typeface="Arial"/>
                <a:cs typeface="Arial"/>
              </a:rPr>
              <a:t>supplier that is less than 88% utilized, and it will have even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flexibility next quarter when the new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at its </a:t>
            </a:r>
            <a:r>
              <a:rPr sz="1000" dirty="0">
                <a:latin typeface="Arial"/>
                <a:cs typeface="Arial"/>
              </a:rPr>
              <a:t>Akashi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commissioned, at a utilization  rate of approximately 85%.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largest unit Kawasaki makes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5" dirty="0">
                <a:latin typeface="Arial"/>
                <a:cs typeface="Arial"/>
              </a:rPr>
              <a:t>MW, </a:t>
            </a:r>
            <a:r>
              <a:rPr sz="1000" spc="-10" dirty="0">
                <a:latin typeface="Arial"/>
                <a:cs typeface="Arial"/>
              </a:rPr>
              <a:t>however, </a:t>
            </a:r>
            <a:r>
              <a:rPr sz="1000" spc="-5" dirty="0">
                <a:latin typeface="Arial"/>
                <a:cs typeface="Arial"/>
              </a:rPr>
              <a:t>so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only  </a:t>
            </a:r>
            <a:r>
              <a:rPr sz="1000" spc="-5" dirty="0">
                <a:latin typeface="Arial"/>
                <a:cs typeface="Arial"/>
              </a:rPr>
              <a:t>represents a potential capacity relief valve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smaller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3115690"/>
            <a:ext cx="5271770" cy="1447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Industry utilization rates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remain </a:t>
            </a:r>
            <a:r>
              <a:rPr sz="1000" spc="-5" dirty="0">
                <a:latin typeface="Arial"/>
                <a:cs typeface="Arial"/>
              </a:rPr>
              <a:t>around 90% as suppliers work to maintain overall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3323761"/>
            <a:ext cx="5503545" cy="60579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availability but avoid overbuilding. As a result, lead times will remain </a:t>
            </a:r>
            <a:r>
              <a:rPr sz="1000" dirty="0">
                <a:latin typeface="Arial"/>
                <a:cs typeface="Arial"/>
              </a:rPr>
              <a:t>fairly constant </a:t>
            </a:r>
            <a:r>
              <a:rPr sz="1000" spc="-5" dirty="0">
                <a:latin typeface="Arial"/>
                <a:cs typeface="Arial"/>
              </a:rPr>
              <a:t>on average,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at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11-12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30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range, 12-14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70 MW unit, and </a:t>
            </a:r>
            <a:r>
              <a:rPr sz="1000" spc="-10" dirty="0">
                <a:latin typeface="Arial"/>
                <a:cs typeface="Arial"/>
              </a:rPr>
              <a:t>14-  </a:t>
            </a:r>
            <a:r>
              <a:rPr sz="1000" spc="-5" dirty="0">
                <a:latin typeface="Arial"/>
                <a:cs typeface="Arial"/>
              </a:rPr>
              <a:t>18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240 </a:t>
            </a:r>
            <a:r>
              <a:rPr sz="1000" spc="-15" dirty="0">
                <a:latin typeface="Arial"/>
                <a:cs typeface="Arial"/>
              </a:rPr>
              <a:t>MW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4133214"/>
            <a:ext cx="5746750" cy="543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5016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GE and Alstom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contracts with long term service agreements, as well </a:t>
            </a:r>
            <a:r>
              <a:rPr sz="1000" dirty="0">
                <a:latin typeface="Arial"/>
                <a:cs typeface="Arial"/>
              </a:rPr>
              <a:t>as most </a:t>
            </a:r>
            <a:r>
              <a:rPr sz="1000" spc="-5" dirty="0">
                <a:latin typeface="Arial"/>
                <a:cs typeface="Arial"/>
              </a:rPr>
              <a:t>of the orders  from China. Siemens and MHI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utility orders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their larger </a:t>
            </a:r>
            <a:r>
              <a:rPr sz="1000" dirty="0">
                <a:latin typeface="Arial"/>
                <a:cs typeface="Arial"/>
              </a:rPr>
              <a:t>units’ </a:t>
            </a:r>
            <a:r>
              <a:rPr sz="1000" spc="-5" dirty="0">
                <a:latin typeface="Arial"/>
                <a:cs typeface="Arial"/>
              </a:rPr>
              <a:t>high </a:t>
            </a:r>
            <a:r>
              <a:rPr sz="1000" dirty="0">
                <a:latin typeface="Arial"/>
                <a:cs typeface="Arial"/>
              </a:rPr>
              <a:t>efficiency  </a:t>
            </a:r>
            <a:r>
              <a:rPr sz="1000" spc="-5" dirty="0">
                <a:latin typeface="Arial"/>
                <a:cs typeface="Arial"/>
              </a:rPr>
              <a:t>ratings.</a:t>
            </a:r>
            <a:endParaRPr sz="1000">
              <a:latin typeface="Arial"/>
              <a:cs typeface="Arial"/>
            </a:endParaRPr>
          </a:p>
          <a:p>
            <a:pPr marL="127000" marR="53340" algn="just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GE and Alstom had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success landing bundled equipment and </a:t>
            </a:r>
            <a:r>
              <a:rPr sz="1000" dirty="0">
                <a:latin typeface="Arial"/>
                <a:cs typeface="Arial"/>
              </a:rPr>
              <a:t>long-term </a:t>
            </a:r>
            <a:r>
              <a:rPr sz="1000" spc="-5" dirty="0">
                <a:latin typeface="Arial"/>
                <a:cs typeface="Arial"/>
              </a:rPr>
              <a:t>service contracts.  GE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particular focuses on winning the service </a:t>
            </a:r>
            <a:r>
              <a:rPr sz="1000" dirty="0">
                <a:latin typeface="Arial"/>
                <a:cs typeface="Arial"/>
              </a:rPr>
              <a:t>agreement </a:t>
            </a:r>
            <a:r>
              <a:rPr sz="1000" spc="-5" dirty="0">
                <a:latin typeface="Arial"/>
                <a:cs typeface="Arial"/>
              </a:rPr>
              <a:t>to go with equipment sales. This gives it  the </a:t>
            </a:r>
            <a:r>
              <a:rPr sz="1000" dirty="0">
                <a:latin typeface="Arial"/>
                <a:cs typeface="Arial"/>
              </a:rPr>
              <a:t>opportunity </a:t>
            </a:r>
            <a:r>
              <a:rPr sz="1000" spc="-5" dirty="0">
                <a:latin typeface="Arial"/>
                <a:cs typeface="Arial"/>
              </a:rPr>
              <a:t>to gather data on its units while in operation, and fold that expertise back into future  design projects, as well as giving GE a stronger position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eventual bids to upgrade or replace the  units.</a:t>
            </a:r>
            <a:endParaRPr sz="1000">
              <a:latin typeface="Arial"/>
              <a:cs typeface="Arial"/>
            </a:endParaRPr>
          </a:p>
          <a:p>
            <a:pPr marL="697865" marR="5080" lvl="3" indent="-228600">
              <a:lnSpc>
                <a:spcPct val="143700"/>
              </a:lnSpc>
              <a:spcBef>
                <a:spcPts val="67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a landmark order from Chevron’s Gorgon project.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10" dirty="0">
                <a:latin typeface="Arial"/>
                <a:cs typeface="Arial"/>
              </a:rPr>
              <a:t>size </a:t>
            </a:r>
            <a:r>
              <a:rPr sz="1000" spc="-5" dirty="0">
                <a:latin typeface="Arial"/>
                <a:cs typeface="Arial"/>
              </a:rPr>
              <a:t>of the order and the  wide range of the equipment and service provided are a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10" dirty="0">
                <a:latin typeface="Arial"/>
                <a:cs typeface="Arial"/>
              </a:rPr>
              <a:t>win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GE, and allowed  Chevron </a:t>
            </a:r>
            <a:r>
              <a:rPr sz="1000" dirty="0">
                <a:latin typeface="Arial"/>
                <a:cs typeface="Arial"/>
              </a:rPr>
              <a:t>to take </a:t>
            </a:r>
            <a:r>
              <a:rPr sz="1000" spc="-5" dirty="0">
                <a:latin typeface="Arial"/>
                <a:cs typeface="Arial"/>
              </a:rPr>
              <a:t>full advantage of economies of scale and scope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project. </a:t>
            </a:r>
            <a:r>
              <a:rPr sz="1000" dirty="0">
                <a:latin typeface="Arial"/>
                <a:cs typeface="Arial"/>
              </a:rPr>
              <a:t>The order  </a:t>
            </a:r>
            <a:r>
              <a:rPr sz="1000" spc="-5" dirty="0">
                <a:latin typeface="Arial"/>
                <a:cs typeface="Arial"/>
              </a:rPr>
              <a:t>includes:</a:t>
            </a:r>
            <a:endParaRPr sz="1000">
              <a:latin typeface="Arial"/>
              <a:cs typeface="Arial"/>
            </a:endParaRPr>
          </a:p>
          <a:p>
            <a:pPr marL="1155700" lvl="4" indent="-229235">
              <a:lnSpc>
                <a:spcPct val="100000"/>
              </a:lnSpc>
              <a:spcBef>
                <a:spcPts val="540"/>
              </a:spcBef>
              <a:buFont typeface="Courier New"/>
              <a:buChar char="o"/>
              <a:tabLst>
                <a:tab pos="1155700" algn="l"/>
                <a:tab pos="1156335" algn="l"/>
              </a:tabLst>
            </a:pPr>
            <a:r>
              <a:rPr sz="1000" spc="-5" dirty="0">
                <a:latin typeface="Arial"/>
                <a:cs typeface="Arial"/>
              </a:rPr>
              <a:t>Turbines:</a:t>
            </a:r>
            <a:endParaRPr sz="1000">
              <a:latin typeface="Arial"/>
              <a:cs typeface="Arial"/>
            </a:endParaRPr>
          </a:p>
          <a:p>
            <a:pPr marL="1612900" marR="224790" lvl="5" indent="-228600">
              <a:lnSpc>
                <a:spcPct val="110000"/>
              </a:lnSpc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10" dirty="0">
                <a:latin typeface="Arial"/>
                <a:cs typeface="Arial"/>
              </a:rPr>
              <a:t>Five 130-MW </a:t>
            </a:r>
            <a:r>
              <a:rPr sz="1000" spc="-5" dirty="0">
                <a:latin typeface="Arial"/>
                <a:cs typeface="Arial"/>
              </a:rPr>
              <a:t>Frame-9 gas turbines, </a:t>
            </a:r>
            <a:r>
              <a:rPr sz="1000" u="sng" spc="-5" dirty="0">
                <a:latin typeface="Arial"/>
                <a:cs typeface="Arial"/>
              </a:rPr>
              <a:t>custom-designed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  generation </a:t>
            </a:r>
            <a:r>
              <a:rPr sz="1000" dirty="0">
                <a:latin typeface="Arial"/>
                <a:cs typeface="Arial"/>
              </a:rPr>
              <a:t>on Barrow </a:t>
            </a:r>
            <a:r>
              <a:rPr sz="1000" spc="-5" dirty="0">
                <a:latin typeface="Arial"/>
                <a:cs typeface="Arial"/>
              </a:rPr>
              <a:t>Island’s gas </a:t>
            </a:r>
            <a:r>
              <a:rPr sz="1000" dirty="0">
                <a:latin typeface="Arial"/>
                <a:cs typeface="Arial"/>
              </a:rPr>
              <a:t>treatment </a:t>
            </a:r>
            <a:r>
              <a:rPr sz="1000" spc="-5" dirty="0">
                <a:latin typeface="Arial"/>
                <a:cs typeface="Arial"/>
              </a:rPr>
              <a:t>and liquefaction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facilities</a:t>
            </a:r>
            <a:endParaRPr sz="1000">
              <a:latin typeface="Arial"/>
              <a:cs typeface="Arial"/>
            </a:endParaRPr>
          </a:p>
          <a:p>
            <a:pPr marL="1612900" lvl="5" indent="-228600">
              <a:lnSpc>
                <a:spcPct val="100000"/>
              </a:lnSpc>
              <a:spcBef>
                <a:spcPts val="120"/>
              </a:spcBef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10" dirty="0">
                <a:latin typeface="Arial"/>
                <a:cs typeface="Arial"/>
              </a:rPr>
              <a:t>Six </a:t>
            </a:r>
            <a:r>
              <a:rPr sz="1000" dirty="0">
                <a:latin typeface="Arial"/>
                <a:cs typeface="Arial"/>
              </a:rPr>
              <a:t>Frame-7 </a:t>
            </a:r>
            <a:r>
              <a:rPr sz="1000" spc="-5" dirty="0">
                <a:latin typeface="Arial"/>
                <a:cs typeface="Arial"/>
              </a:rPr>
              <a:t>gas turbines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drive the </a:t>
            </a:r>
            <a:r>
              <a:rPr sz="1000" dirty="0">
                <a:latin typeface="Arial"/>
                <a:cs typeface="Arial"/>
              </a:rPr>
              <a:t>main </a:t>
            </a:r>
            <a:r>
              <a:rPr sz="1000" spc="-5" dirty="0">
                <a:latin typeface="Arial"/>
                <a:cs typeface="Arial"/>
              </a:rPr>
              <a:t>refrigerant compressor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trains</a:t>
            </a:r>
            <a:endParaRPr sz="1000">
              <a:latin typeface="Arial"/>
              <a:cs typeface="Arial"/>
            </a:endParaRPr>
          </a:p>
          <a:p>
            <a:pPr marL="1155700" lvl="4" indent="-229235">
              <a:lnSpc>
                <a:spcPct val="100000"/>
              </a:lnSpc>
              <a:spcBef>
                <a:spcPts val="130"/>
              </a:spcBef>
              <a:buFont typeface="Courier New"/>
              <a:buChar char="o"/>
              <a:tabLst>
                <a:tab pos="1155700" algn="l"/>
                <a:tab pos="1156335" algn="l"/>
              </a:tabLst>
            </a:pPr>
            <a:r>
              <a:rPr sz="1000" spc="-5" dirty="0">
                <a:latin typeface="Arial"/>
                <a:cs typeface="Arial"/>
              </a:rPr>
              <a:t>Other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equipment:</a:t>
            </a:r>
            <a:endParaRPr sz="1000">
              <a:latin typeface="Arial"/>
              <a:cs typeface="Arial"/>
            </a:endParaRPr>
          </a:p>
          <a:p>
            <a:pPr marL="1612900" marR="272415" lvl="5" indent="-228600">
              <a:lnSpc>
                <a:spcPct val="110000"/>
              </a:lnSpc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5" dirty="0">
                <a:latin typeface="Arial"/>
                <a:cs typeface="Arial"/>
              </a:rPr>
              <a:t>Nine </a:t>
            </a:r>
            <a:r>
              <a:rPr sz="1000" dirty="0">
                <a:latin typeface="Arial"/>
                <a:cs typeface="Arial"/>
              </a:rPr>
              <a:t>compressor </a:t>
            </a:r>
            <a:r>
              <a:rPr sz="1000" spc="-5" dirty="0">
                <a:latin typeface="Arial"/>
                <a:cs typeface="Arial"/>
              </a:rPr>
              <a:t>trains – three refrigerant trains and </a:t>
            </a:r>
            <a:r>
              <a:rPr sz="1000" dirty="0">
                <a:latin typeface="Arial"/>
                <a:cs typeface="Arial"/>
              </a:rPr>
              <a:t>six for </a:t>
            </a:r>
            <a:r>
              <a:rPr sz="1000" spc="-5" dirty="0">
                <a:latin typeface="Arial"/>
                <a:cs typeface="Arial"/>
              </a:rPr>
              <a:t>Carbon  Capture and Sequestration (CCS) (along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motors to drive the  CCS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trains)</a:t>
            </a:r>
            <a:endParaRPr sz="1000">
              <a:latin typeface="Arial"/>
              <a:cs typeface="Arial"/>
            </a:endParaRPr>
          </a:p>
          <a:p>
            <a:pPr marL="1612900" lvl="5" indent="-228600">
              <a:lnSpc>
                <a:spcPct val="100000"/>
              </a:lnSpc>
              <a:spcBef>
                <a:spcPts val="120"/>
              </a:spcBef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5" dirty="0">
                <a:latin typeface="Arial"/>
                <a:cs typeface="Arial"/>
              </a:rPr>
              <a:t>20 subsea trees and wellhead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systems</a:t>
            </a:r>
            <a:endParaRPr sz="1000">
              <a:latin typeface="Arial"/>
              <a:cs typeface="Arial"/>
            </a:endParaRPr>
          </a:p>
          <a:p>
            <a:pPr marL="1612900" lvl="5" indent="-228600">
              <a:lnSpc>
                <a:spcPct val="100000"/>
              </a:lnSpc>
              <a:spcBef>
                <a:spcPts val="130"/>
              </a:spcBef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5" dirty="0">
                <a:latin typeface="Arial"/>
                <a:cs typeface="Arial"/>
              </a:rPr>
              <a:t>Control </a:t>
            </a:r>
            <a:r>
              <a:rPr sz="1000" dirty="0">
                <a:latin typeface="Arial"/>
                <a:cs typeface="Arial"/>
              </a:rPr>
              <a:t>systems for </a:t>
            </a:r>
            <a:r>
              <a:rPr sz="1000" spc="-5" dirty="0">
                <a:latin typeface="Arial"/>
                <a:cs typeface="Arial"/>
              </a:rPr>
              <a:t>the entire spectrum 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</a:t>
            </a:r>
            <a:endParaRPr sz="1000">
              <a:latin typeface="Arial"/>
              <a:cs typeface="Arial"/>
            </a:endParaRPr>
          </a:p>
          <a:p>
            <a:pPr marL="1612900" marR="130810" lvl="5" indent="-228600">
              <a:lnSpc>
                <a:spcPct val="110000"/>
              </a:lnSpc>
              <a:buFont typeface="Wingdings"/>
              <a:buChar char=""/>
              <a:tabLst>
                <a:tab pos="1612900" algn="l"/>
                <a:tab pos="1613535" algn="l"/>
              </a:tabLst>
            </a:pPr>
            <a:r>
              <a:rPr sz="1000" spc="-10" dirty="0">
                <a:latin typeface="Arial"/>
                <a:cs typeface="Arial"/>
              </a:rPr>
              <a:t>Five </a:t>
            </a:r>
            <a:r>
              <a:rPr sz="1000" spc="-5" dirty="0">
                <a:latin typeface="Arial"/>
                <a:cs typeface="Arial"/>
              </a:rPr>
              <a:t>pipeline termination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five manifolds, 34 pipeline end  terminations and several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structures, including pig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launchers/</a:t>
            </a:r>
            <a:endParaRPr sz="1000">
              <a:latin typeface="Arial"/>
              <a:cs typeface="Arial"/>
            </a:endParaRPr>
          </a:p>
          <a:p>
            <a:pPr marL="1612900" marR="130810">
              <a:lnSpc>
                <a:spcPct val="110000"/>
              </a:lnSpc>
            </a:pPr>
            <a:r>
              <a:rPr sz="1000" spc="-5" dirty="0">
                <a:latin typeface="Arial"/>
                <a:cs typeface="Arial"/>
              </a:rPr>
              <a:t>receivers and umbilical distribution assemblies, 45 spools and </a:t>
            </a:r>
            <a:r>
              <a:rPr sz="1000" dirty="0">
                <a:latin typeface="Arial"/>
                <a:cs typeface="Arial"/>
              </a:rPr>
              <a:t>18 </a:t>
            </a:r>
            <a:r>
              <a:rPr sz="1000" spc="-5" dirty="0">
                <a:latin typeface="Arial"/>
                <a:cs typeface="Arial"/>
              </a:rPr>
              <a:t>multi-  bore well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jumpers.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20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816354" y="906526"/>
            <a:ext cx="43973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1300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Service Agreement: a 22-year service agreement worth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$600m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73935" y="1074165"/>
            <a:ext cx="4023360" cy="1174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Scheduled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maintenance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20"/>
              </a:spcBef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Permanent on-site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engineers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10000"/>
              </a:lnSpc>
              <a:spcBef>
                <a:spcPts val="10"/>
              </a:spcBef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Monitoring and diagnostics of the installed </a:t>
            </a:r>
            <a:r>
              <a:rPr sz="1000" dirty="0">
                <a:latin typeface="Arial"/>
                <a:cs typeface="Arial"/>
              </a:rPr>
              <a:t>equipment, </a:t>
            </a:r>
            <a:r>
              <a:rPr sz="1000" spc="-5" dirty="0">
                <a:latin typeface="Arial"/>
                <a:cs typeface="Arial"/>
              </a:rPr>
              <a:t>coupled with  engineering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analytics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4"/>
              </a:spcBef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Production </a:t>
            </a:r>
            <a:r>
              <a:rPr sz="1000" dirty="0">
                <a:latin typeface="Arial"/>
                <a:cs typeface="Arial"/>
              </a:rPr>
              <a:t>continuity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guarantees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4"/>
              </a:spcBef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Inventory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management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4"/>
              </a:spcBef>
              <a:buFont typeface="Wingdings"/>
              <a:buChar char="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Initial spare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components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153" y="2191867"/>
            <a:ext cx="5266055" cy="618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165100" indent="-228600">
              <a:lnSpc>
                <a:spcPct val="1436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signed a $620m LTSA with the Queensland Curtis LNG project, covering planned  and unplanned maintenance of the </a:t>
            </a:r>
            <a:r>
              <a:rPr sz="1000" dirty="0">
                <a:latin typeface="Arial"/>
                <a:cs typeface="Arial"/>
              </a:rPr>
              <a:t>GE equipment </a:t>
            </a:r>
            <a:r>
              <a:rPr sz="1000" spc="-5" dirty="0">
                <a:latin typeface="Arial"/>
                <a:cs typeface="Arial"/>
              </a:rPr>
              <a:t>being installed 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QCLNG plant,  including </a:t>
            </a:r>
            <a:r>
              <a:rPr sz="1000" dirty="0">
                <a:latin typeface="Arial"/>
                <a:cs typeface="Arial"/>
              </a:rPr>
              <a:t>15 </a:t>
            </a:r>
            <a:r>
              <a:rPr sz="1000" spc="-5" dirty="0">
                <a:latin typeface="Arial"/>
                <a:cs typeface="Arial"/>
              </a:rPr>
              <a:t>PGT25+G4 aeroderivative gas turbines, </a:t>
            </a:r>
            <a:r>
              <a:rPr sz="1000" dirty="0">
                <a:latin typeface="Arial"/>
                <a:cs typeface="Arial"/>
              </a:rPr>
              <a:t>28 </a:t>
            </a:r>
            <a:r>
              <a:rPr sz="1000" spc="-5" dirty="0">
                <a:latin typeface="Arial"/>
                <a:cs typeface="Arial"/>
              </a:rPr>
              <a:t>centrifugal </a:t>
            </a:r>
            <a:r>
              <a:rPr sz="1000" dirty="0">
                <a:latin typeface="Arial"/>
                <a:cs typeface="Arial"/>
              </a:rPr>
              <a:t>compressors,  </a:t>
            </a:r>
            <a:r>
              <a:rPr sz="1000" spc="-5" dirty="0">
                <a:latin typeface="Arial"/>
                <a:cs typeface="Arial"/>
              </a:rPr>
              <a:t>gearboxes, generators and all auxiliaries.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agreement also includes monitoring and  diagnostic services,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reliability guarantees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gas and steam turbines, generators and a </a:t>
            </a:r>
            <a:r>
              <a:rPr sz="1000" dirty="0">
                <a:latin typeface="Arial"/>
                <a:cs typeface="Arial"/>
              </a:rPr>
              <a:t>plant-wide </a:t>
            </a:r>
            <a:r>
              <a:rPr sz="1000" spc="-5" dirty="0">
                <a:latin typeface="Arial"/>
                <a:cs typeface="Arial"/>
              </a:rPr>
              <a:t>control </a:t>
            </a:r>
            <a:r>
              <a:rPr sz="1000" dirty="0">
                <a:latin typeface="Arial"/>
                <a:cs typeface="Arial"/>
              </a:rPr>
              <a:t>system for  </a:t>
            </a:r>
            <a:r>
              <a:rPr sz="1000" spc="-5" dirty="0">
                <a:latin typeface="Arial"/>
                <a:cs typeface="Arial"/>
              </a:rPr>
              <a:t>the Phase 2 expansion project that will position Emirates Aluminum (EMAL) as one of the  largest single-site aluminum producers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world.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addition, GE will provide its latest  technology upgrades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gas turbines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operating Phase I of the EMAL  complex. </a:t>
            </a:r>
            <a:r>
              <a:rPr sz="1000" dirty="0">
                <a:latin typeface="Arial"/>
                <a:cs typeface="Arial"/>
              </a:rPr>
              <a:t>The technology </a:t>
            </a:r>
            <a:r>
              <a:rPr sz="1000" spc="-5" dirty="0">
                <a:latin typeface="Arial"/>
                <a:cs typeface="Arial"/>
              </a:rPr>
              <a:t>upgrades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include GE’s latest </a:t>
            </a:r>
            <a:r>
              <a:rPr sz="1000" dirty="0">
                <a:latin typeface="Arial"/>
                <a:cs typeface="Arial"/>
              </a:rPr>
              <a:t>dry </a:t>
            </a:r>
            <a:r>
              <a:rPr sz="1000" spc="-5" dirty="0">
                <a:latin typeface="Arial"/>
                <a:cs typeface="Arial"/>
              </a:rPr>
              <a:t>low nox </a:t>
            </a:r>
            <a:r>
              <a:rPr sz="1000" dirty="0">
                <a:latin typeface="Arial"/>
                <a:cs typeface="Arial"/>
              </a:rPr>
              <a:t>(DLN) </a:t>
            </a:r>
            <a:r>
              <a:rPr sz="1000" spc="-5" dirty="0">
                <a:latin typeface="Arial"/>
                <a:cs typeface="Arial"/>
              </a:rPr>
              <a:t>2.6+  combustion technology,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expected to lower nitrogen oxide (NOx) emissions, as  well as extend the lifespan of gas turbines parts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up to </a:t>
            </a:r>
            <a:r>
              <a:rPr sz="1000" dirty="0">
                <a:latin typeface="Arial"/>
                <a:cs typeface="Arial"/>
              </a:rPr>
              <a:t>three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times.</a:t>
            </a:r>
            <a:endParaRPr sz="1000">
              <a:latin typeface="Arial"/>
              <a:cs typeface="Arial"/>
            </a:endParaRPr>
          </a:p>
          <a:p>
            <a:pPr marL="241300" marR="97155" indent="-228600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provide a </a:t>
            </a:r>
            <a:r>
              <a:rPr sz="1000" dirty="0">
                <a:latin typeface="Arial"/>
                <a:cs typeface="Arial"/>
              </a:rPr>
              <a:t>Frame </a:t>
            </a:r>
            <a:r>
              <a:rPr sz="1000" spc="-5" dirty="0">
                <a:latin typeface="Arial"/>
                <a:cs typeface="Arial"/>
              </a:rPr>
              <a:t>9F 5-series gas turbine and generator to Abengoa, the  engineering, procurement and construction contractor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Stalowa </a:t>
            </a:r>
            <a:r>
              <a:rPr sz="1000" spc="5" dirty="0">
                <a:latin typeface="Arial"/>
                <a:cs typeface="Arial"/>
              </a:rPr>
              <a:t>Wola </a:t>
            </a:r>
            <a:r>
              <a:rPr sz="1000" spc="-5" dirty="0">
                <a:latin typeface="Arial"/>
                <a:cs typeface="Arial"/>
              </a:rPr>
              <a:t>project, a  new 450-megawatt, combined-cycle power plant in the </a:t>
            </a:r>
            <a:r>
              <a:rPr sz="1000" dirty="0">
                <a:latin typeface="Arial"/>
                <a:cs typeface="Arial"/>
              </a:rPr>
              <a:t>city </a:t>
            </a:r>
            <a:r>
              <a:rPr sz="1000" spc="-5" dirty="0">
                <a:latin typeface="Arial"/>
                <a:cs typeface="Arial"/>
              </a:rPr>
              <a:t>of Stalowa </a:t>
            </a:r>
            <a:r>
              <a:rPr sz="1000" spc="5" dirty="0">
                <a:latin typeface="Arial"/>
                <a:cs typeface="Arial"/>
              </a:rPr>
              <a:t>Wola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 the largest gas-fired project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Poland, with a Gas Turbine worth about </a:t>
            </a:r>
            <a:r>
              <a:rPr sz="1000" dirty="0">
                <a:latin typeface="Arial"/>
                <a:cs typeface="Arial"/>
              </a:rPr>
              <a:t>$54.6m. </a:t>
            </a:r>
            <a:r>
              <a:rPr sz="1000" spc="-1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also  has signed a separate </a:t>
            </a:r>
            <a:r>
              <a:rPr sz="1000" dirty="0">
                <a:latin typeface="Arial"/>
                <a:cs typeface="Arial"/>
              </a:rPr>
              <a:t>contract </a:t>
            </a:r>
            <a:r>
              <a:rPr sz="1000" spc="-5" dirty="0">
                <a:latin typeface="Arial"/>
                <a:cs typeface="Arial"/>
              </a:rPr>
              <a:t>with Abengoa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provide maintenance services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plant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12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years.</a:t>
            </a:r>
            <a:endParaRPr sz="1000">
              <a:latin typeface="Arial"/>
              <a:cs typeface="Arial"/>
            </a:endParaRPr>
          </a:p>
          <a:p>
            <a:pPr marL="241300" marR="21590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Alstom signed a $322m LTSA with General Electricity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of Libya (GECOL)  covering repairs and spare parts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11 gas turbines at five </a:t>
            </a:r>
            <a:r>
              <a:rPr sz="1000" dirty="0">
                <a:latin typeface="Arial"/>
                <a:cs typeface="Arial"/>
              </a:rPr>
              <a:t>different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plants.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11  </a:t>
            </a:r>
            <a:r>
              <a:rPr sz="1000" dirty="0">
                <a:latin typeface="Arial"/>
                <a:cs typeface="Arial"/>
              </a:rPr>
              <a:t>GT13 </a:t>
            </a:r>
            <a:r>
              <a:rPr sz="1000" spc="-5" dirty="0">
                <a:latin typeface="Arial"/>
                <a:cs typeface="Arial"/>
              </a:rPr>
              <a:t>turbines were </a:t>
            </a:r>
            <a:r>
              <a:rPr sz="1000" dirty="0">
                <a:latin typeface="Arial"/>
                <a:cs typeface="Arial"/>
              </a:rPr>
              <a:t>originally </a:t>
            </a:r>
            <a:r>
              <a:rPr sz="1000" spc="-5" dirty="0">
                <a:latin typeface="Arial"/>
                <a:cs typeface="Arial"/>
              </a:rPr>
              <a:t>provided </a:t>
            </a:r>
            <a:r>
              <a:rPr sz="1000" spc="5" dirty="0">
                <a:latin typeface="Arial"/>
                <a:cs typeface="Arial"/>
              </a:rPr>
              <a:t>by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Alstom.</a:t>
            </a:r>
            <a:endParaRPr sz="1000">
              <a:latin typeface="Arial"/>
              <a:cs typeface="Arial"/>
            </a:endParaRPr>
          </a:p>
          <a:p>
            <a:pPr marL="241300" marR="10160" indent="-228600">
              <a:lnSpc>
                <a:spcPct val="143700"/>
              </a:lnSpc>
              <a:spcBef>
                <a:spcPts val="7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Alstom signed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maintenance contracts worth $175m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Middle East and Africa in  Q4 2012. A contract with the Azito power </a:t>
            </a:r>
            <a:r>
              <a:rPr sz="1000" dirty="0">
                <a:latin typeface="Arial"/>
                <a:cs typeface="Arial"/>
              </a:rPr>
              <a:t>plant in </a:t>
            </a:r>
            <a:r>
              <a:rPr sz="1000" spc="-5" dirty="0">
                <a:latin typeface="Arial"/>
                <a:cs typeface="Arial"/>
              </a:rPr>
              <a:t>the Ivory Coast covers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spare  parts, reconditioning services, and inspection supervision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gas turbines and  generators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15 </a:t>
            </a:r>
            <a:r>
              <a:rPr sz="1000" spc="-10" dirty="0">
                <a:latin typeface="Arial"/>
                <a:cs typeface="Arial"/>
              </a:rPr>
              <a:t>years.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Samra </a:t>
            </a:r>
            <a:r>
              <a:rPr sz="1000" spc="-5" dirty="0">
                <a:latin typeface="Arial"/>
                <a:cs typeface="Arial"/>
              </a:rPr>
              <a:t>III power </a:t>
            </a:r>
            <a:r>
              <a:rPr sz="1000" dirty="0">
                <a:latin typeface="Arial"/>
                <a:cs typeface="Arial"/>
              </a:rPr>
              <a:t>plant </a:t>
            </a:r>
            <a:r>
              <a:rPr sz="1000" spc="-5" dirty="0">
                <a:latin typeface="Arial"/>
                <a:cs typeface="Arial"/>
              </a:rPr>
              <a:t>in Jordan spans a 10 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period and includes </a:t>
            </a:r>
            <a:r>
              <a:rPr sz="1000" dirty="0">
                <a:latin typeface="Arial"/>
                <a:cs typeface="Arial"/>
              </a:rPr>
              <a:t>the delivery </a:t>
            </a:r>
            <a:r>
              <a:rPr sz="1000" spc="-5" dirty="0">
                <a:latin typeface="Arial"/>
                <a:cs typeface="Arial"/>
              </a:rPr>
              <a:t>of new and reconditioned parts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 supervision manpower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execution of </a:t>
            </a:r>
            <a:r>
              <a:rPr sz="1000" spc="5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inspections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all three </a:t>
            </a:r>
            <a:r>
              <a:rPr sz="1000" dirty="0">
                <a:latin typeface="Arial"/>
                <a:cs typeface="Arial"/>
              </a:rPr>
              <a:t>GT13E2 </a:t>
            </a:r>
            <a:r>
              <a:rPr sz="1000" spc="-5" dirty="0">
                <a:latin typeface="Arial"/>
                <a:cs typeface="Arial"/>
              </a:rPr>
              <a:t>units  installed at the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8434882"/>
            <a:ext cx="5523865" cy="11099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140"/>
              </a:spcBef>
            </a:pPr>
            <a:r>
              <a:rPr sz="1000" spc="-5" dirty="0">
                <a:latin typeface="Arial"/>
                <a:cs typeface="Arial"/>
              </a:rPr>
              <a:t>GE and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which have invested heavily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Chinese manufacturing facilities, won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contract awards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the fastest-growing regional </a:t>
            </a:r>
            <a:r>
              <a:rPr sz="1000" dirty="0">
                <a:latin typeface="Arial"/>
                <a:cs typeface="Arial"/>
              </a:rPr>
              <a:t>market. </a:t>
            </a:r>
            <a:r>
              <a:rPr sz="1000" spc="-5" dirty="0">
                <a:latin typeface="Arial"/>
                <a:cs typeface="Arial"/>
              </a:rPr>
              <a:t>Rolls Royce is now </a:t>
            </a:r>
            <a:r>
              <a:rPr sz="1000" dirty="0">
                <a:latin typeface="Arial"/>
                <a:cs typeface="Arial"/>
              </a:rPr>
              <a:t>making </a:t>
            </a:r>
            <a:r>
              <a:rPr sz="1000" spc="-5" dirty="0">
                <a:latin typeface="Arial"/>
                <a:cs typeface="Arial"/>
              </a:rPr>
              <a:t>a  stronger </a:t>
            </a:r>
            <a:r>
              <a:rPr sz="1000" dirty="0">
                <a:latin typeface="Arial"/>
                <a:cs typeface="Arial"/>
              </a:rPr>
              <a:t>effort </a:t>
            </a:r>
            <a:r>
              <a:rPr sz="1000" spc="-5" dirty="0">
                <a:latin typeface="Arial"/>
                <a:cs typeface="Arial"/>
              </a:rPr>
              <a:t>to expand its presence in China, adding 20 staff at its Hong Kong </a:t>
            </a:r>
            <a:r>
              <a:rPr sz="1000" dirty="0">
                <a:latin typeface="Arial"/>
                <a:cs typeface="Arial"/>
              </a:rPr>
              <a:t>Office </a:t>
            </a:r>
            <a:r>
              <a:rPr sz="1000" spc="-5" dirty="0">
                <a:latin typeface="Arial"/>
                <a:cs typeface="Arial"/>
              </a:rPr>
              <a:t>to plan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12700" marR="279400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build-out and partnership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to gain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share. Examples of GE and </a:t>
            </a:r>
            <a:r>
              <a:rPr sz="1000" dirty="0">
                <a:latin typeface="Arial"/>
                <a:cs typeface="Arial"/>
              </a:rPr>
              <a:t>Alstom’s </a:t>
            </a:r>
            <a:r>
              <a:rPr sz="1000" spc="-5" dirty="0">
                <a:latin typeface="Arial"/>
                <a:cs typeface="Arial"/>
              </a:rPr>
              <a:t>recent  contract wins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477"/>
            <a:ext cx="5751195" cy="142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ct val="100000"/>
              </a:lnSpc>
              <a:tabLst>
                <a:tab pos="520065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5.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4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n Strat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i="1" spc="-15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i="1" spc="-5" dirty="0">
                <a:latin typeface="Arial"/>
                <a:cs typeface="Arial"/>
                <a:hlinkClick r:id="rId2" action="ppaction://hlinksldjump"/>
              </a:rPr>
              <a:t>s </a:t>
            </a:r>
            <a:r>
              <a:rPr sz="1000" i="1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2" action="ppaction://hlinksldjump"/>
              </a:rPr>
              <a:t>61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Refe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b="1" spc="0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ce </a:t>
            </a:r>
            <a:r>
              <a:rPr sz="1000" b="1" spc="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oduct definitio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nd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o</a:t>
            </a:r>
            <a:r>
              <a:rPr sz="1000" b="1" spc="5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b="1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b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b="1" spc="-10" dirty="0">
                <a:latin typeface="Arial"/>
                <a:cs typeface="Arial"/>
                <a:hlinkClick r:id="rId3" action="ppaction://hlinksldjump"/>
              </a:rPr>
              <a:t>62</a:t>
            </a:r>
            <a:endParaRPr sz="1000">
              <a:latin typeface="Arial"/>
              <a:cs typeface="Arial"/>
            </a:endParaRPr>
          </a:p>
          <a:p>
            <a:pPr marL="520065" lvl="1" indent="-381000">
              <a:lnSpc>
                <a:spcPct val="100000"/>
              </a:lnSpc>
              <a:spcBef>
                <a:spcPts val="54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Gas Turb</a:t>
            </a:r>
            <a:r>
              <a:rPr sz="1000" i="1" spc="-15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62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950">
              <a:latin typeface="Times New Roman"/>
              <a:cs typeface="Times New Roman"/>
            </a:endParaRPr>
          </a:p>
          <a:p>
            <a:pPr marL="520065" lvl="1" indent="-3810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0065" algn="l"/>
                <a:tab pos="520700" algn="l"/>
                <a:tab pos="5597525" algn="l"/>
              </a:tabLst>
            </a:pP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S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te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m Tur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b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i="1" spc="-5" dirty="0">
                <a:latin typeface="Arial"/>
                <a:cs typeface="Arial"/>
                <a:hlinkClick r:id="rId3" action="ppaction://hlinksldjump"/>
              </a:rPr>
              <a:t>es </a:t>
            </a:r>
            <a:r>
              <a:rPr sz="1000" i="1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i="1" spc="-10" dirty="0">
                <a:latin typeface="Arial"/>
                <a:cs typeface="Arial"/>
                <a:hlinkClick r:id="rId3" action="ppaction://hlinksldjump"/>
              </a:rPr>
              <a:t>62</a:t>
            </a:r>
            <a:endParaRPr sz="1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AutoNum type="arabicPeriod"/>
            </a:pPr>
            <a:endParaRPr sz="15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lain" startAt="6"/>
              <a:tabLst>
                <a:tab pos="266700" algn="l"/>
                <a:tab pos="267335" algn="l"/>
                <a:tab pos="5597525" algn="l"/>
              </a:tabLst>
            </a:pPr>
            <a:r>
              <a:rPr sz="1000" b="1" spc="-5" dirty="0">
                <a:latin typeface="Arial"/>
                <a:cs typeface="Arial"/>
                <a:hlinkClick r:id="" action="ppaction://noaction"/>
              </a:rPr>
              <a:t>Notes 	</a:t>
            </a:r>
            <a:r>
              <a:rPr sz="1000" b="1" spc="-10" dirty="0">
                <a:latin typeface="Arial"/>
                <a:cs typeface="Arial"/>
                <a:hlinkClick r:id="" action="ppaction://noaction"/>
              </a:rPr>
              <a:t>63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2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7394"/>
            <a:ext cx="5629910" cy="8517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3565" marR="9525" indent="-228600">
              <a:lnSpc>
                <a:spcPct val="1438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 sold five 6FA units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power 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China’s Zhejiang Province.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were  delivered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contractors building the plants in Q4 2012, although the purchase  agreement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negotiated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provincial government to leverage higher unit volume. It  was effectively the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lever available, as domestic firms are providing the steam  turbines and balance of plant. Four of the units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split between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dirty="0">
                <a:latin typeface="Arial"/>
                <a:cs typeface="Arial"/>
              </a:rPr>
              <a:t>combined-cycle  </a:t>
            </a:r>
            <a:r>
              <a:rPr sz="1000" spc="-5" dirty="0">
                <a:latin typeface="Arial"/>
                <a:cs typeface="Arial"/>
              </a:rPr>
              <a:t>plants; Datang International Power’s Jiangshan plant and Quzhou Puxing’s Quzhou  Kecheng plant. Both plants will produce 230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power,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heat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surrounding </a:t>
            </a:r>
            <a:r>
              <a:rPr sz="1000" dirty="0">
                <a:latin typeface="Arial"/>
                <a:cs typeface="Arial"/>
              </a:rPr>
              <a:t>homes </a:t>
            </a:r>
            <a:r>
              <a:rPr sz="1000" spc="-5" dirty="0">
                <a:latin typeface="Arial"/>
                <a:cs typeface="Arial"/>
              </a:rPr>
              <a:t>and businesses.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remaining unit went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Amber Energy’s 115 </a:t>
            </a:r>
            <a:r>
              <a:rPr sz="1000" spc="-15" dirty="0">
                <a:latin typeface="Arial"/>
                <a:cs typeface="Arial"/>
              </a:rPr>
              <a:t>MW  </a:t>
            </a:r>
            <a:r>
              <a:rPr sz="1000" spc="-5" dirty="0">
                <a:latin typeface="Arial"/>
                <a:cs typeface="Arial"/>
              </a:rPr>
              <a:t>Anji combined-cycle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plant.</a:t>
            </a:r>
            <a:endParaRPr sz="1000">
              <a:latin typeface="Arial"/>
              <a:cs typeface="Arial"/>
            </a:endParaRPr>
          </a:p>
          <a:p>
            <a:pPr marL="583565" marR="52069" indent="-228600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Alstom has sold a total of five </a:t>
            </a:r>
            <a:r>
              <a:rPr sz="1000" dirty="0">
                <a:latin typeface="Arial"/>
                <a:cs typeface="Arial"/>
              </a:rPr>
              <a:t>GT13E2 </a:t>
            </a:r>
            <a:r>
              <a:rPr sz="1000" spc="-5" dirty="0">
                <a:latin typeface="Arial"/>
                <a:cs typeface="Arial"/>
              </a:rPr>
              <a:t>gas turbines to Harbin Turbine </a:t>
            </a:r>
            <a:r>
              <a:rPr sz="1000" dirty="0">
                <a:latin typeface="Arial"/>
                <a:cs typeface="Arial"/>
              </a:rPr>
              <a:t>Company (HTC)  </a:t>
            </a:r>
            <a:r>
              <a:rPr sz="1000" spc="-5" dirty="0">
                <a:latin typeface="Arial"/>
                <a:cs typeface="Arial"/>
              </a:rPr>
              <a:t>since Q3 </a:t>
            </a:r>
            <a:r>
              <a:rPr sz="1000" dirty="0">
                <a:latin typeface="Arial"/>
                <a:cs typeface="Arial"/>
              </a:rPr>
              <a:t>2012. The </a:t>
            </a:r>
            <a:r>
              <a:rPr sz="1000" spc="-5" dirty="0">
                <a:latin typeface="Arial"/>
                <a:cs typeface="Arial"/>
              </a:rPr>
              <a:t>first unit, ordered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HTC for </a:t>
            </a:r>
            <a:r>
              <a:rPr sz="1000" spc="-5" dirty="0">
                <a:latin typeface="Arial"/>
                <a:cs typeface="Arial"/>
              </a:rPr>
              <a:t>installation at a combined cycle plant  owned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Shenzhen Nantian Electric Power </a:t>
            </a:r>
            <a:r>
              <a:rPr sz="1000" dirty="0">
                <a:latin typeface="Arial"/>
                <a:cs typeface="Arial"/>
              </a:rPr>
              <a:t>Co., </a:t>
            </a:r>
            <a:r>
              <a:rPr sz="1000" spc="-5" dirty="0">
                <a:latin typeface="Arial"/>
                <a:cs typeface="Arial"/>
              </a:rPr>
              <a:t>Ltd in </a:t>
            </a:r>
            <a:r>
              <a:rPr sz="1000" dirty="0">
                <a:latin typeface="Arial"/>
                <a:cs typeface="Arial"/>
              </a:rPr>
              <a:t>Shenzhen,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a pilot project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two companies, and successful execution of the order facilitated another two orders.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unit, $30m, was </a:t>
            </a:r>
            <a:r>
              <a:rPr sz="1000" dirty="0">
                <a:latin typeface="Arial"/>
                <a:cs typeface="Arial"/>
              </a:rPr>
              <a:t>roughly </a:t>
            </a:r>
            <a:r>
              <a:rPr sz="1000" spc="-5" dirty="0">
                <a:latin typeface="Arial"/>
                <a:cs typeface="Arial"/>
              </a:rPr>
              <a:t>consistent a discount 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20% vs.  global pricing levels, accounting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difference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price Chinese buyers are willing to  </a:t>
            </a:r>
            <a:r>
              <a:rPr sz="1000" spc="-10" dirty="0">
                <a:latin typeface="Arial"/>
                <a:cs typeface="Arial"/>
              </a:rPr>
              <a:t>pay.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following two orders,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GT13E2 gas turbines each, included </a:t>
            </a:r>
            <a:r>
              <a:rPr sz="1000" spc="5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additional  discount 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10% to account </a:t>
            </a:r>
            <a:r>
              <a:rPr sz="1000" dirty="0">
                <a:latin typeface="Arial"/>
                <a:cs typeface="Arial"/>
              </a:rPr>
              <a:t>for economies </a:t>
            </a:r>
            <a:r>
              <a:rPr sz="1000" spc="-5" dirty="0">
                <a:latin typeface="Arial"/>
                <a:cs typeface="Arial"/>
              </a:rPr>
              <a:t>of scale –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unit price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583565" marR="123825">
              <a:lnSpc>
                <a:spcPct val="143600"/>
              </a:lnSpc>
            </a:pPr>
            <a:r>
              <a:rPr sz="1000" spc="-5" dirty="0">
                <a:latin typeface="Arial"/>
                <a:cs typeface="Arial"/>
              </a:rPr>
              <a:t>$27.5m each.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orders included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the gas </a:t>
            </a:r>
            <a:r>
              <a:rPr sz="1000" dirty="0">
                <a:latin typeface="Arial"/>
                <a:cs typeface="Arial"/>
              </a:rPr>
              <a:t>turbines, </a:t>
            </a:r>
            <a:r>
              <a:rPr sz="1000" spc="-5" dirty="0">
                <a:latin typeface="Arial"/>
                <a:cs typeface="Arial"/>
              </a:rPr>
              <a:t>however, as </a:t>
            </a:r>
            <a:r>
              <a:rPr sz="1000" dirty="0">
                <a:latin typeface="Arial"/>
                <a:cs typeface="Arial"/>
              </a:rPr>
              <a:t>HTC </a:t>
            </a:r>
            <a:r>
              <a:rPr sz="1000" spc="-5" dirty="0">
                <a:latin typeface="Arial"/>
                <a:cs typeface="Arial"/>
              </a:rPr>
              <a:t>can source  local equipment such as alternators and mechanical auxiliaries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at a </a:t>
            </a:r>
            <a:r>
              <a:rPr sz="1000" dirty="0">
                <a:latin typeface="Arial"/>
                <a:cs typeface="Arial"/>
              </a:rPr>
              <a:t>lower </a:t>
            </a:r>
            <a:r>
              <a:rPr sz="1000" spc="-5" dirty="0">
                <a:latin typeface="Arial"/>
                <a:cs typeface="Arial"/>
              </a:rPr>
              <a:t>cost.  In the case of steam turbines, Harbin will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the units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itself.</a:t>
            </a:r>
            <a:endParaRPr sz="1000">
              <a:latin typeface="Arial"/>
              <a:cs typeface="Arial"/>
            </a:endParaRPr>
          </a:p>
          <a:p>
            <a:pPr marL="12700" marR="698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Siemens and MHI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multiple, high-profile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their largest,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efficient units. </a:t>
            </a:r>
            <a:r>
              <a:rPr sz="1000" dirty="0">
                <a:latin typeface="Arial"/>
                <a:cs typeface="Arial"/>
              </a:rPr>
              <a:t>Utility  </a:t>
            </a:r>
            <a:r>
              <a:rPr sz="1000" spc="-5" dirty="0">
                <a:latin typeface="Arial"/>
                <a:cs typeface="Arial"/>
              </a:rPr>
              <a:t>customers are typically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concerned with efficiency, and MHI’s M501J and M701J units have the  highest simple-cycle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rating of any turbine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on 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at 41%, followed </a:t>
            </a:r>
            <a:r>
              <a:rPr sz="1000" dirty="0">
                <a:latin typeface="Arial"/>
                <a:cs typeface="Arial"/>
              </a:rPr>
              <a:t>closely  by </a:t>
            </a:r>
            <a:r>
              <a:rPr sz="1000" spc="-5" dirty="0">
                <a:latin typeface="Arial"/>
                <a:cs typeface="Arial"/>
              </a:rPr>
              <a:t>Siemens 8000h series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40%.</a:t>
            </a:r>
            <a:endParaRPr sz="1000">
              <a:latin typeface="Arial"/>
              <a:cs typeface="Arial"/>
            </a:endParaRPr>
          </a:p>
          <a:p>
            <a:pPr marL="583565" marR="5080" indent="-228600">
              <a:lnSpc>
                <a:spcPct val="1437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Florida Power and Light ordered three SGT6-8000H gas turbines from Siemens </a:t>
            </a:r>
            <a:r>
              <a:rPr sz="100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December 2012,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Port Everglades </a:t>
            </a:r>
            <a:r>
              <a:rPr sz="1000" dirty="0">
                <a:latin typeface="Arial"/>
                <a:cs typeface="Arial"/>
              </a:rPr>
              <a:t>Next </a:t>
            </a:r>
            <a:r>
              <a:rPr sz="1000" spc="-5" dirty="0">
                <a:latin typeface="Arial"/>
                <a:cs typeface="Arial"/>
              </a:rPr>
              <a:t>Generation Clean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Center, a  combined cycle plant scheduled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begin commercial operation in 2016.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gas turbines’ 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rating drove FPL’s decision to order these units, which operate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over 60% 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combined </a:t>
            </a:r>
            <a:r>
              <a:rPr sz="1000" dirty="0">
                <a:latin typeface="Arial"/>
                <a:cs typeface="Arial"/>
              </a:rPr>
              <a:t>cycle. </a:t>
            </a:r>
            <a:r>
              <a:rPr sz="1000" spc="-5" dirty="0">
                <a:latin typeface="Arial"/>
                <a:cs typeface="Arial"/>
              </a:rPr>
              <a:t>FPL has now ordered seven of these units from Siemens,  one is </a:t>
            </a:r>
            <a:r>
              <a:rPr sz="1000" dirty="0">
                <a:latin typeface="Arial"/>
                <a:cs typeface="Arial"/>
              </a:rPr>
              <a:t>already </a:t>
            </a:r>
            <a:r>
              <a:rPr sz="1000" spc="-5" dirty="0">
                <a:latin typeface="Arial"/>
                <a:cs typeface="Arial"/>
              </a:rPr>
              <a:t>operating at its Cape Canaveral power plant, and three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currently  </a:t>
            </a:r>
            <a:r>
              <a:rPr sz="1000" spc="-5" dirty="0">
                <a:latin typeface="Arial"/>
                <a:cs typeface="Arial"/>
              </a:rPr>
              <a:t>being installed at Riviera Beach. Among the drivers of the decision to order </a:t>
            </a:r>
            <a:r>
              <a:rPr sz="1000" dirty="0">
                <a:latin typeface="Arial"/>
                <a:cs typeface="Arial"/>
              </a:rPr>
              <a:t>the same  </a:t>
            </a:r>
            <a:r>
              <a:rPr sz="1000" spc="-5" dirty="0">
                <a:latin typeface="Arial"/>
                <a:cs typeface="Arial"/>
              </a:rPr>
              <a:t>units is the reduction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maintenance training and spares pools.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ordering </a:t>
            </a:r>
            <a:r>
              <a:rPr sz="1000" dirty="0">
                <a:latin typeface="Arial"/>
                <a:cs typeface="Arial"/>
              </a:rPr>
              <a:t>similarly-  </a:t>
            </a:r>
            <a:r>
              <a:rPr sz="1000" spc="-5" dirty="0">
                <a:latin typeface="Arial"/>
                <a:cs typeface="Arial"/>
              </a:rPr>
              <a:t>configured units, FPL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able to secure a discount of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10%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the bare turbine  price of </a:t>
            </a:r>
            <a:r>
              <a:rPr sz="1000" dirty="0">
                <a:latin typeface="Arial"/>
                <a:cs typeface="Arial"/>
              </a:rPr>
              <a:t>$51.6m, for </a:t>
            </a:r>
            <a:r>
              <a:rPr sz="1000" spc="-5" dirty="0">
                <a:latin typeface="Arial"/>
                <a:cs typeface="Arial"/>
              </a:rPr>
              <a:t>a unit price on this order 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$46.5m</a:t>
            </a:r>
            <a:endParaRPr sz="1000">
              <a:latin typeface="Arial"/>
              <a:cs typeface="Arial"/>
            </a:endParaRPr>
          </a:p>
          <a:p>
            <a:pPr marL="583565" marR="17780" indent="-228600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four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10 M501J gas turbines (and five steam turbines, as  well as HRSGs and electrical generators) from Korean power producers. Meiya power  ordered its two units independently, and as a result paid a higher unit price ($54m </a:t>
            </a:r>
            <a:r>
              <a:rPr sz="1000" spc="-10" dirty="0">
                <a:latin typeface="Arial"/>
                <a:cs typeface="Arial"/>
              </a:rPr>
              <a:t>vs </a:t>
            </a:r>
            <a:r>
              <a:rPr sz="1000" spc="-5" dirty="0">
                <a:latin typeface="Arial"/>
                <a:cs typeface="Arial"/>
              </a:rPr>
              <a:t>42m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other eight units). KEPCO handled the negotiations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remaining eight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units,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59153" y="837946"/>
            <a:ext cx="5175885" cy="1776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24828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negotiating a 15% </a:t>
            </a:r>
            <a:r>
              <a:rPr sz="1000" dirty="0">
                <a:latin typeface="Arial"/>
                <a:cs typeface="Arial"/>
              </a:rPr>
              <a:t>combined </a:t>
            </a:r>
            <a:r>
              <a:rPr sz="1000" spc="-5" dirty="0">
                <a:latin typeface="Arial"/>
                <a:cs typeface="Arial"/>
              </a:rPr>
              <a:t>discount </a:t>
            </a:r>
            <a:r>
              <a:rPr sz="1000" dirty="0">
                <a:latin typeface="Arial"/>
                <a:cs typeface="Arial"/>
              </a:rPr>
              <a:t>for volume, </a:t>
            </a:r>
            <a:r>
              <a:rPr sz="1000" spc="-5" dirty="0">
                <a:latin typeface="Arial"/>
                <a:cs typeface="Arial"/>
              </a:rPr>
              <a:t>and another 10%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exchange </a:t>
            </a:r>
            <a:r>
              <a:rPr sz="1000" spc="5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bundling the gas turbines, steam turbines, and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HRSGs.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Saudi Electricity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ordered five </a:t>
            </a:r>
            <a:r>
              <a:rPr sz="1000" dirty="0">
                <a:latin typeface="Arial"/>
                <a:cs typeface="Arial"/>
              </a:rPr>
              <a:t>SGT6-2000E </a:t>
            </a:r>
            <a:r>
              <a:rPr sz="1000" spc="-5" dirty="0">
                <a:latin typeface="Arial"/>
                <a:cs typeface="Arial"/>
              </a:rPr>
              <a:t>gas turbines from Siemens </a:t>
            </a:r>
            <a:r>
              <a:rPr sz="1000" dirty="0">
                <a:latin typeface="Arial"/>
                <a:cs typeface="Arial"/>
              </a:rPr>
              <a:t>in May  </a:t>
            </a:r>
            <a:r>
              <a:rPr sz="1000" spc="-5" dirty="0">
                <a:latin typeface="Arial"/>
                <a:cs typeface="Arial"/>
              </a:rPr>
              <a:t>2013, along with associated auxiliaries, packaging, and a 380 </a:t>
            </a:r>
            <a:r>
              <a:rPr sz="1000" spc="5" dirty="0">
                <a:latin typeface="Arial"/>
                <a:cs typeface="Arial"/>
              </a:rPr>
              <a:t>kV </a:t>
            </a:r>
            <a:r>
              <a:rPr sz="1000" spc="-5" dirty="0">
                <a:latin typeface="Arial"/>
                <a:cs typeface="Arial"/>
              </a:rPr>
              <a:t>substation to tie the  power into the grid.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total contract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worth </a:t>
            </a:r>
            <a:r>
              <a:rPr sz="1000" dirty="0">
                <a:latin typeface="Arial"/>
                <a:cs typeface="Arial"/>
              </a:rPr>
              <a:t>approximately $270m,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the gas  turbines themselves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about </a:t>
            </a:r>
            <a:r>
              <a:rPr sz="1000" dirty="0">
                <a:latin typeface="Arial"/>
                <a:cs typeface="Arial"/>
              </a:rPr>
              <a:t>$114m. </a:t>
            </a:r>
            <a:r>
              <a:rPr sz="1000" spc="-5" dirty="0">
                <a:latin typeface="Arial"/>
                <a:cs typeface="Arial"/>
              </a:rPr>
              <a:t>This includes </a:t>
            </a:r>
            <a:r>
              <a:rPr sz="1000" dirty="0">
                <a:latin typeface="Arial"/>
                <a:cs typeface="Arial"/>
              </a:rPr>
              <a:t>discounts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approximately  </a:t>
            </a:r>
            <a:r>
              <a:rPr sz="1000" spc="-5" dirty="0">
                <a:latin typeface="Arial"/>
                <a:cs typeface="Arial"/>
              </a:rPr>
              <a:t>10% between economies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scale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five turbines and economies of scope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associated equipment and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substation.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81074" y="903477"/>
            <a:ext cx="459867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4: Summary of New Contracts and Estimated Values for Gas</a:t>
            </a:r>
            <a:r>
              <a:rPr sz="1000" b="1" spc="1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6124" y="1213357"/>
          <a:ext cx="6127750" cy="8152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8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9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1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58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99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9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4455" marR="78740" indent="15240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75565" algn="ctr">
                        <a:lnSpc>
                          <a:spcPct val="95500"/>
                        </a:lnSpc>
                        <a:spcBef>
                          <a:spcPts val="4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3185" marR="80010" algn="ctr">
                        <a:lnSpc>
                          <a:spcPct val="95500"/>
                        </a:lnSpc>
                        <a:spcBef>
                          <a:spcPts val="4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79375" algn="ctr">
                        <a:lnSpc>
                          <a:spcPct val="95500"/>
                        </a:lnSpc>
                        <a:spcBef>
                          <a:spcPts val="44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 per 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kW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0924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Chevron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Five Frame-9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six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7EAs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3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Korea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Electric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Korea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Four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M501Js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$42.3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 marL="158115" indent="-76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Dongducheon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5811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Dream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Korea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Four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M501Js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$42.3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9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NextEra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STG6-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8000Hs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$46.5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Virginia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Electric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M501GACs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$46.0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EMAL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UAE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 Frame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9Fs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$43.0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2714">
                <a:tc>
                  <a:txBody>
                    <a:bodyPr/>
                    <a:lstStyle/>
                    <a:p>
                      <a:pPr marL="118745" indent="-2159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Electricity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1874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(SEC)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235585" indent="3048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3558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Five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SGT6-2000Es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Meiya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Korea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M501Js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$53.6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ESB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UK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GT26s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$52.6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2787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TransAlta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M501GACs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$48.5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34364">
                <a:tc>
                  <a:txBody>
                    <a:bodyPr/>
                    <a:lstStyle/>
                    <a:p>
                      <a:pPr marL="353060" indent="-444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Cheniere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5306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PGT25+G4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6129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aeroderivatives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16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32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Isolux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Ingenieria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Bangladesh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Frame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9F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series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$44.5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Harbin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Electric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Corporation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Five Frame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6FAs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34237">
                <a:tc>
                  <a:txBody>
                    <a:bodyPr/>
                    <a:lstStyle/>
                    <a:p>
                      <a:pPr marL="106680" indent="152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Harbin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Turbine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10668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Company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(HTC)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GT13E2s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92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479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$27.6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24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46124" y="914348"/>
          <a:ext cx="6092825" cy="8627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4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39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05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9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04775" marR="100330" indent="13970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78105" algn="r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uppli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3591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3980" algn="ctr">
                        <a:lnSpc>
                          <a:spcPts val="1150"/>
                        </a:lnSpc>
                        <a:spcBef>
                          <a:spcPts val="4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 Value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90170" algn="ctr">
                        <a:lnSpc>
                          <a:spcPts val="1150"/>
                        </a:lnSpc>
                        <a:spcBef>
                          <a:spcPts val="4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0170" algn="ctr">
                        <a:lnSpc>
                          <a:spcPts val="1150"/>
                        </a:lnSpc>
                        <a:spcBef>
                          <a:spcPts val="47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 per 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kW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32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HTC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800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GT13E2s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$27.6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RheinEnergie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Germany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$54.0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2679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Abengoa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Poland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 Frame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9F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$46.4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Baotou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Steel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800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M701DAs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333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JSC</a:t>
                      </a:r>
                      <a:r>
                        <a:rPr sz="1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Mosenergo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$43.8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2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670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Petronas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859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Malaysia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6065" indent="-400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Six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LM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aero-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6606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derivatives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952"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Metka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S.A.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Jordan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GT13E2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$41.9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ACS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Group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933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$39.1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205"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Dominion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0287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Frame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7EAs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$18.8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Dolphin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UAE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2573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 Trent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60s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9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HTC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800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GT13E2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$30.5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64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Lukoil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Russia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Trent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60s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$14.8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3181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Xstrata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46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SGT-800s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Asia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Trans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zb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ekistan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847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RB211s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8333"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Medco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Indonesia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Frame</a:t>
                      </a:r>
                      <a:r>
                        <a:rPr sz="1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6Bs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7951">
                <a:tc>
                  <a:txBody>
                    <a:bodyPr/>
                    <a:lstStyle/>
                    <a:p>
                      <a:pPr marL="2025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Thai</a:t>
                      </a:r>
                      <a:r>
                        <a:rPr sz="11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Myanmar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LM6000-PCs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782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Statoil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erla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LM6000,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2034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LM2500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082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764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Shell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Phillipines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RB211s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$8.1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$298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77901">
                <a:tc>
                  <a:txBody>
                    <a:bodyPr/>
                    <a:lstStyle/>
                    <a:p>
                      <a:pPr marL="1733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Edo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Cement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Nigeria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127000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Three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SGT-500s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8256">
                <a:tc>
                  <a:txBody>
                    <a:bodyPr/>
                    <a:lstStyle/>
                    <a:p>
                      <a:pPr marL="33337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CYDSA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One Trent</a:t>
                      </a:r>
                      <a:r>
                        <a:rPr sz="1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5082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704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39130" cy="8566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59690">
              <a:lnSpc>
                <a:spcPct val="144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Metals and </a:t>
            </a:r>
            <a:r>
              <a:rPr sz="1000" dirty="0">
                <a:latin typeface="Arial"/>
                <a:cs typeface="Arial"/>
              </a:rPr>
              <a:t>metal components, </a:t>
            </a:r>
            <a:r>
              <a:rPr sz="1000" spc="-5" dirty="0">
                <a:latin typeface="Arial"/>
                <a:cs typeface="Arial"/>
              </a:rPr>
              <a:t>labor, and </a:t>
            </a:r>
            <a:r>
              <a:rPr sz="1000" dirty="0">
                <a:latin typeface="Arial"/>
                <a:cs typeface="Arial"/>
              </a:rPr>
              <a:t>energy costs make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cost to manufacture gas  turbines. Labor costs </a:t>
            </a:r>
            <a:r>
              <a:rPr sz="1000" dirty="0">
                <a:latin typeface="Arial"/>
                <a:cs typeface="Arial"/>
              </a:rPr>
              <a:t>in Asia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fastest, but all of these factors will rise </a:t>
            </a:r>
            <a:r>
              <a:rPr sz="1000" dirty="0">
                <a:latin typeface="Arial"/>
                <a:cs typeface="Arial"/>
              </a:rPr>
              <a:t>gradually through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127000" marR="1968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Metals and </a:t>
            </a:r>
            <a:r>
              <a:rPr sz="1000" dirty="0">
                <a:latin typeface="Arial"/>
                <a:cs typeface="Arial"/>
              </a:rPr>
              <a:t>metal </a:t>
            </a:r>
            <a:r>
              <a:rPr sz="1000" spc="-5" dirty="0">
                <a:latin typeface="Arial"/>
                <a:cs typeface="Arial"/>
              </a:rPr>
              <a:t>components are the largest cost component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Turbines, at </a:t>
            </a:r>
            <a:r>
              <a:rPr sz="1000" spc="-10" dirty="0">
                <a:latin typeface="Arial"/>
                <a:cs typeface="Arial"/>
              </a:rPr>
              <a:t>47%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total.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metals used </a:t>
            </a:r>
            <a:r>
              <a:rPr sz="1000" dirty="0">
                <a:latin typeface="Arial"/>
                <a:cs typeface="Arial"/>
              </a:rPr>
              <a:t>to make </a:t>
            </a:r>
            <a:r>
              <a:rPr sz="1000" spc="-5" dirty="0">
                <a:latin typeface="Arial"/>
                <a:cs typeface="Arial"/>
              </a:rPr>
              <a:t>gas turbines </a:t>
            </a:r>
            <a:r>
              <a:rPr sz="1000" dirty="0">
                <a:latin typeface="Arial"/>
                <a:cs typeface="Arial"/>
              </a:rPr>
              <a:t>comprise </a:t>
            </a:r>
            <a:r>
              <a:rPr sz="1000" spc="-5" dirty="0">
                <a:latin typeface="Arial"/>
                <a:cs typeface="Arial"/>
              </a:rPr>
              <a:t>a wide range,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carbon </a:t>
            </a:r>
            <a:r>
              <a:rPr sz="1000" dirty="0">
                <a:latin typeface="Arial"/>
                <a:cs typeface="Arial"/>
              </a:rPr>
              <a:t>steel </a:t>
            </a:r>
            <a:r>
              <a:rPr sz="1000" spc="-5" dirty="0">
                <a:latin typeface="Arial"/>
                <a:cs typeface="Arial"/>
              </a:rPr>
              <a:t>and aluminum </a:t>
            </a:r>
            <a:r>
              <a:rPr sz="1000" dirty="0">
                <a:latin typeface="Arial"/>
                <a:cs typeface="Arial"/>
              </a:rPr>
              <a:t>for  much </a:t>
            </a:r>
            <a:r>
              <a:rPr sz="1000" spc="-5" dirty="0">
                <a:latin typeface="Arial"/>
                <a:cs typeface="Arial"/>
              </a:rPr>
              <a:t>of the casing to </a:t>
            </a:r>
            <a:r>
              <a:rPr sz="1000" dirty="0">
                <a:latin typeface="Arial"/>
                <a:cs typeface="Arial"/>
              </a:rPr>
              <a:t>titanium for </a:t>
            </a:r>
            <a:r>
              <a:rPr sz="1000" spc="-5" dirty="0">
                <a:latin typeface="Arial"/>
                <a:cs typeface="Arial"/>
              </a:rPr>
              <a:t>the internal compressor components, nickel, and </a:t>
            </a:r>
            <a:r>
              <a:rPr sz="1000" dirty="0">
                <a:latin typeface="Arial"/>
                <a:cs typeface="Arial"/>
              </a:rPr>
              <a:t>nickel-cobalt  </a:t>
            </a:r>
            <a:r>
              <a:rPr sz="1000" spc="-10" dirty="0">
                <a:latin typeface="Arial"/>
                <a:cs typeface="Arial"/>
              </a:rPr>
              <a:t>alloys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combustion </a:t>
            </a:r>
            <a:r>
              <a:rPr sz="1000" dirty="0">
                <a:latin typeface="Arial"/>
                <a:cs typeface="Arial"/>
              </a:rPr>
              <a:t>chambers </a:t>
            </a:r>
            <a:r>
              <a:rPr sz="1000" spc="-5" dirty="0">
                <a:latin typeface="Arial"/>
                <a:cs typeface="Arial"/>
              </a:rPr>
              <a:t>and hot gas path.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these components are outsourced,  such as blades, because of the expertise required to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and test </a:t>
            </a:r>
            <a:r>
              <a:rPr sz="1000" dirty="0">
                <a:latin typeface="Arial"/>
                <a:cs typeface="Arial"/>
              </a:rPr>
              <a:t>them. </a:t>
            </a:r>
            <a:r>
              <a:rPr sz="1000" spc="-5" dirty="0">
                <a:latin typeface="Arial"/>
                <a:cs typeface="Arial"/>
              </a:rPr>
              <a:t>Casting blades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complex, with internal heat dispersion characteristics that cannot be recreated without precise  internal </a:t>
            </a:r>
            <a:r>
              <a:rPr sz="1000" dirty="0">
                <a:latin typeface="Arial"/>
                <a:cs typeface="Arial"/>
              </a:rPr>
              <a:t>scans </a:t>
            </a:r>
            <a:r>
              <a:rPr sz="1000" spc="-5" dirty="0">
                <a:latin typeface="Arial"/>
                <a:cs typeface="Arial"/>
              </a:rPr>
              <a:t>(such as a </a:t>
            </a:r>
            <a:r>
              <a:rPr sz="1000" dirty="0">
                <a:latin typeface="Arial"/>
                <a:cs typeface="Arial"/>
              </a:rPr>
              <a:t>CT </a:t>
            </a:r>
            <a:r>
              <a:rPr sz="1000" spc="-5" dirty="0">
                <a:latin typeface="Arial"/>
                <a:cs typeface="Arial"/>
              </a:rPr>
              <a:t>scan). For example, PSM (Alstom) tried to </a:t>
            </a:r>
            <a:r>
              <a:rPr sz="1000" dirty="0">
                <a:latin typeface="Arial"/>
                <a:cs typeface="Arial"/>
              </a:rPr>
              <a:t>copy </a:t>
            </a:r>
            <a:r>
              <a:rPr sz="1000" spc="-5" dirty="0">
                <a:latin typeface="Arial"/>
                <a:cs typeface="Arial"/>
              </a:rPr>
              <a:t>the 7FA blade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before it produced a viable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blade.</a:t>
            </a:r>
            <a:endParaRPr sz="1000">
              <a:latin typeface="Arial"/>
              <a:cs typeface="Arial"/>
            </a:endParaRPr>
          </a:p>
          <a:p>
            <a:pPr marL="127000" marR="6731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Labor and benefits constitute another 29%. Professional labor, including engineering and 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salaries, equates to 12% of the overall cost, including engineering activities such as  initial </a:t>
            </a:r>
            <a:r>
              <a:rPr sz="1000" dirty="0">
                <a:latin typeface="Arial"/>
                <a:cs typeface="Arial"/>
              </a:rPr>
              <a:t>compressor model </a:t>
            </a:r>
            <a:r>
              <a:rPr sz="1000" spc="-5" dirty="0">
                <a:latin typeface="Arial"/>
                <a:cs typeface="Arial"/>
              </a:rPr>
              <a:t>design, materials research, constant component upgrades to </a:t>
            </a:r>
            <a:r>
              <a:rPr sz="1000" dirty="0">
                <a:latin typeface="Arial"/>
                <a:cs typeface="Arial"/>
              </a:rPr>
              <a:t>keep </a:t>
            </a:r>
            <a:r>
              <a:rPr sz="1000" spc="-5" dirty="0">
                <a:latin typeface="Arial"/>
                <a:cs typeface="Arial"/>
              </a:rPr>
              <a:t>older  models technologically up-to-date, and customization work </a:t>
            </a:r>
            <a:r>
              <a:rPr sz="1000" dirty="0">
                <a:latin typeface="Arial"/>
                <a:cs typeface="Arial"/>
              </a:rPr>
              <a:t>for many </a:t>
            </a:r>
            <a:r>
              <a:rPr sz="1000" spc="-5" dirty="0">
                <a:latin typeface="Arial"/>
                <a:cs typeface="Arial"/>
              </a:rPr>
              <a:t>units. Production labor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 turbines (10% of the total) </a:t>
            </a:r>
            <a:r>
              <a:rPr sz="1000" dirty="0">
                <a:latin typeface="Arial"/>
                <a:cs typeface="Arial"/>
              </a:rPr>
              <a:t>is more </a:t>
            </a:r>
            <a:r>
              <a:rPr sz="1000" spc="-5" dirty="0">
                <a:latin typeface="Arial"/>
                <a:cs typeface="Arial"/>
              </a:rPr>
              <a:t>expensive than </a:t>
            </a:r>
            <a:r>
              <a:rPr sz="1000" dirty="0">
                <a:latin typeface="Arial"/>
                <a:cs typeface="Arial"/>
              </a:rPr>
              <a:t>for many </a:t>
            </a:r>
            <a:r>
              <a:rPr sz="1000" spc="-5" dirty="0">
                <a:latin typeface="Arial"/>
                <a:cs typeface="Arial"/>
              </a:rPr>
              <a:t>types of equipment due to the  specialized materials and machinery used 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dirty="0">
                <a:latin typeface="Arial"/>
                <a:cs typeface="Arial"/>
              </a:rPr>
              <a:t>them,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limits the number of machine  operators, welders, and technicians qualified to work on the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127000" marR="18986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Energy account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of the rest of the manufacturing cost. Making gas turbines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an energy-  intensive </a:t>
            </a:r>
            <a:r>
              <a:rPr sz="1000" dirty="0">
                <a:latin typeface="Arial"/>
                <a:cs typeface="Arial"/>
              </a:rPr>
              <a:t>process, </a:t>
            </a:r>
            <a:r>
              <a:rPr sz="1000" spc="-5" dirty="0">
                <a:latin typeface="Arial"/>
                <a:cs typeface="Arial"/>
              </a:rPr>
              <a:t>including multiple casting processes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casings, rotor sections, and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blades.</a:t>
            </a:r>
            <a:endParaRPr sz="1000">
              <a:latin typeface="Arial"/>
              <a:cs typeface="Arial"/>
            </a:endParaRPr>
          </a:p>
          <a:p>
            <a:pPr marL="127000" marR="309880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Heating, forging, welding, and machining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components to </a:t>
            </a:r>
            <a:r>
              <a:rPr sz="1000" dirty="0">
                <a:latin typeface="Arial"/>
                <a:cs typeface="Arial"/>
              </a:rPr>
              <a:t>finish them </a:t>
            </a:r>
            <a:r>
              <a:rPr sz="1000" spc="-5" dirty="0">
                <a:latin typeface="Arial"/>
                <a:cs typeface="Arial"/>
              </a:rPr>
              <a:t>also drains  energy, especially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nickel superalloys that are difficult and </a:t>
            </a:r>
            <a:r>
              <a:rPr sz="1000" dirty="0">
                <a:latin typeface="Arial"/>
                <a:cs typeface="Arial"/>
              </a:rPr>
              <a:t>time-consuming </a:t>
            </a:r>
            <a:r>
              <a:rPr sz="1000" spc="-5" dirty="0">
                <a:latin typeface="Arial"/>
                <a:cs typeface="Arial"/>
              </a:rPr>
              <a:t>to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work.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455"/>
              </a:spcBef>
            </a:pP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steel will </a:t>
            </a:r>
            <a:r>
              <a:rPr sz="1000" dirty="0">
                <a:latin typeface="Arial"/>
                <a:cs typeface="Arial"/>
              </a:rPr>
              <a:t>grow slowly </a:t>
            </a:r>
            <a:r>
              <a:rPr sz="1000" spc="-5" dirty="0">
                <a:latin typeface="Arial"/>
                <a:cs typeface="Arial"/>
              </a:rPr>
              <a:t>and gradually through 2020, </a:t>
            </a:r>
            <a:r>
              <a:rPr sz="1000" dirty="0">
                <a:latin typeface="Arial"/>
                <a:cs typeface="Arial"/>
              </a:rPr>
              <a:t>increasing </a:t>
            </a:r>
            <a:r>
              <a:rPr sz="1000" spc="-5" dirty="0">
                <a:latin typeface="Arial"/>
                <a:cs typeface="Arial"/>
              </a:rPr>
              <a:t>at annual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1.5-2%,  </a:t>
            </a:r>
            <a:r>
              <a:rPr sz="1000" spc="-5" dirty="0">
                <a:latin typeface="Arial"/>
                <a:cs typeface="Arial"/>
              </a:rPr>
              <a:t>driving costs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grades and </a:t>
            </a:r>
            <a:r>
              <a:rPr sz="1000" dirty="0">
                <a:latin typeface="Arial"/>
                <a:cs typeface="Arial"/>
              </a:rPr>
              <a:t>steel-based </a:t>
            </a:r>
            <a:r>
              <a:rPr sz="1000" spc="-5" dirty="0">
                <a:latin typeface="Arial"/>
                <a:cs typeface="Arial"/>
              </a:rPr>
              <a:t>alloys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similar amounts. Alloying material costs,  such as nickel and cobalt, are </a:t>
            </a:r>
            <a:r>
              <a:rPr sz="1000" dirty="0">
                <a:latin typeface="Arial"/>
                <a:cs typeface="Arial"/>
              </a:rPr>
              <a:t>historically more </a:t>
            </a:r>
            <a:r>
              <a:rPr sz="1000" spc="-5" dirty="0">
                <a:latin typeface="Arial"/>
                <a:cs typeface="Arial"/>
              </a:rPr>
              <a:t>volatile, but </a:t>
            </a:r>
            <a:r>
              <a:rPr sz="1000" dirty="0">
                <a:latin typeface="Arial"/>
                <a:cs typeface="Arial"/>
              </a:rPr>
              <a:t>long-term </a:t>
            </a:r>
            <a:r>
              <a:rPr sz="1000" spc="-5" dirty="0">
                <a:latin typeface="Arial"/>
                <a:cs typeface="Arial"/>
              </a:rPr>
              <a:t>buying strategies </a:t>
            </a:r>
            <a:r>
              <a:rPr sz="1000" dirty="0">
                <a:latin typeface="Arial"/>
                <a:cs typeface="Arial"/>
              </a:rPr>
              <a:t>for most  </a:t>
            </a:r>
            <a:r>
              <a:rPr sz="1000" spc="-5" dirty="0">
                <a:latin typeface="Arial"/>
                <a:cs typeface="Arial"/>
              </a:rPr>
              <a:t>manufacturers help to </a:t>
            </a:r>
            <a:r>
              <a:rPr sz="1000" dirty="0">
                <a:latin typeface="Arial"/>
                <a:cs typeface="Arial"/>
              </a:rPr>
              <a:t>smooth </a:t>
            </a:r>
            <a:r>
              <a:rPr sz="1000" spc="-5" dirty="0">
                <a:latin typeface="Arial"/>
                <a:cs typeface="Arial"/>
              </a:rPr>
              <a:t>out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costs except during the widest of swings. For example,  Siemens avoided a </a:t>
            </a:r>
            <a:r>
              <a:rPr sz="1000" dirty="0">
                <a:latin typeface="Arial"/>
                <a:cs typeface="Arial"/>
              </a:rPr>
              <a:t>spike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metal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2011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adopting a dual stockpiling and </a:t>
            </a:r>
            <a:r>
              <a:rPr sz="1000" dirty="0">
                <a:latin typeface="Arial"/>
                <a:cs typeface="Arial"/>
              </a:rPr>
              <a:t>fixed-price  </a:t>
            </a:r>
            <a:r>
              <a:rPr sz="1000" spc="-5" dirty="0">
                <a:latin typeface="Arial"/>
                <a:cs typeface="Arial"/>
              </a:rPr>
              <a:t>strategy. It negotiates raw price commitments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six </a:t>
            </a:r>
            <a:r>
              <a:rPr sz="1000" dirty="0">
                <a:latin typeface="Arial"/>
                <a:cs typeface="Arial"/>
              </a:rPr>
              <a:t>months </a:t>
            </a:r>
            <a:r>
              <a:rPr sz="1000" spc="-5" dirty="0">
                <a:latin typeface="Arial"/>
                <a:cs typeface="Arial"/>
              </a:rPr>
              <a:t>at a </a:t>
            </a:r>
            <a:r>
              <a:rPr sz="1000" dirty="0">
                <a:latin typeface="Arial"/>
                <a:cs typeface="Arial"/>
              </a:rPr>
              <a:t>time. </a:t>
            </a:r>
            <a:r>
              <a:rPr sz="1000" spc="-5" dirty="0">
                <a:latin typeface="Arial"/>
                <a:cs typeface="Arial"/>
              </a:rPr>
              <a:t>In case there happens to be  a price increase, stockpiling serves as a cushion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coming six month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period.</a:t>
            </a:r>
            <a:endParaRPr sz="1000">
              <a:latin typeface="Arial"/>
              <a:cs typeface="Arial"/>
            </a:endParaRPr>
          </a:p>
          <a:p>
            <a:pPr marL="127000" marR="168275">
              <a:lnSpc>
                <a:spcPct val="143500"/>
              </a:lnSpc>
              <a:spcBef>
                <a:spcPts val="605"/>
              </a:spcBef>
            </a:pPr>
            <a:r>
              <a:rPr sz="1000" spc="-5" dirty="0">
                <a:latin typeface="Arial"/>
                <a:cs typeface="Arial"/>
              </a:rPr>
              <a:t>Energy costs will rise </a:t>
            </a:r>
            <a:r>
              <a:rPr sz="1000" dirty="0">
                <a:latin typeface="Arial"/>
                <a:cs typeface="Arial"/>
              </a:rPr>
              <a:t>fastest </a:t>
            </a:r>
            <a:r>
              <a:rPr sz="1000" spc="-5" dirty="0">
                <a:latin typeface="Arial"/>
                <a:cs typeface="Arial"/>
              </a:rPr>
              <a:t>through 2020, at average rates of </a:t>
            </a:r>
            <a:r>
              <a:rPr sz="1000" dirty="0">
                <a:latin typeface="Arial"/>
                <a:cs typeface="Arial"/>
              </a:rPr>
              <a:t>2-2.5% </a:t>
            </a:r>
            <a:r>
              <a:rPr sz="1000" spc="-5" dirty="0">
                <a:latin typeface="Arial"/>
                <a:cs typeface="Arial"/>
              </a:rPr>
              <a:t>per quarter, driven </a:t>
            </a:r>
            <a:r>
              <a:rPr sz="1000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aggressive </a:t>
            </a:r>
            <a:r>
              <a:rPr sz="1000" dirty="0">
                <a:latin typeface="Arial"/>
                <a:cs typeface="Arial"/>
              </a:rPr>
              <a:t>fuel </a:t>
            </a:r>
            <a:r>
              <a:rPr sz="1000" spc="-5" dirty="0">
                <a:latin typeface="Arial"/>
                <a:cs typeface="Arial"/>
              </a:rPr>
              <a:t>and electricity demand growth in China and India </a:t>
            </a:r>
            <a:r>
              <a:rPr sz="1000" dirty="0">
                <a:latin typeface="Arial"/>
                <a:cs typeface="Arial"/>
              </a:rPr>
              <a:t>(electricity </a:t>
            </a: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up </a:t>
            </a:r>
            <a:r>
              <a:rPr sz="1000" spc="-10" dirty="0">
                <a:latin typeface="Arial"/>
                <a:cs typeface="Arial"/>
              </a:rPr>
              <a:t>9%  </a:t>
            </a:r>
            <a:r>
              <a:rPr sz="1000" spc="-5" dirty="0">
                <a:latin typeface="Arial"/>
                <a:cs typeface="Arial"/>
              </a:rPr>
              <a:t>and 7% year-on-year in May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India,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respectively).</a:t>
            </a:r>
            <a:endParaRPr sz="1000">
              <a:latin typeface="Arial"/>
              <a:cs typeface="Arial"/>
            </a:endParaRPr>
          </a:p>
          <a:p>
            <a:pPr marL="127000" marR="76835">
              <a:lnSpc>
                <a:spcPct val="1441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Global labor costs will increase gradually at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1.5% annually.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labor 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 have been depressed to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extent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sluggish hiring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US 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Europe, and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recent layoffs at Siemens and </a:t>
            </a:r>
            <a:r>
              <a:rPr sz="1000" dirty="0">
                <a:latin typeface="Arial"/>
                <a:cs typeface="Arial"/>
              </a:rPr>
              <a:t>Alstom. </a:t>
            </a:r>
            <a:r>
              <a:rPr sz="1000" spc="-5" dirty="0">
                <a:latin typeface="Arial"/>
                <a:cs typeface="Arial"/>
              </a:rPr>
              <a:t>Moving forward, Asian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labor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250"/>
            <a:ext cx="5613400" cy="396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493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drive regional manufacturing </a:t>
            </a:r>
            <a:r>
              <a:rPr sz="1000" spc="5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 disproportionately high rate. </a:t>
            </a:r>
            <a:r>
              <a:rPr sz="1000" dirty="0">
                <a:latin typeface="Arial"/>
                <a:cs typeface="Arial"/>
              </a:rPr>
              <a:t>In major </a:t>
            </a:r>
            <a:r>
              <a:rPr sz="1000" spc="-5" dirty="0">
                <a:latin typeface="Arial"/>
                <a:cs typeface="Arial"/>
              </a:rPr>
              <a:t>Asian  manufacturing areas (urban sectors with access to transportation </a:t>
            </a:r>
            <a:r>
              <a:rPr sz="1000" dirty="0">
                <a:latin typeface="Arial"/>
                <a:cs typeface="Arial"/>
              </a:rPr>
              <a:t>infrastructure), </a:t>
            </a:r>
            <a:r>
              <a:rPr sz="1000" spc="-5" dirty="0">
                <a:latin typeface="Arial"/>
                <a:cs typeface="Arial"/>
              </a:rPr>
              <a:t>costs of living are  rising rapidly. Combined with the specialized training </a:t>
            </a:r>
            <a:r>
              <a:rPr sz="1000" dirty="0">
                <a:latin typeface="Arial"/>
                <a:cs typeface="Arial"/>
              </a:rPr>
              <a:t>required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gas turbines,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driving  Asian labor costs up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twice as fast 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regions. In Q1, professional labor costs  rose </a:t>
            </a:r>
            <a:r>
              <a:rPr sz="1000" spc="-10" dirty="0">
                <a:latin typeface="Arial"/>
                <a:cs typeface="Arial"/>
              </a:rPr>
              <a:t>2%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</a:t>
            </a:r>
            <a:r>
              <a:rPr sz="1000" dirty="0">
                <a:latin typeface="Arial"/>
                <a:cs typeface="Arial"/>
              </a:rPr>
              <a:t>compared </a:t>
            </a:r>
            <a:r>
              <a:rPr sz="1000" spc="-5" dirty="0">
                <a:latin typeface="Arial"/>
                <a:cs typeface="Arial"/>
              </a:rPr>
              <a:t>to less than 0.5% in EMEA and the Americas. Asian production labor  costs rose about 1%. This disparity in labor cost growth </a:t>
            </a:r>
            <a:r>
              <a:rPr sz="1000" dirty="0">
                <a:latin typeface="Arial"/>
                <a:cs typeface="Arial"/>
              </a:rPr>
              <a:t>drove </a:t>
            </a:r>
            <a:r>
              <a:rPr sz="1000" spc="-5" dirty="0">
                <a:latin typeface="Arial"/>
                <a:cs typeface="Arial"/>
              </a:rPr>
              <a:t>Asian costs up almost </a:t>
            </a:r>
            <a:r>
              <a:rPr sz="1000" spc="-10" dirty="0">
                <a:latin typeface="Arial"/>
                <a:cs typeface="Arial"/>
              </a:rPr>
              <a:t>1%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quarter, vs. 0.25% growth in the other two regions. Asian labor costs are </a:t>
            </a:r>
            <a:r>
              <a:rPr sz="1000" dirty="0">
                <a:latin typeface="Arial"/>
                <a:cs typeface="Arial"/>
              </a:rPr>
              <a:t>becoming </a:t>
            </a:r>
            <a:r>
              <a:rPr sz="1000" spc="-5" dirty="0">
                <a:latin typeface="Arial"/>
                <a:cs typeface="Arial"/>
              </a:rPr>
              <a:t>increasingly  relevant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 manufacturer such as GE and Alstom, which have expanded production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there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recently.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use of new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substantially impacts the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of a gas turbine. For example, Siemens  helped develop and then licensed Mikro </a:t>
            </a:r>
            <a:r>
              <a:rPr sz="1000" dirty="0">
                <a:latin typeface="Arial"/>
                <a:cs typeface="Arial"/>
              </a:rPr>
              <a:t>Systems’ </a:t>
            </a:r>
            <a:r>
              <a:rPr sz="1000" spc="-5" dirty="0">
                <a:latin typeface="Arial"/>
                <a:cs typeface="Arial"/>
              </a:rPr>
              <a:t>TOMO composite blade casting technology,  which cuts blade manufacturing lead </a:t>
            </a:r>
            <a:r>
              <a:rPr sz="1000" dirty="0">
                <a:latin typeface="Arial"/>
                <a:cs typeface="Arial"/>
              </a:rPr>
              <a:t>time by </a:t>
            </a:r>
            <a:r>
              <a:rPr sz="1000" spc="-5" dirty="0">
                <a:latin typeface="Arial"/>
                <a:cs typeface="Arial"/>
              </a:rPr>
              <a:t>67% and reduces combined design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production  costs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50%, as well as raising turbine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via increased temperature tolerance of the blade. 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development costs are still being amortized, this process will reduce </a:t>
            </a:r>
            <a:r>
              <a:rPr sz="1000" dirty="0">
                <a:latin typeface="Arial"/>
                <a:cs typeface="Arial"/>
              </a:rPr>
              <a:t>Siemens’  </a:t>
            </a:r>
            <a:r>
              <a:rPr sz="1000" spc="-5" dirty="0">
                <a:latin typeface="Arial"/>
                <a:cs typeface="Arial"/>
              </a:rPr>
              <a:t>manufacturing costs going forward, </a:t>
            </a:r>
            <a:r>
              <a:rPr sz="1000" dirty="0">
                <a:latin typeface="Arial"/>
                <a:cs typeface="Arial"/>
              </a:rPr>
              <a:t>now that </a:t>
            </a:r>
            <a:r>
              <a:rPr sz="1000" spc="-5" dirty="0">
                <a:latin typeface="Arial"/>
                <a:cs typeface="Arial"/>
              </a:rPr>
              <a:t>it has opened a full-scale manufacturing plant using  the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in the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1066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4: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Structure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Gas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210550"/>
            <a:ext cx="5627370" cy="1119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cost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were stable in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as a slight decline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metals costs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weaker than  expected demand balanced out an increase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Asian labor costs. Global 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</a:t>
            </a:r>
            <a:r>
              <a:rPr sz="1000" dirty="0">
                <a:latin typeface="Arial"/>
                <a:cs typeface="Arial"/>
              </a:rPr>
              <a:t>at  </a:t>
            </a:r>
            <a:r>
              <a:rPr sz="1000" spc="-5" dirty="0">
                <a:latin typeface="Arial"/>
                <a:cs typeface="Arial"/>
              </a:rPr>
              <a:t>annual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1.5%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from 2013 -2015, after which point cost growth will accelerate 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to 2% annually due to improving </a:t>
            </a:r>
            <a:r>
              <a:rPr sz="1000" dirty="0">
                <a:latin typeface="Arial"/>
                <a:cs typeface="Arial"/>
              </a:rPr>
              <a:t>economic </a:t>
            </a:r>
            <a:r>
              <a:rPr sz="1000" spc="-5" dirty="0">
                <a:latin typeface="Arial"/>
                <a:cs typeface="Arial"/>
              </a:rPr>
              <a:t>conditions and </a:t>
            </a:r>
            <a:r>
              <a:rPr sz="1000" dirty="0">
                <a:latin typeface="Arial"/>
                <a:cs typeface="Arial"/>
              </a:rPr>
              <a:t>rising </a:t>
            </a:r>
            <a:r>
              <a:rPr sz="1000" spc="-5" dirty="0">
                <a:latin typeface="Arial"/>
                <a:cs typeface="Arial"/>
              </a:rPr>
              <a:t>inflation in the US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4000" y="6787488"/>
            <a:ext cx="0" cy="436245"/>
          </a:xfrm>
          <a:custGeom>
            <a:avLst/>
            <a:gdLst/>
            <a:ahLst/>
            <a:cxnLst/>
            <a:rect l="l" t="t" r="r" b="b"/>
            <a:pathLst>
              <a:path h="436245">
                <a:moveTo>
                  <a:pt x="0" y="0"/>
                </a:moveTo>
                <a:lnTo>
                  <a:pt x="0" y="435956"/>
                </a:lnTo>
              </a:path>
            </a:pathLst>
          </a:custGeom>
          <a:ln w="20957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6125" y="6781515"/>
            <a:ext cx="0" cy="441959"/>
          </a:xfrm>
          <a:custGeom>
            <a:avLst/>
            <a:gdLst/>
            <a:ahLst/>
            <a:cxnLst/>
            <a:rect l="l" t="t" r="r" b="b"/>
            <a:pathLst>
              <a:path h="441959">
                <a:moveTo>
                  <a:pt x="0" y="0"/>
                </a:moveTo>
                <a:lnTo>
                  <a:pt x="0" y="44192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8729" y="6774050"/>
            <a:ext cx="0" cy="449580"/>
          </a:xfrm>
          <a:custGeom>
            <a:avLst/>
            <a:gdLst/>
            <a:ahLst/>
            <a:cxnLst/>
            <a:rect l="l" t="t" r="r" b="b"/>
            <a:pathLst>
              <a:path h="449579">
                <a:moveTo>
                  <a:pt x="0" y="0"/>
                </a:moveTo>
                <a:lnTo>
                  <a:pt x="0" y="449394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0584" y="6771063"/>
            <a:ext cx="0" cy="452755"/>
          </a:xfrm>
          <a:custGeom>
            <a:avLst/>
            <a:gdLst/>
            <a:ahLst/>
            <a:cxnLst/>
            <a:rect l="l" t="t" r="r" b="b"/>
            <a:pathLst>
              <a:path h="452754">
                <a:moveTo>
                  <a:pt x="0" y="0"/>
                </a:moveTo>
                <a:lnTo>
                  <a:pt x="0" y="452380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62440" y="6766583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6859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5044" y="6762105"/>
            <a:ext cx="0" cy="461645"/>
          </a:xfrm>
          <a:custGeom>
            <a:avLst/>
            <a:gdLst/>
            <a:ahLst/>
            <a:cxnLst/>
            <a:rect l="l" t="t" r="r" b="b"/>
            <a:pathLst>
              <a:path h="461645">
                <a:moveTo>
                  <a:pt x="0" y="0"/>
                </a:moveTo>
                <a:lnTo>
                  <a:pt x="0" y="46133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6899" y="6759118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32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8754" y="6759118"/>
            <a:ext cx="0" cy="464820"/>
          </a:xfrm>
          <a:custGeom>
            <a:avLst/>
            <a:gdLst/>
            <a:ahLst/>
            <a:cxnLst/>
            <a:rect l="l" t="t" r="r" b="b"/>
            <a:pathLst>
              <a:path h="464820">
                <a:moveTo>
                  <a:pt x="0" y="0"/>
                </a:moveTo>
                <a:lnTo>
                  <a:pt x="0" y="46432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50610" y="6751653"/>
            <a:ext cx="0" cy="471805"/>
          </a:xfrm>
          <a:custGeom>
            <a:avLst/>
            <a:gdLst/>
            <a:ahLst/>
            <a:cxnLst/>
            <a:rect l="l" t="t" r="r" b="b"/>
            <a:pathLst>
              <a:path h="471804">
                <a:moveTo>
                  <a:pt x="0" y="0"/>
                </a:moveTo>
                <a:lnTo>
                  <a:pt x="0" y="47179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2465" y="6742693"/>
            <a:ext cx="0" cy="481330"/>
          </a:xfrm>
          <a:custGeom>
            <a:avLst/>
            <a:gdLst/>
            <a:ahLst/>
            <a:cxnLst/>
            <a:rect l="l" t="t" r="r" b="b"/>
            <a:pathLst>
              <a:path h="481329">
                <a:moveTo>
                  <a:pt x="0" y="0"/>
                </a:moveTo>
                <a:lnTo>
                  <a:pt x="0" y="48074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94320" y="6729255"/>
            <a:ext cx="0" cy="494665"/>
          </a:xfrm>
          <a:custGeom>
            <a:avLst/>
            <a:gdLst/>
            <a:ahLst/>
            <a:cxnLst/>
            <a:rect l="l" t="t" r="r" b="b"/>
            <a:pathLst>
              <a:path h="494665">
                <a:moveTo>
                  <a:pt x="0" y="0"/>
                </a:moveTo>
                <a:lnTo>
                  <a:pt x="0" y="49418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66175" y="6727762"/>
            <a:ext cx="0" cy="495934"/>
          </a:xfrm>
          <a:custGeom>
            <a:avLst/>
            <a:gdLst/>
            <a:ahLst/>
            <a:cxnLst/>
            <a:rect l="l" t="t" r="r" b="b"/>
            <a:pathLst>
              <a:path h="495934">
                <a:moveTo>
                  <a:pt x="0" y="0"/>
                </a:moveTo>
                <a:lnTo>
                  <a:pt x="0" y="49568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38779" y="6733735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89708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10635" y="6736721"/>
            <a:ext cx="0" cy="487045"/>
          </a:xfrm>
          <a:custGeom>
            <a:avLst/>
            <a:gdLst/>
            <a:ahLst/>
            <a:cxnLst/>
            <a:rect l="l" t="t" r="r" b="b"/>
            <a:pathLst>
              <a:path h="487045">
                <a:moveTo>
                  <a:pt x="0" y="0"/>
                </a:moveTo>
                <a:lnTo>
                  <a:pt x="0" y="486722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3238" y="6735228"/>
            <a:ext cx="0" cy="488315"/>
          </a:xfrm>
          <a:custGeom>
            <a:avLst/>
            <a:gdLst/>
            <a:ahLst/>
            <a:cxnLst/>
            <a:rect l="l" t="t" r="r" b="b"/>
            <a:pathLst>
              <a:path h="488315">
                <a:moveTo>
                  <a:pt x="0" y="0"/>
                </a:moveTo>
                <a:lnTo>
                  <a:pt x="0" y="48821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55094" y="6732242"/>
            <a:ext cx="0" cy="491490"/>
          </a:xfrm>
          <a:custGeom>
            <a:avLst/>
            <a:gdLst/>
            <a:ahLst/>
            <a:cxnLst/>
            <a:rect l="l" t="t" r="r" b="b"/>
            <a:pathLst>
              <a:path h="491490">
                <a:moveTo>
                  <a:pt x="0" y="0"/>
                </a:moveTo>
                <a:lnTo>
                  <a:pt x="0" y="49120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26949" y="6730748"/>
            <a:ext cx="0" cy="492759"/>
          </a:xfrm>
          <a:custGeom>
            <a:avLst/>
            <a:gdLst/>
            <a:ahLst/>
            <a:cxnLst/>
            <a:rect l="l" t="t" r="r" b="b"/>
            <a:pathLst>
              <a:path h="492759">
                <a:moveTo>
                  <a:pt x="0" y="0"/>
                </a:moveTo>
                <a:lnTo>
                  <a:pt x="0" y="49269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98804" y="6726270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4">
                <a:moveTo>
                  <a:pt x="0" y="0"/>
                </a:moveTo>
                <a:lnTo>
                  <a:pt x="0" y="497174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70660" y="6726270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4">
                <a:moveTo>
                  <a:pt x="0" y="0"/>
                </a:moveTo>
                <a:lnTo>
                  <a:pt x="0" y="497174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42515" y="6724776"/>
            <a:ext cx="0" cy="499109"/>
          </a:xfrm>
          <a:custGeom>
            <a:avLst/>
            <a:gdLst/>
            <a:ahLst/>
            <a:cxnLst/>
            <a:rect l="l" t="t" r="r" b="b"/>
            <a:pathLst>
              <a:path h="499109">
                <a:moveTo>
                  <a:pt x="0" y="0"/>
                </a:moveTo>
                <a:lnTo>
                  <a:pt x="0" y="49866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14370" y="6717310"/>
            <a:ext cx="0" cy="506730"/>
          </a:xfrm>
          <a:custGeom>
            <a:avLst/>
            <a:gdLst/>
            <a:ahLst/>
            <a:cxnLst/>
            <a:rect l="l" t="t" r="r" b="b"/>
            <a:pathLst>
              <a:path h="506729">
                <a:moveTo>
                  <a:pt x="0" y="0"/>
                </a:moveTo>
                <a:lnTo>
                  <a:pt x="0" y="50613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86974" y="6709845"/>
            <a:ext cx="0" cy="513715"/>
          </a:xfrm>
          <a:custGeom>
            <a:avLst/>
            <a:gdLst/>
            <a:ahLst/>
            <a:cxnLst/>
            <a:rect l="l" t="t" r="r" b="b"/>
            <a:pathLst>
              <a:path h="513715">
                <a:moveTo>
                  <a:pt x="0" y="0"/>
                </a:moveTo>
                <a:lnTo>
                  <a:pt x="0" y="513598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58829" y="6706858"/>
            <a:ext cx="0" cy="516890"/>
          </a:xfrm>
          <a:custGeom>
            <a:avLst/>
            <a:gdLst/>
            <a:ahLst/>
            <a:cxnLst/>
            <a:rect l="l" t="t" r="r" b="b"/>
            <a:pathLst>
              <a:path h="516890">
                <a:moveTo>
                  <a:pt x="0" y="0"/>
                </a:moveTo>
                <a:lnTo>
                  <a:pt x="0" y="516585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1433" y="6703872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5">
                <a:moveTo>
                  <a:pt x="0" y="0"/>
                </a:moveTo>
                <a:lnTo>
                  <a:pt x="0" y="51957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03288" y="6700886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557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75143" y="6699393"/>
            <a:ext cx="0" cy="524510"/>
          </a:xfrm>
          <a:custGeom>
            <a:avLst/>
            <a:gdLst/>
            <a:ahLst/>
            <a:cxnLst/>
            <a:rect l="l" t="t" r="r" b="b"/>
            <a:pathLst>
              <a:path h="524509">
                <a:moveTo>
                  <a:pt x="0" y="0"/>
                </a:moveTo>
                <a:lnTo>
                  <a:pt x="0" y="52405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46999" y="6703872"/>
            <a:ext cx="0" cy="520065"/>
          </a:xfrm>
          <a:custGeom>
            <a:avLst/>
            <a:gdLst/>
            <a:ahLst/>
            <a:cxnLst/>
            <a:rect l="l" t="t" r="r" b="b"/>
            <a:pathLst>
              <a:path h="520065">
                <a:moveTo>
                  <a:pt x="0" y="0"/>
                </a:moveTo>
                <a:lnTo>
                  <a:pt x="0" y="51957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18854" y="6705365"/>
            <a:ext cx="0" cy="518159"/>
          </a:xfrm>
          <a:custGeom>
            <a:avLst/>
            <a:gdLst/>
            <a:ahLst/>
            <a:cxnLst/>
            <a:rect l="l" t="t" r="r" b="b"/>
            <a:pathLst>
              <a:path h="518159">
                <a:moveTo>
                  <a:pt x="0" y="0"/>
                </a:moveTo>
                <a:lnTo>
                  <a:pt x="0" y="51807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90709" y="6705365"/>
            <a:ext cx="0" cy="518159"/>
          </a:xfrm>
          <a:custGeom>
            <a:avLst/>
            <a:gdLst/>
            <a:ahLst/>
            <a:cxnLst/>
            <a:rect l="l" t="t" r="r" b="b"/>
            <a:pathLst>
              <a:path h="518159">
                <a:moveTo>
                  <a:pt x="0" y="0"/>
                </a:moveTo>
                <a:lnTo>
                  <a:pt x="0" y="51807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62565" y="6702380"/>
            <a:ext cx="0" cy="521334"/>
          </a:xfrm>
          <a:custGeom>
            <a:avLst/>
            <a:gdLst/>
            <a:ahLst/>
            <a:cxnLst/>
            <a:rect l="l" t="t" r="r" b="b"/>
            <a:pathLst>
              <a:path h="521334">
                <a:moveTo>
                  <a:pt x="0" y="0"/>
                </a:moveTo>
                <a:lnTo>
                  <a:pt x="0" y="521064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35168" y="6700886"/>
            <a:ext cx="0" cy="522605"/>
          </a:xfrm>
          <a:custGeom>
            <a:avLst/>
            <a:gdLst/>
            <a:ahLst/>
            <a:cxnLst/>
            <a:rect l="l" t="t" r="r" b="b"/>
            <a:pathLst>
              <a:path h="522604">
                <a:moveTo>
                  <a:pt x="0" y="0"/>
                </a:moveTo>
                <a:lnTo>
                  <a:pt x="0" y="52255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07024" y="6697900"/>
            <a:ext cx="0" cy="525780"/>
          </a:xfrm>
          <a:custGeom>
            <a:avLst/>
            <a:gdLst/>
            <a:ahLst/>
            <a:cxnLst/>
            <a:rect l="l" t="t" r="r" b="b"/>
            <a:pathLst>
              <a:path h="525779">
                <a:moveTo>
                  <a:pt x="0" y="0"/>
                </a:moveTo>
                <a:lnTo>
                  <a:pt x="0" y="525543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78879" y="6694913"/>
            <a:ext cx="0" cy="528955"/>
          </a:xfrm>
          <a:custGeom>
            <a:avLst/>
            <a:gdLst/>
            <a:ahLst/>
            <a:cxnLst/>
            <a:rect l="l" t="t" r="r" b="b"/>
            <a:pathLst>
              <a:path h="528954">
                <a:moveTo>
                  <a:pt x="0" y="0"/>
                </a:moveTo>
                <a:lnTo>
                  <a:pt x="0" y="528530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51483" y="6693420"/>
            <a:ext cx="0" cy="530225"/>
          </a:xfrm>
          <a:custGeom>
            <a:avLst/>
            <a:gdLst/>
            <a:ahLst/>
            <a:cxnLst/>
            <a:rect l="l" t="t" r="r" b="b"/>
            <a:pathLst>
              <a:path h="530225">
                <a:moveTo>
                  <a:pt x="0" y="0"/>
                </a:moveTo>
                <a:lnTo>
                  <a:pt x="0" y="53002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23338" y="6690434"/>
            <a:ext cx="0" cy="533400"/>
          </a:xfrm>
          <a:custGeom>
            <a:avLst/>
            <a:gdLst/>
            <a:ahLst/>
            <a:cxnLst/>
            <a:rect l="l" t="t" r="r" b="b"/>
            <a:pathLst>
              <a:path h="533400">
                <a:moveTo>
                  <a:pt x="0" y="0"/>
                </a:moveTo>
                <a:lnTo>
                  <a:pt x="0" y="53300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95194" y="6687448"/>
            <a:ext cx="0" cy="536575"/>
          </a:xfrm>
          <a:custGeom>
            <a:avLst/>
            <a:gdLst/>
            <a:ahLst/>
            <a:cxnLst/>
            <a:rect l="l" t="t" r="r" b="b"/>
            <a:pathLst>
              <a:path h="536575">
                <a:moveTo>
                  <a:pt x="0" y="0"/>
                </a:moveTo>
                <a:lnTo>
                  <a:pt x="0" y="53599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67049" y="6684461"/>
            <a:ext cx="0" cy="539115"/>
          </a:xfrm>
          <a:custGeom>
            <a:avLst/>
            <a:gdLst/>
            <a:ahLst/>
            <a:cxnLst/>
            <a:rect l="l" t="t" r="r" b="b"/>
            <a:pathLst>
              <a:path h="539115">
                <a:moveTo>
                  <a:pt x="0" y="0"/>
                </a:moveTo>
                <a:lnTo>
                  <a:pt x="0" y="53898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8904" y="6682968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047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10760" y="6679982"/>
            <a:ext cx="0" cy="543560"/>
          </a:xfrm>
          <a:custGeom>
            <a:avLst/>
            <a:gdLst/>
            <a:ahLst/>
            <a:cxnLst/>
            <a:rect l="l" t="t" r="r" b="b"/>
            <a:pathLst>
              <a:path h="543559">
                <a:moveTo>
                  <a:pt x="0" y="0"/>
                </a:moveTo>
                <a:lnTo>
                  <a:pt x="0" y="543461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83363" y="6676996"/>
            <a:ext cx="0" cy="546735"/>
          </a:xfrm>
          <a:custGeom>
            <a:avLst/>
            <a:gdLst/>
            <a:ahLst/>
            <a:cxnLst/>
            <a:rect l="l" t="t" r="r" b="b"/>
            <a:pathLst>
              <a:path h="546734">
                <a:moveTo>
                  <a:pt x="0" y="0"/>
                </a:moveTo>
                <a:lnTo>
                  <a:pt x="0" y="54644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55219" y="6675503"/>
            <a:ext cx="0" cy="548005"/>
          </a:xfrm>
          <a:custGeom>
            <a:avLst/>
            <a:gdLst/>
            <a:ahLst/>
            <a:cxnLst/>
            <a:rect l="l" t="t" r="r" b="b"/>
            <a:pathLst>
              <a:path h="548004">
                <a:moveTo>
                  <a:pt x="0" y="0"/>
                </a:moveTo>
                <a:lnTo>
                  <a:pt x="0" y="547940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27074" y="6672516"/>
            <a:ext cx="0" cy="551180"/>
          </a:xfrm>
          <a:custGeom>
            <a:avLst/>
            <a:gdLst/>
            <a:ahLst/>
            <a:cxnLst/>
            <a:rect l="l" t="t" r="r" b="b"/>
            <a:pathLst>
              <a:path h="551179">
                <a:moveTo>
                  <a:pt x="0" y="0"/>
                </a:moveTo>
                <a:lnTo>
                  <a:pt x="0" y="55092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99678" y="6669530"/>
            <a:ext cx="0" cy="554355"/>
          </a:xfrm>
          <a:custGeom>
            <a:avLst/>
            <a:gdLst/>
            <a:ahLst/>
            <a:cxnLst/>
            <a:rect l="l" t="t" r="r" b="b"/>
            <a:pathLst>
              <a:path h="554354">
                <a:moveTo>
                  <a:pt x="0" y="0"/>
                </a:moveTo>
                <a:lnTo>
                  <a:pt x="0" y="553913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71533" y="6666544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899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543388" y="6665051"/>
            <a:ext cx="0" cy="558800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0"/>
                </a:moveTo>
                <a:lnTo>
                  <a:pt x="0" y="55839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15244" y="6662065"/>
            <a:ext cx="0" cy="561975"/>
          </a:xfrm>
          <a:custGeom>
            <a:avLst/>
            <a:gdLst/>
            <a:ahLst/>
            <a:cxnLst/>
            <a:rect l="l" t="t" r="r" b="b"/>
            <a:pathLst>
              <a:path h="561975">
                <a:moveTo>
                  <a:pt x="0" y="0"/>
                </a:moveTo>
                <a:lnTo>
                  <a:pt x="0" y="56137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87099" y="6659078"/>
            <a:ext cx="0" cy="564515"/>
          </a:xfrm>
          <a:custGeom>
            <a:avLst/>
            <a:gdLst/>
            <a:ahLst/>
            <a:cxnLst/>
            <a:rect l="l" t="t" r="r" b="b"/>
            <a:pathLst>
              <a:path h="564515">
                <a:moveTo>
                  <a:pt x="0" y="0"/>
                </a:moveTo>
                <a:lnTo>
                  <a:pt x="0" y="56436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758954" y="6657585"/>
            <a:ext cx="0" cy="566420"/>
          </a:xfrm>
          <a:custGeom>
            <a:avLst/>
            <a:gdLst/>
            <a:ahLst/>
            <a:cxnLst/>
            <a:rect l="l" t="t" r="r" b="b"/>
            <a:pathLst>
              <a:path h="566420">
                <a:moveTo>
                  <a:pt x="0" y="0"/>
                </a:moveTo>
                <a:lnTo>
                  <a:pt x="0" y="56585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30809" y="6654599"/>
            <a:ext cx="0" cy="568960"/>
          </a:xfrm>
          <a:custGeom>
            <a:avLst/>
            <a:gdLst/>
            <a:ahLst/>
            <a:cxnLst/>
            <a:rect l="l" t="t" r="r" b="b"/>
            <a:pathLst>
              <a:path h="568959">
                <a:moveTo>
                  <a:pt x="0" y="0"/>
                </a:moveTo>
                <a:lnTo>
                  <a:pt x="0" y="568844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3413" y="6651613"/>
            <a:ext cx="0" cy="572135"/>
          </a:xfrm>
          <a:custGeom>
            <a:avLst/>
            <a:gdLst/>
            <a:ahLst/>
            <a:cxnLst/>
            <a:rect l="l" t="t" r="r" b="b"/>
            <a:pathLst>
              <a:path h="572134">
                <a:moveTo>
                  <a:pt x="0" y="0"/>
                </a:moveTo>
                <a:lnTo>
                  <a:pt x="0" y="571830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75268" y="6648626"/>
            <a:ext cx="0" cy="575310"/>
          </a:xfrm>
          <a:custGeom>
            <a:avLst/>
            <a:gdLst/>
            <a:ahLst/>
            <a:cxnLst/>
            <a:rect l="l" t="t" r="r" b="b"/>
            <a:pathLst>
              <a:path h="575309">
                <a:moveTo>
                  <a:pt x="0" y="0"/>
                </a:moveTo>
                <a:lnTo>
                  <a:pt x="0" y="574817"/>
                </a:lnTo>
              </a:path>
            </a:pathLst>
          </a:custGeom>
          <a:ln w="38921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47873" y="6647133"/>
            <a:ext cx="0" cy="576580"/>
          </a:xfrm>
          <a:custGeom>
            <a:avLst/>
            <a:gdLst/>
            <a:ahLst/>
            <a:cxnLst/>
            <a:rect l="l" t="t" r="r" b="b"/>
            <a:pathLst>
              <a:path h="576579">
                <a:moveTo>
                  <a:pt x="0" y="0"/>
                </a:moveTo>
                <a:lnTo>
                  <a:pt x="0" y="576310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19728" y="6644147"/>
            <a:ext cx="0" cy="579755"/>
          </a:xfrm>
          <a:custGeom>
            <a:avLst/>
            <a:gdLst/>
            <a:ahLst/>
            <a:cxnLst/>
            <a:rect l="l" t="t" r="r" b="b"/>
            <a:pathLst>
              <a:path h="579754">
                <a:moveTo>
                  <a:pt x="0" y="0"/>
                </a:moveTo>
                <a:lnTo>
                  <a:pt x="0" y="579296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91583" y="6641161"/>
            <a:ext cx="0" cy="582295"/>
          </a:xfrm>
          <a:custGeom>
            <a:avLst/>
            <a:gdLst/>
            <a:ahLst/>
            <a:cxnLst/>
            <a:rect l="l" t="t" r="r" b="b"/>
            <a:pathLst>
              <a:path h="582295">
                <a:moveTo>
                  <a:pt x="0" y="0"/>
                </a:moveTo>
                <a:lnTo>
                  <a:pt x="0" y="58228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63439" y="6639668"/>
            <a:ext cx="0" cy="584200"/>
          </a:xfrm>
          <a:custGeom>
            <a:avLst/>
            <a:gdLst/>
            <a:ahLst/>
            <a:cxnLst/>
            <a:rect l="l" t="t" r="r" b="b"/>
            <a:pathLst>
              <a:path h="584200">
                <a:moveTo>
                  <a:pt x="0" y="0"/>
                </a:moveTo>
                <a:lnTo>
                  <a:pt x="0" y="583775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335294" y="6636681"/>
            <a:ext cx="0" cy="587375"/>
          </a:xfrm>
          <a:custGeom>
            <a:avLst/>
            <a:gdLst/>
            <a:ahLst/>
            <a:cxnLst/>
            <a:rect l="l" t="t" r="r" b="b"/>
            <a:pathLst>
              <a:path h="587375">
                <a:moveTo>
                  <a:pt x="0" y="0"/>
                </a:moveTo>
                <a:lnTo>
                  <a:pt x="0" y="586762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407149" y="6633695"/>
            <a:ext cx="0" cy="589915"/>
          </a:xfrm>
          <a:custGeom>
            <a:avLst/>
            <a:gdLst/>
            <a:ahLst/>
            <a:cxnLst/>
            <a:rect l="l" t="t" r="r" b="b"/>
            <a:pathLst>
              <a:path h="589915">
                <a:moveTo>
                  <a:pt x="0" y="0"/>
                </a:moveTo>
                <a:lnTo>
                  <a:pt x="0" y="589748"/>
                </a:lnTo>
              </a:path>
            </a:pathLst>
          </a:custGeom>
          <a:ln w="4041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473765" y="6630709"/>
            <a:ext cx="0" cy="593090"/>
          </a:xfrm>
          <a:custGeom>
            <a:avLst/>
            <a:gdLst/>
            <a:ahLst/>
            <a:cxnLst/>
            <a:rect l="l" t="t" r="r" b="b"/>
            <a:pathLst>
              <a:path h="593090">
                <a:moveTo>
                  <a:pt x="0" y="0"/>
                </a:moveTo>
                <a:lnTo>
                  <a:pt x="0" y="592734"/>
                </a:lnTo>
              </a:path>
            </a:pathLst>
          </a:custGeom>
          <a:ln w="29940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394479" y="678151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466335" y="677405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38190" y="677106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610045" y="676658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681901" y="676210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755253" y="675911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827108" y="6759118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898963" y="675165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970819" y="674269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42674" y="6729255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36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114529" y="672776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186385" y="672776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33" y="5972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58240" y="673373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30095" y="673522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03448" y="673224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475303" y="673074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547158" y="672627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619013" y="6726270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690869" y="672477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62724" y="671731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834579" y="670984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906435" y="670685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978290" y="670387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51642" y="670088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23497" y="669939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95353" y="669939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67208" y="670387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339063" y="6705365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410919" y="6702380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482774" y="670088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554629" y="669790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626485" y="669491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698340" y="669342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771692" y="669043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43548" y="668744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15403" y="668446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87258" y="668296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59114" y="667998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130969" y="667699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202824" y="667550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274679" y="667251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46535" y="666953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419887" y="666654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491742" y="666505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563598" y="666206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635453" y="665907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707308" y="665758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779163" y="665459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851019" y="665161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922874" y="664862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994729" y="664713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068082" y="664414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139937" y="664116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11792" y="663966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283648" y="663668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55503" y="663369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427358" y="663070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384000" y="6570984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4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20957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446125" y="6565011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4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518729" y="6553066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982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590584" y="6548587"/>
            <a:ext cx="0" cy="222885"/>
          </a:xfrm>
          <a:custGeom>
            <a:avLst/>
            <a:gdLst/>
            <a:ahLst/>
            <a:cxnLst/>
            <a:rect l="l" t="t" r="r" b="b"/>
            <a:pathLst>
              <a:path h="222884">
                <a:moveTo>
                  <a:pt x="0" y="0"/>
                </a:moveTo>
                <a:lnTo>
                  <a:pt x="0" y="22247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662440" y="6541121"/>
            <a:ext cx="0" cy="226060"/>
          </a:xfrm>
          <a:custGeom>
            <a:avLst/>
            <a:gdLst/>
            <a:ahLst/>
            <a:cxnLst/>
            <a:rect l="l" t="t" r="r" b="b"/>
            <a:pathLst>
              <a:path h="226059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735044" y="6536642"/>
            <a:ext cx="0" cy="226060"/>
          </a:xfrm>
          <a:custGeom>
            <a:avLst/>
            <a:gdLst/>
            <a:ahLst/>
            <a:cxnLst/>
            <a:rect l="l" t="t" r="r" b="b"/>
            <a:pathLst>
              <a:path h="226059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806899" y="6530669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78754" y="6527683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950610" y="6520218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22465" y="6508273"/>
            <a:ext cx="0" cy="234950"/>
          </a:xfrm>
          <a:custGeom>
            <a:avLst/>
            <a:gdLst/>
            <a:ahLst/>
            <a:cxnLst/>
            <a:rect l="l" t="t" r="r" b="b"/>
            <a:pathLst>
              <a:path h="234950">
                <a:moveTo>
                  <a:pt x="0" y="0"/>
                </a:moveTo>
                <a:lnTo>
                  <a:pt x="0" y="2344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94320" y="6493341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5914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166175" y="6490355"/>
            <a:ext cx="0" cy="237490"/>
          </a:xfrm>
          <a:custGeom>
            <a:avLst/>
            <a:gdLst/>
            <a:ahLst/>
            <a:cxnLst/>
            <a:rect l="l" t="t" r="r" b="b"/>
            <a:pathLst>
              <a:path h="237490">
                <a:moveTo>
                  <a:pt x="0" y="0"/>
                </a:moveTo>
                <a:lnTo>
                  <a:pt x="0" y="23740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238779" y="6494834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310635" y="6497821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83238" y="6496327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455094" y="6493341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526949" y="6488862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4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98804" y="6482889"/>
            <a:ext cx="0" cy="243840"/>
          </a:xfrm>
          <a:custGeom>
            <a:avLst/>
            <a:gdLst/>
            <a:ahLst/>
            <a:cxnLst/>
            <a:rect l="l" t="t" r="r" b="b"/>
            <a:pathLst>
              <a:path h="243840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670660" y="6482889"/>
            <a:ext cx="0" cy="243840"/>
          </a:xfrm>
          <a:custGeom>
            <a:avLst/>
            <a:gdLst/>
            <a:ahLst/>
            <a:cxnLst/>
            <a:rect l="l" t="t" r="r" b="b"/>
            <a:pathLst>
              <a:path h="243840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742515" y="6479903"/>
            <a:ext cx="0" cy="245110"/>
          </a:xfrm>
          <a:custGeom>
            <a:avLst/>
            <a:gdLst/>
            <a:ahLst/>
            <a:cxnLst/>
            <a:rect l="l" t="t" r="r" b="b"/>
            <a:pathLst>
              <a:path h="245109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814370" y="6472437"/>
            <a:ext cx="0" cy="245110"/>
          </a:xfrm>
          <a:custGeom>
            <a:avLst/>
            <a:gdLst/>
            <a:ahLst/>
            <a:cxnLst/>
            <a:rect l="l" t="t" r="r" b="b"/>
            <a:pathLst>
              <a:path h="245109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886974" y="6463479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36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958829" y="6458999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4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031433" y="6456013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4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103288" y="6451534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175143" y="6448547"/>
            <a:ext cx="0" cy="251460"/>
          </a:xfrm>
          <a:custGeom>
            <a:avLst/>
            <a:gdLst/>
            <a:ahLst/>
            <a:cxnLst/>
            <a:rect l="l" t="t" r="r" b="b"/>
            <a:pathLst>
              <a:path h="251459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246999" y="6451534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318854" y="6451534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390709" y="6451534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462565" y="6448547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535168" y="6444068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607024" y="6441082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678879" y="6436602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751483" y="6432123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23338" y="6429137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895194" y="6424657"/>
            <a:ext cx="0" cy="262890"/>
          </a:xfrm>
          <a:custGeom>
            <a:avLst/>
            <a:gdLst/>
            <a:ahLst/>
            <a:cxnLst/>
            <a:rect l="l" t="t" r="r" b="b"/>
            <a:pathLst>
              <a:path h="262890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967049" y="6420178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038904" y="6415699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4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110760" y="6412712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4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183363" y="6408233"/>
            <a:ext cx="0" cy="269240"/>
          </a:xfrm>
          <a:custGeom>
            <a:avLst/>
            <a:gdLst/>
            <a:ahLst/>
            <a:cxnLst/>
            <a:rect l="l" t="t" r="r" b="b"/>
            <a:pathLst>
              <a:path h="269240">
                <a:moveTo>
                  <a:pt x="0" y="0"/>
                </a:moveTo>
                <a:lnTo>
                  <a:pt x="0" y="268763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255219" y="6405247"/>
            <a:ext cx="0" cy="270510"/>
          </a:xfrm>
          <a:custGeom>
            <a:avLst/>
            <a:gdLst/>
            <a:ahLst/>
            <a:cxnLst/>
            <a:rect l="l" t="t" r="r" b="b"/>
            <a:pathLst>
              <a:path h="270509">
                <a:moveTo>
                  <a:pt x="0" y="0"/>
                </a:moveTo>
                <a:lnTo>
                  <a:pt x="0" y="270256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27074" y="6400767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99678" y="6396288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4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471533" y="6393302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4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543388" y="6388822"/>
            <a:ext cx="0" cy="276225"/>
          </a:xfrm>
          <a:custGeom>
            <a:avLst/>
            <a:gdLst/>
            <a:ahLst/>
            <a:cxnLst/>
            <a:rect l="l" t="t" r="r" b="b"/>
            <a:pathLst>
              <a:path h="276225">
                <a:moveTo>
                  <a:pt x="0" y="0"/>
                </a:moveTo>
                <a:lnTo>
                  <a:pt x="0" y="27622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615244" y="6384343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687099" y="6381357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758954" y="6376877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830809" y="6372398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201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903413" y="6367919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975268" y="6364932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38921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047873" y="6360453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68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119728" y="6355974"/>
            <a:ext cx="0" cy="288290"/>
          </a:xfrm>
          <a:custGeom>
            <a:avLst/>
            <a:gdLst/>
            <a:ahLst/>
            <a:cxnLst/>
            <a:rect l="l" t="t" r="r" b="b"/>
            <a:pathLst>
              <a:path h="288290">
                <a:moveTo>
                  <a:pt x="0" y="0"/>
                </a:moveTo>
                <a:lnTo>
                  <a:pt x="0" y="28817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191583" y="6351494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8966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263439" y="6348508"/>
            <a:ext cx="0" cy="291465"/>
          </a:xfrm>
          <a:custGeom>
            <a:avLst/>
            <a:gdLst/>
            <a:ahLst/>
            <a:cxnLst/>
            <a:rect l="l" t="t" r="r" b="b"/>
            <a:pathLst>
              <a:path h="291465">
                <a:moveTo>
                  <a:pt x="0" y="0"/>
                </a:moveTo>
                <a:lnTo>
                  <a:pt x="0" y="291160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335294" y="6344029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4">
                <a:moveTo>
                  <a:pt x="0" y="0"/>
                </a:moveTo>
                <a:lnTo>
                  <a:pt x="0" y="292653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407149" y="6339549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146"/>
                </a:lnTo>
              </a:path>
            </a:pathLst>
          </a:custGeom>
          <a:ln w="4041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473765" y="6335070"/>
            <a:ext cx="0" cy="295910"/>
          </a:xfrm>
          <a:custGeom>
            <a:avLst/>
            <a:gdLst/>
            <a:ahLst/>
            <a:cxnLst/>
            <a:rect l="l" t="t" r="r" b="b"/>
            <a:pathLst>
              <a:path h="295909">
                <a:moveTo>
                  <a:pt x="0" y="0"/>
                </a:moveTo>
                <a:lnTo>
                  <a:pt x="0" y="295639"/>
                </a:lnTo>
              </a:path>
            </a:pathLst>
          </a:custGeom>
          <a:ln w="29940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394479" y="656501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466335" y="6553066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5">
                <a:moveTo>
                  <a:pt x="32933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538190" y="654858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610045" y="654112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681901" y="653664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755253" y="653066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827108" y="652768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898963" y="652021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970819" y="6508273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36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042674" y="6493341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40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114529" y="649035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186385" y="649035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258240" y="649483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330095" y="649632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403448" y="649334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475303" y="648886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547158" y="648288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619013" y="6482889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690869" y="647990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762724" y="647243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834579" y="6463479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906435" y="645899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978290" y="645601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051642" y="645153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123497" y="644854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195353" y="644854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267208" y="6451534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339063" y="6451534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410919" y="644854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482774" y="644406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554629" y="644108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626485" y="643660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698340" y="643212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771692" y="642913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843548" y="642465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915403" y="642017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987258" y="641569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059114" y="641271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130969" y="640823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202824" y="640524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274679" y="640076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346535" y="639628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419887" y="639330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491742" y="638882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563598" y="638434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635453" y="638135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707308" y="637687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779163" y="637239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851019" y="636791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922874" y="636493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994729" y="636045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068082" y="635597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139937" y="635149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211792" y="63485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283648" y="634402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355503" y="633954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427358" y="633507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384000" y="6363439"/>
            <a:ext cx="0" cy="207645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544"/>
                </a:lnTo>
              </a:path>
            </a:pathLst>
          </a:custGeom>
          <a:ln w="20957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446125" y="6355974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03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518729" y="6342535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531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590584" y="6338056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531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662440" y="6327604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517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735044" y="6320138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4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806899" y="6314166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4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878754" y="6315659"/>
            <a:ext cx="0" cy="212090"/>
          </a:xfrm>
          <a:custGeom>
            <a:avLst/>
            <a:gdLst/>
            <a:ahLst/>
            <a:cxnLst/>
            <a:rect l="l" t="t" r="r" b="b"/>
            <a:pathLst>
              <a:path h="212090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950610" y="6308193"/>
            <a:ext cx="0" cy="212090"/>
          </a:xfrm>
          <a:custGeom>
            <a:avLst/>
            <a:gdLst/>
            <a:ahLst/>
            <a:cxnLst/>
            <a:rect l="l" t="t" r="r" b="b"/>
            <a:pathLst>
              <a:path h="212090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022465" y="6296248"/>
            <a:ext cx="0" cy="212090"/>
          </a:xfrm>
          <a:custGeom>
            <a:avLst/>
            <a:gdLst/>
            <a:ahLst/>
            <a:cxnLst/>
            <a:rect l="l" t="t" r="r" b="b"/>
            <a:pathLst>
              <a:path h="212090">
                <a:moveTo>
                  <a:pt x="0" y="0"/>
                </a:moveTo>
                <a:lnTo>
                  <a:pt x="0" y="2120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094320" y="6278331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166175" y="6276838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51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238779" y="6279824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310635" y="6279824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7996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383238" y="6272358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455094" y="6269372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526949" y="6263399"/>
            <a:ext cx="0" cy="226060"/>
          </a:xfrm>
          <a:custGeom>
            <a:avLst/>
            <a:gdLst/>
            <a:ahLst/>
            <a:cxnLst/>
            <a:rect l="l" t="t" r="r" b="b"/>
            <a:pathLst>
              <a:path h="226060">
                <a:moveTo>
                  <a:pt x="0" y="0"/>
                </a:moveTo>
                <a:lnTo>
                  <a:pt x="0" y="225462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598804" y="6258920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670660" y="6255934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6955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742515" y="6246975"/>
            <a:ext cx="0" cy="233045"/>
          </a:xfrm>
          <a:custGeom>
            <a:avLst/>
            <a:gdLst/>
            <a:ahLst/>
            <a:cxnLst/>
            <a:rect l="l" t="t" r="r" b="b"/>
            <a:pathLst>
              <a:path h="233045">
                <a:moveTo>
                  <a:pt x="0" y="0"/>
                </a:moveTo>
                <a:lnTo>
                  <a:pt x="0" y="23292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814370" y="6229058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886974" y="6223085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958829" y="6217112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031433" y="6214126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103288" y="6208154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175143" y="6203674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246999" y="6208154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37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318854" y="6206661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390709" y="6205167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636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462565" y="6200688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535168" y="6194716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607024" y="6190236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678879" y="6184263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751483" y="6179784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823338" y="6175305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895194" y="6169332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967049" y="6163360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038904" y="6158881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110760" y="6152908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80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183363" y="6148428"/>
            <a:ext cx="0" cy="260350"/>
          </a:xfrm>
          <a:custGeom>
            <a:avLst/>
            <a:gdLst/>
            <a:ahLst/>
            <a:cxnLst/>
            <a:rect l="l" t="t" r="r" b="b"/>
            <a:pathLst>
              <a:path h="260350">
                <a:moveTo>
                  <a:pt x="0" y="0"/>
                </a:moveTo>
                <a:lnTo>
                  <a:pt x="0" y="259804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255219" y="6142456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327074" y="6136483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399678" y="6132004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28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471533" y="6127525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5776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543388" y="6121552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615244" y="6115580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8763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687099" y="6109607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758954" y="6105128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49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830809" y="6099156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903413" y="6093183"/>
            <a:ext cx="0" cy="274955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735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975268" y="6088703"/>
            <a:ext cx="0" cy="276225"/>
          </a:xfrm>
          <a:custGeom>
            <a:avLst/>
            <a:gdLst/>
            <a:ahLst/>
            <a:cxnLst/>
            <a:rect l="l" t="t" r="r" b="b"/>
            <a:pathLst>
              <a:path h="276225">
                <a:moveTo>
                  <a:pt x="0" y="0"/>
                </a:moveTo>
                <a:lnTo>
                  <a:pt x="0" y="276228"/>
                </a:lnTo>
              </a:path>
            </a:pathLst>
          </a:custGeom>
          <a:ln w="38921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6047873" y="6082731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721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6119728" y="6076758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21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191583" y="6070786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263439" y="6064813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335294" y="6060334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94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407149" y="6054361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187"/>
                </a:lnTo>
              </a:path>
            </a:pathLst>
          </a:custGeom>
          <a:ln w="4041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473765" y="6048389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680"/>
                </a:lnTo>
              </a:path>
            </a:pathLst>
          </a:custGeom>
          <a:ln w="29940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2394479" y="635597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466335" y="6342535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538190" y="633805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19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610045" y="6327604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19" h="10795">
                <a:moveTo>
                  <a:pt x="32933" y="0"/>
                </a:moveTo>
                <a:lnTo>
                  <a:pt x="0" y="10451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681901" y="632013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755253" y="631416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827108" y="631416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898963" y="630819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970819" y="6296248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042674" y="6278331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114529" y="627683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186385" y="627683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33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258240" y="6279824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33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330095" y="627235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403448" y="626937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475303" y="626339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547158" y="625892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619013" y="625593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690869" y="624697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762724" y="6229058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834579" y="62230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906435" y="621711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978290" y="621412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4051642" y="620815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4123497" y="620367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4195353" y="620367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267208" y="6206661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339063" y="620516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410919" y="620068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482774" y="619471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554629" y="619023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626485" y="618426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98340" y="617978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771692" y="617530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843548" y="616933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915403" y="616336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987258" y="615888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059114" y="615290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130969" y="614842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202824" y="614245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274679" y="613648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346535" y="613200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419887" y="612752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491742" y="612155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563598" y="611558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635453" y="610960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707308" y="610512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779163" y="609915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851019" y="609318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922874" y="608870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994729" y="608273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068082" y="607675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139937" y="60707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211792" y="606481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283648" y="606033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355503" y="605436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427358" y="604838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384000" y="6164853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586"/>
                </a:lnTo>
              </a:path>
            </a:pathLst>
          </a:custGeom>
          <a:ln w="20957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446125" y="6146936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03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518729" y="6121552"/>
            <a:ext cx="0" cy="22097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98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590584" y="6121552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662440" y="6112593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5010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735044" y="609169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806899" y="608721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695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878754" y="608721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44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950610" y="6063320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3022465" y="6015540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0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3094320" y="5978212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30011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166175" y="6014047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238779" y="6046896"/>
            <a:ext cx="0" cy="233045"/>
          </a:xfrm>
          <a:custGeom>
            <a:avLst/>
            <a:gdLst/>
            <a:ahLst/>
            <a:cxnLst/>
            <a:rect l="l" t="t" r="r" b="b"/>
            <a:pathLst>
              <a:path h="233045">
                <a:moveTo>
                  <a:pt x="0" y="0"/>
                </a:moveTo>
                <a:lnTo>
                  <a:pt x="0" y="232928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310635" y="6063320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503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383238" y="6048389"/>
            <a:ext cx="0" cy="224154"/>
          </a:xfrm>
          <a:custGeom>
            <a:avLst/>
            <a:gdLst/>
            <a:ahLst/>
            <a:cxnLst/>
            <a:rect l="l" t="t" r="r" b="b"/>
            <a:pathLst>
              <a:path h="224154">
                <a:moveTo>
                  <a:pt x="0" y="0"/>
                </a:moveTo>
                <a:lnTo>
                  <a:pt x="0" y="22396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455094" y="6037937"/>
            <a:ext cx="0" cy="231775"/>
          </a:xfrm>
          <a:custGeom>
            <a:avLst/>
            <a:gdLst/>
            <a:ahLst/>
            <a:cxnLst/>
            <a:rect l="l" t="t" r="r" b="b"/>
            <a:pathLst>
              <a:path h="231775">
                <a:moveTo>
                  <a:pt x="0" y="0"/>
                </a:moveTo>
                <a:lnTo>
                  <a:pt x="0" y="23143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526949" y="6024499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90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598804" y="6008075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670660" y="6011061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742515" y="6002102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814370" y="5961788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26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886974" y="5949843"/>
            <a:ext cx="0" cy="273685"/>
          </a:xfrm>
          <a:custGeom>
            <a:avLst/>
            <a:gdLst/>
            <a:ahLst/>
            <a:cxnLst/>
            <a:rect l="l" t="t" r="r" b="b"/>
            <a:pathLst>
              <a:path h="273685">
                <a:moveTo>
                  <a:pt x="0" y="0"/>
                </a:moveTo>
                <a:lnTo>
                  <a:pt x="0" y="27324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958829" y="5946856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25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4031433" y="5951335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4103288" y="5954322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83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175143" y="5954322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246999" y="5966267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318854" y="5966267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390709" y="5964774"/>
            <a:ext cx="0" cy="240665"/>
          </a:xfrm>
          <a:custGeom>
            <a:avLst/>
            <a:gdLst/>
            <a:ahLst/>
            <a:cxnLst/>
            <a:rect l="l" t="t" r="r" b="b"/>
            <a:pathLst>
              <a:path h="240664">
                <a:moveTo>
                  <a:pt x="0" y="0"/>
                </a:moveTo>
                <a:lnTo>
                  <a:pt x="0" y="24039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462565" y="5958801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535168" y="5952829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607024" y="5948349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678879" y="5942377"/>
            <a:ext cx="0" cy="241935"/>
          </a:xfrm>
          <a:custGeom>
            <a:avLst/>
            <a:gdLst/>
            <a:ahLst/>
            <a:cxnLst/>
            <a:rect l="l" t="t" r="r" b="b"/>
            <a:pathLst>
              <a:path h="241935">
                <a:moveTo>
                  <a:pt x="0" y="0"/>
                </a:moveTo>
                <a:lnTo>
                  <a:pt x="0" y="241886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751483" y="5934911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823338" y="5930432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895194" y="5924459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967049" y="5918487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873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038904" y="5911021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110760" y="5905049"/>
            <a:ext cx="0" cy="248285"/>
          </a:xfrm>
          <a:custGeom>
            <a:avLst/>
            <a:gdLst/>
            <a:ahLst/>
            <a:cxnLst/>
            <a:rect l="l" t="t" r="r" b="b"/>
            <a:pathLst>
              <a:path h="248285">
                <a:moveTo>
                  <a:pt x="0" y="0"/>
                </a:moveTo>
                <a:lnTo>
                  <a:pt x="0" y="247859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183363" y="5899076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255219" y="5893104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327074" y="5887131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2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399678" y="5881159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0845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471533" y="5875186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543388" y="5869214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615244" y="5863241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687099" y="5857268"/>
            <a:ext cx="0" cy="252729"/>
          </a:xfrm>
          <a:custGeom>
            <a:avLst/>
            <a:gdLst/>
            <a:ahLst/>
            <a:cxnLst/>
            <a:rect l="l" t="t" r="r" b="b"/>
            <a:pathLst>
              <a:path h="252729">
                <a:moveTo>
                  <a:pt x="0" y="0"/>
                </a:moveTo>
                <a:lnTo>
                  <a:pt x="0" y="25233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758954" y="5849803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830809" y="5843830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903413" y="5837858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324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975268" y="5831885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38921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047873" y="5825913"/>
            <a:ext cx="0" cy="257175"/>
          </a:xfrm>
          <a:custGeom>
            <a:avLst/>
            <a:gdLst/>
            <a:ahLst/>
            <a:cxnLst/>
            <a:rect l="l" t="t" r="r" b="b"/>
            <a:pathLst>
              <a:path h="257175">
                <a:moveTo>
                  <a:pt x="0" y="0"/>
                </a:moveTo>
                <a:lnTo>
                  <a:pt x="0" y="256818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119728" y="5818447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191583" y="5812475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263439" y="5806502"/>
            <a:ext cx="0" cy="258445"/>
          </a:xfrm>
          <a:custGeom>
            <a:avLst/>
            <a:gdLst/>
            <a:ahLst/>
            <a:cxnLst/>
            <a:rect l="l" t="t" r="r" b="b"/>
            <a:pathLst>
              <a:path h="258445">
                <a:moveTo>
                  <a:pt x="0" y="0"/>
                </a:moveTo>
                <a:lnTo>
                  <a:pt x="0" y="258311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335294" y="5799037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407149" y="5793064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297"/>
                </a:lnTo>
              </a:path>
            </a:pathLst>
          </a:custGeom>
          <a:ln w="4041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473765" y="5785598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790"/>
                </a:lnTo>
              </a:path>
            </a:pathLst>
          </a:custGeom>
          <a:ln w="29940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394479" y="6146936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466335" y="6121552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538190" y="6121552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32933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610045" y="6112593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681901" y="6091690"/>
            <a:ext cx="33020" cy="20955"/>
          </a:xfrm>
          <a:custGeom>
            <a:avLst/>
            <a:gdLst/>
            <a:ahLst/>
            <a:cxnLst/>
            <a:rect l="l" t="t" r="r" b="b"/>
            <a:pathLst>
              <a:path w="33019" h="20954">
                <a:moveTo>
                  <a:pt x="32933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755253" y="608721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827108" y="6087210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898963" y="6063320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36" y="0"/>
                </a:moveTo>
                <a:lnTo>
                  <a:pt x="0" y="23890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970819" y="6015540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60">
                <a:moveTo>
                  <a:pt x="31436" y="0"/>
                </a:moveTo>
                <a:lnTo>
                  <a:pt x="0" y="4778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3042674" y="5978212"/>
            <a:ext cx="31750" cy="37465"/>
          </a:xfrm>
          <a:custGeom>
            <a:avLst/>
            <a:gdLst/>
            <a:ahLst/>
            <a:cxnLst/>
            <a:rect l="l" t="t" r="r" b="b"/>
            <a:pathLst>
              <a:path w="31750" h="37464">
                <a:moveTo>
                  <a:pt x="31436" y="0"/>
                </a:moveTo>
                <a:lnTo>
                  <a:pt x="0" y="37328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3114529" y="5978212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186385" y="6014047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258240" y="6046896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330095" y="6048389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403448" y="603793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475303" y="6024499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36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547158" y="6008075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36" y="0"/>
                </a:moveTo>
                <a:lnTo>
                  <a:pt x="0" y="16424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619013" y="600807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690869" y="600210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762724" y="5961788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834579" y="5949843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20" h="12064">
                <a:moveTo>
                  <a:pt x="32933" y="0"/>
                </a:moveTo>
                <a:lnTo>
                  <a:pt x="0" y="11945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906435" y="594685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978290" y="594685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4051642" y="595133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4123497" y="595432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195353" y="5954322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267208" y="596626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339063" y="596477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410919" y="595880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482774" y="595282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554629" y="594834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626485" y="594237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698340" y="593491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771692" y="593043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36" y="0"/>
                </a:moveTo>
                <a:lnTo>
                  <a:pt x="0" y="4479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843548" y="592445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915403" y="59184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987258" y="591102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059114" y="590504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5130969" y="589907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202824" y="589310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274679" y="588713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346535" y="588115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419887" y="58751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491742" y="586921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5563598" y="586324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635453" y="585726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707308" y="584980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779163" y="584383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851019" y="583785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922874" y="583188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994729" y="582591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068082" y="581844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139937" y="581247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211792" y="580650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283648" y="579903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355503" y="579306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427358" y="578559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384000" y="6094676"/>
            <a:ext cx="0" cy="70485"/>
          </a:xfrm>
          <a:custGeom>
            <a:avLst/>
            <a:gdLst/>
            <a:ahLst/>
            <a:cxnLst/>
            <a:rect l="l" t="t" r="r" b="b"/>
            <a:pathLst>
              <a:path h="70485">
                <a:moveTo>
                  <a:pt x="0" y="0"/>
                </a:moveTo>
                <a:lnTo>
                  <a:pt x="0" y="70177"/>
                </a:lnTo>
              </a:path>
            </a:pathLst>
          </a:custGeom>
          <a:ln w="2095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446125" y="6075265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67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518729" y="6049882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670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590584" y="6048389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662440" y="6039430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735044" y="6018526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806899" y="601255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56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878754" y="6014047"/>
            <a:ext cx="0" cy="73660"/>
          </a:xfrm>
          <a:custGeom>
            <a:avLst/>
            <a:gdLst/>
            <a:ahLst/>
            <a:cxnLst/>
            <a:rect l="l" t="t" r="r" b="b"/>
            <a:pathLst>
              <a:path h="73660">
                <a:moveTo>
                  <a:pt x="0" y="0"/>
                </a:moveTo>
                <a:lnTo>
                  <a:pt x="0" y="7316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950610" y="5988664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656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3022465" y="5939390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3094320" y="5902063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166175" y="5937898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238779" y="5970746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310635" y="5987171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383238" y="5972239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455094" y="5961788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9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526949" y="5946856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0"/>
                </a:moveTo>
                <a:lnTo>
                  <a:pt x="0" y="77642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598804" y="5928939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670660" y="5931925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742515" y="5922966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13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814370" y="5881159"/>
            <a:ext cx="0" cy="80645"/>
          </a:xfrm>
          <a:custGeom>
            <a:avLst/>
            <a:gdLst/>
            <a:ahLst/>
            <a:cxnLst/>
            <a:rect l="l" t="t" r="r" b="b"/>
            <a:pathLst>
              <a:path h="80645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886974" y="586772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122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958829" y="5866227"/>
            <a:ext cx="0" cy="80645"/>
          </a:xfrm>
          <a:custGeom>
            <a:avLst/>
            <a:gdLst/>
            <a:ahLst/>
            <a:cxnLst/>
            <a:rect l="l" t="t" r="r" b="b"/>
            <a:pathLst>
              <a:path h="80645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4031433" y="5870707"/>
            <a:ext cx="0" cy="80645"/>
          </a:xfrm>
          <a:custGeom>
            <a:avLst/>
            <a:gdLst/>
            <a:ahLst/>
            <a:cxnLst/>
            <a:rect l="l" t="t" r="r" b="b"/>
            <a:pathLst>
              <a:path h="80645">
                <a:moveTo>
                  <a:pt x="0" y="0"/>
                </a:moveTo>
                <a:lnTo>
                  <a:pt x="0" y="8062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103288" y="5872200"/>
            <a:ext cx="0" cy="82550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122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175143" y="5870707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246999" y="5882652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318854" y="5882652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390709" y="5881159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462565" y="5875186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535168" y="5869214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615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607024" y="5863241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108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678879" y="5855775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751483" y="5849803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108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4823338" y="584383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4895194" y="5837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601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4967049" y="5830392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038904" y="5822927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110760" y="5816954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183363" y="5810982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255219" y="5805009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94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327074" y="5797543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399678" y="5791571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471533" y="5785598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58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543388" y="5778133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08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615244" y="5770667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687099" y="5764695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758954" y="5758722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0"/>
                </a:moveTo>
                <a:lnTo>
                  <a:pt x="0" y="9108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830809" y="5751257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57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903413" y="5743791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975268" y="5737818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3892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047873" y="5730352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119728" y="5724380"/>
            <a:ext cx="0" cy="94615"/>
          </a:xfrm>
          <a:custGeom>
            <a:avLst/>
            <a:gdLst/>
            <a:ahLst/>
            <a:cxnLst/>
            <a:rect l="l" t="t" r="r" b="b"/>
            <a:pathLst>
              <a:path h="94614">
                <a:moveTo>
                  <a:pt x="0" y="0"/>
                </a:moveTo>
                <a:lnTo>
                  <a:pt x="0" y="94067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191583" y="5716914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263439" y="5709449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335294" y="5703476"/>
            <a:ext cx="0" cy="95885"/>
          </a:xfrm>
          <a:custGeom>
            <a:avLst/>
            <a:gdLst/>
            <a:ahLst/>
            <a:cxnLst/>
            <a:rect l="l" t="t" r="r" b="b"/>
            <a:pathLst>
              <a:path h="95885">
                <a:moveTo>
                  <a:pt x="0" y="0"/>
                </a:moveTo>
                <a:lnTo>
                  <a:pt x="0" y="95560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407149" y="5696011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4041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473765" y="5688545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053"/>
                </a:lnTo>
              </a:path>
            </a:pathLst>
          </a:custGeom>
          <a:ln w="29940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394479" y="6075265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2466335" y="6049882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538190" y="604838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610045" y="6039430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681901" y="6018526"/>
            <a:ext cx="33020" cy="20955"/>
          </a:xfrm>
          <a:custGeom>
            <a:avLst/>
            <a:gdLst/>
            <a:ahLst/>
            <a:cxnLst/>
            <a:rect l="l" t="t" r="r" b="b"/>
            <a:pathLst>
              <a:path w="33019" h="20954">
                <a:moveTo>
                  <a:pt x="32933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755253" y="601255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827108" y="601255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898963" y="5988664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970819" y="5939390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042674" y="5902063"/>
            <a:ext cx="31750" cy="37465"/>
          </a:xfrm>
          <a:custGeom>
            <a:avLst/>
            <a:gdLst/>
            <a:ahLst/>
            <a:cxnLst/>
            <a:rect l="l" t="t" r="r" b="b"/>
            <a:pathLst>
              <a:path w="31750" h="37464">
                <a:moveTo>
                  <a:pt x="31436" y="0"/>
                </a:moveTo>
                <a:lnTo>
                  <a:pt x="0" y="37328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114529" y="5902063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186385" y="5937898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258240" y="5970746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330095" y="5972239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403448" y="596178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475303" y="5946856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547158" y="5928939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619013" y="592893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690869" y="5922966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762724" y="5881159"/>
            <a:ext cx="31750" cy="41910"/>
          </a:xfrm>
          <a:custGeom>
            <a:avLst/>
            <a:gdLst/>
            <a:ahLst/>
            <a:cxnLst/>
            <a:rect l="l" t="t" r="r" b="b"/>
            <a:pathLst>
              <a:path w="31750" h="41910">
                <a:moveTo>
                  <a:pt x="31436" y="0"/>
                </a:moveTo>
                <a:lnTo>
                  <a:pt x="0" y="41807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834579" y="5867720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70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906435" y="586622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978290" y="586622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4051642" y="587070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123497" y="587070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195353" y="5870707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267208" y="588265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339063" y="588115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4410919" y="587518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4482774" y="586921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4554629" y="586324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626485" y="585577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698340" y="584980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771692" y="584383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843548" y="583785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915403" y="583039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987258" y="582292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5059114" y="581695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5130969" y="581098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202824" y="580500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274679" y="579754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346535" y="579157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419887" y="578559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491742" y="577813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563598" y="577066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635453" y="576469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707308" y="575872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779163" y="575125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851019" y="574379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922874" y="573781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994729" y="573035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6068082" y="572438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6139937" y="571691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211792" y="570944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283648" y="570347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355503" y="569601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427358" y="568854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373522" y="6064813"/>
            <a:ext cx="20955" cy="30480"/>
          </a:xfrm>
          <a:custGeom>
            <a:avLst/>
            <a:gdLst/>
            <a:ahLst/>
            <a:cxnLst/>
            <a:rect l="l" t="t" r="r" b="b"/>
            <a:pathLst>
              <a:path w="20955" h="30479">
                <a:moveTo>
                  <a:pt x="0" y="29862"/>
                </a:moveTo>
                <a:lnTo>
                  <a:pt x="20957" y="29862"/>
                </a:lnTo>
                <a:lnTo>
                  <a:pt x="20957" y="0"/>
                </a:lnTo>
                <a:lnTo>
                  <a:pt x="0" y="0"/>
                </a:lnTo>
                <a:lnTo>
                  <a:pt x="0" y="29862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425916" y="6045403"/>
            <a:ext cx="40640" cy="30480"/>
          </a:xfrm>
          <a:custGeom>
            <a:avLst/>
            <a:gdLst/>
            <a:ahLst/>
            <a:cxnLst/>
            <a:rect l="l" t="t" r="r" b="b"/>
            <a:pathLst>
              <a:path w="40639" h="30479">
                <a:moveTo>
                  <a:pt x="0" y="29862"/>
                </a:moveTo>
                <a:lnTo>
                  <a:pt x="40418" y="29862"/>
                </a:lnTo>
                <a:lnTo>
                  <a:pt x="40418" y="0"/>
                </a:lnTo>
                <a:lnTo>
                  <a:pt x="0" y="0"/>
                </a:lnTo>
                <a:lnTo>
                  <a:pt x="0" y="29862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499268" y="6018526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571124" y="6017033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642979" y="6008075"/>
            <a:ext cx="39370" cy="31750"/>
          </a:xfrm>
          <a:custGeom>
            <a:avLst/>
            <a:gdLst/>
            <a:ahLst/>
            <a:cxnLst/>
            <a:rect l="l" t="t" r="r" b="b"/>
            <a:pathLst>
              <a:path w="39369" h="31750">
                <a:moveTo>
                  <a:pt x="0" y="31355"/>
                </a:moveTo>
                <a:lnTo>
                  <a:pt x="38921" y="31355"/>
                </a:lnTo>
                <a:lnTo>
                  <a:pt x="38921" y="0"/>
                </a:lnTo>
                <a:lnTo>
                  <a:pt x="0" y="0"/>
                </a:lnTo>
                <a:lnTo>
                  <a:pt x="0" y="3135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714834" y="5985678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786689" y="5979705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858545" y="5981198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930400" y="5955815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3002255" y="5906542"/>
            <a:ext cx="40640" cy="33020"/>
          </a:xfrm>
          <a:custGeom>
            <a:avLst/>
            <a:gdLst/>
            <a:ahLst/>
            <a:cxnLst/>
            <a:rect l="l" t="t" r="r" b="b"/>
            <a:pathLst>
              <a:path w="40639" h="33020">
                <a:moveTo>
                  <a:pt x="0" y="32848"/>
                </a:moveTo>
                <a:lnTo>
                  <a:pt x="40418" y="32848"/>
                </a:lnTo>
                <a:lnTo>
                  <a:pt x="40418" y="0"/>
                </a:lnTo>
                <a:lnTo>
                  <a:pt x="0" y="0"/>
                </a:lnTo>
                <a:lnTo>
                  <a:pt x="0" y="32848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3074111" y="5866227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145966" y="5902063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219318" y="5934911"/>
            <a:ext cx="39370" cy="36195"/>
          </a:xfrm>
          <a:custGeom>
            <a:avLst/>
            <a:gdLst/>
            <a:ahLst/>
            <a:cxnLst/>
            <a:rect l="l" t="t" r="r" b="b"/>
            <a:pathLst>
              <a:path w="39370" h="36195">
                <a:moveTo>
                  <a:pt x="0" y="35835"/>
                </a:moveTo>
                <a:lnTo>
                  <a:pt x="38921" y="35835"/>
                </a:lnTo>
                <a:lnTo>
                  <a:pt x="38921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291174" y="5951335"/>
            <a:ext cx="39370" cy="36195"/>
          </a:xfrm>
          <a:custGeom>
            <a:avLst/>
            <a:gdLst/>
            <a:ahLst/>
            <a:cxnLst/>
            <a:rect l="l" t="t" r="r" b="b"/>
            <a:pathLst>
              <a:path w="39370" h="36195">
                <a:moveTo>
                  <a:pt x="0" y="35835"/>
                </a:moveTo>
                <a:lnTo>
                  <a:pt x="38921" y="35835"/>
                </a:lnTo>
                <a:lnTo>
                  <a:pt x="38921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363029" y="5936404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434884" y="5927445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41"/>
                </a:moveTo>
                <a:lnTo>
                  <a:pt x="40418" y="34341"/>
                </a:lnTo>
                <a:lnTo>
                  <a:pt x="40418" y="0"/>
                </a:lnTo>
                <a:lnTo>
                  <a:pt x="0" y="0"/>
                </a:lnTo>
                <a:lnTo>
                  <a:pt x="0" y="3434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506740" y="5912514"/>
            <a:ext cx="40640" cy="34925"/>
          </a:xfrm>
          <a:custGeom>
            <a:avLst/>
            <a:gdLst/>
            <a:ahLst/>
            <a:cxnLst/>
            <a:rect l="l" t="t" r="r" b="b"/>
            <a:pathLst>
              <a:path w="40639" h="34925">
                <a:moveTo>
                  <a:pt x="0" y="34341"/>
                </a:moveTo>
                <a:lnTo>
                  <a:pt x="40418" y="34341"/>
                </a:lnTo>
                <a:lnTo>
                  <a:pt x="40418" y="0"/>
                </a:lnTo>
                <a:lnTo>
                  <a:pt x="0" y="0"/>
                </a:lnTo>
                <a:lnTo>
                  <a:pt x="0" y="3434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578595" y="5893104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650450" y="5896090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722306" y="5887131"/>
            <a:ext cx="40640" cy="36195"/>
          </a:xfrm>
          <a:custGeom>
            <a:avLst/>
            <a:gdLst/>
            <a:ahLst/>
            <a:cxnLst/>
            <a:rect l="l" t="t" r="r" b="b"/>
            <a:pathLst>
              <a:path w="40639" h="36195">
                <a:moveTo>
                  <a:pt x="0" y="35835"/>
                </a:moveTo>
                <a:lnTo>
                  <a:pt x="40418" y="35835"/>
                </a:lnTo>
                <a:lnTo>
                  <a:pt x="40418" y="0"/>
                </a:lnTo>
                <a:lnTo>
                  <a:pt x="0" y="0"/>
                </a:lnTo>
                <a:lnTo>
                  <a:pt x="0" y="35835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794161" y="5842337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867513" y="5828899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70">
                <a:moveTo>
                  <a:pt x="0" y="38821"/>
                </a:moveTo>
                <a:lnTo>
                  <a:pt x="38921" y="38821"/>
                </a:lnTo>
                <a:lnTo>
                  <a:pt x="38921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939368" y="5825913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14"/>
                </a:moveTo>
                <a:lnTo>
                  <a:pt x="38921" y="40314"/>
                </a:lnTo>
                <a:lnTo>
                  <a:pt x="38921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4011224" y="5830392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4083079" y="5831885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154934" y="5831885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4226790" y="5842337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4298645" y="5843830"/>
            <a:ext cx="40640" cy="39370"/>
          </a:xfrm>
          <a:custGeom>
            <a:avLst/>
            <a:gdLst/>
            <a:ahLst/>
            <a:cxnLst/>
            <a:rect l="l" t="t" r="r" b="b"/>
            <a:pathLst>
              <a:path w="40639" h="39370">
                <a:moveTo>
                  <a:pt x="0" y="38821"/>
                </a:moveTo>
                <a:lnTo>
                  <a:pt x="40418" y="38821"/>
                </a:lnTo>
                <a:lnTo>
                  <a:pt x="40418" y="0"/>
                </a:lnTo>
                <a:lnTo>
                  <a:pt x="0" y="0"/>
                </a:lnTo>
                <a:lnTo>
                  <a:pt x="0" y="38821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4370500" y="5840844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4442355" y="5834872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39" h="40639">
                <a:moveTo>
                  <a:pt x="0" y="40314"/>
                </a:moveTo>
                <a:lnTo>
                  <a:pt x="40418" y="40314"/>
                </a:lnTo>
                <a:lnTo>
                  <a:pt x="40418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4515708" y="5827406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4587563" y="5821433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4659418" y="5815461"/>
            <a:ext cx="39370" cy="40640"/>
          </a:xfrm>
          <a:custGeom>
            <a:avLst/>
            <a:gdLst/>
            <a:ahLst/>
            <a:cxnLst/>
            <a:rect l="l" t="t" r="r" b="b"/>
            <a:pathLst>
              <a:path w="39370" h="40639">
                <a:moveTo>
                  <a:pt x="0" y="40314"/>
                </a:moveTo>
                <a:lnTo>
                  <a:pt x="38921" y="40314"/>
                </a:lnTo>
                <a:lnTo>
                  <a:pt x="38921" y="0"/>
                </a:lnTo>
                <a:lnTo>
                  <a:pt x="0" y="0"/>
                </a:lnTo>
                <a:lnTo>
                  <a:pt x="0" y="40314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4731273" y="5807995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803129" y="5802023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4874984" y="5796050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4946839" y="5788585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5018695" y="5781119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5090550" y="5775147"/>
            <a:ext cx="40640" cy="41910"/>
          </a:xfrm>
          <a:custGeom>
            <a:avLst/>
            <a:gdLst/>
            <a:ahLst/>
            <a:cxnLst/>
            <a:rect l="l" t="t" r="r" b="b"/>
            <a:pathLst>
              <a:path w="40639" h="41910">
                <a:moveTo>
                  <a:pt x="0" y="41807"/>
                </a:moveTo>
                <a:lnTo>
                  <a:pt x="40418" y="41807"/>
                </a:lnTo>
                <a:lnTo>
                  <a:pt x="40418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163903" y="5769174"/>
            <a:ext cx="39370" cy="41910"/>
          </a:xfrm>
          <a:custGeom>
            <a:avLst/>
            <a:gdLst/>
            <a:ahLst/>
            <a:cxnLst/>
            <a:rect l="l" t="t" r="r" b="b"/>
            <a:pathLst>
              <a:path w="39370" h="41910">
                <a:moveTo>
                  <a:pt x="0" y="41807"/>
                </a:moveTo>
                <a:lnTo>
                  <a:pt x="38921" y="41807"/>
                </a:lnTo>
                <a:lnTo>
                  <a:pt x="38921" y="0"/>
                </a:lnTo>
                <a:lnTo>
                  <a:pt x="0" y="0"/>
                </a:lnTo>
                <a:lnTo>
                  <a:pt x="0" y="41807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235758" y="5761708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00"/>
                </a:moveTo>
                <a:lnTo>
                  <a:pt x="38921" y="43300"/>
                </a:lnTo>
                <a:lnTo>
                  <a:pt x="38921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307613" y="5754243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70" h="43814">
                <a:moveTo>
                  <a:pt x="0" y="43300"/>
                </a:moveTo>
                <a:lnTo>
                  <a:pt x="38921" y="43300"/>
                </a:lnTo>
                <a:lnTo>
                  <a:pt x="38921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379468" y="5748270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451324" y="5742298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523179" y="5734832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595034" y="5727366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666890" y="5721394"/>
            <a:ext cx="40640" cy="43815"/>
          </a:xfrm>
          <a:custGeom>
            <a:avLst/>
            <a:gdLst/>
            <a:ahLst/>
            <a:cxnLst/>
            <a:rect l="l" t="t" r="r" b="b"/>
            <a:pathLst>
              <a:path w="40639" h="43814">
                <a:moveTo>
                  <a:pt x="0" y="43300"/>
                </a:moveTo>
                <a:lnTo>
                  <a:pt x="40418" y="43300"/>
                </a:lnTo>
                <a:lnTo>
                  <a:pt x="40418" y="0"/>
                </a:lnTo>
                <a:lnTo>
                  <a:pt x="0" y="0"/>
                </a:lnTo>
                <a:lnTo>
                  <a:pt x="0" y="4330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738745" y="5713928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810600" y="5706462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883952" y="5698997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793"/>
                </a:moveTo>
                <a:lnTo>
                  <a:pt x="38921" y="44793"/>
                </a:lnTo>
                <a:lnTo>
                  <a:pt x="38921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955808" y="5693024"/>
            <a:ext cx="39370" cy="45085"/>
          </a:xfrm>
          <a:custGeom>
            <a:avLst/>
            <a:gdLst/>
            <a:ahLst/>
            <a:cxnLst/>
            <a:rect l="l" t="t" r="r" b="b"/>
            <a:pathLst>
              <a:path w="39370" h="45085">
                <a:moveTo>
                  <a:pt x="0" y="44793"/>
                </a:moveTo>
                <a:lnTo>
                  <a:pt x="38921" y="44793"/>
                </a:lnTo>
                <a:lnTo>
                  <a:pt x="38921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6027663" y="5685559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6099518" y="5678093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171374" y="5670627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243229" y="5664655"/>
            <a:ext cx="40640" cy="45085"/>
          </a:xfrm>
          <a:custGeom>
            <a:avLst/>
            <a:gdLst/>
            <a:ahLst/>
            <a:cxnLst/>
            <a:rect l="l" t="t" r="r" b="b"/>
            <a:pathLst>
              <a:path w="40639" h="45085">
                <a:moveTo>
                  <a:pt x="0" y="44793"/>
                </a:moveTo>
                <a:lnTo>
                  <a:pt x="40418" y="44793"/>
                </a:lnTo>
                <a:lnTo>
                  <a:pt x="40418" y="0"/>
                </a:lnTo>
                <a:lnTo>
                  <a:pt x="0" y="0"/>
                </a:lnTo>
                <a:lnTo>
                  <a:pt x="0" y="44793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315084" y="5657189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386939" y="5649724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0" y="46286"/>
                </a:moveTo>
                <a:lnTo>
                  <a:pt x="40418" y="46286"/>
                </a:lnTo>
                <a:lnTo>
                  <a:pt x="40418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458795" y="5642258"/>
            <a:ext cx="30480" cy="46355"/>
          </a:xfrm>
          <a:custGeom>
            <a:avLst/>
            <a:gdLst/>
            <a:ahLst/>
            <a:cxnLst/>
            <a:rect l="l" t="t" r="r" b="b"/>
            <a:pathLst>
              <a:path w="30479" h="46354">
                <a:moveTo>
                  <a:pt x="0" y="46286"/>
                </a:moveTo>
                <a:lnTo>
                  <a:pt x="29940" y="46286"/>
                </a:lnTo>
                <a:lnTo>
                  <a:pt x="29940" y="0"/>
                </a:lnTo>
                <a:lnTo>
                  <a:pt x="0" y="0"/>
                </a:lnTo>
                <a:lnTo>
                  <a:pt x="0" y="46286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394479" y="6045403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466335" y="6018526"/>
            <a:ext cx="33020" cy="27305"/>
          </a:xfrm>
          <a:custGeom>
            <a:avLst/>
            <a:gdLst/>
            <a:ahLst/>
            <a:cxnLst/>
            <a:rect l="l" t="t" r="r" b="b"/>
            <a:pathLst>
              <a:path w="33019" h="27304">
                <a:moveTo>
                  <a:pt x="32933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538190" y="601703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610045" y="6008075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681901" y="5985678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755253" y="597970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827108" y="597970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898963" y="5955815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970819" y="5906542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042674" y="5866227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114529" y="5866227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186385" y="5902063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258240" y="5934911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330095" y="5936404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403448" y="592744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475303" y="5912514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547158" y="5893104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619013" y="589310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2986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690869" y="5887131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762724" y="5842337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5">
                <a:moveTo>
                  <a:pt x="31436" y="0"/>
                </a:moveTo>
                <a:lnTo>
                  <a:pt x="0" y="44793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834579" y="5828899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20" h="13970">
                <a:moveTo>
                  <a:pt x="32933" y="0"/>
                </a:moveTo>
                <a:lnTo>
                  <a:pt x="0" y="13438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906435" y="582591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978290" y="582591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4051642" y="583039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4123497" y="5831885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4195353" y="583188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10451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267208" y="584233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339063" y="584084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410919" y="583487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482774" y="582740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554629" y="582143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626485" y="581546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698340" y="580799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771692" y="580202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843548" y="579605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915403" y="578858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987258" y="578111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5059114" y="577514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5130969" y="576917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202824" y="576170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274679" y="575424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346535" y="574827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419887" y="574229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491742" y="573483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563598" y="572736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635453" y="57213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707308" y="571392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779163" y="570646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851019" y="569899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922874" y="569302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994729" y="568555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6068082" y="567809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6139937" y="567062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211792" y="566465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283648" y="565718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355503" y="564972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427358" y="564225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2373522" y="6052868"/>
            <a:ext cx="20955" cy="12065"/>
          </a:xfrm>
          <a:custGeom>
            <a:avLst/>
            <a:gdLst/>
            <a:ahLst/>
            <a:cxnLst/>
            <a:rect l="l" t="t" r="r" b="b"/>
            <a:pathLst>
              <a:path w="20955" h="12064">
                <a:moveTo>
                  <a:pt x="0" y="11945"/>
                </a:moveTo>
                <a:lnTo>
                  <a:pt x="20957" y="11945"/>
                </a:lnTo>
                <a:lnTo>
                  <a:pt x="20957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425916" y="6033458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499268" y="6006581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571124" y="6005088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642979" y="5996130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69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714834" y="5973733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786689" y="5967760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858545" y="5969253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930400" y="594237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002255" y="589310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074111" y="5854282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145966" y="5890117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219318" y="5922966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291174" y="5939390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63029" y="5924459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434884" y="5914008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506740" y="5899076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578595" y="5881159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650450" y="588265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722306" y="5873693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794161" y="5830392"/>
            <a:ext cx="40640" cy="12065"/>
          </a:xfrm>
          <a:custGeom>
            <a:avLst/>
            <a:gdLst/>
            <a:ahLst/>
            <a:cxnLst/>
            <a:rect l="l" t="t" r="r" b="b"/>
            <a:pathLst>
              <a:path w="40639" h="12064">
                <a:moveTo>
                  <a:pt x="0" y="11945"/>
                </a:moveTo>
                <a:lnTo>
                  <a:pt x="40418" y="11945"/>
                </a:lnTo>
                <a:lnTo>
                  <a:pt x="40418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867513" y="5815461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939368" y="5812475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4011224" y="581695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4083079" y="581844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154934" y="581844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226790" y="5828899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298645" y="583039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370500" y="5827406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442355" y="5821433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515708" y="5815461"/>
            <a:ext cx="39370" cy="12065"/>
          </a:xfrm>
          <a:custGeom>
            <a:avLst/>
            <a:gdLst/>
            <a:ahLst/>
            <a:cxnLst/>
            <a:rect l="l" t="t" r="r" b="b"/>
            <a:pathLst>
              <a:path w="39370" h="12064">
                <a:moveTo>
                  <a:pt x="0" y="11945"/>
                </a:moveTo>
                <a:lnTo>
                  <a:pt x="38921" y="11945"/>
                </a:lnTo>
                <a:lnTo>
                  <a:pt x="38921" y="0"/>
                </a:lnTo>
                <a:lnTo>
                  <a:pt x="0" y="0"/>
                </a:lnTo>
                <a:lnTo>
                  <a:pt x="0" y="1194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587563" y="5807995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659418" y="5802023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731273" y="579455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803129" y="5788585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874984" y="578261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946839" y="5775147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5018695" y="576768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5090550" y="5761708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5163903" y="5754243"/>
            <a:ext cx="39370" cy="15240"/>
          </a:xfrm>
          <a:custGeom>
            <a:avLst/>
            <a:gdLst/>
            <a:ahLst/>
            <a:cxnLst/>
            <a:rect l="l" t="t" r="r" b="b"/>
            <a:pathLst>
              <a:path w="39370" h="15239">
                <a:moveTo>
                  <a:pt x="0" y="14931"/>
                </a:moveTo>
                <a:lnTo>
                  <a:pt x="38921" y="14931"/>
                </a:lnTo>
                <a:lnTo>
                  <a:pt x="38921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5235758" y="5748270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5307613" y="5740805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5379468" y="5734832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451324" y="5727366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523179" y="572139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595034" y="5713928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666890" y="5706462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5738745" y="5700490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5810600" y="5693024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5883952" y="5685559"/>
            <a:ext cx="39370" cy="13970"/>
          </a:xfrm>
          <a:custGeom>
            <a:avLst/>
            <a:gdLst/>
            <a:ahLst/>
            <a:cxnLst/>
            <a:rect l="l" t="t" r="r" b="b"/>
            <a:pathLst>
              <a:path w="39370" h="13970">
                <a:moveTo>
                  <a:pt x="0" y="13438"/>
                </a:moveTo>
                <a:lnTo>
                  <a:pt x="38921" y="13438"/>
                </a:lnTo>
                <a:lnTo>
                  <a:pt x="38921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955808" y="5678093"/>
            <a:ext cx="39370" cy="15240"/>
          </a:xfrm>
          <a:custGeom>
            <a:avLst/>
            <a:gdLst/>
            <a:ahLst/>
            <a:cxnLst/>
            <a:rect l="l" t="t" r="r" b="b"/>
            <a:pathLst>
              <a:path w="39370" h="15239">
                <a:moveTo>
                  <a:pt x="0" y="14931"/>
                </a:moveTo>
                <a:lnTo>
                  <a:pt x="38921" y="14931"/>
                </a:lnTo>
                <a:lnTo>
                  <a:pt x="38921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6027663" y="5672121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6099518" y="5664655"/>
            <a:ext cx="40640" cy="13970"/>
          </a:xfrm>
          <a:custGeom>
            <a:avLst/>
            <a:gdLst/>
            <a:ahLst/>
            <a:cxnLst/>
            <a:rect l="l" t="t" r="r" b="b"/>
            <a:pathLst>
              <a:path w="40639" h="13970">
                <a:moveTo>
                  <a:pt x="0" y="13438"/>
                </a:moveTo>
                <a:lnTo>
                  <a:pt x="40418" y="13438"/>
                </a:lnTo>
                <a:lnTo>
                  <a:pt x="40418" y="0"/>
                </a:lnTo>
                <a:lnTo>
                  <a:pt x="0" y="0"/>
                </a:lnTo>
                <a:lnTo>
                  <a:pt x="0" y="13438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171374" y="5655696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243229" y="5649724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6315084" y="5642258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386939" y="5634792"/>
            <a:ext cx="40640" cy="15240"/>
          </a:xfrm>
          <a:custGeom>
            <a:avLst/>
            <a:gdLst/>
            <a:ahLst/>
            <a:cxnLst/>
            <a:rect l="l" t="t" r="r" b="b"/>
            <a:pathLst>
              <a:path w="40639" h="15239">
                <a:moveTo>
                  <a:pt x="0" y="14931"/>
                </a:moveTo>
                <a:lnTo>
                  <a:pt x="40418" y="14931"/>
                </a:lnTo>
                <a:lnTo>
                  <a:pt x="40418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6458795" y="5627327"/>
            <a:ext cx="30480" cy="15240"/>
          </a:xfrm>
          <a:custGeom>
            <a:avLst/>
            <a:gdLst/>
            <a:ahLst/>
            <a:cxnLst/>
            <a:rect l="l" t="t" r="r" b="b"/>
            <a:pathLst>
              <a:path w="30479" h="15239">
                <a:moveTo>
                  <a:pt x="0" y="14931"/>
                </a:moveTo>
                <a:lnTo>
                  <a:pt x="29940" y="14931"/>
                </a:lnTo>
                <a:lnTo>
                  <a:pt x="29940" y="0"/>
                </a:lnTo>
                <a:lnTo>
                  <a:pt x="0" y="0"/>
                </a:lnTo>
                <a:lnTo>
                  <a:pt x="0" y="1493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2394479" y="6033458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5">
                <a:moveTo>
                  <a:pt x="31436" y="0"/>
                </a:moveTo>
                <a:lnTo>
                  <a:pt x="0" y="19410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466335" y="6006581"/>
            <a:ext cx="33020" cy="27305"/>
          </a:xfrm>
          <a:custGeom>
            <a:avLst/>
            <a:gdLst/>
            <a:ahLst/>
            <a:cxnLst/>
            <a:rect l="l" t="t" r="r" b="b"/>
            <a:pathLst>
              <a:path w="33019" h="27304">
                <a:moveTo>
                  <a:pt x="32933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538190" y="600508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610045" y="5996130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681901" y="5973733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755253" y="596776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827108" y="596776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898963" y="5942377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36" y="0"/>
                </a:moveTo>
                <a:lnTo>
                  <a:pt x="0" y="26876"/>
                </a:lnTo>
              </a:path>
            </a:pathLst>
          </a:custGeom>
          <a:ln w="89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970819" y="5893104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042674" y="5854282"/>
            <a:ext cx="31750" cy="39370"/>
          </a:xfrm>
          <a:custGeom>
            <a:avLst/>
            <a:gdLst/>
            <a:ahLst/>
            <a:cxnLst/>
            <a:rect l="l" t="t" r="r" b="b"/>
            <a:pathLst>
              <a:path w="31750" h="39370">
                <a:moveTo>
                  <a:pt x="31436" y="0"/>
                </a:moveTo>
                <a:lnTo>
                  <a:pt x="0" y="38821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114529" y="5854282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186385" y="5890117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58240" y="5922966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330095" y="5924459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403448" y="591400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0"/>
                </a:moveTo>
                <a:lnTo>
                  <a:pt x="0" y="10451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475303" y="5899076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39">
                <a:moveTo>
                  <a:pt x="31436" y="0"/>
                </a:moveTo>
                <a:lnTo>
                  <a:pt x="0" y="14931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547158" y="5881159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619013" y="588115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690869" y="5873693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762724" y="5830392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36" y="0"/>
                </a:moveTo>
                <a:lnTo>
                  <a:pt x="0" y="4330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834579" y="5815461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906435" y="581247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978290" y="581247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4051642" y="581695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4123497" y="581844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195353" y="581844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36" y="10451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267208" y="582889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339063" y="582740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36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410919" y="582143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482774" y="581546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554629" y="580799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626485" y="580202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698340" y="579455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771692" y="578858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843548" y="578261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915403" y="577514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987258" y="576768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5059114" y="576170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5130969" y="575424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5202824" y="574827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274679" y="574080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346535" y="573483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419887" y="572736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491742" y="57213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563598" y="571392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5635453" y="570646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5707308" y="570049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5779163" y="569302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5851019" y="568555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5922874" y="567809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5994729" y="567212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6068082" y="566465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6139937" y="5655696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6211792" y="564972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6283648" y="564225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6355503" y="563479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427358" y="562732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2373522" y="6049882"/>
            <a:ext cx="20955" cy="0"/>
          </a:xfrm>
          <a:custGeom>
            <a:avLst/>
            <a:gdLst/>
            <a:ahLst/>
            <a:cxnLst/>
            <a:rect l="l" t="t" r="r" b="b"/>
            <a:pathLst>
              <a:path w="20955">
                <a:moveTo>
                  <a:pt x="0" y="0"/>
                </a:moveTo>
                <a:lnTo>
                  <a:pt x="20957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425916" y="602972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499268" y="6003595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571124" y="6002102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642979" y="5993143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714834" y="597074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786689" y="596477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858545" y="596552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930400" y="593939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002255" y="589011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074111" y="585054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145966" y="588638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19318" y="5919233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91174" y="5935658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363029" y="592072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434884" y="591102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597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506740" y="589534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578595" y="587742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650450" y="587891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722306" y="586996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794161" y="582665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867513" y="5811728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939368" y="580874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4011224" y="581322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4083079" y="581471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154934" y="581396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226790" y="582516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298645" y="582591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370500" y="582367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442355" y="581770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515708" y="581098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587563" y="5804263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659418" y="579829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731273" y="579082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803129" y="578485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874984" y="577813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946839" y="577141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5018695" y="576394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5090550" y="575722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5163903" y="575051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5235758" y="5743791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5307613" y="573632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5379468" y="573035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5451324" y="572363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5523179" y="571691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5595034" y="570944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5666890" y="570198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738745" y="569601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810600" y="568854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883952" y="568107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955808" y="5673614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921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6027663" y="56676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6099518" y="56601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6171374" y="565196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7465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243229" y="564524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315084" y="563777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386939" y="563031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418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458795" y="5622847"/>
            <a:ext cx="30480" cy="0"/>
          </a:xfrm>
          <a:custGeom>
            <a:avLst/>
            <a:gdLst/>
            <a:ahLst/>
            <a:cxnLst/>
            <a:rect l="l" t="t" r="r" b="b"/>
            <a:pathLst>
              <a:path w="30479">
                <a:moveTo>
                  <a:pt x="0" y="0"/>
                </a:moveTo>
                <a:lnTo>
                  <a:pt x="29940" y="0"/>
                </a:lnTo>
              </a:path>
            </a:pathLst>
          </a:custGeom>
          <a:ln w="895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394479" y="6025992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36" y="0"/>
                </a:moveTo>
                <a:lnTo>
                  <a:pt x="0" y="20903"/>
                </a:lnTo>
              </a:path>
            </a:pathLst>
          </a:custGeom>
          <a:ln w="89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2466335" y="6000609"/>
            <a:ext cx="33020" cy="25400"/>
          </a:xfrm>
          <a:custGeom>
            <a:avLst/>
            <a:gdLst/>
            <a:ahLst/>
            <a:cxnLst/>
            <a:rect l="l" t="t" r="r" b="b"/>
            <a:pathLst>
              <a:path w="33019" h="25400">
                <a:moveTo>
                  <a:pt x="32933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538190" y="599911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33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610045" y="5990157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33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681901" y="5967760"/>
            <a:ext cx="33020" cy="22860"/>
          </a:xfrm>
          <a:custGeom>
            <a:avLst/>
            <a:gdLst/>
            <a:ahLst/>
            <a:cxnLst/>
            <a:rect l="l" t="t" r="r" b="b"/>
            <a:pathLst>
              <a:path w="33019" h="22860">
                <a:moveTo>
                  <a:pt x="32933" y="0"/>
                </a:moveTo>
                <a:lnTo>
                  <a:pt x="0" y="22396"/>
                </a:lnTo>
              </a:path>
            </a:pathLst>
          </a:custGeom>
          <a:ln w="89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755253" y="596178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827108" y="5961788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898963" y="5936404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36" y="0"/>
                </a:moveTo>
                <a:lnTo>
                  <a:pt x="0" y="25383"/>
                </a:lnTo>
              </a:path>
            </a:pathLst>
          </a:custGeom>
          <a:ln w="89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970819" y="5887131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36" y="0"/>
                </a:moveTo>
                <a:lnTo>
                  <a:pt x="0" y="492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042674" y="5846817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39">
                <a:moveTo>
                  <a:pt x="31436" y="0"/>
                </a:moveTo>
                <a:lnTo>
                  <a:pt x="0" y="40314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114529" y="5846817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36" y="35835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186385" y="5882652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32933" y="328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58240" y="5915500"/>
            <a:ext cx="33020" cy="16510"/>
          </a:xfrm>
          <a:custGeom>
            <a:avLst/>
            <a:gdLst/>
            <a:ahLst/>
            <a:cxnLst/>
            <a:rect l="l" t="t" r="r" b="b"/>
            <a:pathLst>
              <a:path w="33020" h="16510">
                <a:moveTo>
                  <a:pt x="32933" y="16424"/>
                </a:moveTo>
                <a:lnTo>
                  <a:pt x="0" y="0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330095" y="5916994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403448" y="590803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475303" y="5891610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10">
                <a:moveTo>
                  <a:pt x="31436" y="0"/>
                </a:moveTo>
                <a:lnTo>
                  <a:pt x="0" y="16424"/>
                </a:lnTo>
              </a:path>
            </a:pathLst>
          </a:custGeom>
          <a:ln w="89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547158" y="5873693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4">
                <a:moveTo>
                  <a:pt x="31436" y="0"/>
                </a:moveTo>
                <a:lnTo>
                  <a:pt x="0" y="17917"/>
                </a:lnTo>
              </a:path>
            </a:pathLst>
          </a:custGeom>
          <a:ln w="89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619013" y="587369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690869" y="5866227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36" y="0"/>
                </a:moveTo>
                <a:lnTo>
                  <a:pt x="0" y="8958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762724" y="5822927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4">
                <a:moveTo>
                  <a:pt x="31436" y="0"/>
                </a:moveTo>
                <a:lnTo>
                  <a:pt x="0" y="4330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834579" y="5807995"/>
            <a:ext cx="33020" cy="15240"/>
          </a:xfrm>
          <a:custGeom>
            <a:avLst/>
            <a:gdLst/>
            <a:ahLst/>
            <a:cxnLst/>
            <a:rect l="l" t="t" r="r" b="b"/>
            <a:pathLst>
              <a:path w="33020" h="15239">
                <a:moveTo>
                  <a:pt x="32933" y="0"/>
                </a:moveTo>
                <a:lnTo>
                  <a:pt x="0" y="14931"/>
                </a:lnTo>
              </a:path>
            </a:pathLst>
          </a:custGeom>
          <a:ln w="89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906435" y="5805009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33" y="0"/>
                </a:moveTo>
                <a:lnTo>
                  <a:pt x="0" y="2986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978290" y="580500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33" y="4479"/>
                </a:moveTo>
                <a:lnTo>
                  <a:pt x="0" y="0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051642" y="580948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1493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123497" y="580948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195353" y="5809488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4">
                <a:moveTo>
                  <a:pt x="31436" y="11945"/>
                </a:moveTo>
                <a:lnTo>
                  <a:pt x="0" y="0"/>
                </a:lnTo>
              </a:path>
            </a:pathLst>
          </a:custGeom>
          <a:ln w="89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267208" y="5821433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36" y="0"/>
                </a:moveTo>
                <a:lnTo>
                  <a:pt x="0" y="0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339063" y="581994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36" y="0"/>
                </a:moveTo>
                <a:lnTo>
                  <a:pt x="0" y="1493"/>
                </a:lnTo>
              </a:path>
            </a:pathLst>
          </a:custGeom>
          <a:ln w="8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410919" y="581396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482774" y="580650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554629" y="580053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626485" y="579455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698340" y="578709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771692" y="578111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843548" y="577365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915403" y="576768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987258" y="576021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5059114" y="575275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5130969" y="5746777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5202824" y="573931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5274679" y="573184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5346535" y="572587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5419887" y="571990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5491742" y="571243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5563598" y="570496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5635453" y="569750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5707308" y="569153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36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5779163" y="568406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5851019" y="567660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5922874" y="566913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33" y="0"/>
                </a:moveTo>
                <a:lnTo>
                  <a:pt x="0" y="7465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5994729" y="566316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33" y="0"/>
                </a:moveTo>
                <a:lnTo>
                  <a:pt x="0" y="5972"/>
                </a:lnTo>
              </a:path>
            </a:pathLst>
          </a:custGeom>
          <a:ln w="89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6068082" y="565569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6139937" y="564823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6211792" y="564076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6283648" y="563329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6355503" y="56258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6427358" y="561836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36" y="0"/>
                </a:moveTo>
                <a:lnTo>
                  <a:pt x="0" y="7465"/>
                </a:lnTo>
              </a:path>
            </a:pathLst>
          </a:custGeom>
          <a:ln w="89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2375018" y="5340646"/>
            <a:ext cx="0" cy="1883410"/>
          </a:xfrm>
          <a:custGeom>
            <a:avLst/>
            <a:gdLst/>
            <a:ahLst/>
            <a:cxnLst/>
            <a:rect l="l" t="t" r="r" b="b"/>
            <a:pathLst>
              <a:path h="1883409">
                <a:moveTo>
                  <a:pt x="0" y="188279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2345079" y="722344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345079" y="698751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345079" y="6753145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345079" y="6517231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345079" y="628131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345079" y="6046896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345079" y="5810982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345079" y="5575067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345079" y="5340646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3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375018" y="7223444"/>
            <a:ext cx="4105275" cy="0"/>
          </a:xfrm>
          <a:custGeom>
            <a:avLst/>
            <a:gdLst/>
            <a:ahLst/>
            <a:cxnLst/>
            <a:rect l="l" t="t" r="r" b="b"/>
            <a:pathLst>
              <a:path w="4105275">
                <a:moveTo>
                  <a:pt x="0" y="0"/>
                </a:moveTo>
                <a:lnTo>
                  <a:pt x="410473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375018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662440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951358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3238779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526201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815119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4102540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4391458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678879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967797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5255219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5542640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5831558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6118979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6407898" y="7223444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8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1279225" y="7707217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2711840" y="7707217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142958" y="7707217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5575574" y="7707217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1279225" y="792670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2711840" y="792670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142958" y="792670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5575574" y="792670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11"/>
                </a:lnTo>
              </a:path>
            </a:pathLst>
          </a:custGeom>
          <a:ln w="62873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58" name="object 958"/>
          <p:cNvGraphicFramePr>
            <a:graphicFrameLocks noGrp="1"/>
          </p:cNvGraphicFramePr>
          <p:nvPr/>
        </p:nvGraphicFramePr>
        <p:xfrm>
          <a:off x="1143003" y="4946416"/>
          <a:ext cx="5734050" cy="312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7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1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11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1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0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168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927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81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85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06558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76630">
                        <a:lnSpc>
                          <a:spcPct val="10000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lnT w="2988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603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114">
                <a:tc gridSpan="2">
                  <a:txBody>
                    <a:bodyPr/>
                    <a:lstStyle/>
                    <a:p>
                      <a:pPr marL="9766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384">
                <a:tc gridSpan="2"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125" b="1" spc="30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Manufacturing </a:t>
                      </a:r>
                      <a:r>
                        <a:rPr sz="1125" b="1" spc="202" baseline="3703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849">
                <a:tc gridSpan="2">
                  <a:txBody>
                    <a:bodyPr/>
                    <a:lstStyle/>
                    <a:p>
                      <a:pPr marL="450215">
                        <a:lnSpc>
                          <a:spcPts val="85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Cost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331">
                <a:tc>
                  <a:txBody>
                    <a:bodyPr/>
                    <a:lstStyle/>
                    <a:p>
                      <a:pPr marL="276860">
                        <a:lnSpc>
                          <a:spcPts val="890"/>
                        </a:lnSpc>
                      </a:pPr>
                      <a:r>
                        <a:rPr sz="75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Breakdown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770">
                <a:tc gridSpan="2">
                  <a:txBody>
                    <a:bodyPr/>
                    <a:lstStyle/>
                    <a:p>
                      <a:pPr marL="209550">
                        <a:lnSpc>
                          <a:spcPts val="825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(2006</a:t>
                      </a:r>
                      <a:r>
                        <a:rPr sz="750" b="1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Q1=100)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4587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497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461">
                <a:tc gridSpan="2">
                  <a:txBody>
                    <a:bodyPr/>
                    <a:lstStyle/>
                    <a:p>
                      <a:pPr marL="10318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251">
                <a:tc gridSpan="2">
                  <a:txBody>
                    <a:bodyPr/>
                    <a:lstStyle/>
                    <a:p>
                      <a:pPr marR="4470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7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2988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7752">
                <a:tc gridSpan="2">
                  <a:txBody>
                    <a:bodyPr/>
                    <a:lstStyle/>
                    <a:p>
                      <a:pPr marR="17780" algn="r">
                        <a:lnSpc>
                          <a:spcPts val="89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06Q1  </a:t>
                      </a:r>
                      <a:r>
                        <a:rPr sz="750" b="1" spc="1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88">
                      <a:solidFill>
                        <a:srgbClr val="000000"/>
                      </a:solidFill>
                      <a:prstDash val="solid"/>
                    </a:lnL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88">
                      <a:solidFill>
                        <a:srgbClr val="000000"/>
                      </a:solidFill>
                      <a:prstDash val="solid"/>
                    </a:lnR>
                    <a:lnB w="2986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0472">
                <a:tc gridSpan="2"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Energy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Metals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L w="2988">
                      <a:solidFill>
                        <a:srgbClr val="000000"/>
                      </a:solidFill>
                      <a:prstDash val="solid"/>
                    </a:lnL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Other</a:t>
                      </a:r>
                      <a:r>
                        <a:rPr sz="95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Materials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540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Production</a:t>
                      </a:r>
                      <a:r>
                        <a:rPr sz="950" spc="-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Motors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Professional</a:t>
                      </a:r>
                      <a:r>
                        <a:rPr sz="950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Benefits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Machinery and</a:t>
                      </a:r>
                      <a:r>
                        <a:rPr sz="95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Parts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27940" marB="0">
                    <a:lnR w="2988">
                      <a:solidFill>
                        <a:srgbClr val="000000"/>
                      </a:solidFill>
                      <a:prstDash val="solid"/>
                    </a:lnR>
                    <a:lnT w="2986">
                      <a:solidFill>
                        <a:srgbClr val="000000"/>
                      </a:solidFill>
                      <a:prstDash val="solid"/>
                    </a:lnT>
                    <a:lnB w="29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959" name="object 959"/>
          <p:cNvSpPr txBox="1"/>
          <p:nvPr/>
        </p:nvSpPr>
        <p:spPr>
          <a:xfrm>
            <a:off x="1016304" y="9382549"/>
            <a:ext cx="518160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Western </a:t>
            </a:r>
            <a:r>
              <a:rPr sz="1000" spc="-5" dirty="0">
                <a:latin typeface="Arial"/>
                <a:cs typeface="Arial"/>
              </a:rPr>
              <a:t>Europe. This will </a:t>
            </a:r>
            <a:r>
              <a:rPr sz="1000" dirty="0">
                <a:latin typeface="Arial"/>
                <a:cs typeface="Arial"/>
              </a:rPr>
              <a:t>compound </a:t>
            </a:r>
            <a:r>
              <a:rPr sz="1000" spc="-5" dirty="0">
                <a:latin typeface="Arial"/>
                <a:cs typeface="Arial"/>
              </a:rPr>
              <a:t>to cost growth of 15%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2013 Q2 through 2020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960" name="object 96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27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1275333"/>
            <a:ext cx="5733415" cy="7713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37528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Supplier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10%. </a:t>
            </a:r>
            <a:r>
              <a:rPr sz="1000" spc="5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higher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general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aero-derivative turbine  </a:t>
            </a:r>
            <a:r>
              <a:rPr sz="1000" dirty="0">
                <a:latin typeface="Arial"/>
                <a:cs typeface="Arial"/>
              </a:rPr>
              <a:t>manufacturers </a:t>
            </a:r>
            <a:r>
              <a:rPr sz="1000" spc="-5" dirty="0">
                <a:latin typeface="Arial"/>
                <a:cs typeface="Arial"/>
              </a:rPr>
              <a:t>GE and Rolls Royce, and lower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Japanese suppliers MHI and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Kawasaki.</a:t>
            </a:r>
            <a:endParaRPr sz="1000">
              <a:latin typeface="Arial"/>
              <a:cs typeface="Arial"/>
            </a:endParaRPr>
          </a:p>
          <a:p>
            <a:pPr marL="127000" marR="50736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at the relevant business units of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manufacturers average 10%,  although the range is broad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(6-20%).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697865" lvl="3" indent="-228600">
              <a:lnSpc>
                <a:spcPct val="100000"/>
              </a:lnSpc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GE: Power </a:t>
            </a:r>
            <a:r>
              <a:rPr sz="1000" dirty="0">
                <a:latin typeface="Arial"/>
                <a:cs typeface="Arial"/>
              </a:rPr>
              <a:t>and Water </a:t>
            </a:r>
            <a:r>
              <a:rPr sz="1000" spc="-5" dirty="0">
                <a:latin typeface="Arial"/>
                <a:cs typeface="Arial"/>
              </a:rPr>
              <a:t>division (US),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19%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Siemens: Fossil Power Generation division (Germany),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6%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dirty="0">
                <a:latin typeface="Arial"/>
                <a:cs typeface="Arial"/>
              </a:rPr>
              <a:t>Alstom: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division (France), 5.9%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MHI: Power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division (Japan),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Rolls Royce: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Generation division (UK),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11.5%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MAN: </a:t>
            </a:r>
            <a:r>
              <a:rPr sz="1000" dirty="0">
                <a:latin typeface="Arial"/>
                <a:cs typeface="Arial"/>
              </a:rPr>
              <a:t>Turbomachinery </a:t>
            </a:r>
            <a:r>
              <a:rPr sz="1000" spc="-5" dirty="0">
                <a:latin typeface="Arial"/>
                <a:cs typeface="Arial"/>
              </a:rPr>
              <a:t>division (Germany),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6%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Doosan: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division (Korea),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8.4%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BHEL: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division </a:t>
            </a:r>
            <a:r>
              <a:rPr sz="1000" dirty="0">
                <a:latin typeface="Arial"/>
                <a:cs typeface="Arial"/>
              </a:rPr>
              <a:t>(India),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14.8%</a:t>
            </a:r>
            <a:endParaRPr sz="1000">
              <a:latin typeface="Arial"/>
              <a:cs typeface="Arial"/>
            </a:endParaRPr>
          </a:p>
          <a:p>
            <a:pPr marL="697865" lvl="3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sz="1000" spc="-5" dirty="0">
                <a:latin typeface="Arial"/>
                <a:cs typeface="Arial"/>
              </a:rPr>
              <a:t>Kawasaki: Gas Turbines division (Japan),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4.4%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0" marR="44450">
              <a:lnSpc>
                <a:spcPct val="144100"/>
              </a:lnSpc>
              <a:spcBef>
                <a:spcPts val="93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industry as a whole profits when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are good. Average operating profit margins doubled  from 8% to 16%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2003 through 2008, then reverted to 8%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2009-2010. They have since </a:t>
            </a:r>
            <a:r>
              <a:rPr sz="1000" dirty="0">
                <a:latin typeface="Arial"/>
                <a:cs typeface="Arial"/>
              </a:rPr>
              <a:t>risen  </a:t>
            </a:r>
            <a:r>
              <a:rPr sz="1000" spc="-5" dirty="0">
                <a:latin typeface="Arial"/>
                <a:cs typeface="Arial"/>
              </a:rPr>
              <a:t>slightly, but have been held down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weak demand growth in the US and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Europe.</a:t>
            </a:r>
            <a:endParaRPr sz="1000">
              <a:latin typeface="Arial"/>
              <a:cs typeface="Arial"/>
            </a:endParaRPr>
          </a:p>
          <a:p>
            <a:pPr marL="127000" marR="29209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GE and Rolls Royce have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highest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the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global suppliers, primarily  because </a:t>
            </a:r>
            <a:r>
              <a:rPr sz="1000" dirty="0">
                <a:latin typeface="Arial"/>
                <a:cs typeface="Arial"/>
              </a:rPr>
              <a:t>they supply aero-derivative </a:t>
            </a:r>
            <a:r>
              <a:rPr sz="1000" spc="-5" dirty="0">
                <a:latin typeface="Arial"/>
                <a:cs typeface="Arial"/>
              </a:rPr>
              <a:t>gas turbines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addition to industrial units). Margins on these  units are </a:t>
            </a:r>
            <a:r>
              <a:rPr sz="1000" dirty="0">
                <a:latin typeface="Arial"/>
                <a:cs typeface="Arial"/>
              </a:rPr>
              <a:t>frequently </a:t>
            </a:r>
            <a:r>
              <a:rPr sz="1000" spc="-5" dirty="0">
                <a:latin typeface="Arial"/>
                <a:cs typeface="Arial"/>
              </a:rPr>
              <a:t>twice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high as those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industrial machines, according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GE. Buyers </a:t>
            </a:r>
            <a:r>
              <a:rPr sz="1000" dirty="0">
                <a:latin typeface="Arial"/>
                <a:cs typeface="Arial"/>
              </a:rPr>
              <a:t>pay  </a:t>
            </a:r>
            <a:r>
              <a:rPr sz="1000" spc="-5" dirty="0">
                <a:latin typeface="Arial"/>
                <a:cs typeface="Arial"/>
              </a:rPr>
              <a:t>substantially </a:t>
            </a:r>
            <a:r>
              <a:rPr sz="1000" dirty="0">
                <a:latin typeface="Arial"/>
                <a:cs typeface="Arial"/>
              </a:rPr>
              <a:t>more for </a:t>
            </a:r>
            <a:r>
              <a:rPr sz="1000" spc="-5" dirty="0">
                <a:latin typeface="Arial"/>
                <a:cs typeface="Arial"/>
              </a:rPr>
              <a:t>aero-derivative units because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efficient and have a </a:t>
            </a:r>
            <a:r>
              <a:rPr sz="1000" dirty="0">
                <a:latin typeface="Arial"/>
                <a:cs typeface="Arial"/>
              </a:rPr>
              <a:t>smaller  </a:t>
            </a:r>
            <a:r>
              <a:rPr sz="1000" spc="-5" dirty="0">
                <a:latin typeface="Arial"/>
                <a:cs typeface="Arial"/>
              </a:rPr>
              <a:t>footprint, which reduces related costs in space-constrained applications such as offshore </a:t>
            </a:r>
            <a:r>
              <a:rPr sz="1000" dirty="0">
                <a:latin typeface="Arial"/>
                <a:cs typeface="Arial"/>
              </a:rPr>
              <a:t>platforms.  </a:t>
            </a:r>
            <a:r>
              <a:rPr sz="1000" spc="-5" dirty="0">
                <a:latin typeface="Arial"/>
                <a:cs typeface="Arial"/>
              </a:rPr>
              <a:t>This results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both higher prices and higher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for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manufacturers.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As with other </a:t>
            </a:r>
            <a:r>
              <a:rPr sz="1000" dirty="0">
                <a:latin typeface="Arial"/>
                <a:cs typeface="Arial"/>
              </a:rPr>
              <a:t>equipment markets, </a:t>
            </a:r>
            <a:r>
              <a:rPr sz="1000" spc="-5" dirty="0">
                <a:latin typeface="Arial"/>
                <a:cs typeface="Arial"/>
              </a:rPr>
              <a:t>Japanese manufacturers earn lower </a:t>
            </a:r>
            <a:r>
              <a:rPr sz="1000" dirty="0">
                <a:latin typeface="Arial"/>
                <a:cs typeface="Arial"/>
              </a:rPr>
              <a:t>operating margins </a:t>
            </a:r>
            <a:r>
              <a:rPr sz="1000" spc="-5" dirty="0">
                <a:latin typeface="Arial"/>
                <a:cs typeface="Arial"/>
              </a:rPr>
              <a:t>than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of their competitors, due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to their higher cost base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Japan vs. the need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price  competitively to win orders. MHI’s Power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business unit and Kawasaki’s Gas Turbines  division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approximately 4%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2012. Excluding these figures from the  global average,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operating margin rose </a:t>
            </a:r>
            <a:r>
              <a:rPr sz="1000" dirty="0">
                <a:latin typeface="Arial"/>
                <a:cs typeface="Arial"/>
              </a:rPr>
              <a:t>to 11%.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contrast, </a:t>
            </a:r>
            <a:r>
              <a:rPr sz="1000" spc="-5" dirty="0">
                <a:latin typeface="Arial"/>
                <a:cs typeface="Arial"/>
              </a:rPr>
              <a:t>BHEL, one of the </a:t>
            </a:r>
            <a:r>
              <a:rPr sz="1000" dirty="0">
                <a:latin typeface="Arial"/>
                <a:cs typeface="Arial"/>
              </a:rPr>
              <a:t>few  </a:t>
            </a:r>
            <a:r>
              <a:rPr sz="1000" spc="-5" dirty="0">
                <a:latin typeface="Arial"/>
                <a:cs typeface="Arial"/>
              </a:rPr>
              <a:t>manufacturers based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low-cost </a:t>
            </a:r>
            <a:r>
              <a:rPr sz="1000" spc="-5" dirty="0">
                <a:latin typeface="Arial"/>
                <a:cs typeface="Arial"/>
              </a:rPr>
              <a:t>region with trackable margins,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of almost  15%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its Power division </a:t>
            </a:r>
            <a:r>
              <a:rPr sz="1000" dirty="0">
                <a:latin typeface="Arial"/>
                <a:cs typeface="Arial"/>
              </a:rPr>
              <a:t>last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reflecting both a somewhat lower cost base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restricted  competition in India due to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buyers’ </a:t>
            </a:r>
            <a:r>
              <a:rPr sz="1000" dirty="0">
                <a:latin typeface="Arial"/>
                <a:cs typeface="Arial"/>
              </a:rPr>
              <a:t>policy </a:t>
            </a:r>
            <a:r>
              <a:rPr sz="1000" spc="-5" dirty="0">
                <a:latin typeface="Arial"/>
                <a:cs typeface="Arial"/>
              </a:rPr>
              <a:t>of favoring </a:t>
            </a:r>
            <a:r>
              <a:rPr sz="1000" dirty="0">
                <a:latin typeface="Arial"/>
                <a:cs typeface="Arial"/>
              </a:rPr>
              <a:t>domestically-supplied </a:t>
            </a:r>
            <a:r>
              <a:rPr sz="1000" spc="-5" dirty="0">
                <a:latin typeface="Arial"/>
                <a:cs typeface="Arial"/>
              </a:rPr>
              <a:t>equipment </a:t>
            </a:r>
            <a:r>
              <a:rPr sz="1000" spc="-10" dirty="0">
                <a:latin typeface="Arial"/>
                <a:cs typeface="Arial"/>
              </a:rPr>
              <a:t>where  </a:t>
            </a:r>
            <a:r>
              <a:rPr sz="1000" spc="-5" dirty="0">
                <a:latin typeface="Arial"/>
                <a:cs typeface="Arial"/>
              </a:rPr>
              <a:t>possible.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9126931"/>
            <a:ext cx="5477510" cy="14541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Going forward, stronger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beginning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2015 and </a:t>
            </a:r>
            <a:r>
              <a:rPr sz="1000" dirty="0">
                <a:latin typeface="Arial"/>
                <a:cs typeface="Arial"/>
              </a:rPr>
              <a:t>persistently </a:t>
            </a:r>
            <a:r>
              <a:rPr sz="1000" spc="-5" dirty="0">
                <a:latin typeface="Arial"/>
                <a:cs typeface="Arial"/>
              </a:rPr>
              <a:t>high </a:t>
            </a:r>
            <a:r>
              <a:rPr sz="1000" spc="5" dirty="0">
                <a:latin typeface="Arial"/>
                <a:cs typeface="Arial"/>
              </a:rPr>
              <a:t>industry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capacity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9345167"/>
            <a:ext cx="547560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allow manufacturers to regain margin levels that have declined during the</a:t>
            </a:r>
            <a:r>
              <a:rPr sz="1000" spc="2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economic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29004" y="914348"/>
            <a:ext cx="558546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slowdown.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cost levels will rise </a:t>
            </a:r>
            <a:r>
              <a:rPr sz="1000" dirty="0">
                <a:latin typeface="Arial"/>
                <a:cs typeface="Arial"/>
              </a:rPr>
              <a:t>approximately 15%, </a:t>
            </a:r>
            <a:r>
              <a:rPr sz="1000" spc="-5" dirty="0">
                <a:latin typeface="Arial"/>
                <a:cs typeface="Arial"/>
              </a:rPr>
              <a:t>prices will rise 23%, indicating as </a:t>
            </a:r>
            <a:r>
              <a:rPr sz="1000" dirty="0">
                <a:latin typeface="Arial"/>
                <a:cs typeface="Arial"/>
              </a:rPr>
              <a:t>much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1134109"/>
            <a:ext cx="4483100" cy="1447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an eight percentage point increase in </a:t>
            </a:r>
            <a:r>
              <a:rPr sz="1000" dirty="0">
                <a:latin typeface="Arial"/>
                <a:cs typeface="Arial"/>
              </a:rPr>
              <a:t>overall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1493773"/>
            <a:ext cx="5747385" cy="792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198755">
              <a:lnSpc>
                <a:spcPct val="144000"/>
              </a:lnSpc>
              <a:spcBef>
                <a:spcPts val="715"/>
              </a:spcBef>
            </a:pPr>
            <a:r>
              <a:rPr sz="1000" spc="-5" dirty="0">
                <a:latin typeface="Arial"/>
                <a:cs typeface="Arial"/>
              </a:rPr>
              <a:t>Prices are growing steadily, which allows both buyers and suppliers to plan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capital projects with 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degree of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certainty.</a:t>
            </a:r>
            <a:endParaRPr sz="1000">
              <a:latin typeface="Arial"/>
              <a:cs typeface="Arial"/>
            </a:endParaRPr>
          </a:p>
          <a:p>
            <a:pPr marL="127000" marR="19050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Average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units covered in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$24.5m. The range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broad  however, and the reference units and prices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benchmark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dirty="0">
                <a:latin typeface="Arial"/>
                <a:cs typeface="Arial"/>
              </a:rPr>
              <a:t>(without </a:t>
            </a:r>
            <a:r>
              <a:rPr sz="1000" spc="-5" dirty="0">
                <a:latin typeface="Arial"/>
                <a:cs typeface="Arial"/>
              </a:rPr>
              <a:t>bundling or </a:t>
            </a:r>
            <a:r>
              <a:rPr sz="1000" dirty="0">
                <a:latin typeface="Arial"/>
                <a:cs typeface="Arial"/>
              </a:rPr>
              <a:t>volume  </a:t>
            </a:r>
            <a:r>
              <a:rPr sz="1000" spc="-5" dirty="0">
                <a:latin typeface="Arial"/>
                <a:cs typeface="Arial"/>
              </a:rPr>
              <a:t>discounts) in mature markets are listed below. These reference prices 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bare turbine, not a  turbine generator or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package, to facilitate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accurate comparison and to eliminate the  </a:t>
            </a:r>
            <a:r>
              <a:rPr sz="1000" dirty="0">
                <a:latin typeface="Arial"/>
                <a:cs typeface="Arial"/>
              </a:rPr>
              <a:t>impact </a:t>
            </a:r>
            <a:r>
              <a:rPr sz="1000" spc="-5" dirty="0">
                <a:latin typeface="Arial"/>
                <a:cs typeface="Arial"/>
              </a:rPr>
              <a:t>of regional packaging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differences.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1:</a:t>
            </a:r>
            <a:endParaRPr sz="1000">
              <a:latin typeface="Arial"/>
              <a:cs typeface="Arial"/>
            </a:endParaRPr>
          </a:p>
          <a:p>
            <a:pPr marL="926465" marR="144780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on an Enhanced </a:t>
            </a:r>
            <a:r>
              <a:rPr sz="1000" dirty="0">
                <a:latin typeface="Arial"/>
                <a:cs typeface="Arial"/>
              </a:rPr>
              <a:t>Oil Recovery (EOR)  pump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spc="-5" dirty="0">
                <a:latin typeface="Arial"/>
                <a:cs typeface="Arial"/>
              </a:rPr>
              <a:t>in field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operation.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38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$8.8m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2:</a:t>
            </a:r>
            <a:endParaRPr sz="1000">
              <a:latin typeface="Arial"/>
              <a:cs typeface="Arial"/>
            </a:endParaRPr>
          </a:p>
          <a:p>
            <a:pPr marL="926465" marR="141605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70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on a </a:t>
            </a:r>
            <a:r>
              <a:rPr sz="1000" dirty="0">
                <a:latin typeface="Arial"/>
                <a:cs typeface="Arial"/>
              </a:rPr>
              <a:t>refinery pump </a:t>
            </a:r>
            <a:r>
              <a:rPr sz="1000" spc="-5" dirty="0">
                <a:latin typeface="Arial"/>
                <a:cs typeface="Arial"/>
              </a:rPr>
              <a:t>or compressor, or  small-scale simple-cycle power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generation.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38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Price: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$18m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3: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240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combined-cycle power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generation.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Price: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$47m</a:t>
            </a:r>
            <a:endParaRPr sz="1000">
              <a:latin typeface="Arial"/>
              <a:cs typeface="Arial"/>
            </a:endParaRPr>
          </a:p>
          <a:p>
            <a:pPr marL="127000" marR="14287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Prices increased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in 2013 Q1, </a:t>
            </a:r>
            <a:r>
              <a:rPr sz="1000" dirty="0">
                <a:latin typeface="Arial"/>
                <a:cs typeface="Arial"/>
              </a:rPr>
              <a:t>less </a:t>
            </a:r>
            <a:r>
              <a:rPr sz="1000" spc="-5" dirty="0">
                <a:latin typeface="Arial"/>
                <a:cs typeface="Arial"/>
              </a:rPr>
              <a:t>than half a percent on average, as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manufacturers  negotiated higher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units. Siemens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particular is gaining ground pushing through  price increases now that its new blade manufacturing center (which increases turbine </a:t>
            </a:r>
            <a:r>
              <a:rPr sz="1000" dirty="0">
                <a:latin typeface="Arial"/>
                <a:cs typeface="Arial"/>
              </a:rPr>
              <a:t>efficiency  </a:t>
            </a:r>
            <a:r>
              <a:rPr sz="1000" spc="-5" dirty="0">
                <a:latin typeface="Arial"/>
                <a:cs typeface="Arial"/>
              </a:rPr>
              <a:t>through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effective blade cooling) is operational. Overall costs remained stable, however, </a:t>
            </a:r>
            <a:r>
              <a:rPr sz="1000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attributable to </a:t>
            </a:r>
            <a:r>
              <a:rPr sz="1000" dirty="0">
                <a:latin typeface="Arial"/>
                <a:cs typeface="Arial"/>
              </a:rPr>
              <a:t>rising capacity </a:t>
            </a:r>
            <a:r>
              <a:rPr sz="1000" spc="-5" dirty="0">
                <a:latin typeface="Arial"/>
                <a:cs typeface="Arial"/>
              </a:rPr>
              <a:t>utilization levels and </a:t>
            </a:r>
            <a:r>
              <a:rPr sz="1000" dirty="0">
                <a:latin typeface="Arial"/>
                <a:cs typeface="Arial"/>
              </a:rPr>
              <a:t>efficiency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premiums.</a:t>
            </a:r>
            <a:endParaRPr sz="1000">
              <a:latin typeface="Arial"/>
              <a:cs typeface="Arial"/>
            </a:endParaRPr>
          </a:p>
          <a:p>
            <a:pPr marL="127000" marR="11747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Global 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a total of 2.5% in 2013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factors, </a:t>
            </a:r>
            <a:r>
              <a:rPr sz="1000" spc="-5" dirty="0">
                <a:latin typeface="Arial"/>
                <a:cs typeface="Arial"/>
              </a:rPr>
              <a:t>although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only  </a:t>
            </a:r>
            <a:r>
              <a:rPr sz="1000" spc="-5" dirty="0">
                <a:latin typeface="Arial"/>
                <a:cs typeface="Arial"/>
              </a:rPr>
              <a:t>increase 1.5% this </a:t>
            </a:r>
            <a:r>
              <a:rPr sz="1000" spc="-10" dirty="0">
                <a:latin typeface="Arial"/>
                <a:cs typeface="Arial"/>
              </a:rPr>
              <a:t>year. </a:t>
            </a:r>
            <a:r>
              <a:rPr sz="1000" spc="-5" dirty="0">
                <a:latin typeface="Arial"/>
                <a:cs typeface="Arial"/>
              </a:rPr>
              <a:t>GE,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MHI, and Rolls Royce are also adding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and  manufacturing units at existing plants to update their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base and increase unit efficiency,  which will </a:t>
            </a:r>
            <a:r>
              <a:rPr sz="1000" dirty="0">
                <a:latin typeface="Arial"/>
                <a:cs typeface="Arial"/>
              </a:rPr>
              <a:t>justify </a:t>
            </a:r>
            <a:r>
              <a:rPr sz="1000" spc="-5" dirty="0">
                <a:latin typeface="Arial"/>
                <a:cs typeface="Arial"/>
              </a:rPr>
              <a:t>at least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1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this higher profit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Demand-based pricing and technology surcharges will continue to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prices, rather than costs, as  Gas Turbine prices will rise a total of 23%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2020 </a:t>
            </a:r>
            <a:r>
              <a:rPr sz="1000" spc="-5" dirty="0">
                <a:latin typeface="Arial"/>
                <a:cs typeface="Arial"/>
              </a:rPr>
              <a:t>Q2. </a:t>
            </a:r>
            <a:r>
              <a:rPr sz="1000" dirty="0">
                <a:latin typeface="Arial"/>
                <a:cs typeface="Arial"/>
              </a:rPr>
              <a:t>While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will continue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get 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expensive, the reverse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typically true </a:t>
            </a:r>
            <a:r>
              <a:rPr sz="1000" dirty="0">
                <a:latin typeface="Arial"/>
                <a:cs typeface="Arial"/>
              </a:rPr>
              <a:t>for technology </a:t>
            </a:r>
            <a:r>
              <a:rPr sz="1000" spc="-5" dirty="0">
                <a:latin typeface="Arial"/>
                <a:cs typeface="Arial"/>
              </a:rPr>
              <a:t>that is replaced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newer models or  </a:t>
            </a:r>
            <a:r>
              <a:rPr sz="1000" dirty="0">
                <a:latin typeface="Arial"/>
                <a:cs typeface="Arial"/>
              </a:rPr>
              <a:t>becomes </a:t>
            </a:r>
            <a:r>
              <a:rPr sz="1000" spc="-5" dirty="0">
                <a:latin typeface="Arial"/>
                <a:cs typeface="Arial"/>
              </a:rPr>
              <a:t>obsolete. Price cuts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older technology are highly situational and dependent both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 buyer and the technology, but can contribute to substantial cost reductions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10" dirty="0">
                <a:latin typeface="Arial"/>
                <a:cs typeface="Arial"/>
              </a:rPr>
              <a:t>they </a:t>
            </a:r>
            <a:r>
              <a:rPr sz="1000" dirty="0">
                <a:latin typeface="Arial"/>
                <a:cs typeface="Arial"/>
              </a:rPr>
              <a:t>are  </a:t>
            </a:r>
            <a:r>
              <a:rPr sz="1000" spc="-5" dirty="0">
                <a:latin typeface="Arial"/>
                <a:cs typeface="Arial"/>
              </a:rPr>
              <a:t>willing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install older technologies (which is prevalent </a:t>
            </a:r>
            <a:r>
              <a:rPr sz="1000" dirty="0">
                <a:latin typeface="Arial"/>
                <a:cs typeface="Arial"/>
              </a:rPr>
              <a:t>in markets </a:t>
            </a:r>
            <a:r>
              <a:rPr sz="1000" spc="-5" dirty="0">
                <a:latin typeface="Arial"/>
                <a:cs typeface="Arial"/>
              </a:rPr>
              <a:t>such as the Middle East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where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4898" y="2031448"/>
            <a:ext cx="0" cy="2272665"/>
          </a:xfrm>
          <a:custGeom>
            <a:avLst/>
            <a:gdLst/>
            <a:ahLst/>
            <a:cxnLst/>
            <a:rect l="l" t="t" r="r" b="b"/>
            <a:pathLst>
              <a:path h="2272665">
                <a:moveTo>
                  <a:pt x="0" y="2272660"/>
                </a:moveTo>
                <a:lnTo>
                  <a:pt x="0" y="0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85279" y="430410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85279" y="398031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85279" y="365499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5279" y="333119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85279" y="300588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85279" y="268056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5279" y="235676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85279" y="203144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9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24898" y="4304108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>
                <a:moveTo>
                  <a:pt x="0" y="0"/>
                </a:moveTo>
                <a:lnTo>
                  <a:pt x="3360023" y="0"/>
                </a:lnTo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24898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12328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98234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85664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71570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59000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44906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32336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18242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05672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91578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79008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64914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52344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838250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25680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211586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99016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584922" y="4304108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44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92711" y="2905548"/>
            <a:ext cx="2799715" cy="692150"/>
          </a:xfrm>
          <a:custGeom>
            <a:avLst/>
            <a:gdLst/>
            <a:ahLst/>
            <a:cxnLst/>
            <a:rect l="l" t="t" r="r" b="b"/>
            <a:pathLst>
              <a:path w="2799715" h="692150">
                <a:moveTo>
                  <a:pt x="0" y="691679"/>
                </a:moveTo>
                <a:lnTo>
                  <a:pt x="185906" y="636953"/>
                </a:lnTo>
                <a:lnTo>
                  <a:pt x="373335" y="606549"/>
                </a:lnTo>
                <a:lnTo>
                  <a:pt x="559242" y="510778"/>
                </a:lnTo>
                <a:lnTo>
                  <a:pt x="746671" y="521419"/>
                </a:lnTo>
                <a:lnTo>
                  <a:pt x="932577" y="390684"/>
                </a:lnTo>
                <a:lnTo>
                  <a:pt x="1120007" y="307075"/>
                </a:lnTo>
                <a:lnTo>
                  <a:pt x="1305913" y="241707"/>
                </a:lnTo>
                <a:lnTo>
                  <a:pt x="1493343" y="121613"/>
                </a:lnTo>
                <a:lnTo>
                  <a:pt x="1679249" y="104892"/>
                </a:lnTo>
                <a:lnTo>
                  <a:pt x="1866679" y="114013"/>
                </a:lnTo>
                <a:lnTo>
                  <a:pt x="2052585" y="126174"/>
                </a:lnTo>
                <a:lnTo>
                  <a:pt x="2240015" y="95770"/>
                </a:lnTo>
                <a:lnTo>
                  <a:pt x="2425921" y="66887"/>
                </a:lnTo>
                <a:lnTo>
                  <a:pt x="2613351" y="34964"/>
                </a:lnTo>
                <a:lnTo>
                  <a:pt x="2799257" y="0"/>
                </a:lnTo>
              </a:path>
            </a:pathLst>
          </a:custGeom>
          <a:ln w="27366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91949" y="2542986"/>
            <a:ext cx="2800985" cy="778510"/>
          </a:xfrm>
          <a:custGeom>
            <a:avLst/>
            <a:gdLst/>
            <a:ahLst/>
            <a:cxnLst/>
            <a:rect l="l" t="t" r="r" b="b"/>
            <a:pathLst>
              <a:path w="2800985" h="778510">
                <a:moveTo>
                  <a:pt x="0" y="778329"/>
                </a:moveTo>
                <a:lnTo>
                  <a:pt x="187429" y="714482"/>
                </a:lnTo>
                <a:lnTo>
                  <a:pt x="373335" y="605029"/>
                </a:lnTo>
                <a:lnTo>
                  <a:pt x="560765" y="574625"/>
                </a:lnTo>
                <a:lnTo>
                  <a:pt x="746671" y="465173"/>
                </a:lnTo>
                <a:lnTo>
                  <a:pt x="934101" y="413487"/>
                </a:lnTo>
                <a:lnTo>
                  <a:pt x="1120007" y="355720"/>
                </a:lnTo>
                <a:lnTo>
                  <a:pt x="1307437" y="331398"/>
                </a:lnTo>
                <a:lnTo>
                  <a:pt x="1493343" y="294913"/>
                </a:lnTo>
                <a:lnTo>
                  <a:pt x="1680773" y="253869"/>
                </a:lnTo>
                <a:lnTo>
                  <a:pt x="1866679" y="193062"/>
                </a:lnTo>
                <a:lnTo>
                  <a:pt x="2054109" y="144416"/>
                </a:lnTo>
                <a:lnTo>
                  <a:pt x="2240015" y="109452"/>
                </a:lnTo>
                <a:lnTo>
                  <a:pt x="2427445" y="76008"/>
                </a:lnTo>
                <a:lnTo>
                  <a:pt x="2613351" y="38004"/>
                </a:lnTo>
                <a:lnTo>
                  <a:pt x="2800781" y="0"/>
                </a:lnTo>
              </a:path>
            </a:pathLst>
          </a:custGeom>
          <a:ln w="38010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92711" y="2306599"/>
            <a:ext cx="2799715" cy="511175"/>
          </a:xfrm>
          <a:custGeom>
            <a:avLst/>
            <a:gdLst/>
            <a:ahLst/>
            <a:cxnLst/>
            <a:rect l="l" t="t" r="r" b="b"/>
            <a:pathLst>
              <a:path w="2799715" h="511175">
                <a:moveTo>
                  <a:pt x="0" y="510778"/>
                </a:moveTo>
                <a:lnTo>
                  <a:pt x="185906" y="398285"/>
                </a:lnTo>
                <a:lnTo>
                  <a:pt x="373335" y="334438"/>
                </a:lnTo>
                <a:lnTo>
                  <a:pt x="559242" y="252348"/>
                </a:lnTo>
                <a:lnTo>
                  <a:pt x="746671" y="407406"/>
                </a:lnTo>
                <a:lnTo>
                  <a:pt x="932577" y="363321"/>
                </a:lnTo>
                <a:lnTo>
                  <a:pt x="1120007" y="305555"/>
                </a:lnTo>
                <a:lnTo>
                  <a:pt x="1305913" y="326837"/>
                </a:lnTo>
                <a:lnTo>
                  <a:pt x="1493343" y="241707"/>
                </a:lnTo>
                <a:lnTo>
                  <a:pt x="1679249" y="212824"/>
                </a:lnTo>
                <a:lnTo>
                  <a:pt x="1866679" y="214344"/>
                </a:lnTo>
                <a:lnTo>
                  <a:pt x="2052585" y="237147"/>
                </a:lnTo>
                <a:lnTo>
                  <a:pt x="2240015" y="212824"/>
                </a:lnTo>
                <a:lnTo>
                  <a:pt x="2425921" y="144416"/>
                </a:lnTo>
                <a:lnTo>
                  <a:pt x="2613351" y="72968"/>
                </a:lnTo>
                <a:lnTo>
                  <a:pt x="2799257" y="0"/>
                </a:lnTo>
              </a:path>
            </a:pathLst>
          </a:custGeom>
          <a:ln w="21284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21471" y="4766245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02" y="0"/>
                </a:lnTo>
              </a:path>
            </a:pathLst>
          </a:custGeom>
          <a:ln w="27363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67381" y="4765487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02" y="0"/>
                </a:lnTo>
              </a:path>
            </a:pathLst>
          </a:custGeom>
          <a:ln w="38004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492343" y="4766245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20002" y="0"/>
                </a:lnTo>
              </a:path>
            </a:pathLst>
          </a:custGeom>
          <a:ln w="21282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016304" y="837946"/>
            <a:ext cx="5632450" cy="823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92759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natural gas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cheap or </a:t>
            </a:r>
            <a:r>
              <a:rPr sz="1000" dirty="0">
                <a:latin typeface="Arial"/>
                <a:cs typeface="Arial"/>
              </a:rPr>
              <a:t>free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less of a concern).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one of the ways that  suppliers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price expectations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different global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28079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5: Overall Price Forecast for Gas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R="362902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R="362902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R="362902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Times New Roman"/>
              <a:cs typeface="Times New Roman"/>
            </a:endParaRPr>
          </a:p>
          <a:p>
            <a:pPr marL="480059">
              <a:lnSpc>
                <a:spcPct val="100000"/>
              </a:lnSpc>
              <a:tabLst>
                <a:tab pos="932815" algn="l"/>
              </a:tabLst>
            </a:pPr>
            <a:r>
              <a:rPr sz="1000" b="1" spc="-5" dirty="0">
                <a:latin typeface="Calibri"/>
                <a:cs typeface="Calibri"/>
              </a:rPr>
              <a:t>Cost	</a:t>
            </a:r>
            <a:r>
              <a:rPr sz="1500" spc="-7" baseline="5555" dirty="0">
                <a:latin typeface="Calibri"/>
                <a:cs typeface="Calibri"/>
              </a:rPr>
              <a:t>20</a:t>
            </a:r>
            <a:endParaRPr sz="1500" baseline="5555">
              <a:latin typeface="Calibri"/>
              <a:cs typeface="Calibri"/>
            </a:endParaRPr>
          </a:p>
          <a:p>
            <a:pPr marL="506095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per</a:t>
            </a:r>
            <a:endParaRPr sz="1000">
              <a:latin typeface="Calibri"/>
              <a:cs typeface="Calibri"/>
            </a:endParaRPr>
          </a:p>
          <a:p>
            <a:pPr marL="344805">
              <a:lnSpc>
                <a:spcPct val="100000"/>
              </a:lnSpc>
              <a:spcBef>
                <a:spcPts val="20"/>
              </a:spcBef>
            </a:pPr>
            <a:r>
              <a:rPr sz="1000" b="1" spc="-5" dirty="0">
                <a:latin typeface="Calibri"/>
                <a:cs typeface="Calibri"/>
              </a:rPr>
              <a:t>Unit ($m) </a:t>
            </a:r>
            <a:r>
              <a:rPr sz="1000" b="1" spc="18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R="362902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marR="3564254" algn="ctr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Times New Roman"/>
              <a:cs typeface="Times New Roman"/>
            </a:endParaRPr>
          </a:p>
          <a:p>
            <a:pPr marL="96583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  <a:p>
            <a:pPr marL="117284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2004    2006    2008    2010    2012    2014    2016    2018    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1760220">
              <a:lnSpc>
                <a:spcPct val="100000"/>
              </a:lnSpc>
              <a:tabLst>
                <a:tab pos="2506345" algn="l"/>
                <a:tab pos="3475354" algn="l"/>
                <a:tab pos="3832225" algn="l"/>
              </a:tabLst>
            </a:pPr>
            <a:r>
              <a:rPr sz="1000" spc="-5" dirty="0">
                <a:latin typeface="Calibri"/>
                <a:cs typeface="Calibri"/>
              </a:rPr>
              <a:t>Min	Global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Average		Max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>
              <a:lnSpc>
                <a:spcPct val="143700"/>
              </a:lnSpc>
            </a:pPr>
            <a:r>
              <a:rPr sz="1000" dirty="0">
                <a:latin typeface="Arial"/>
                <a:cs typeface="Arial"/>
              </a:rPr>
              <a:t>“Country </a:t>
            </a:r>
            <a:r>
              <a:rPr sz="1000" spc="-5" dirty="0">
                <a:latin typeface="Arial"/>
                <a:cs typeface="Arial"/>
              </a:rPr>
              <a:t>pricing” plays a </a:t>
            </a:r>
            <a:r>
              <a:rPr sz="1000" dirty="0">
                <a:latin typeface="Arial"/>
                <a:cs typeface="Arial"/>
              </a:rPr>
              <a:t>strong </a:t>
            </a:r>
            <a:r>
              <a:rPr sz="1000" spc="-5" dirty="0">
                <a:latin typeface="Arial"/>
                <a:cs typeface="Arial"/>
              </a:rPr>
              <a:t>role in the final price paid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gas turbine. According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Siemens, the full package price of a gas turbine generator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sold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Turkey recently </a:t>
            </a:r>
            <a:r>
              <a:rPr sz="1000" spc="-5" dirty="0">
                <a:latin typeface="Arial"/>
                <a:cs typeface="Arial"/>
              </a:rPr>
              <a:t>was </a:t>
            </a:r>
            <a:r>
              <a:rPr sz="1000" dirty="0">
                <a:latin typeface="Arial"/>
                <a:cs typeface="Arial"/>
              </a:rPr>
              <a:t>$13m,  </a:t>
            </a:r>
            <a:r>
              <a:rPr sz="1000" spc="-5" dirty="0">
                <a:latin typeface="Arial"/>
                <a:cs typeface="Arial"/>
              </a:rPr>
              <a:t>compared to $19m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model </a:t>
            </a:r>
            <a:r>
              <a:rPr sz="1000" spc="-5" dirty="0">
                <a:latin typeface="Arial"/>
                <a:cs typeface="Arial"/>
              </a:rPr>
              <a:t>sold 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(a 32% </a:t>
            </a:r>
            <a:r>
              <a:rPr sz="1000" dirty="0">
                <a:latin typeface="Arial"/>
                <a:cs typeface="Arial"/>
              </a:rPr>
              <a:t>difference). </a:t>
            </a:r>
            <a:r>
              <a:rPr sz="1000" spc="-5" dirty="0">
                <a:latin typeface="Arial"/>
                <a:cs typeface="Arial"/>
              </a:rPr>
              <a:t>This price variation </a:t>
            </a:r>
            <a:r>
              <a:rPr sz="1000" spc="-10" dirty="0">
                <a:latin typeface="Arial"/>
                <a:cs typeface="Arial"/>
              </a:rPr>
              <a:t>was  </a:t>
            </a:r>
            <a:r>
              <a:rPr sz="1000" dirty="0">
                <a:latin typeface="Arial"/>
                <a:cs typeface="Arial"/>
              </a:rPr>
              <a:t>largely </a:t>
            </a:r>
            <a:r>
              <a:rPr sz="1000" spc="-5" dirty="0">
                <a:latin typeface="Arial"/>
                <a:cs typeface="Arial"/>
              </a:rPr>
              <a:t>due to the </a:t>
            </a:r>
            <a:r>
              <a:rPr sz="1000" dirty="0">
                <a:latin typeface="Arial"/>
                <a:cs typeface="Arial"/>
              </a:rPr>
              <a:t>German </a:t>
            </a:r>
            <a:r>
              <a:rPr sz="1000" spc="-5" dirty="0">
                <a:latin typeface="Arial"/>
                <a:cs typeface="Arial"/>
              </a:rPr>
              <a:t>customer’s specification of multiple deluxe options </a:t>
            </a:r>
            <a:r>
              <a:rPr sz="1000" spc="5" dirty="0">
                <a:latin typeface="Arial"/>
                <a:cs typeface="Arial"/>
              </a:rPr>
              <a:t>(e.g. </a:t>
            </a:r>
            <a:r>
              <a:rPr sz="1000" spc="-5" dirty="0">
                <a:latin typeface="Arial"/>
                <a:cs typeface="Arial"/>
              </a:rPr>
              <a:t>inlet air fogging,  stainless steel cooling water tankage and supports, and a four-week string test of the package  compared to the standard </a:t>
            </a:r>
            <a:r>
              <a:rPr sz="1000" dirty="0">
                <a:latin typeface="Arial"/>
                <a:cs typeface="Arial"/>
              </a:rPr>
              <a:t>72 </a:t>
            </a:r>
            <a:r>
              <a:rPr sz="1000" spc="-5" dirty="0">
                <a:latin typeface="Arial"/>
                <a:cs typeface="Arial"/>
              </a:rPr>
              <a:t>hours). However,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Turkey </a:t>
            </a:r>
            <a:r>
              <a:rPr sz="1000" spc="-5" dirty="0">
                <a:latin typeface="Arial"/>
                <a:cs typeface="Arial"/>
              </a:rPr>
              <a:t>was still 15% lower than the  standard unit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in Germany after backing out differences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options and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auxiliaries.</a:t>
            </a:r>
            <a:endParaRPr sz="1000">
              <a:latin typeface="Arial"/>
              <a:cs typeface="Arial"/>
            </a:endParaRPr>
          </a:p>
          <a:p>
            <a:pPr marL="12700" marR="3937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As mentioned above, suppliers typically </a:t>
            </a:r>
            <a:r>
              <a:rPr sz="1000" dirty="0">
                <a:latin typeface="Arial"/>
                <a:cs typeface="Arial"/>
              </a:rPr>
              <a:t>offset </a:t>
            </a:r>
            <a:r>
              <a:rPr sz="1000" spc="-5" dirty="0">
                <a:latin typeface="Arial"/>
                <a:cs typeface="Arial"/>
              </a:rPr>
              <a:t>the impact of regional price differences </a:t>
            </a:r>
            <a:r>
              <a:rPr sz="1000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substituting older technology, which lowers their manufacturing </a:t>
            </a:r>
            <a:r>
              <a:rPr sz="1000" dirty="0">
                <a:latin typeface="Arial"/>
                <a:cs typeface="Arial"/>
              </a:rPr>
              <a:t>costs, </a:t>
            </a:r>
            <a:r>
              <a:rPr sz="1000" spc="-5" dirty="0">
                <a:latin typeface="Arial"/>
                <a:cs typeface="Arial"/>
              </a:rPr>
              <a:t>which in turn preserves their  margins. This value engineering typically focuses on </a:t>
            </a:r>
            <a:r>
              <a:rPr sz="1000" dirty="0">
                <a:latin typeface="Arial"/>
                <a:cs typeface="Arial"/>
              </a:rPr>
              <a:t>combustion, </a:t>
            </a:r>
            <a:r>
              <a:rPr sz="1000" spc="-5" dirty="0">
                <a:latin typeface="Arial"/>
                <a:cs typeface="Arial"/>
              </a:rPr>
              <a:t>sensor, and control </a:t>
            </a:r>
            <a:r>
              <a:rPr sz="1000" dirty="0">
                <a:latin typeface="Arial"/>
                <a:cs typeface="Arial"/>
              </a:rPr>
              <a:t>systems. </a:t>
            </a:r>
            <a:r>
              <a:rPr sz="1000" spc="-5" dirty="0">
                <a:latin typeface="Arial"/>
                <a:cs typeface="Arial"/>
              </a:rPr>
              <a:t>For  example, eliminating the </a:t>
            </a:r>
            <a:r>
              <a:rPr sz="1000" dirty="0">
                <a:latin typeface="Arial"/>
                <a:cs typeface="Arial"/>
              </a:rPr>
              <a:t>dry low </a:t>
            </a:r>
            <a:r>
              <a:rPr sz="1000" spc="-5" dirty="0">
                <a:latin typeface="Arial"/>
                <a:cs typeface="Arial"/>
              </a:rPr>
              <a:t>nox combustion system typically included in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current models,  a supplier can reduce the manufacturing cost of the unit </a:t>
            </a:r>
            <a:r>
              <a:rPr sz="1000" dirty="0">
                <a:latin typeface="Arial"/>
                <a:cs typeface="Arial"/>
              </a:rPr>
              <a:t>by 5-6% </a:t>
            </a:r>
            <a:r>
              <a:rPr sz="1000" spc="-5" dirty="0">
                <a:latin typeface="Arial"/>
                <a:cs typeface="Arial"/>
              </a:rPr>
              <a:t>in one </a:t>
            </a:r>
            <a:r>
              <a:rPr sz="1000" dirty="0">
                <a:latin typeface="Arial"/>
                <a:cs typeface="Arial"/>
              </a:rPr>
              <a:t>stroke, </a:t>
            </a:r>
            <a:r>
              <a:rPr sz="1000" spc="-5" dirty="0">
                <a:latin typeface="Arial"/>
                <a:cs typeface="Arial"/>
              </a:rPr>
              <a:t>allowing it to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a 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substantial “country-based” discount. </a:t>
            </a:r>
            <a:r>
              <a:rPr sz="1000" spc="5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also </a:t>
            </a:r>
            <a:r>
              <a:rPr sz="1000" dirty="0">
                <a:latin typeface="Arial"/>
                <a:cs typeface="Arial"/>
              </a:rPr>
              <a:t>attempt </a:t>
            </a:r>
            <a:r>
              <a:rPr sz="1000" spc="-5" dirty="0">
                <a:latin typeface="Arial"/>
                <a:cs typeface="Arial"/>
              </a:rPr>
              <a:t>to use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local components where  available (e.g.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strategy of building local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supply major </a:t>
            </a:r>
            <a:r>
              <a:rPr sz="1000" spc="-5" dirty="0">
                <a:latin typeface="Arial"/>
                <a:cs typeface="Arial"/>
              </a:rPr>
              <a:t>domestic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and  Eastern Europe adopted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GE, </a:t>
            </a:r>
            <a:r>
              <a:rPr sz="1000" dirty="0">
                <a:latin typeface="Arial"/>
                <a:cs typeface="Arial"/>
              </a:rPr>
              <a:t>Siemens, </a:t>
            </a:r>
            <a:r>
              <a:rPr sz="1000" spc="-5" dirty="0">
                <a:latin typeface="Arial"/>
                <a:cs typeface="Arial"/>
              </a:rPr>
              <a:t>MHI, and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Alstom).</a:t>
            </a:r>
            <a:endParaRPr sz="1000">
              <a:latin typeface="Arial"/>
              <a:cs typeface="Arial"/>
            </a:endParaRPr>
          </a:p>
          <a:p>
            <a:pPr marL="12700" marR="33020">
              <a:lnSpc>
                <a:spcPct val="1440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following regional comparisons are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 combination of cost factors that drive buyers’  price expectations, supplier feedback on the prices buyers are willing to pay, and indicative contract  </a:t>
            </a:r>
            <a:r>
              <a:rPr sz="1000" spc="-10" dirty="0">
                <a:latin typeface="Arial"/>
                <a:cs typeface="Arial"/>
              </a:rPr>
              <a:t>data.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33271" y="1807986"/>
            <a:ext cx="5263515" cy="3078480"/>
          </a:xfrm>
          <a:custGeom>
            <a:avLst/>
            <a:gdLst/>
            <a:ahLst/>
            <a:cxnLst/>
            <a:rect l="l" t="t" r="r" b="b"/>
            <a:pathLst>
              <a:path w="5263515" h="3078479">
                <a:moveTo>
                  <a:pt x="0" y="3078353"/>
                </a:moveTo>
                <a:lnTo>
                  <a:pt x="5263275" y="3078353"/>
                </a:lnTo>
                <a:lnTo>
                  <a:pt x="5263275" y="0"/>
                </a:lnTo>
                <a:lnTo>
                  <a:pt x="0" y="0"/>
                </a:lnTo>
                <a:lnTo>
                  <a:pt x="0" y="3078353"/>
                </a:lnTo>
                <a:close/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29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00173" y="903477"/>
            <a:ext cx="375856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5: 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Gas</a:t>
            </a:r>
            <a:r>
              <a:rPr sz="1000" b="1" spc="5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1213357"/>
          <a:ext cx="4965065" cy="2691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16304" y="3895470"/>
            <a:ext cx="5640070" cy="546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Notes</a:t>
            </a:r>
            <a:r>
              <a:rPr sz="1000" spc="-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90525"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latin typeface="Arial"/>
                <a:cs typeface="Arial"/>
              </a:rPr>
              <a:t>“*”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supplied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foreign </a:t>
            </a:r>
            <a:r>
              <a:rPr sz="1000" spc="-5" dirty="0">
                <a:latin typeface="Arial"/>
                <a:cs typeface="Arial"/>
              </a:rPr>
              <a:t>manufacturers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only</a:t>
            </a:r>
            <a:endParaRPr sz="1000">
              <a:latin typeface="Arial"/>
              <a:cs typeface="Arial"/>
            </a:endParaRPr>
          </a:p>
          <a:p>
            <a:pPr marL="12700" marR="210820">
              <a:lnSpc>
                <a:spcPct val="143800"/>
              </a:lnSpc>
              <a:spcBef>
                <a:spcPts val="25"/>
              </a:spcBef>
            </a:pPr>
            <a:r>
              <a:rPr sz="1000" spc="-5" dirty="0">
                <a:latin typeface="Arial"/>
                <a:cs typeface="Arial"/>
              </a:rPr>
              <a:t>Chinese buyers expect the lowest costs. Local manufacturers such as Shanghai Electric can  license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from global manufacturers and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them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domestic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at lower  costs, so global manufacturers </a:t>
            </a:r>
            <a:r>
              <a:rPr sz="1000" dirty="0">
                <a:latin typeface="Arial"/>
                <a:cs typeface="Arial"/>
              </a:rPr>
              <a:t>must meet </a:t>
            </a:r>
            <a:r>
              <a:rPr sz="1000" spc="-5" dirty="0">
                <a:latin typeface="Arial"/>
                <a:cs typeface="Arial"/>
              </a:rPr>
              <a:t>those cost expectations 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a sale in the country.  Package costs are typically 30% </a:t>
            </a:r>
            <a:r>
              <a:rPr sz="1000" dirty="0">
                <a:latin typeface="Arial"/>
                <a:cs typeface="Arial"/>
              </a:rPr>
              <a:t>below </a:t>
            </a:r>
            <a:r>
              <a:rPr sz="1000" spc="-5" dirty="0">
                <a:latin typeface="Arial"/>
                <a:cs typeface="Arial"/>
              </a:rPr>
              <a:t>“list price” levels 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mature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prices, and the  bare turbine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typically 20% lower. For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000"/>
              </a:lnSpc>
              <a:spcBef>
                <a:spcPts val="6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five 6FA units that GE sold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power generators in China’s Zhejiang Province went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discount of 20% (additive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other 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volume).</a:t>
            </a:r>
            <a:endParaRPr sz="1000">
              <a:latin typeface="Arial"/>
              <a:cs typeface="Arial"/>
            </a:endParaRPr>
          </a:p>
          <a:p>
            <a:pPr marL="469265" marR="22225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When </a:t>
            </a:r>
            <a:r>
              <a:rPr sz="1000" spc="-5" dirty="0">
                <a:latin typeface="Arial"/>
                <a:cs typeface="Arial"/>
              </a:rPr>
              <a:t>Alstom sold a </a:t>
            </a:r>
            <a:r>
              <a:rPr sz="1000" dirty="0">
                <a:latin typeface="Arial"/>
                <a:cs typeface="Arial"/>
              </a:rPr>
              <a:t>GT13E2 to </a:t>
            </a:r>
            <a:r>
              <a:rPr sz="1000" spc="-5" dirty="0">
                <a:latin typeface="Arial"/>
                <a:cs typeface="Arial"/>
              </a:rPr>
              <a:t>Shenzhen </a:t>
            </a:r>
            <a:r>
              <a:rPr sz="1000" dirty="0">
                <a:latin typeface="Arial"/>
                <a:cs typeface="Arial"/>
              </a:rPr>
              <a:t>Nantian </a:t>
            </a:r>
            <a:r>
              <a:rPr sz="1000" spc="-5" dirty="0">
                <a:latin typeface="Arial"/>
                <a:cs typeface="Arial"/>
              </a:rPr>
              <a:t>Electric Power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late 2012,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unit, </a:t>
            </a:r>
            <a:r>
              <a:rPr sz="1000" dirty="0">
                <a:latin typeface="Arial"/>
                <a:cs typeface="Arial"/>
              </a:rPr>
              <a:t>$30m,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consistent a discount of approximately 20% vs. global pricing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levels.</a:t>
            </a:r>
            <a:endParaRPr sz="1000">
              <a:latin typeface="Arial"/>
              <a:cs typeface="Arial"/>
            </a:endParaRPr>
          </a:p>
          <a:p>
            <a:pPr marL="469265" marR="6858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Baotou </a:t>
            </a:r>
            <a:r>
              <a:rPr sz="1000" dirty="0">
                <a:latin typeface="Arial"/>
                <a:cs typeface="Arial"/>
              </a:rPr>
              <a:t>Iron </a:t>
            </a:r>
            <a:r>
              <a:rPr sz="1000" spc="-5" dirty="0">
                <a:latin typeface="Arial"/>
                <a:cs typeface="Arial"/>
              </a:rPr>
              <a:t>&amp; </a:t>
            </a:r>
            <a:r>
              <a:rPr sz="1000" dirty="0">
                <a:latin typeface="Arial"/>
                <a:cs typeface="Arial"/>
              </a:rPr>
              <a:t>Steel ordered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combined cycle </a:t>
            </a:r>
            <a:r>
              <a:rPr sz="1000" dirty="0">
                <a:latin typeface="Arial"/>
                <a:cs typeface="Arial"/>
              </a:rPr>
              <a:t>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Q3 </a:t>
            </a:r>
            <a:r>
              <a:rPr sz="1000" spc="-5" dirty="0">
                <a:latin typeface="Arial"/>
                <a:cs typeface="Arial"/>
              </a:rPr>
              <a:t>to generate power from  blast furnace gas created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steelworks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Baotou </a:t>
            </a:r>
            <a:r>
              <a:rPr sz="1000" dirty="0">
                <a:latin typeface="Arial"/>
                <a:cs typeface="Arial"/>
              </a:rPr>
              <a:t>City </a:t>
            </a:r>
            <a:r>
              <a:rPr sz="1000" spc="-5" dirty="0">
                <a:latin typeface="Arial"/>
                <a:cs typeface="Arial"/>
              </a:rPr>
              <a:t>(Mongolia). MHI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the  </a:t>
            </a:r>
            <a:r>
              <a:rPr sz="1000" dirty="0">
                <a:latin typeface="Arial"/>
                <a:cs typeface="Arial"/>
              </a:rPr>
              <a:t>first </a:t>
            </a:r>
            <a:r>
              <a:rPr sz="1000" spc="-5" dirty="0">
                <a:latin typeface="Arial"/>
                <a:cs typeface="Arial"/>
              </a:rPr>
              <a:t>of the units (using its M701S (DA) gas </a:t>
            </a:r>
            <a:r>
              <a:rPr sz="1000" dirty="0">
                <a:latin typeface="Arial"/>
                <a:cs typeface="Arial"/>
              </a:rPr>
              <a:t>turbine), </a:t>
            </a:r>
            <a:r>
              <a:rPr sz="1000" spc="-5" dirty="0">
                <a:latin typeface="Arial"/>
                <a:cs typeface="Arial"/>
              </a:rPr>
              <a:t>delivering the equipment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2014 </a:t>
            </a:r>
            <a:r>
              <a:rPr sz="1000" spc="-5" dirty="0">
                <a:latin typeface="Arial"/>
                <a:cs typeface="Arial"/>
              </a:rPr>
              <a:t>Q2.  Chinese Dongfang Turbine will manufacture the equipment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second unit, under  license from MHI, 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in 2014 Q3.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total value of the gas turbines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dirty="0">
                <a:latin typeface="Arial"/>
                <a:cs typeface="Arial"/>
              </a:rPr>
              <a:t>approximately $46m, </a:t>
            </a:r>
            <a:r>
              <a:rPr sz="1000" spc="-5" dirty="0">
                <a:latin typeface="Arial"/>
                <a:cs typeface="Arial"/>
              </a:rPr>
              <a:t>nearly 20-25% below MHI’s </a:t>
            </a:r>
            <a:r>
              <a:rPr sz="1000" dirty="0">
                <a:latin typeface="Arial"/>
                <a:cs typeface="Arial"/>
              </a:rPr>
              <a:t>normal </a:t>
            </a:r>
            <a:r>
              <a:rPr sz="1000" spc="-5" dirty="0">
                <a:latin typeface="Arial"/>
                <a:cs typeface="Arial"/>
              </a:rPr>
              <a:t>selling price. This is, in part,  achieved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migrating production of the second unit to Dongfang’s Chinese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facilities.</a:t>
            </a:r>
            <a:endParaRPr sz="1000">
              <a:latin typeface="Arial"/>
              <a:cs typeface="Arial"/>
            </a:endParaRPr>
          </a:p>
          <a:p>
            <a:pPr marL="12700" marR="38100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India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also a relatively less expensive </a:t>
            </a:r>
            <a:r>
              <a:rPr sz="1000" dirty="0">
                <a:latin typeface="Arial"/>
                <a:cs typeface="Arial"/>
              </a:rPr>
              <a:t>market. </a:t>
            </a:r>
            <a:r>
              <a:rPr sz="1000" spc="-5" dirty="0">
                <a:latin typeface="Arial"/>
                <a:cs typeface="Arial"/>
              </a:rPr>
              <a:t>Alstom sold a combined cycle plant to </a:t>
            </a:r>
            <a:r>
              <a:rPr sz="1000" dirty="0">
                <a:latin typeface="Arial"/>
                <a:cs typeface="Arial"/>
              </a:rPr>
              <a:t>GVK  </a:t>
            </a:r>
            <a:r>
              <a:rPr sz="1000" spc="-5" dirty="0">
                <a:latin typeface="Arial"/>
                <a:cs typeface="Arial"/>
              </a:rPr>
              <a:t>Industries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in 2013,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overall contract values 15-20% lower than similar contracts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Europe.</a:t>
            </a:r>
            <a:endParaRPr sz="1000">
              <a:latin typeface="Arial"/>
              <a:cs typeface="Arial"/>
            </a:endParaRPr>
          </a:p>
          <a:p>
            <a:pPr marL="12700" marR="3619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Russian price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are typically about 15% below global price levels.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robust  competition from local manufacturers compared to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regions –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form Russian suppliers ZM  Turbines and Perm Motors and Ukrainian Motor Sich –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a strong </a:t>
            </a:r>
            <a:r>
              <a:rPr sz="1000" dirty="0">
                <a:latin typeface="Arial"/>
                <a:cs typeface="Arial"/>
              </a:rPr>
              <a:t>migration </a:t>
            </a:r>
            <a:r>
              <a:rPr sz="1000" spc="-5" dirty="0">
                <a:latin typeface="Arial"/>
                <a:cs typeface="Arial"/>
              </a:rPr>
              <a:t>of global  suppliers GE, </a:t>
            </a:r>
            <a:r>
              <a:rPr sz="1000" dirty="0">
                <a:latin typeface="Arial"/>
                <a:cs typeface="Arial"/>
              </a:rPr>
              <a:t>Siemens, </a:t>
            </a:r>
            <a:r>
              <a:rPr sz="1000" spc="-5" dirty="0">
                <a:latin typeface="Arial"/>
                <a:cs typeface="Arial"/>
              </a:rPr>
              <a:t>and Alstom into Eastern European Manufacturing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985"/>
            <a:ext cx="5751195" cy="582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75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Figures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3800"/>
              </a:lnSpc>
              <a:spcBef>
                <a:spcPts val="10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1: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2: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ac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– Gas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3: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4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4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. C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y</a:t>
            </a:r>
            <a:r>
              <a:rPr sz="1000" spc="5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– Gas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4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17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4: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ost 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truc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ure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5: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Fo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ecast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29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6: Gas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.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Po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w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er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Ou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7: Gas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re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um</a:t>
            </a:r>
            <a:r>
              <a:rPr sz="1000" spc="1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tal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1% of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0" dirty="0">
                <a:latin typeface="Arial"/>
                <a:cs typeface="Arial"/>
                <a:hlinkClick r:id="rId7" action="ppaction://hlinksldjump"/>
              </a:rPr>
              <a:t>ff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(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ech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al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Dr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e)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8: Gas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C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k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W</a:t>
            </a:r>
            <a:r>
              <a:rPr sz="1000" spc="4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20" dirty="0">
                <a:latin typeface="Arial"/>
                <a:cs typeface="Arial"/>
                <a:hlinkClick r:id="rId8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erat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ng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y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37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9: Gas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9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co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9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38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39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1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d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am</a:t>
            </a:r>
            <a:r>
              <a:rPr sz="1000" spc="5" dirty="0">
                <a:latin typeface="Arial"/>
                <a:cs typeface="Arial"/>
                <a:hlinkClick r:id="rId11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44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Ca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arg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-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am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45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3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De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. 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ac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y -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48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Cost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tructure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am</a:t>
            </a:r>
            <a:r>
              <a:rPr sz="1000" spc="5" dirty="0">
                <a:latin typeface="Arial"/>
                <a:cs typeface="Arial"/>
                <a:hlinkClick r:id="rId14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52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er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recast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55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am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Cost 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v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.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wer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Out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ut </a:t>
            </a:r>
            <a:r>
              <a:rPr sz="1000" spc="10" dirty="0">
                <a:latin typeface="Arial"/>
                <a:cs typeface="Arial"/>
                <a:hlinkClick r:id="rId16" action="ppaction://hlinksldjump"/>
              </a:rPr>
              <a:t>b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y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 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li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2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nd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am</a:t>
            </a:r>
            <a:r>
              <a:rPr sz="1000" spc="1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res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ure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59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t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am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ne</a:t>
            </a:r>
            <a:r>
              <a:rPr sz="1000" spc="5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Cost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er 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k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W</a:t>
            </a:r>
            <a:r>
              <a:rPr sz="1000" spc="40" dirty="0">
                <a:latin typeface="Arial"/>
                <a:cs typeface="Arial"/>
                <a:hlinkClick r:id="rId1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I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ta</a:t>
            </a:r>
            <a:r>
              <a:rPr sz="1000" spc="-15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6" action="ppaction://hlinksldjump"/>
              </a:rPr>
              <a:t>ed </a:t>
            </a:r>
            <a:r>
              <a:rPr sz="1000" dirty="0">
                <a:latin typeface="Arial"/>
                <a:cs typeface="Arial"/>
                <a:hlinkClick r:id="rId1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6" action="ppaction://hlinksldjump"/>
              </a:rPr>
              <a:t>59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8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</a:t>
            </a:r>
            <a:r>
              <a:rPr sz="1000" spc="10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spc="-15" dirty="0">
                <a:latin typeface="Arial"/>
                <a:cs typeface="Arial"/>
                <a:hlinkClick r:id="rId17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5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te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m</a:t>
            </a:r>
            <a:r>
              <a:rPr sz="1000" spc="20" dirty="0">
                <a:latin typeface="Arial"/>
                <a:cs typeface="Arial"/>
                <a:hlinkClick r:id="rId17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7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7" action="ppaction://hlinksldjump"/>
              </a:rPr>
              <a:t>60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re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1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h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u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-Cost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te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m</a:t>
            </a:r>
            <a:r>
              <a:rPr sz="1000" spc="20" dirty="0">
                <a:latin typeface="Arial"/>
                <a:cs typeface="Arial"/>
                <a:hlinkClick r:id="rId18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8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8" action="ppaction://hlinksldjump"/>
              </a:rPr>
              <a:t>61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6203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336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052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641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785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359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0589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203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3480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6203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336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4"/>
                </a:moveTo>
                <a:lnTo>
                  <a:pt x="81914" y="81914"/>
                </a:lnTo>
                <a:lnTo>
                  <a:pt x="81914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052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641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5785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359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0589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203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3480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203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336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4" h="81915">
                <a:moveTo>
                  <a:pt x="0" y="81915"/>
                </a:moveTo>
                <a:lnTo>
                  <a:pt x="81914" y="81915"/>
                </a:lnTo>
                <a:lnTo>
                  <a:pt x="81914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052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641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785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359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0589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4203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73480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98575" y="9628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98575" y="9755504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4"/>
                </a:moveTo>
                <a:lnTo>
                  <a:pt x="81915" y="81914"/>
                </a:lnTo>
                <a:lnTo>
                  <a:pt x="81915" y="0"/>
                </a:lnTo>
                <a:lnTo>
                  <a:pt x="0" y="0"/>
                </a:lnTo>
                <a:lnTo>
                  <a:pt x="0" y="81914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98575" y="9886315"/>
            <a:ext cx="81915" cy="81915"/>
          </a:xfrm>
          <a:custGeom>
            <a:avLst/>
            <a:gdLst/>
            <a:ahLst/>
            <a:cxnLst/>
            <a:rect l="l" t="t" r="r" b="b"/>
            <a:pathLst>
              <a:path w="81915" h="81915">
                <a:moveTo>
                  <a:pt x="0" y="81915"/>
                </a:moveTo>
                <a:lnTo>
                  <a:pt x="81915" y="81915"/>
                </a:lnTo>
                <a:lnTo>
                  <a:pt x="81915" y="0"/>
                </a:lnTo>
                <a:lnTo>
                  <a:pt x="0" y="0"/>
                </a:lnTo>
                <a:lnTo>
                  <a:pt x="0" y="81915"/>
                </a:lnTo>
                <a:close/>
              </a:path>
            </a:pathLst>
          </a:custGeom>
          <a:solidFill>
            <a:srgbClr val="D9D9D9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8250"/>
            <a:ext cx="5755640" cy="4575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3810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Data on Africa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scarce, due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large part to the </a:t>
            </a:r>
            <a:r>
              <a:rPr sz="1000" dirty="0">
                <a:latin typeface="Arial"/>
                <a:cs typeface="Arial"/>
              </a:rPr>
              <a:t>comparatively small number </a:t>
            </a:r>
            <a:r>
              <a:rPr sz="1000" spc="-5" dirty="0">
                <a:latin typeface="Arial"/>
                <a:cs typeface="Arial"/>
              </a:rPr>
              <a:t>of units sold there.  However, Nigerian Edo </a:t>
            </a:r>
            <a:r>
              <a:rPr sz="1000" dirty="0">
                <a:latin typeface="Arial"/>
                <a:cs typeface="Arial"/>
              </a:rPr>
              <a:t>Cement </a:t>
            </a:r>
            <a:r>
              <a:rPr sz="1000" spc="-5" dirty="0">
                <a:latin typeface="Arial"/>
                <a:cs typeface="Arial"/>
              </a:rPr>
              <a:t>ordered three SGT-500s from Siemens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Q2 2013, each rated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19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electrical output.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turbines alone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$5m each,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total of </a:t>
            </a:r>
            <a:r>
              <a:rPr sz="1000" dirty="0">
                <a:latin typeface="Arial"/>
                <a:cs typeface="Arial"/>
              </a:rPr>
              <a:t>$15m, </a:t>
            </a:r>
            <a:r>
              <a:rPr sz="1000" spc="-5" dirty="0">
                <a:latin typeface="Arial"/>
                <a:cs typeface="Arial"/>
              </a:rPr>
              <a:t>approximately  20% </a:t>
            </a:r>
            <a:r>
              <a:rPr sz="1000" dirty="0">
                <a:latin typeface="Arial"/>
                <a:cs typeface="Arial"/>
              </a:rPr>
              <a:t>below </a:t>
            </a:r>
            <a:r>
              <a:rPr sz="1000" spc="-5" dirty="0">
                <a:latin typeface="Arial"/>
                <a:cs typeface="Arial"/>
              </a:rPr>
              <a:t>Siemens typical asking price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these units. Regional pricing accounted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5" dirty="0">
                <a:latin typeface="Arial"/>
                <a:cs typeface="Arial"/>
              </a:rPr>
              <a:t>of the  difference, although Siemens gave Edo about a </a:t>
            </a:r>
            <a:r>
              <a:rPr sz="1000" spc="-10" dirty="0">
                <a:latin typeface="Arial"/>
                <a:cs typeface="Arial"/>
              </a:rPr>
              <a:t>5% </a:t>
            </a:r>
            <a:r>
              <a:rPr sz="1000" spc="-5" dirty="0">
                <a:latin typeface="Arial"/>
                <a:cs typeface="Arial"/>
              </a:rPr>
              <a:t>price cut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volume.</a:t>
            </a:r>
            <a:endParaRPr sz="1000">
              <a:latin typeface="Arial"/>
              <a:cs typeface="Arial"/>
            </a:endParaRPr>
          </a:p>
          <a:p>
            <a:pPr marL="127000" marR="461009">
              <a:lnSpc>
                <a:spcPct val="143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Latin American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levels are typically 10% </a:t>
            </a:r>
            <a:r>
              <a:rPr sz="1000" dirty="0">
                <a:latin typeface="Arial"/>
                <a:cs typeface="Arial"/>
              </a:rPr>
              <a:t>below those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North America </a:t>
            </a:r>
            <a:r>
              <a:rPr sz="1000" spc="-5" dirty="0">
                <a:latin typeface="Arial"/>
                <a:cs typeface="Arial"/>
              </a:rPr>
              <a:t>and Europe. For  example:</a:t>
            </a:r>
            <a:endParaRPr sz="1000">
              <a:latin typeface="Arial"/>
              <a:cs typeface="Arial"/>
            </a:endParaRPr>
          </a:p>
          <a:p>
            <a:pPr marL="583565" marR="125095" indent="-227965">
              <a:lnSpc>
                <a:spcPct val="143800"/>
              </a:lnSpc>
              <a:spcBef>
                <a:spcPts val="67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Alstom sold one </a:t>
            </a:r>
            <a:r>
              <a:rPr sz="1000" dirty="0">
                <a:latin typeface="Arial"/>
                <a:cs typeface="Arial"/>
              </a:rPr>
              <a:t>GT24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El </a:t>
            </a:r>
            <a:r>
              <a:rPr sz="1000" dirty="0">
                <a:latin typeface="Arial"/>
                <a:cs typeface="Arial"/>
              </a:rPr>
              <a:t>Sauz </a:t>
            </a:r>
            <a:r>
              <a:rPr sz="1000" spc="-5" dirty="0">
                <a:latin typeface="Arial"/>
                <a:cs typeface="Arial"/>
              </a:rPr>
              <a:t>combined cycle power </a:t>
            </a:r>
            <a:r>
              <a:rPr sz="1000" dirty="0">
                <a:latin typeface="Arial"/>
                <a:cs typeface="Arial"/>
              </a:rPr>
              <a:t>plant </a:t>
            </a:r>
            <a:r>
              <a:rPr sz="1000" spc="-5" dirty="0">
                <a:latin typeface="Arial"/>
                <a:cs typeface="Arial"/>
              </a:rPr>
              <a:t>in Mexico in </a:t>
            </a:r>
            <a:r>
              <a:rPr sz="1000" dirty="0">
                <a:latin typeface="Arial"/>
                <a:cs typeface="Arial"/>
              </a:rPr>
              <a:t>July </a:t>
            </a:r>
            <a:r>
              <a:rPr sz="1000" spc="-5" dirty="0">
                <a:latin typeface="Arial"/>
                <a:cs typeface="Arial"/>
              </a:rPr>
              <a:t>2012,  replacing an </a:t>
            </a:r>
            <a:r>
              <a:rPr sz="1000" spc="-10" dirty="0">
                <a:latin typeface="Arial"/>
                <a:cs typeface="Arial"/>
              </a:rPr>
              <a:t>old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turbine </a:t>
            </a:r>
            <a:r>
              <a:rPr sz="1000" spc="-5" dirty="0">
                <a:latin typeface="Arial"/>
                <a:cs typeface="Arial"/>
              </a:rPr>
              <a:t>(installed in 1981).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turbine sold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11% less than 2012  benchmark prices - $51.7m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package and $39m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turbine itself. Given the lack  of economies of scope and scale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just the one turbine) the discount is evidence of  “country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pricing.”</a:t>
            </a:r>
            <a:endParaRPr sz="1000">
              <a:latin typeface="Arial"/>
              <a:cs typeface="Arial"/>
            </a:endParaRPr>
          </a:p>
          <a:p>
            <a:pPr marL="583565" marR="5080" indent="-227965">
              <a:lnSpc>
                <a:spcPct val="143700"/>
              </a:lnSpc>
              <a:spcBef>
                <a:spcPts val="6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Rolls Royce sold a Trent </a:t>
            </a:r>
            <a:r>
              <a:rPr sz="1000" dirty="0">
                <a:latin typeface="Arial"/>
                <a:cs typeface="Arial"/>
              </a:rPr>
              <a:t>60 </a:t>
            </a:r>
            <a:r>
              <a:rPr sz="1000" spc="10" dirty="0">
                <a:latin typeface="Arial"/>
                <a:cs typeface="Arial"/>
              </a:rPr>
              <a:t>WLE </a:t>
            </a:r>
            <a:r>
              <a:rPr sz="1000" spc="-5" dirty="0">
                <a:latin typeface="Arial"/>
                <a:cs typeface="Arial"/>
              </a:rPr>
              <a:t>gas turbine to Mexican textile and chemical manufacturer  CYDSA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power multiple plants (and sell electricity to the grid),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Vera Cruz. Scheduled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delivery later this year, the turbine sold at a discount of 10% to account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differences  </a:t>
            </a:r>
            <a:r>
              <a:rPr sz="1000" spc="-5" dirty="0">
                <a:latin typeface="Arial"/>
                <a:cs typeface="Arial"/>
              </a:rPr>
              <a:t>in the Mexican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environment.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 marL="12700" marR="250190">
              <a:lnSpc>
                <a:spcPct val="144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Increasing unit power rating increases absolute cost but decreases the cost per </a:t>
            </a:r>
            <a:r>
              <a:rPr sz="1000" spc="15" dirty="0">
                <a:latin typeface="Arial"/>
                <a:cs typeface="Arial"/>
              </a:rPr>
              <a:t>kW. </a:t>
            </a:r>
            <a:r>
              <a:rPr sz="1000" spc="-10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pay </a:t>
            </a:r>
            <a:r>
              <a:rPr sz="1000" spc="-5" dirty="0">
                <a:latin typeface="Arial"/>
                <a:cs typeface="Arial"/>
              </a:rPr>
              <a:t>a  premium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efficiency that decreases with unit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size.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5551296"/>
            <a:ext cx="5090160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At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basic level, the price of a gas turbine is </a:t>
            </a:r>
            <a:r>
              <a:rPr sz="1000" dirty="0">
                <a:latin typeface="Arial"/>
                <a:cs typeface="Arial"/>
              </a:rPr>
              <a:t>determined by </a:t>
            </a:r>
            <a:r>
              <a:rPr sz="1000" spc="-5" dirty="0">
                <a:latin typeface="Arial"/>
                <a:cs typeface="Arial"/>
              </a:rPr>
              <a:t>its size, </a:t>
            </a:r>
            <a:r>
              <a:rPr sz="1000" dirty="0">
                <a:latin typeface="Arial"/>
                <a:cs typeface="Arial"/>
              </a:rPr>
              <a:t>most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commonly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5760890"/>
            <a:ext cx="5616575" cy="82359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denominated in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of electrical output, or horsepower </a:t>
            </a:r>
            <a:r>
              <a:rPr sz="1000" dirty="0">
                <a:latin typeface="Arial"/>
                <a:cs typeface="Arial"/>
              </a:rPr>
              <a:t>for mechanical </a:t>
            </a:r>
            <a:r>
              <a:rPr sz="1000" spc="-5" dirty="0">
                <a:latin typeface="Arial"/>
                <a:cs typeface="Arial"/>
              </a:rPr>
              <a:t>drive units. For ease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comparison, all units are described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rating (which equates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horsepower rating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0.745).  Cost per incremental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decreases with unit size, as described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tables below </a:t>
            </a:r>
            <a:r>
              <a:rPr sz="1000" dirty="0">
                <a:latin typeface="Arial"/>
                <a:cs typeface="Arial"/>
              </a:rPr>
              <a:t>for the  </a:t>
            </a:r>
            <a:r>
              <a:rPr sz="1000" spc="-5" dirty="0">
                <a:latin typeface="Arial"/>
                <a:cs typeface="Arial"/>
              </a:rPr>
              <a:t>reference units covered in this study.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8297" y="903477"/>
            <a:ext cx="4823460" cy="39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6: Incremental Cost per Parameter or Feature for a 25-35 </a:t>
            </a:r>
            <a:r>
              <a:rPr sz="1000" b="1" spc="5" dirty="0">
                <a:latin typeface="Arial"/>
                <a:cs typeface="Arial"/>
              </a:rPr>
              <a:t>MW </a:t>
            </a:r>
            <a:r>
              <a:rPr sz="1000" b="1" spc="-5" dirty="0">
                <a:latin typeface="Arial"/>
                <a:cs typeface="Arial"/>
              </a:rPr>
              <a:t>Gas</a:t>
            </a:r>
            <a:r>
              <a:rPr sz="1000" b="1" spc="1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1195070">
              <a:lnSpc>
                <a:spcPct val="100000"/>
              </a:lnSpc>
              <a:spcBef>
                <a:spcPts val="56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01928" y="1432813"/>
          <a:ext cx="5965190" cy="276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6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1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 marL="431165" marR="217170" indent="-161925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3679" marR="155575" indent="5588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  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42799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135">
                <a:tc>
                  <a:txBody>
                    <a:bodyPr/>
                    <a:lstStyle/>
                    <a:p>
                      <a:pPr marL="62230" marR="367030">
                        <a:lnSpc>
                          <a:spcPct val="144000"/>
                        </a:lnSpc>
                        <a:spcBef>
                          <a:spcPts val="439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  Rating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79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175"/>
                        </a:lnSpc>
                        <a:spcBef>
                          <a:spcPts val="98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(30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14935" marR="8445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reference  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4460" marB="0"/>
                </a:tc>
                <a:tc>
                  <a:txBody>
                    <a:bodyPr/>
                    <a:lstStyle/>
                    <a:p>
                      <a:pPr marL="92075" marR="122555" algn="just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Selecting a unit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rated 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25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 $1.2m.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to 35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2075" algn="just">
                        <a:lnSpc>
                          <a:spcPts val="112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$1.2m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 marL="80010" marR="147955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accelerate rapidly with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this power range,  and increases are virtually  linear.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145">
                <a:tc>
                  <a:txBody>
                    <a:bodyPr/>
                    <a:lstStyle/>
                    <a:p>
                      <a:pPr marL="62230" marR="107314">
                        <a:lnSpc>
                          <a:spcPts val="1720"/>
                        </a:lnSpc>
                        <a:spcBef>
                          <a:spcPts val="1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Cost Premium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per  Incremental 1%</a:t>
                      </a:r>
                      <a:r>
                        <a:rPr sz="10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of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Efficiency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14935" marR="111125">
                        <a:lnSpc>
                          <a:spcPct val="96100"/>
                        </a:lnSpc>
                        <a:spcBef>
                          <a:spcPts val="7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(36%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30</a:t>
                      </a:r>
                      <a:r>
                        <a:rPr sz="1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2390">
                        <a:lnSpc>
                          <a:spcPct val="96100"/>
                        </a:lnSpc>
                        <a:spcBef>
                          <a:spcPts val="7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 unit that is 1%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efficient (37%) costs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approximately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$6-8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per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kW.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120014">
                        <a:lnSpc>
                          <a:spcPct val="96100"/>
                        </a:lnSpc>
                        <a:spcBef>
                          <a:spcPts val="72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per incremental  unit of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decline  dramatically as output power  rises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012">
                <a:tc>
                  <a:txBody>
                    <a:bodyPr/>
                    <a:lstStyle/>
                    <a:p>
                      <a:pPr marL="62230" marR="250190">
                        <a:lnSpc>
                          <a:spcPct val="143500"/>
                        </a:lnSpc>
                        <a:spcBef>
                          <a:spcPts val="15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Packaging,  Installation, &amp;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Commis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9685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14935" marR="113030">
                        <a:lnSpc>
                          <a:spcPct val="957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 per unit  ($6.5m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30</a:t>
                      </a:r>
                      <a:r>
                        <a:rPr sz="1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57175">
                        <a:lnSpc>
                          <a:spcPct val="95500"/>
                        </a:lnSpc>
                        <a:spcBef>
                          <a:spcPts val="4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packaging,  installation, and  commissioning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amount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ts val="113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$5.6m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25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unit,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ts val="1175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$7.4m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35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turbine.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0010" marR="77470">
                        <a:lnSpc>
                          <a:spcPct val="957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Packaging, installation, and  commissioning adds 73%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 cost of the bare turbine in this  size</a:t>
                      </a:r>
                      <a:r>
                        <a:rPr sz="1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range.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R w="12192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4195190"/>
            <a:ext cx="5750560" cy="1623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92100">
              <a:lnSpc>
                <a:spcPts val="115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involves changing others, and the cost impact may not </a:t>
            </a:r>
            <a:r>
              <a:rPr sz="1000" i="1" dirty="0">
                <a:latin typeface="Arial"/>
                <a:cs typeface="Arial"/>
              </a:rPr>
              <a:t>be 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-5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pay </a:t>
            </a:r>
            <a:r>
              <a:rPr sz="1000" spc="-5" dirty="0">
                <a:latin typeface="Arial"/>
                <a:cs typeface="Arial"/>
              </a:rPr>
              <a:t>a premium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higher efficiency.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large part to the suppliers’ need to  amortize their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to increase turbine efficiency. </a:t>
            </a:r>
            <a:r>
              <a:rPr sz="1000" dirty="0">
                <a:latin typeface="Arial"/>
                <a:cs typeface="Arial"/>
              </a:rPr>
              <a:t>Siemens’ </a:t>
            </a:r>
            <a:r>
              <a:rPr sz="1000" spc="-5" dirty="0">
                <a:latin typeface="Arial"/>
                <a:cs typeface="Arial"/>
              </a:rPr>
              <a:t>recent  investment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plant 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10" dirty="0">
                <a:latin typeface="Arial"/>
                <a:cs typeface="Arial"/>
              </a:rPr>
              <a:t>blade </a:t>
            </a:r>
            <a:r>
              <a:rPr sz="1000" spc="-5" dirty="0">
                <a:latin typeface="Arial"/>
                <a:cs typeface="Arial"/>
              </a:rPr>
              <a:t>cores with new TOMO heat distribution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just </a:t>
            </a:r>
            <a:r>
              <a:rPr sz="1000" spc="-5" dirty="0">
                <a:latin typeface="Arial"/>
                <a:cs typeface="Arial"/>
              </a:rPr>
              <a:t>one example. It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also derived from the incremental value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of getting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power out of a unit with </a:t>
            </a:r>
            <a:r>
              <a:rPr sz="1000" dirty="0">
                <a:latin typeface="Arial"/>
                <a:cs typeface="Arial"/>
              </a:rPr>
              <a:t>the same  </a:t>
            </a:r>
            <a:r>
              <a:rPr sz="1000" spc="-5" dirty="0">
                <a:latin typeface="Arial"/>
                <a:cs typeface="Arial"/>
              </a:rPr>
              <a:t>footprint. This is especially valuable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applications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offshore </a:t>
            </a:r>
            <a:r>
              <a:rPr sz="1000" spc="-5" dirty="0">
                <a:latin typeface="Arial"/>
                <a:cs typeface="Arial"/>
              </a:rPr>
              <a:t>platforms, where space is  costly.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68297" y="903477"/>
            <a:ext cx="4823460" cy="39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7: Incremental Cost per Parameter or Feature for a 50-85 </a:t>
            </a:r>
            <a:r>
              <a:rPr sz="1000" b="1" spc="5" dirty="0">
                <a:latin typeface="Arial"/>
                <a:cs typeface="Arial"/>
              </a:rPr>
              <a:t>MW </a:t>
            </a:r>
            <a:r>
              <a:rPr sz="1000" b="1" spc="-5" dirty="0">
                <a:latin typeface="Arial"/>
                <a:cs typeface="Arial"/>
              </a:rPr>
              <a:t>Gas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1195070">
              <a:lnSpc>
                <a:spcPct val="100000"/>
              </a:lnSpc>
              <a:spcBef>
                <a:spcPts val="56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88440" y="1432813"/>
          <a:ext cx="5393690" cy="4006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0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8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 marL="455295" marR="217170" indent="-161925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54000" marR="155575" indent="5588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  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429259" marR="151130" indent="-247015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  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8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2230" marR="391160">
                        <a:lnSpc>
                          <a:spcPct val="144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  Rating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9700">
                        <a:lnSpc>
                          <a:spcPts val="1175"/>
                        </a:lnSpc>
                        <a:spcBef>
                          <a:spcPts val="86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(70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9700" marR="80010">
                        <a:lnSpc>
                          <a:spcPts val="1150"/>
                        </a:lnSpc>
                        <a:spcBef>
                          <a:spcPts val="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as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reference  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 marR="174625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Down-selecting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 50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 cost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$4m.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87630">
                        <a:lnSpc>
                          <a:spcPts val="11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Upgrading to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85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87630" marR="217170">
                        <a:lnSpc>
                          <a:spcPts val="1140"/>
                        </a:lnSpc>
                        <a:spcBef>
                          <a:spcPts val="6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an  additional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$2.8m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4930" marR="230504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growth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slows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power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rating increases due to  economies of scale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 manufacturer.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11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2230" marR="132080" algn="just">
                        <a:lnSpc>
                          <a:spcPct val="1435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Cost Premium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per  Incremental 1% of  Efficiency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39700" marR="106680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(36%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70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7630" marR="67310">
                        <a:lnSpc>
                          <a:spcPct val="95800"/>
                        </a:lnSpc>
                        <a:spcBef>
                          <a:spcPts val="9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 unit that is 1%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efficient  (37%) costs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approximately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$4-6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kW.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74930" marR="59055">
                        <a:lnSpc>
                          <a:spcPct val="95900"/>
                        </a:lnSpc>
                        <a:spcBef>
                          <a:spcPts val="4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Correlation of cost per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weak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generation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turbines due  to the proliferation of options  such as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quick-start,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low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emissions,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etc., but the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premium declines as  unit power rating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2230" marR="274320">
                        <a:lnSpc>
                          <a:spcPct val="144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Packaging,  Installation, &amp;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Commis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39700" marR="10858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 per unit  ($10m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70</a:t>
                      </a:r>
                      <a:r>
                        <a:rPr sz="1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116839">
                        <a:lnSpc>
                          <a:spcPct val="95900"/>
                        </a:lnSpc>
                        <a:spcBef>
                          <a:spcPts val="4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packaging,  installation, and  commissioning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amount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$7.7m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50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unit,  and $11.5m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an  85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turbine.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4930" marR="16510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Packaging, installation, and  commissioning adds 56%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cost of the bare turbine in  this size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range.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6669" y="903477"/>
            <a:ext cx="4965065" cy="39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8: Incremental Cost per Parameter or Feature for a 220-270 </a:t>
            </a:r>
            <a:r>
              <a:rPr sz="1000" b="1" spc="5" dirty="0">
                <a:latin typeface="Arial"/>
                <a:cs typeface="Arial"/>
              </a:rPr>
              <a:t>MW </a:t>
            </a:r>
            <a:r>
              <a:rPr sz="1000" b="1" spc="-5" dirty="0">
                <a:latin typeface="Arial"/>
                <a:cs typeface="Arial"/>
              </a:rPr>
              <a:t>Gas</a:t>
            </a:r>
            <a:r>
              <a:rPr sz="1000" b="1" spc="13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1266825">
              <a:lnSpc>
                <a:spcPct val="100000"/>
              </a:lnSpc>
              <a:spcBef>
                <a:spcPts val="56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46708" y="1432813"/>
          <a:ext cx="5675630" cy="37134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1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003">
                <a:tc>
                  <a:txBody>
                    <a:bodyPr/>
                    <a:lstStyle/>
                    <a:p>
                      <a:pPr marL="455295" marR="217804" indent="-161925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54635" marR="142240" indent="55880">
                        <a:lnSpc>
                          <a:spcPts val="1140"/>
                        </a:lnSpc>
                        <a:spcBef>
                          <a:spcPts val="48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  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096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135">
                <a:tc>
                  <a:txBody>
                    <a:bodyPr/>
                    <a:lstStyle/>
                    <a:p>
                      <a:pPr marL="62230" marR="391795">
                        <a:lnSpc>
                          <a:spcPct val="144000"/>
                        </a:lnSpc>
                        <a:spcBef>
                          <a:spcPts val="439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  Rating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5879" marB="0">
                    <a:lnL w="12191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1175"/>
                        </a:lnSpc>
                        <a:spcBef>
                          <a:spcPts val="40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(240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40335" marR="23558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erence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100965" marR="189865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Selecting a unit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rated 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200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cost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by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00965" marR="191770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$6.3m. Increasing to 270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costs $5.2m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/>
                </a:tc>
                <a:tc>
                  <a:txBody>
                    <a:bodyPr/>
                    <a:lstStyle/>
                    <a:p>
                      <a:pPr marL="100330" marR="101600">
                        <a:lnSpc>
                          <a:spcPts val="1150"/>
                        </a:lnSpc>
                        <a:spcBef>
                          <a:spcPts val="48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growth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slows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rating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due  to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economies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of scale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manufacturer.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1594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22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2230" marR="132715" algn="just">
                        <a:lnSpc>
                          <a:spcPct val="144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Cost Premium</a:t>
                      </a:r>
                      <a:r>
                        <a:rPr sz="10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per  Incremental 1% of  Efficiency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1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0335" marR="9334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%</a:t>
                      </a:r>
                      <a:r>
                        <a:rPr sz="1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(38.5%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40335" marR="95250">
                        <a:lnSpc>
                          <a:spcPts val="114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240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00965" marR="181610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 unit that is 1%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efficient (39.5%) costs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approximately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$2-3</a:t>
                      </a:r>
                      <a:r>
                        <a:rPr sz="1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10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kW.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66040">
                        <a:lnSpc>
                          <a:spcPct val="95800"/>
                        </a:lnSpc>
                        <a:spcBef>
                          <a:spcPts val="4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Correlation of cost per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increases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is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weak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power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generation  turbines due to the  proliferation of options such  as quick-start, low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emissions,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etc., but the 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efficiency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premium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declines  as unit power rating  increases.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569">
                <a:tc>
                  <a:txBody>
                    <a:bodyPr/>
                    <a:lstStyle/>
                    <a:p>
                      <a:pPr marL="62230" marR="274955">
                        <a:lnSpc>
                          <a:spcPct val="143500"/>
                        </a:lnSpc>
                        <a:spcBef>
                          <a:spcPts val="73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Packaging,  Installation, &amp;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Commis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io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92710" marB="0">
                    <a:lnL w="12191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0335" marR="95250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 per unit  ($28m as  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at 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240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MW)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 marR="149225">
                        <a:lnSpc>
                          <a:spcPct val="95500"/>
                        </a:lnSpc>
                        <a:spcBef>
                          <a:spcPts val="4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packaging,  installation, and  commissioning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amount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00965" marR="92710" algn="just">
                        <a:lnSpc>
                          <a:spcPts val="1150"/>
                        </a:lnSpc>
                        <a:spcBef>
                          <a:spcPts val="3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$24.3m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200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unit,  and $31.2m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 270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turbine.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78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00330" marR="79375">
                        <a:lnSpc>
                          <a:spcPct val="957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Packaging, installation, and  commissioning adds 60%  to the cost of the bare  turbine in this size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range.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2619" y="903477"/>
            <a:ext cx="273431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6: </a:t>
            </a:r>
            <a:r>
              <a:rPr sz="1000" b="1" dirty="0">
                <a:latin typeface="Arial"/>
                <a:cs typeface="Arial"/>
              </a:rPr>
              <a:t>Gas </a:t>
            </a:r>
            <a:r>
              <a:rPr sz="1000" b="1" spc="-5" dirty="0">
                <a:latin typeface="Arial"/>
                <a:cs typeface="Arial"/>
              </a:rPr>
              <a:t>Turbine </a:t>
            </a:r>
            <a:r>
              <a:rPr sz="1000" b="1" dirty="0">
                <a:latin typeface="Arial"/>
                <a:cs typeface="Arial"/>
              </a:rPr>
              <a:t>Cost vs. </a:t>
            </a:r>
            <a:r>
              <a:rPr sz="1000" b="1" spc="-5" dirty="0">
                <a:latin typeface="Arial"/>
                <a:cs typeface="Arial"/>
              </a:rPr>
              <a:t>Power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Output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67683" y="3031066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7683" y="2696886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67683" y="2362744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67683" y="2027044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7683" y="1692864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7683" y="1358684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7683" y="135868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3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26576" y="336676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26576" y="303106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26576" y="269688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26576" y="23627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26576" y="202704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26576" y="169286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6576" y="135868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07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67683" y="3366765"/>
            <a:ext cx="2282825" cy="0"/>
          </a:xfrm>
          <a:custGeom>
            <a:avLst/>
            <a:gdLst/>
            <a:ahLst/>
            <a:cxnLst/>
            <a:rect l="l" t="t" r="r" b="b"/>
            <a:pathLst>
              <a:path w="2282825">
                <a:moveTo>
                  <a:pt x="0" y="0"/>
                </a:moveTo>
                <a:lnTo>
                  <a:pt x="228222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67683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3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27411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3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88662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3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49912" y="336676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3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10799" y="306447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44304"/>
                </a:lnTo>
                <a:lnTo>
                  <a:pt x="44406" y="88114"/>
                </a:lnTo>
                <a:lnTo>
                  <a:pt x="88305" y="44304"/>
                </a:lnTo>
                <a:lnTo>
                  <a:pt x="444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10799" y="306447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44304"/>
                </a:lnTo>
                <a:lnTo>
                  <a:pt x="44406" y="88114"/>
                </a:lnTo>
                <a:lnTo>
                  <a:pt x="0" y="44304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48861" y="302497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44304"/>
                </a:lnTo>
                <a:lnTo>
                  <a:pt x="44406" y="88114"/>
                </a:lnTo>
                <a:lnTo>
                  <a:pt x="88305" y="44304"/>
                </a:lnTo>
                <a:lnTo>
                  <a:pt x="444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48861" y="302497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44304"/>
                </a:lnTo>
                <a:lnTo>
                  <a:pt x="44406" y="88114"/>
                </a:lnTo>
                <a:lnTo>
                  <a:pt x="0" y="44304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86924" y="2983964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44304"/>
                </a:lnTo>
                <a:lnTo>
                  <a:pt x="44406" y="88114"/>
                </a:lnTo>
                <a:lnTo>
                  <a:pt x="88305" y="44304"/>
                </a:lnTo>
                <a:lnTo>
                  <a:pt x="4440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386924" y="2983964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44304"/>
                </a:lnTo>
                <a:lnTo>
                  <a:pt x="44406" y="88114"/>
                </a:lnTo>
                <a:lnTo>
                  <a:pt x="0" y="44304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08724" y="28624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08724" y="286245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ln w="91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60974" y="272726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60974" y="272726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ln w="91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75161" y="26330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75161" y="26330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ln w="91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41464" y="196172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88102"/>
                </a:lnTo>
                <a:lnTo>
                  <a:pt x="88305" y="88102"/>
                </a:lnTo>
                <a:lnTo>
                  <a:pt x="44406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41464" y="196172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88102"/>
                </a:lnTo>
                <a:lnTo>
                  <a:pt x="0" y="88102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45964" y="175058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88102"/>
                </a:lnTo>
                <a:lnTo>
                  <a:pt x="88305" y="88102"/>
                </a:lnTo>
                <a:lnTo>
                  <a:pt x="44406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45964" y="175058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88102"/>
                </a:lnTo>
                <a:lnTo>
                  <a:pt x="0" y="88102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12402" y="1577420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0" y="88102"/>
                </a:lnTo>
                <a:lnTo>
                  <a:pt x="88305" y="88102"/>
                </a:lnTo>
                <a:lnTo>
                  <a:pt x="44406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12402" y="1577420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06" y="0"/>
                </a:moveTo>
                <a:lnTo>
                  <a:pt x="88305" y="88102"/>
                </a:lnTo>
                <a:lnTo>
                  <a:pt x="0" y="88102"/>
                </a:lnTo>
                <a:lnTo>
                  <a:pt x="44406" y="0"/>
                </a:lnTo>
                <a:close/>
              </a:path>
            </a:pathLst>
          </a:custGeom>
          <a:ln w="912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357996" y="3029547"/>
            <a:ext cx="76200" cy="79375"/>
          </a:xfrm>
          <a:custGeom>
            <a:avLst/>
            <a:gdLst/>
            <a:ahLst/>
            <a:cxnLst/>
            <a:rect l="l" t="t" r="r" b="b"/>
            <a:pathLst>
              <a:path w="76200" h="79375">
                <a:moveTo>
                  <a:pt x="0" y="78988"/>
                </a:moveTo>
                <a:lnTo>
                  <a:pt x="76125" y="0"/>
                </a:lnTo>
              </a:path>
            </a:pathLst>
          </a:custGeom>
          <a:ln w="91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48309" y="2669582"/>
            <a:ext cx="265430" cy="229870"/>
          </a:xfrm>
          <a:custGeom>
            <a:avLst/>
            <a:gdLst/>
            <a:ahLst/>
            <a:cxnLst/>
            <a:rect l="l" t="t" r="r" b="b"/>
            <a:pathLst>
              <a:path w="265430" h="229869">
                <a:moveTo>
                  <a:pt x="0" y="229331"/>
                </a:moveTo>
                <a:lnTo>
                  <a:pt x="264915" y="0"/>
                </a:lnTo>
              </a:path>
            </a:pathLst>
          </a:custGeom>
          <a:ln w="91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688662" y="1619952"/>
            <a:ext cx="571500" cy="384810"/>
          </a:xfrm>
          <a:custGeom>
            <a:avLst/>
            <a:gdLst/>
            <a:ahLst/>
            <a:cxnLst/>
            <a:rect l="l" t="t" r="r" b="b"/>
            <a:pathLst>
              <a:path w="571500" h="384810">
                <a:moveTo>
                  <a:pt x="0" y="384307"/>
                </a:moveTo>
                <a:lnTo>
                  <a:pt x="570937" y="0"/>
                </a:lnTo>
              </a:path>
            </a:pathLst>
          </a:custGeom>
          <a:ln w="91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859770" y="3276221"/>
            <a:ext cx="1155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27493" y="2271567"/>
            <a:ext cx="205740" cy="828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27493" y="1266874"/>
            <a:ext cx="205740" cy="828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$60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$40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134797" y="3440881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53106" y="3440881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494738" y="2121100"/>
            <a:ext cx="259079" cy="47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0160" algn="just">
              <a:lnSpc>
                <a:spcPct val="101800"/>
              </a:lnSpc>
            </a:pPr>
            <a:r>
              <a:rPr sz="1000" b="1" spc="-5" dirty="0">
                <a:latin typeface="Calibri"/>
                <a:cs typeface="Calibri"/>
              </a:rPr>
              <a:t>Unit  Cost  ($</a:t>
            </a:r>
            <a:r>
              <a:rPr sz="1000" b="1" dirty="0">
                <a:latin typeface="Calibri"/>
                <a:cs typeface="Calibri"/>
              </a:rPr>
              <a:t>m</a:t>
            </a:r>
            <a:r>
              <a:rPr sz="1000" b="1" spc="-5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824769" y="3440881"/>
            <a:ext cx="97790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">
              <a:lnSpc>
                <a:spcPct val="100000"/>
              </a:lnSpc>
              <a:tabLst>
                <a:tab pos="767080" algn="l"/>
              </a:tabLst>
            </a:pPr>
            <a:r>
              <a:rPr sz="1000" spc="-5" dirty="0">
                <a:latin typeface="Calibri"/>
                <a:cs typeface="Calibri"/>
              </a:rPr>
              <a:t>100	200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 Output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(MW)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745404" y="20881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62" y="0"/>
                </a:moveTo>
                <a:lnTo>
                  <a:pt x="0" y="37975"/>
                </a:lnTo>
                <a:lnTo>
                  <a:pt x="38062" y="75950"/>
                </a:lnTo>
                <a:lnTo>
                  <a:pt x="76125" y="37975"/>
                </a:lnTo>
                <a:lnTo>
                  <a:pt x="3806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745404" y="20881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62" y="0"/>
                </a:moveTo>
                <a:lnTo>
                  <a:pt x="76125" y="37975"/>
                </a:lnTo>
                <a:lnTo>
                  <a:pt x="38062" y="75950"/>
                </a:lnTo>
                <a:lnTo>
                  <a:pt x="0" y="37975"/>
                </a:lnTo>
                <a:lnTo>
                  <a:pt x="38062" y="0"/>
                </a:lnTo>
              </a:path>
            </a:pathLst>
          </a:custGeom>
          <a:ln w="91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848807" y="2035742"/>
            <a:ext cx="6127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Pump</a:t>
            </a:r>
            <a:r>
              <a:rPr sz="1000" spc="-8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Drive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745277" y="247059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45277" y="247059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5950"/>
                </a:moveTo>
                <a:lnTo>
                  <a:pt x="76125" y="75950"/>
                </a:lnTo>
                <a:lnTo>
                  <a:pt x="76125" y="0"/>
                </a:lnTo>
                <a:lnTo>
                  <a:pt x="0" y="0"/>
                </a:lnTo>
                <a:lnTo>
                  <a:pt x="0" y="75950"/>
                </a:lnTo>
                <a:close/>
              </a:path>
            </a:pathLst>
          </a:custGeom>
          <a:ln w="91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745404" y="28518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62" y="0"/>
                </a:moveTo>
                <a:lnTo>
                  <a:pt x="0" y="75950"/>
                </a:lnTo>
                <a:lnTo>
                  <a:pt x="76125" y="75950"/>
                </a:lnTo>
                <a:lnTo>
                  <a:pt x="38062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745404" y="28518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62" y="0"/>
                </a:moveTo>
                <a:lnTo>
                  <a:pt x="76125" y="75950"/>
                </a:lnTo>
                <a:lnTo>
                  <a:pt x="0" y="75950"/>
                </a:lnTo>
                <a:lnTo>
                  <a:pt x="38062" y="0"/>
                </a:lnTo>
              </a:path>
            </a:pathLst>
          </a:custGeom>
          <a:ln w="912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848807" y="2414749"/>
            <a:ext cx="1272540" cy="699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899"/>
              </a:lnSpc>
            </a:pPr>
            <a:r>
              <a:rPr sz="1000" spc="-5" dirty="0">
                <a:latin typeface="Calibri"/>
                <a:cs typeface="Calibri"/>
              </a:rPr>
              <a:t>Small </a:t>
            </a:r>
            <a:r>
              <a:rPr sz="1000" spc="-10" dirty="0">
                <a:latin typeface="Calibri"/>
                <a:cs typeface="Calibri"/>
              </a:rPr>
              <a:t>Scale </a:t>
            </a:r>
            <a:r>
              <a:rPr sz="1000" spc="-5" dirty="0">
                <a:latin typeface="Calibri"/>
                <a:cs typeface="Calibri"/>
              </a:rPr>
              <a:t>Powergen or  Refinery Turbo</a:t>
            </a:r>
            <a:r>
              <a:rPr sz="1000" spc="-6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Drive</a:t>
            </a:r>
            <a:endParaRPr sz="1000">
              <a:latin typeface="Calibri"/>
              <a:cs typeface="Calibri"/>
            </a:endParaRPr>
          </a:p>
          <a:p>
            <a:pPr marR="68580">
              <a:lnSpc>
                <a:spcPct val="101699"/>
              </a:lnSpc>
              <a:spcBef>
                <a:spcPts val="565"/>
              </a:spcBef>
            </a:pPr>
            <a:r>
              <a:rPr sz="1000" spc="-5" dirty="0">
                <a:latin typeface="Calibri"/>
                <a:cs typeface="Calibri"/>
              </a:rPr>
              <a:t>Combined-Cycle</a:t>
            </a:r>
            <a:r>
              <a:rPr sz="1000" spc="-6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Power  Generation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318128" y="1217372"/>
            <a:ext cx="4919345" cy="2734310"/>
          </a:xfrm>
          <a:custGeom>
            <a:avLst/>
            <a:gdLst/>
            <a:ahLst/>
            <a:cxnLst/>
            <a:rect l="l" t="t" r="r" b="b"/>
            <a:pathLst>
              <a:path w="4919345" h="2734310">
                <a:moveTo>
                  <a:pt x="0" y="2734202"/>
                </a:moveTo>
                <a:lnTo>
                  <a:pt x="4919199" y="2734202"/>
                </a:lnTo>
                <a:lnTo>
                  <a:pt x="4919199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18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523779" y="7050374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23779" y="6653103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523779" y="6255844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523779" y="5860095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523779" y="5462823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23779" y="5462823"/>
            <a:ext cx="0" cy="1985010"/>
          </a:xfrm>
          <a:custGeom>
            <a:avLst/>
            <a:gdLst/>
            <a:ahLst/>
            <a:cxnLst/>
            <a:rect l="l" t="t" r="r" b="b"/>
            <a:pathLst>
              <a:path h="1985009">
                <a:moveTo>
                  <a:pt x="0" y="1984821"/>
                </a:moveTo>
                <a:lnTo>
                  <a:pt x="0" y="0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484127" y="744764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84127" y="705037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84127" y="665310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84127" y="625584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484127" y="586009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484127" y="546282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523779" y="7447646"/>
            <a:ext cx="3581400" cy="0"/>
          </a:xfrm>
          <a:custGeom>
            <a:avLst/>
            <a:gdLst/>
            <a:ahLst/>
            <a:cxnLst/>
            <a:rect l="l" t="t" r="r" b="b"/>
            <a:pathLst>
              <a:path w="3581400">
                <a:moveTo>
                  <a:pt x="0" y="0"/>
                </a:moveTo>
                <a:lnTo>
                  <a:pt x="3580913" y="0"/>
                </a:lnTo>
              </a:path>
            </a:pathLst>
          </a:custGeom>
          <a:ln w="913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523779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036210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547115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058020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570451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081356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592262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104692" y="7447646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9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760168" y="561960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760168" y="561960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812021" y="59925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812021" y="59925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862349" y="644610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862349" y="644610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888276" y="611885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888276" y="611885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990457" y="63395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990457" y="633956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092638" y="623149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092638" y="623149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144491" y="63456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144491" y="63456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246672" y="589053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246672" y="589053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297000" y="644002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297000" y="644002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348853" y="632129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348853" y="632129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757578" y="659830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757578" y="659830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859759" y="70899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859759" y="708994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115974" y="693012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115974" y="693012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18155" y="711430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18155" y="7114302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72189" y="731217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72189" y="731217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729060" y="734262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0" y="44394"/>
                </a:lnTo>
                <a:lnTo>
                  <a:pt x="44481" y="88282"/>
                </a:lnTo>
                <a:lnTo>
                  <a:pt x="88455" y="44394"/>
                </a:lnTo>
                <a:lnTo>
                  <a:pt x="4448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729060" y="734262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81" y="0"/>
                </a:moveTo>
                <a:lnTo>
                  <a:pt x="88455" y="44394"/>
                </a:lnTo>
                <a:lnTo>
                  <a:pt x="44481" y="88282"/>
                </a:lnTo>
                <a:lnTo>
                  <a:pt x="0" y="44394"/>
                </a:lnTo>
                <a:lnTo>
                  <a:pt x="44481" y="0"/>
                </a:lnTo>
                <a:close/>
              </a:path>
            </a:pathLst>
          </a:custGeom>
          <a:ln w="9141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805921" y="5581548"/>
            <a:ext cx="2786380" cy="1835785"/>
          </a:xfrm>
          <a:custGeom>
            <a:avLst/>
            <a:gdLst/>
            <a:ahLst/>
            <a:cxnLst/>
            <a:rect l="l" t="t" r="r" b="b"/>
            <a:pathLst>
              <a:path w="2786379" h="1835784">
                <a:moveTo>
                  <a:pt x="0" y="0"/>
                </a:moveTo>
                <a:lnTo>
                  <a:pt x="7625" y="21309"/>
                </a:lnTo>
                <a:lnTo>
                  <a:pt x="15250" y="41097"/>
                </a:lnTo>
                <a:lnTo>
                  <a:pt x="21351" y="60884"/>
                </a:lnTo>
                <a:lnTo>
                  <a:pt x="28976" y="80671"/>
                </a:lnTo>
                <a:lnTo>
                  <a:pt x="36602" y="100459"/>
                </a:lnTo>
                <a:lnTo>
                  <a:pt x="44227" y="118724"/>
                </a:lnTo>
                <a:lnTo>
                  <a:pt x="51853" y="138512"/>
                </a:lnTo>
                <a:lnTo>
                  <a:pt x="59478" y="156777"/>
                </a:lnTo>
                <a:lnTo>
                  <a:pt x="67103" y="175042"/>
                </a:lnTo>
                <a:lnTo>
                  <a:pt x="74729" y="193308"/>
                </a:lnTo>
                <a:lnTo>
                  <a:pt x="80829" y="211573"/>
                </a:lnTo>
                <a:lnTo>
                  <a:pt x="88455" y="229838"/>
                </a:lnTo>
                <a:lnTo>
                  <a:pt x="96080" y="248104"/>
                </a:lnTo>
                <a:lnTo>
                  <a:pt x="103706" y="266369"/>
                </a:lnTo>
                <a:lnTo>
                  <a:pt x="111331" y="283112"/>
                </a:lnTo>
                <a:lnTo>
                  <a:pt x="118957" y="299856"/>
                </a:lnTo>
                <a:lnTo>
                  <a:pt x="126582" y="318121"/>
                </a:lnTo>
                <a:lnTo>
                  <a:pt x="134207" y="334864"/>
                </a:lnTo>
                <a:lnTo>
                  <a:pt x="140308" y="351607"/>
                </a:lnTo>
                <a:lnTo>
                  <a:pt x="147933" y="366829"/>
                </a:lnTo>
                <a:lnTo>
                  <a:pt x="155559" y="383572"/>
                </a:lnTo>
                <a:lnTo>
                  <a:pt x="163184" y="400315"/>
                </a:lnTo>
                <a:lnTo>
                  <a:pt x="170810" y="415536"/>
                </a:lnTo>
                <a:lnTo>
                  <a:pt x="178435" y="432279"/>
                </a:lnTo>
                <a:lnTo>
                  <a:pt x="186061" y="447501"/>
                </a:lnTo>
                <a:lnTo>
                  <a:pt x="193686" y="462722"/>
                </a:lnTo>
                <a:lnTo>
                  <a:pt x="199786" y="477943"/>
                </a:lnTo>
                <a:lnTo>
                  <a:pt x="207412" y="493164"/>
                </a:lnTo>
                <a:lnTo>
                  <a:pt x="215037" y="508385"/>
                </a:lnTo>
                <a:lnTo>
                  <a:pt x="222663" y="523606"/>
                </a:lnTo>
                <a:lnTo>
                  <a:pt x="230288" y="537305"/>
                </a:lnTo>
                <a:lnTo>
                  <a:pt x="237914" y="552526"/>
                </a:lnTo>
                <a:lnTo>
                  <a:pt x="245539" y="566225"/>
                </a:lnTo>
                <a:lnTo>
                  <a:pt x="253165" y="579924"/>
                </a:lnTo>
                <a:lnTo>
                  <a:pt x="259265" y="595145"/>
                </a:lnTo>
                <a:lnTo>
                  <a:pt x="266890" y="608844"/>
                </a:lnTo>
                <a:lnTo>
                  <a:pt x="274516" y="622543"/>
                </a:lnTo>
                <a:lnTo>
                  <a:pt x="282141" y="636242"/>
                </a:lnTo>
                <a:lnTo>
                  <a:pt x="289767" y="648419"/>
                </a:lnTo>
                <a:lnTo>
                  <a:pt x="297392" y="662118"/>
                </a:lnTo>
                <a:lnTo>
                  <a:pt x="305018" y="675817"/>
                </a:lnTo>
                <a:lnTo>
                  <a:pt x="312643" y="687994"/>
                </a:lnTo>
                <a:lnTo>
                  <a:pt x="318743" y="701693"/>
                </a:lnTo>
                <a:lnTo>
                  <a:pt x="326369" y="713870"/>
                </a:lnTo>
                <a:lnTo>
                  <a:pt x="333994" y="726047"/>
                </a:lnTo>
                <a:lnTo>
                  <a:pt x="341620" y="738224"/>
                </a:lnTo>
                <a:lnTo>
                  <a:pt x="364496" y="774755"/>
                </a:lnTo>
                <a:lnTo>
                  <a:pt x="378222" y="799108"/>
                </a:lnTo>
                <a:lnTo>
                  <a:pt x="385847" y="809763"/>
                </a:lnTo>
                <a:lnTo>
                  <a:pt x="393473" y="821940"/>
                </a:lnTo>
                <a:lnTo>
                  <a:pt x="401098" y="832595"/>
                </a:lnTo>
                <a:lnTo>
                  <a:pt x="408724" y="844772"/>
                </a:lnTo>
                <a:lnTo>
                  <a:pt x="416349" y="855427"/>
                </a:lnTo>
                <a:lnTo>
                  <a:pt x="423975" y="866081"/>
                </a:lnTo>
                <a:lnTo>
                  <a:pt x="430075" y="878258"/>
                </a:lnTo>
                <a:lnTo>
                  <a:pt x="437701" y="888913"/>
                </a:lnTo>
                <a:lnTo>
                  <a:pt x="445326" y="899568"/>
                </a:lnTo>
                <a:lnTo>
                  <a:pt x="452951" y="910223"/>
                </a:lnTo>
                <a:lnTo>
                  <a:pt x="460577" y="919355"/>
                </a:lnTo>
                <a:lnTo>
                  <a:pt x="468202" y="930010"/>
                </a:lnTo>
                <a:lnTo>
                  <a:pt x="475828" y="940665"/>
                </a:lnTo>
                <a:lnTo>
                  <a:pt x="483453" y="951320"/>
                </a:lnTo>
                <a:lnTo>
                  <a:pt x="489554" y="960452"/>
                </a:lnTo>
                <a:lnTo>
                  <a:pt x="497179" y="971107"/>
                </a:lnTo>
                <a:lnTo>
                  <a:pt x="504805" y="980240"/>
                </a:lnTo>
                <a:lnTo>
                  <a:pt x="512430" y="989373"/>
                </a:lnTo>
                <a:lnTo>
                  <a:pt x="520055" y="1000027"/>
                </a:lnTo>
                <a:lnTo>
                  <a:pt x="527681" y="1009147"/>
                </a:lnTo>
                <a:lnTo>
                  <a:pt x="535306" y="1018280"/>
                </a:lnTo>
                <a:lnTo>
                  <a:pt x="542932" y="1027413"/>
                </a:lnTo>
                <a:lnTo>
                  <a:pt x="549032" y="1036545"/>
                </a:lnTo>
                <a:lnTo>
                  <a:pt x="556658" y="1045678"/>
                </a:lnTo>
                <a:lnTo>
                  <a:pt x="564283" y="1054811"/>
                </a:lnTo>
                <a:lnTo>
                  <a:pt x="571909" y="1063943"/>
                </a:lnTo>
                <a:lnTo>
                  <a:pt x="579534" y="1071554"/>
                </a:lnTo>
                <a:lnTo>
                  <a:pt x="587159" y="1080687"/>
                </a:lnTo>
                <a:lnTo>
                  <a:pt x="594785" y="1089819"/>
                </a:lnTo>
                <a:lnTo>
                  <a:pt x="602410" y="1097430"/>
                </a:lnTo>
                <a:lnTo>
                  <a:pt x="608511" y="1106562"/>
                </a:lnTo>
                <a:lnTo>
                  <a:pt x="616136" y="1114173"/>
                </a:lnTo>
                <a:lnTo>
                  <a:pt x="623762" y="1123306"/>
                </a:lnTo>
                <a:lnTo>
                  <a:pt x="631387" y="1130916"/>
                </a:lnTo>
                <a:lnTo>
                  <a:pt x="639013" y="1138527"/>
                </a:lnTo>
                <a:lnTo>
                  <a:pt x="646638" y="1146137"/>
                </a:lnTo>
                <a:lnTo>
                  <a:pt x="654263" y="1153748"/>
                </a:lnTo>
                <a:lnTo>
                  <a:pt x="661889" y="1162881"/>
                </a:lnTo>
                <a:lnTo>
                  <a:pt x="667989" y="1170491"/>
                </a:lnTo>
                <a:lnTo>
                  <a:pt x="675615" y="1178102"/>
                </a:lnTo>
                <a:lnTo>
                  <a:pt x="683240" y="1184190"/>
                </a:lnTo>
                <a:lnTo>
                  <a:pt x="690866" y="1191801"/>
                </a:lnTo>
                <a:lnTo>
                  <a:pt x="698491" y="1199411"/>
                </a:lnTo>
                <a:lnTo>
                  <a:pt x="706117" y="1207022"/>
                </a:lnTo>
                <a:lnTo>
                  <a:pt x="713742" y="1214632"/>
                </a:lnTo>
                <a:lnTo>
                  <a:pt x="721367" y="1220721"/>
                </a:lnTo>
                <a:lnTo>
                  <a:pt x="727468" y="1228331"/>
                </a:lnTo>
                <a:lnTo>
                  <a:pt x="735093" y="1235942"/>
                </a:lnTo>
                <a:lnTo>
                  <a:pt x="742719" y="1242030"/>
                </a:lnTo>
                <a:lnTo>
                  <a:pt x="750344" y="1249641"/>
                </a:lnTo>
                <a:lnTo>
                  <a:pt x="757970" y="1255729"/>
                </a:lnTo>
                <a:lnTo>
                  <a:pt x="765595" y="1261818"/>
                </a:lnTo>
                <a:lnTo>
                  <a:pt x="773221" y="1269428"/>
                </a:lnTo>
                <a:lnTo>
                  <a:pt x="780846" y="1275517"/>
                </a:lnTo>
                <a:lnTo>
                  <a:pt x="786946" y="1281605"/>
                </a:lnTo>
                <a:lnTo>
                  <a:pt x="794572" y="1287694"/>
                </a:lnTo>
                <a:lnTo>
                  <a:pt x="802197" y="1293782"/>
                </a:lnTo>
                <a:lnTo>
                  <a:pt x="809823" y="1301393"/>
                </a:lnTo>
                <a:lnTo>
                  <a:pt x="817448" y="1307481"/>
                </a:lnTo>
                <a:lnTo>
                  <a:pt x="825074" y="1313570"/>
                </a:lnTo>
                <a:lnTo>
                  <a:pt x="832699" y="1319658"/>
                </a:lnTo>
                <a:lnTo>
                  <a:pt x="840325" y="1324225"/>
                </a:lnTo>
                <a:lnTo>
                  <a:pt x="846425" y="1330313"/>
                </a:lnTo>
                <a:lnTo>
                  <a:pt x="854050" y="1336401"/>
                </a:lnTo>
                <a:lnTo>
                  <a:pt x="861676" y="1342490"/>
                </a:lnTo>
                <a:lnTo>
                  <a:pt x="869301" y="1348578"/>
                </a:lnTo>
                <a:lnTo>
                  <a:pt x="876927" y="1353145"/>
                </a:lnTo>
                <a:lnTo>
                  <a:pt x="884552" y="1359233"/>
                </a:lnTo>
                <a:lnTo>
                  <a:pt x="892178" y="1365322"/>
                </a:lnTo>
                <a:lnTo>
                  <a:pt x="899803" y="1369888"/>
                </a:lnTo>
                <a:lnTo>
                  <a:pt x="905903" y="1375976"/>
                </a:lnTo>
                <a:lnTo>
                  <a:pt x="913529" y="1380543"/>
                </a:lnTo>
                <a:lnTo>
                  <a:pt x="921154" y="1386631"/>
                </a:lnTo>
                <a:lnTo>
                  <a:pt x="928780" y="1391197"/>
                </a:lnTo>
                <a:lnTo>
                  <a:pt x="936405" y="1397286"/>
                </a:lnTo>
                <a:lnTo>
                  <a:pt x="944031" y="1401852"/>
                </a:lnTo>
                <a:lnTo>
                  <a:pt x="951656" y="1406419"/>
                </a:lnTo>
                <a:lnTo>
                  <a:pt x="959282" y="1412507"/>
                </a:lnTo>
                <a:lnTo>
                  <a:pt x="965382" y="1417073"/>
                </a:lnTo>
                <a:lnTo>
                  <a:pt x="973007" y="1421640"/>
                </a:lnTo>
                <a:lnTo>
                  <a:pt x="980633" y="1426206"/>
                </a:lnTo>
                <a:lnTo>
                  <a:pt x="988258" y="1430772"/>
                </a:lnTo>
                <a:lnTo>
                  <a:pt x="995884" y="1436861"/>
                </a:lnTo>
                <a:lnTo>
                  <a:pt x="1003509" y="1441427"/>
                </a:lnTo>
                <a:lnTo>
                  <a:pt x="1011135" y="1445994"/>
                </a:lnTo>
                <a:lnTo>
                  <a:pt x="1017235" y="1450560"/>
                </a:lnTo>
                <a:lnTo>
                  <a:pt x="1024861" y="1455126"/>
                </a:lnTo>
                <a:lnTo>
                  <a:pt x="1032486" y="1459693"/>
                </a:lnTo>
                <a:lnTo>
                  <a:pt x="1040111" y="1464259"/>
                </a:lnTo>
                <a:lnTo>
                  <a:pt x="1047737" y="1467303"/>
                </a:lnTo>
                <a:lnTo>
                  <a:pt x="1055362" y="1471869"/>
                </a:lnTo>
                <a:lnTo>
                  <a:pt x="1062988" y="1476436"/>
                </a:lnTo>
                <a:lnTo>
                  <a:pt x="1070613" y="1481002"/>
                </a:lnTo>
                <a:lnTo>
                  <a:pt x="1076714" y="1485568"/>
                </a:lnTo>
                <a:lnTo>
                  <a:pt x="1084339" y="1488613"/>
                </a:lnTo>
                <a:lnTo>
                  <a:pt x="1091965" y="1493179"/>
                </a:lnTo>
                <a:lnTo>
                  <a:pt x="1099590" y="1497745"/>
                </a:lnTo>
                <a:lnTo>
                  <a:pt x="1107215" y="1500790"/>
                </a:lnTo>
                <a:lnTo>
                  <a:pt x="1114841" y="1505356"/>
                </a:lnTo>
                <a:lnTo>
                  <a:pt x="1122466" y="1509922"/>
                </a:lnTo>
                <a:lnTo>
                  <a:pt x="1130092" y="1512966"/>
                </a:lnTo>
                <a:lnTo>
                  <a:pt x="1136192" y="1517533"/>
                </a:lnTo>
                <a:lnTo>
                  <a:pt x="1143818" y="1520577"/>
                </a:lnTo>
                <a:lnTo>
                  <a:pt x="1151443" y="1525143"/>
                </a:lnTo>
                <a:lnTo>
                  <a:pt x="1159068" y="1528188"/>
                </a:lnTo>
                <a:lnTo>
                  <a:pt x="1166694" y="1531232"/>
                </a:lnTo>
                <a:lnTo>
                  <a:pt x="1174319" y="1535798"/>
                </a:lnTo>
                <a:lnTo>
                  <a:pt x="1181945" y="1538842"/>
                </a:lnTo>
                <a:lnTo>
                  <a:pt x="1189570" y="1543409"/>
                </a:lnTo>
                <a:lnTo>
                  <a:pt x="1195671" y="1546453"/>
                </a:lnTo>
                <a:lnTo>
                  <a:pt x="1203296" y="1549497"/>
                </a:lnTo>
                <a:lnTo>
                  <a:pt x="1210922" y="1552541"/>
                </a:lnTo>
                <a:lnTo>
                  <a:pt x="1218547" y="1557108"/>
                </a:lnTo>
                <a:lnTo>
                  <a:pt x="1226172" y="1560152"/>
                </a:lnTo>
                <a:lnTo>
                  <a:pt x="1233798" y="1563196"/>
                </a:lnTo>
                <a:lnTo>
                  <a:pt x="1241423" y="1566240"/>
                </a:lnTo>
                <a:lnTo>
                  <a:pt x="1249049" y="1569285"/>
                </a:lnTo>
                <a:lnTo>
                  <a:pt x="1255149" y="1573851"/>
                </a:lnTo>
                <a:lnTo>
                  <a:pt x="1262775" y="1576895"/>
                </a:lnTo>
                <a:lnTo>
                  <a:pt x="1270400" y="1579939"/>
                </a:lnTo>
                <a:lnTo>
                  <a:pt x="1278026" y="1582984"/>
                </a:lnTo>
                <a:lnTo>
                  <a:pt x="1285651" y="1586028"/>
                </a:lnTo>
                <a:lnTo>
                  <a:pt x="1293276" y="1589072"/>
                </a:lnTo>
                <a:lnTo>
                  <a:pt x="1300902" y="1592116"/>
                </a:lnTo>
                <a:lnTo>
                  <a:pt x="1308527" y="1595161"/>
                </a:lnTo>
                <a:lnTo>
                  <a:pt x="1314628" y="1598205"/>
                </a:lnTo>
                <a:lnTo>
                  <a:pt x="1322253" y="1601249"/>
                </a:lnTo>
                <a:lnTo>
                  <a:pt x="1329879" y="1604293"/>
                </a:lnTo>
                <a:lnTo>
                  <a:pt x="1337504" y="1605815"/>
                </a:lnTo>
                <a:lnTo>
                  <a:pt x="1345130" y="1608860"/>
                </a:lnTo>
                <a:lnTo>
                  <a:pt x="1352755" y="1611904"/>
                </a:lnTo>
                <a:lnTo>
                  <a:pt x="1360380" y="1614948"/>
                </a:lnTo>
                <a:lnTo>
                  <a:pt x="1368006" y="1617992"/>
                </a:lnTo>
                <a:lnTo>
                  <a:pt x="1374106" y="1619514"/>
                </a:lnTo>
                <a:lnTo>
                  <a:pt x="1381732" y="1622559"/>
                </a:lnTo>
                <a:lnTo>
                  <a:pt x="1389357" y="1625603"/>
                </a:lnTo>
                <a:lnTo>
                  <a:pt x="1396983" y="1628647"/>
                </a:lnTo>
                <a:lnTo>
                  <a:pt x="1404608" y="1630169"/>
                </a:lnTo>
                <a:lnTo>
                  <a:pt x="1412234" y="1633213"/>
                </a:lnTo>
                <a:lnTo>
                  <a:pt x="1419859" y="1636258"/>
                </a:lnTo>
                <a:lnTo>
                  <a:pt x="1427484" y="1637780"/>
                </a:lnTo>
                <a:lnTo>
                  <a:pt x="1433585" y="1640824"/>
                </a:lnTo>
                <a:lnTo>
                  <a:pt x="1441210" y="1643868"/>
                </a:lnTo>
                <a:lnTo>
                  <a:pt x="1448836" y="1645390"/>
                </a:lnTo>
                <a:lnTo>
                  <a:pt x="1456461" y="1648434"/>
                </a:lnTo>
                <a:lnTo>
                  <a:pt x="1464087" y="1649957"/>
                </a:lnTo>
                <a:lnTo>
                  <a:pt x="1471712" y="1653001"/>
                </a:lnTo>
                <a:lnTo>
                  <a:pt x="1479338" y="1654523"/>
                </a:lnTo>
                <a:lnTo>
                  <a:pt x="1486963" y="1657567"/>
                </a:lnTo>
                <a:lnTo>
                  <a:pt x="1493063" y="1659089"/>
                </a:lnTo>
                <a:lnTo>
                  <a:pt x="1500689" y="1662133"/>
                </a:lnTo>
                <a:lnTo>
                  <a:pt x="1508314" y="1663656"/>
                </a:lnTo>
                <a:lnTo>
                  <a:pt x="1515940" y="1666700"/>
                </a:lnTo>
                <a:lnTo>
                  <a:pt x="1523565" y="1668222"/>
                </a:lnTo>
                <a:lnTo>
                  <a:pt x="1531191" y="1671266"/>
                </a:lnTo>
                <a:lnTo>
                  <a:pt x="1538816" y="1672788"/>
                </a:lnTo>
                <a:lnTo>
                  <a:pt x="1546442" y="1675832"/>
                </a:lnTo>
                <a:lnTo>
                  <a:pt x="1552542" y="1677355"/>
                </a:lnTo>
                <a:lnTo>
                  <a:pt x="1560167" y="1678877"/>
                </a:lnTo>
                <a:lnTo>
                  <a:pt x="1567793" y="1681921"/>
                </a:lnTo>
                <a:lnTo>
                  <a:pt x="1575418" y="1683443"/>
                </a:lnTo>
                <a:lnTo>
                  <a:pt x="1583044" y="1684965"/>
                </a:lnTo>
                <a:lnTo>
                  <a:pt x="1590669" y="1688009"/>
                </a:lnTo>
                <a:lnTo>
                  <a:pt x="1598295" y="1689531"/>
                </a:lnTo>
                <a:lnTo>
                  <a:pt x="1604395" y="1691054"/>
                </a:lnTo>
                <a:lnTo>
                  <a:pt x="1612020" y="1692576"/>
                </a:lnTo>
                <a:lnTo>
                  <a:pt x="1619646" y="1695620"/>
                </a:lnTo>
                <a:lnTo>
                  <a:pt x="1627271" y="1697142"/>
                </a:lnTo>
                <a:lnTo>
                  <a:pt x="1634897" y="1698664"/>
                </a:lnTo>
                <a:lnTo>
                  <a:pt x="1642522" y="1700186"/>
                </a:lnTo>
                <a:lnTo>
                  <a:pt x="1650148" y="1701708"/>
                </a:lnTo>
                <a:lnTo>
                  <a:pt x="1657773" y="1704753"/>
                </a:lnTo>
                <a:lnTo>
                  <a:pt x="1663874" y="1706275"/>
                </a:lnTo>
                <a:lnTo>
                  <a:pt x="1671499" y="1707797"/>
                </a:lnTo>
                <a:lnTo>
                  <a:pt x="1679124" y="1709319"/>
                </a:lnTo>
                <a:lnTo>
                  <a:pt x="1686750" y="1710841"/>
                </a:lnTo>
                <a:lnTo>
                  <a:pt x="1694375" y="1712363"/>
                </a:lnTo>
                <a:lnTo>
                  <a:pt x="1702001" y="1713885"/>
                </a:lnTo>
                <a:lnTo>
                  <a:pt x="1709626" y="1715407"/>
                </a:lnTo>
                <a:lnTo>
                  <a:pt x="1717252" y="1718452"/>
                </a:lnTo>
                <a:lnTo>
                  <a:pt x="1723352" y="1719974"/>
                </a:lnTo>
                <a:lnTo>
                  <a:pt x="1730978" y="1721496"/>
                </a:lnTo>
                <a:lnTo>
                  <a:pt x="1738603" y="1723018"/>
                </a:lnTo>
                <a:lnTo>
                  <a:pt x="1746228" y="1724540"/>
                </a:lnTo>
                <a:lnTo>
                  <a:pt x="1753854" y="1726062"/>
                </a:lnTo>
                <a:lnTo>
                  <a:pt x="1761479" y="1727584"/>
                </a:lnTo>
                <a:lnTo>
                  <a:pt x="1769105" y="1729106"/>
                </a:lnTo>
                <a:lnTo>
                  <a:pt x="1776730" y="1730629"/>
                </a:lnTo>
                <a:lnTo>
                  <a:pt x="1782831" y="1732151"/>
                </a:lnTo>
                <a:lnTo>
                  <a:pt x="1790456" y="1733673"/>
                </a:lnTo>
                <a:lnTo>
                  <a:pt x="1798082" y="1735195"/>
                </a:lnTo>
                <a:lnTo>
                  <a:pt x="1805707" y="1736717"/>
                </a:lnTo>
                <a:lnTo>
                  <a:pt x="1813332" y="1736717"/>
                </a:lnTo>
                <a:lnTo>
                  <a:pt x="1820958" y="1738239"/>
                </a:lnTo>
                <a:lnTo>
                  <a:pt x="1828583" y="1739761"/>
                </a:lnTo>
                <a:lnTo>
                  <a:pt x="1836209" y="1741283"/>
                </a:lnTo>
                <a:lnTo>
                  <a:pt x="1842309" y="1742805"/>
                </a:lnTo>
                <a:lnTo>
                  <a:pt x="1849935" y="1744328"/>
                </a:lnTo>
                <a:lnTo>
                  <a:pt x="1857560" y="1745850"/>
                </a:lnTo>
                <a:lnTo>
                  <a:pt x="1865186" y="1747372"/>
                </a:lnTo>
                <a:lnTo>
                  <a:pt x="1872811" y="1748894"/>
                </a:lnTo>
                <a:lnTo>
                  <a:pt x="1880436" y="1748894"/>
                </a:lnTo>
                <a:lnTo>
                  <a:pt x="1888062" y="1750416"/>
                </a:lnTo>
                <a:lnTo>
                  <a:pt x="1895687" y="1751938"/>
                </a:lnTo>
                <a:lnTo>
                  <a:pt x="1901788" y="1753460"/>
                </a:lnTo>
                <a:lnTo>
                  <a:pt x="1909413" y="1754982"/>
                </a:lnTo>
                <a:lnTo>
                  <a:pt x="1917039" y="1756504"/>
                </a:lnTo>
                <a:lnTo>
                  <a:pt x="1924664" y="1756504"/>
                </a:lnTo>
                <a:lnTo>
                  <a:pt x="1932290" y="1758027"/>
                </a:lnTo>
                <a:lnTo>
                  <a:pt x="1939915" y="1759549"/>
                </a:lnTo>
                <a:lnTo>
                  <a:pt x="1947540" y="1761071"/>
                </a:lnTo>
                <a:lnTo>
                  <a:pt x="1955166" y="1761071"/>
                </a:lnTo>
                <a:lnTo>
                  <a:pt x="1961266" y="1762593"/>
                </a:lnTo>
                <a:lnTo>
                  <a:pt x="1968892" y="1764115"/>
                </a:lnTo>
                <a:lnTo>
                  <a:pt x="1976517" y="1765637"/>
                </a:lnTo>
                <a:lnTo>
                  <a:pt x="1984143" y="1765637"/>
                </a:lnTo>
                <a:lnTo>
                  <a:pt x="1991768" y="1767159"/>
                </a:lnTo>
                <a:lnTo>
                  <a:pt x="1999394" y="1768681"/>
                </a:lnTo>
                <a:lnTo>
                  <a:pt x="2007019" y="1768681"/>
                </a:lnTo>
                <a:lnTo>
                  <a:pt x="2014644" y="1770203"/>
                </a:lnTo>
                <a:lnTo>
                  <a:pt x="2020745" y="1771726"/>
                </a:lnTo>
                <a:lnTo>
                  <a:pt x="2028370" y="1773248"/>
                </a:lnTo>
                <a:lnTo>
                  <a:pt x="2035996" y="1773248"/>
                </a:lnTo>
                <a:lnTo>
                  <a:pt x="2043621" y="1774770"/>
                </a:lnTo>
                <a:lnTo>
                  <a:pt x="2051247" y="1776292"/>
                </a:lnTo>
                <a:lnTo>
                  <a:pt x="2058872" y="1776292"/>
                </a:lnTo>
                <a:lnTo>
                  <a:pt x="2066498" y="1777814"/>
                </a:lnTo>
                <a:lnTo>
                  <a:pt x="2074123" y="1777814"/>
                </a:lnTo>
                <a:lnTo>
                  <a:pt x="2080223" y="1779336"/>
                </a:lnTo>
                <a:lnTo>
                  <a:pt x="2087849" y="1780858"/>
                </a:lnTo>
                <a:lnTo>
                  <a:pt x="2095474" y="1780858"/>
                </a:lnTo>
                <a:lnTo>
                  <a:pt x="2103100" y="1782380"/>
                </a:lnTo>
                <a:lnTo>
                  <a:pt x="2110725" y="1783902"/>
                </a:lnTo>
                <a:lnTo>
                  <a:pt x="2118351" y="1783902"/>
                </a:lnTo>
                <a:lnTo>
                  <a:pt x="2125976" y="1785425"/>
                </a:lnTo>
                <a:lnTo>
                  <a:pt x="2133602" y="1785425"/>
                </a:lnTo>
                <a:lnTo>
                  <a:pt x="2139702" y="1786947"/>
                </a:lnTo>
                <a:lnTo>
                  <a:pt x="2147327" y="1786947"/>
                </a:lnTo>
                <a:lnTo>
                  <a:pt x="2154953" y="1788469"/>
                </a:lnTo>
                <a:lnTo>
                  <a:pt x="2162578" y="1789991"/>
                </a:lnTo>
                <a:lnTo>
                  <a:pt x="2170204" y="1789991"/>
                </a:lnTo>
                <a:lnTo>
                  <a:pt x="2177829" y="1791513"/>
                </a:lnTo>
                <a:lnTo>
                  <a:pt x="2185455" y="1791513"/>
                </a:lnTo>
                <a:lnTo>
                  <a:pt x="2191555" y="1793035"/>
                </a:lnTo>
                <a:lnTo>
                  <a:pt x="2199180" y="1793035"/>
                </a:lnTo>
                <a:lnTo>
                  <a:pt x="2206806" y="1794557"/>
                </a:lnTo>
                <a:lnTo>
                  <a:pt x="2214431" y="1794557"/>
                </a:lnTo>
                <a:lnTo>
                  <a:pt x="2222057" y="1796079"/>
                </a:lnTo>
                <a:lnTo>
                  <a:pt x="2229682" y="1796079"/>
                </a:lnTo>
                <a:lnTo>
                  <a:pt x="2237308" y="1797601"/>
                </a:lnTo>
                <a:lnTo>
                  <a:pt x="2244933" y="1797601"/>
                </a:lnTo>
                <a:lnTo>
                  <a:pt x="2251033" y="1799124"/>
                </a:lnTo>
                <a:lnTo>
                  <a:pt x="2258659" y="1799124"/>
                </a:lnTo>
                <a:lnTo>
                  <a:pt x="2266284" y="1800646"/>
                </a:lnTo>
                <a:lnTo>
                  <a:pt x="2273910" y="1800646"/>
                </a:lnTo>
                <a:lnTo>
                  <a:pt x="2281535" y="1802168"/>
                </a:lnTo>
                <a:lnTo>
                  <a:pt x="2289161" y="1802168"/>
                </a:lnTo>
                <a:lnTo>
                  <a:pt x="2296786" y="1803690"/>
                </a:lnTo>
                <a:lnTo>
                  <a:pt x="2304412" y="1803690"/>
                </a:lnTo>
                <a:lnTo>
                  <a:pt x="2310512" y="1805212"/>
                </a:lnTo>
                <a:lnTo>
                  <a:pt x="2318137" y="1805212"/>
                </a:lnTo>
                <a:lnTo>
                  <a:pt x="2325763" y="1805212"/>
                </a:lnTo>
                <a:lnTo>
                  <a:pt x="2333388" y="1806734"/>
                </a:lnTo>
                <a:lnTo>
                  <a:pt x="2341014" y="1806734"/>
                </a:lnTo>
                <a:lnTo>
                  <a:pt x="2348639" y="1808256"/>
                </a:lnTo>
                <a:lnTo>
                  <a:pt x="2356265" y="1808256"/>
                </a:lnTo>
                <a:lnTo>
                  <a:pt x="2363890" y="1809778"/>
                </a:lnTo>
                <a:lnTo>
                  <a:pt x="2369991" y="1809778"/>
                </a:lnTo>
                <a:lnTo>
                  <a:pt x="2377616" y="1809778"/>
                </a:lnTo>
                <a:lnTo>
                  <a:pt x="2385241" y="1811300"/>
                </a:lnTo>
                <a:lnTo>
                  <a:pt x="2392867" y="1811300"/>
                </a:lnTo>
                <a:lnTo>
                  <a:pt x="2400492" y="1812823"/>
                </a:lnTo>
                <a:lnTo>
                  <a:pt x="2408118" y="1812823"/>
                </a:lnTo>
                <a:lnTo>
                  <a:pt x="2415743" y="1812823"/>
                </a:lnTo>
                <a:lnTo>
                  <a:pt x="2423369" y="1814345"/>
                </a:lnTo>
                <a:lnTo>
                  <a:pt x="2429469" y="1814345"/>
                </a:lnTo>
                <a:lnTo>
                  <a:pt x="2437095" y="1814345"/>
                </a:lnTo>
                <a:lnTo>
                  <a:pt x="2444720" y="1815867"/>
                </a:lnTo>
                <a:lnTo>
                  <a:pt x="2452345" y="1815867"/>
                </a:lnTo>
                <a:lnTo>
                  <a:pt x="2459971" y="1817389"/>
                </a:lnTo>
                <a:lnTo>
                  <a:pt x="2467596" y="1817389"/>
                </a:lnTo>
                <a:lnTo>
                  <a:pt x="2475222" y="1817389"/>
                </a:lnTo>
                <a:lnTo>
                  <a:pt x="2482847" y="1818911"/>
                </a:lnTo>
                <a:lnTo>
                  <a:pt x="2488948" y="1818911"/>
                </a:lnTo>
                <a:lnTo>
                  <a:pt x="2496573" y="1818911"/>
                </a:lnTo>
                <a:lnTo>
                  <a:pt x="2504199" y="1820433"/>
                </a:lnTo>
                <a:lnTo>
                  <a:pt x="2511824" y="1820433"/>
                </a:lnTo>
                <a:lnTo>
                  <a:pt x="2519449" y="1820433"/>
                </a:lnTo>
                <a:lnTo>
                  <a:pt x="2527075" y="1821955"/>
                </a:lnTo>
                <a:lnTo>
                  <a:pt x="2534700" y="1821955"/>
                </a:lnTo>
                <a:lnTo>
                  <a:pt x="2542326" y="1821955"/>
                </a:lnTo>
                <a:lnTo>
                  <a:pt x="2548426" y="1823477"/>
                </a:lnTo>
                <a:lnTo>
                  <a:pt x="2556052" y="1823477"/>
                </a:lnTo>
                <a:lnTo>
                  <a:pt x="2563677" y="1823477"/>
                </a:lnTo>
                <a:lnTo>
                  <a:pt x="2571303" y="1824999"/>
                </a:lnTo>
                <a:lnTo>
                  <a:pt x="2578928" y="1824999"/>
                </a:lnTo>
                <a:lnTo>
                  <a:pt x="2586553" y="1824999"/>
                </a:lnTo>
                <a:lnTo>
                  <a:pt x="2594179" y="1824999"/>
                </a:lnTo>
                <a:lnTo>
                  <a:pt x="2601804" y="1826522"/>
                </a:lnTo>
                <a:lnTo>
                  <a:pt x="2607905" y="1826522"/>
                </a:lnTo>
                <a:lnTo>
                  <a:pt x="2615530" y="1826522"/>
                </a:lnTo>
                <a:lnTo>
                  <a:pt x="2623156" y="1828044"/>
                </a:lnTo>
                <a:lnTo>
                  <a:pt x="2630781" y="1828044"/>
                </a:lnTo>
                <a:lnTo>
                  <a:pt x="2638407" y="1828044"/>
                </a:lnTo>
                <a:lnTo>
                  <a:pt x="2646032" y="1828044"/>
                </a:lnTo>
                <a:lnTo>
                  <a:pt x="2653657" y="1829566"/>
                </a:lnTo>
                <a:lnTo>
                  <a:pt x="2661283" y="1829566"/>
                </a:lnTo>
                <a:lnTo>
                  <a:pt x="2667383" y="1829566"/>
                </a:lnTo>
                <a:lnTo>
                  <a:pt x="2675009" y="1829566"/>
                </a:lnTo>
                <a:lnTo>
                  <a:pt x="2682634" y="1831088"/>
                </a:lnTo>
                <a:lnTo>
                  <a:pt x="2690260" y="1831088"/>
                </a:lnTo>
                <a:lnTo>
                  <a:pt x="2697885" y="1831088"/>
                </a:lnTo>
                <a:lnTo>
                  <a:pt x="2705511" y="1831088"/>
                </a:lnTo>
                <a:lnTo>
                  <a:pt x="2713136" y="1832610"/>
                </a:lnTo>
                <a:lnTo>
                  <a:pt x="2720761" y="1832610"/>
                </a:lnTo>
                <a:lnTo>
                  <a:pt x="2726862" y="1832610"/>
                </a:lnTo>
                <a:lnTo>
                  <a:pt x="2734487" y="1832610"/>
                </a:lnTo>
                <a:lnTo>
                  <a:pt x="2742113" y="1834132"/>
                </a:lnTo>
                <a:lnTo>
                  <a:pt x="2749738" y="1834132"/>
                </a:lnTo>
                <a:lnTo>
                  <a:pt x="2757364" y="1834132"/>
                </a:lnTo>
                <a:lnTo>
                  <a:pt x="2764989" y="1834132"/>
                </a:lnTo>
                <a:lnTo>
                  <a:pt x="2772615" y="1835654"/>
                </a:lnTo>
                <a:lnTo>
                  <a:pt x="2778715" y="1835654"/>
                </a:lnTo>
                <a:lnTo>
                  <a:pt x="2786340" y="1835654"/>
                </a:lnTo>
              </a:path>
            </a:pathLst>
          </a:custGeom>
          <a:ln w="91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2217477" y="6961427"/>
            <a:ext cx="173990" cy="556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2493023" y="7523695"/>
            <a:ext cx="774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2972156" y="7523695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483697" y="7523695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018573" y="7523695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529987" y="7523695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6041528" y="7523695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70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1016304" y="4030344"/>
            <a:ext cx="5547995" cy="245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correlation between efficiency and a higher price point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strong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units, but  less evident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 generation turbines due to a proliferation of options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units sold in the  </a:t>
            </a:r>
            <a:r>
              <a:rPr sz="1000" dirty="0">
                <a:latin typeface="Arial"/>
                <a:cs typeface="Arial"/>
              </a:rPr>
              <a:t>market. These </a:t>
            </a:r>
            <a:r>
              <a:rPr sz="1000" spc="-5" dirty="0">
                <a:latin typeface="Arial"/>
                <a:cs typeface="Arial"/>
              </a:rPr>
              <a:t>options include </a:t>
            </a:r>
            <a:r>
              <a:rPr sz="1000" dirty="0">
                <a:latin typeface="Arial"/>
                <a:cs typeface="Arial"/>
              </a:rPr>
              <a:t>quick-start </a:t>
            </a:r>
            <a:r>
              <a:rPr sz="1000" spc="-5" dirty="0">
                <a:latin typeface="Arial"/>
                <a:cs typeface="Arial"/>
              </a:rPr>
              <a:t>capability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low emissions combustion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7: Gas Turbine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Premium per Incremental 1% of Efficiency (Mechanical</a:t>
            </a:r>
            <a:r>
              <a:rPr sz="1000" b="1" spc="1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Drive)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1684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$25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168400">
              <a:lnSpc>
                <a:spcPct val="100000"/>
              </a:lnSpc>
              <a:spcBef>
                <a:spcPts val="780"/>
              </a:spcBef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168400">
              <a:lnSpc>
                <a:spcPts val="1180"/>
              </a:lnSpc>
              <a:spcBef>
                <a:spcPts val="780"/>
              </a:spcBef>
            </a:pPr>
            <a:r>
              <a:rPr sz="1000" spc="-5" dirty="0">
                <a:latin typeface="Calibri"/>
                <a:cs typeface="Calibri"/>
              </a:rPr>
              <a:t>$15</a:t>
            </a:r>
            <a:endParaRPr sz="1000">
              <a:latin typeface="Calibri"/>
              <a:cs typeface="Calibri"/>
            </a:endParaRPr>
          </a:p>
          <a:p>
            <a:pPr marL="271145">
              <a:lnSpc>
                <a:spcPts val="1240"/>
              </a:lnSpc>
            </a:pPr>
            <a:r>
              <a:rPr sz="1050" b="1" dirty="0">
                <a:latin typeface="Calibri"/>
                <a:cs typeface="Calibri"/>
              </a:rPr>
              <a:t>Incremental</a:t>
            </a:r>
            <a:r>
              <a:rPr sz="1050" b="1" spc="-114" dirty="0">
                <a:latin typeface="Calibri"/>
                <a:cs typeface="Calibri"/>
              </a:rPr>
              <a:t> </a:t>
            </a:r>
            <a:r>
              <a:rPr sz="1050" b="1" dirty="0">
                <a:latin typeface="Calibri"/>
                <a:cs typeface="Calibri"/>
              </a:rPr>
              <a:t>$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214336" y="6476525"/>
            <a:ext cx="1176655" cy="246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50" b="1" dirty="0">
                <a:latin typeface="Calibri"/>
                <a:cs typeface="Calibri"/>
              </a:rPr>
              <a:t>per  </a:t>
            </a:r>
            <a:r>
              <a:rPr sz="1050" b="1" spc="5" dirty="0">
                <a:latin typeface="Calibri"/>
                <a:cs typeface="Calibri"/>
              </a:rPr>
              <a:t>kW </a:t>
            </a:r>
            <a:r>
              <a:rPr sz="1050" b="1" dirty="0">
                <a:latin typeface="Calibri"/>
                <a:cs typeface="Calibri"/>
              </a:rPr>
              <a:t>for a </a:t>
            </a:r>
            <a:r>
              <a:rPr sz="1050" b="1" spc="5" dirty="0">
                <a:latin typeface="Calibri"/>
                <a:cs typeface="Calibri"/>
              </a:rPr>
              <a:t>1%</a:t>
            </a:r>
            <a:r>
              <a:rPr sz="1050" b="1" spc="75" dirty="0">
                <a:latin typeface="Calibri"/>
                <a:cs typeface="Calibri"/>
              </a:rPr>
              <a:t> </a:t>
            </a:r>
            <a:r>
              <a:rPr sz="1500" spc="-7" baseline="-36111" dirty="0">
                <a:latin typeface="Calibri"/>
                <a:cs typeface="Calibri"/>
              </a:rPr>
              <a:t>$10</a:t>
            </a:r>
            <a:endParaRPr sz="1500" baseline="-36111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1371421" y="6636511"/>
            <a:ext cx="612775" cy="33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 marR="5080" indent="-33655">
              <a:lnSpc>
                <a:spcPct val="101800"/>
              </a:lnSpc>
            </a:pPr>
            <a:r>
              <a:rPr sz="1050" b="1" spc="-5" dirty="0">
                <a:latin typeface="Calibri"/>
                <a:cs typeface="Calibri"/>
              </a:rPr>
              <a:t>Increase</a:t>
            </a:r>
            <a:r>
              <a:rPr sz="1050" b="1" spc="-55" dirty="0">
                <a:latin typeface="Calibri"/>
                <a:cs typeface="Calibri"/>
              </a:rPr>
              <a:t> </a:t>
            </a:r>
            <a:r>
              <a:rPr sz="1050" b="1" dirty="0">
                <a:latin typeface="Calibri"/>
                <a:cs typeface="Calibri"/>
              </a:rPr>
              <a:t>in  Efficiency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892421" y="7523695"/>
            <a:ext cx="859155" cy="307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ctr">
              <a:lnSpc>
                <a:spcPts val="1185"/>
              </a:lnSpc>
              <a:tabLst>
                <a:tab pos="511175" algn="l"/>
              </a:tabLst>
            </a:pPr>
            <a:r>
              <a:rPr sz="1000" spc="-5" dirty="0">
                <a:latin typeface="Calibri"/>
                <a:cs typeface="Calibri"/>
              </a:rPr>
              <a:t>30	</a:t>
            </a:r>
            <a:r>
              <a:rPr sz="1000" spc="-10" dirty="0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ts val="1185"/>
              </a:lnSpc>
            </a:pPr>
            <a:r>
              <a:rPr sz="1000" b="1" spc="-5" dirty="0">
                <a:latin typeface="Calibri"/>
                <a:cs typeface="Calibri"/>
              </a:rPr>
              <a:t>Unit MW</a:t>
            </a:r>
            <a:r>
              <a:rPr sz="1000" b="1" spc="-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Rating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146622" y="5217752"/>
            <a:ext cx="5260340" cy="2633345"/>
          </a:xfrm>
          <a:custGeom>
            <a:avLst/>
            <a:gdLst/>
            <a:ahLst/>
            <a:cxnLst/>
            <a:rect l="l" t="t" r="r" b="b"/>
            <a:pathLst>
              <a:path w="5260340" h="2633345">
                <a:moveTo>
                  <a:pt x="0" y="2633254"/>
                </a:moveTo>
                <a:lnTo>
                  <a:pt x="5260038" y="2633254"/>
                </a:lnTo>
                <a:lnTo>
                  <a:pt x="5260038" y="0"/>
                </a:lnTo>
                <a:lnTo>
                  <a:pt x="0" y="0"/>
                </a:lnTo>
                <a:lnTo>
                  <a:pt x="0" y="2633254"/>
                </a:lnTo>
                <a:close/>
              </a:path>
            </a:pathLst>
          </a:custGeom>
          <a:ln w="913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3934028"/>
            <a:ext cx="558165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correlation between incremental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and higher cost per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15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weaker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  generation units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turbines, </a:t>
            </a:r>
            <a:r>
              <a:rPr sz="1000" dirty="0">
                <a:latin typeface="Arial"/>
                <a:cs typeface="Arial"/>
              </a:rPr>
              <a:t>based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commercially </a:t>
            </a:r>
            <a:r>
              <a:rPr sz="1000" spc="-5" dirty="0">
                <a:latin typeface="Arial"/>
                <a:cs typeface="Arial"/>
              </a:rPr>
              <a:t>available models.  However,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cost premium exists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both cases, indicating that buyers are willing </a:t>
            </a:r>
            <a:r>
              <a:rPr sz="1000" dirty="0">
                <a:latin typeface="Arial"/>
                <a:cs typeface="Arial"/>
              </a:rPr>
              <a:t>to pay more for </a:t>
            </a:r>
            <a:r>
              <a:rPr sz="1000" spc="-5" dirty="0">
                <a:latin typeface="Arial"/>
                <a:cs typeface="Arial"/>
              </a:rPr>
              <a:t>a  smaller unit footprint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case of the smaller units, and the increase in output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larger power  generation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88194" y="3069975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88194" y="2855513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88194" y="2641051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8194" y="2426602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88194" y="2212140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88194" y="1996158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88194" y="1781696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8194" y="1567234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88194" y="1352772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88194" y="1352772"/>
            <a:ext cx="0" cy="1933575"/>
          </a:xfrm>
          <a:custGeom>
            <a:avLst/>
            <a:gdLst/>
            <a:ahLst/>
            <a:cxnLst/>
            <a:rect l="l" t="t" r="r" b="b"/>
            <a:pathLst>
              <a:path h="1933575">
                <a:moveTo>
                  <a:pt x="0" y="1933186"/>
                </a:moveTo>
                <a:lnTo>
                  <a:pt x="0" y="0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48575" y="328595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48575" y="306997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48575" y="285551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48575" y="264105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48575" y="242660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48575" y="221214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8575" y="199615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48575" y="178169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48575" y="156723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48575" y="13527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18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88194" y="3285958"/>
            <a:ext cx="2854325" cy="0"/>
          </a:xfrm>
          <a:custGeom>
            <a:avLst/>
            <a:gdLst/>
            <a:ahLst/>
            <a:cxnLst/>
            <a:rect l="l" t="t" r="r" b="b"/>
            <a:pathLst>
              <a:path w="2854325">
                <a:moveTo>
                  <a:pt x="0" y="0"/>
                </a:moveTo>
                <a:lnTo>
                  <a:pt x="2854087" y="0"/>
                </a:lnTo>
              </a:path>
            </a:pathLst>
          </a:custGeom>
          <a:ln w="9126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88194" y="328595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6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01335" y="328595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6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14476" y="328595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6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29141" y="328595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6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42281" y="328595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46"/>
                </a:lnTo>
              </a:path>
            </a:pathLst>
          </a:custGeom>
          <a:ln w="914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21718" y="286159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21718" y="286159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29337" y="1810595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29337" y="1810595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35432" y="2628883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35432" y="2628883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56766" y="222126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56766" y="222126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28384" y="232925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28384" y="232925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57337" y="141209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5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57337" y="141209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5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157908" y="225777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57908" y="225777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00574" y="2431165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00574" y="2431165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28003" y="250873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05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28003" y="2508737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05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285907" y="267147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85907" y="267147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42860" y="280836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42860" y="2808362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935048" y="286768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935048" y="2867681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477523" y="251025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05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77523" y="2510258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05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40949" y="2946774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40949" y="2946774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483235" y="290418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0" y="44362"/>
                </a:lnTo>
                <a:lnTo>
                  <a:pt x="44444" y="88218"/>
                </a:lnTo>
                <a:lnTo>
                  <a:pt x="88380" y="44362"/>
                </a:lnTo>
                <a:lnTo>
                  <a:pt x="4444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83235" y="2904186"/>
            <a:ext cx="88900" cy="88265"/>
          </a:xfrm>
          <a:custGeom>
            <a:avLst/>
            <a:gdLst/>
            <a:ahLst/>
            <a:cxnLst/>
            <a:rect l="l" t="t" r="r" b="b"/>
            <a:pathLst>
              <a:path w="88900" h="88264">
                <a:moveTo>
                  <a:pt x="44444" y="0"/>
                </a:moveTo>
                <a:lnTo>
                  <a:pt x="88380" y="44362"/>
                </a:lnTo>
                <a:lnTo>
                  <a:pt x="44444" y="88218"/>
                </a:lnTo>
                <a:lnTo>
                  <a:pt x="0" y="44362"/>
                </a:lnTo>
                <a:lnTo>
                  <a:pt x="44444" y="0"/>
                </a:lnTo>
                <a:close/>
              </a:path>
            </a:pathLst>
          </a:custGeom>
          <a:ln w="913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967432" y="2434207"/>
            <a:ext cx="2575560" cy="543560"/>
          </a:xfrm>
          <a:custGeom>
            <a:avLst/>
            <a:gdLst/>
            <a:ahLst/>
            <a:cxnLst/>
            <a:rect l="l" t="t" r="r" b="b"/>
            <a:pathLst>
              <a:path w="2575560" h="543560">
                <a:moveTo>
                  <a:pt x="0" y="0"/>
                </a:moveTo>
                <a:lnTo>
                  <a:pt x="7619" y="1521"/>
                </a:lnTo>
                <a:lnTo>
                  <a:pt x="16761" y="4563"/>
                </a:lnTo>
                <a:lnTo>
                  <a:pt x="25904" y="7605"/>
                </a:lnTo>
                <a:lnTo>
                  <a:pt x="33523" y="10647"/>
                </a:lnTo>
                <a:lnTo>
                  <a:pt x="42666" y="13689"/>
                </a:lnTo>
                <a:lnTo>
                  <a:pt x="51809" y="16731"/>
                </a:lnTo>
                <a:lnTo>
                  <a:pt x="59428" y="19773"/>
                </a:lnTo>
                <a:lnTo>
                  <a:pt x="68571" y="22815"/>
                </a:lnTo>
                <a:lnTo>
                  <a:pt x="76190" y="24336"/>
                </a:lnTo>
                <a:lnTo>
                  <a:pt x="85333" y="27378"/>
                </a:lnTo>
                <a:lnTo>
                  <a:pt x="94475" y="30420"/>
                </a:lnTo>
                <a:lnTo>
                  <a:pt x="102094" y="33462"/>
                </a:lnTo>
                <a:lnTo>
                  <a:pt x="111237" y="36504"/>
                </a:lnTo>
                <a:lnTo>
                  <a:pt x="120380" y="39546"/>
                </a:lnTo>
                <a:lnTo>
                  <a:pt x="127999" y="41067"/>
                </a:lnTo>
                <a:lnTo>
                  <a:pt x="137142" y="44109"/>
                </a:lnTo>
                <a:lnTo>
                  <a:pt x="146285" y="47151"/>
                </a:lnTo>
                <a:lnTo>
                  <a:pt x="153904" y="50193"/>
                </a:lnTo>
                <a:lnTo>
                  <a:pt x="163047" y="53235"/>
                </a:lnTo>
                <a:lnTo>
                  <a:pt x="172189" y="54756"/>
                </a:lnTo>
                <a:lnTo>
                  <a:pt x="179809" y="57798"/>
                </a:lnTo>
                <a:lnTo>
                  <a:pt x="188951" y="60840"/>
                </a:lnTo>
                <a:lnTo>
                  <a:pt x="198094" y="63882"/>
                </a:lnTo>
                <a:lnTo>
                  <a:pt x="205713" y="65403"/>
                </a:lnTo>
                <a:lnTo>
                  <a:pt x="214856" y="68445"/>
                </a:lnTo>
                <a:lnTo>
                  <a:pt x="223999" y="71487"/>
                </a:lnTo>
                <a:lnTo>
                  <a:pt x="231618" y="74529"/>
                </a:lnTo>
                <a:lnTo>
                  <a:pt x="240761" y="76050"/>
                </a:lnTo>
                <a:lnTo>
                  <a:pt x="249904" y="79092"/>
                </a:lnTo>
                <a:lnTo>
                  <a:pt x="257523" y="82134"/>
                </a:lnTo>
                <a:lnTo>
                  <a:pt x="266665" y="85176"/>
                </a:lnTo>
                <a:lnTo>
                  <a:pt x="274284" y="86697"/>
                </a:lnTo>
                <a:lnTo>
                  <a:pt x="283427" y="89739"/>
                </a:lnTo>
                <a:lnTo>
                  <a:pt x="292570" y="92781"/>
                </a:lnTo>
                <a:lnTo>
                  <a:pt x="300189" y="94302"/>
                </a:lnTo>
                <a:lnTo>
                  <a:pt x="309332" y="97344"/>
                </a:lnTo>
                <a:lnTo>
                  <a:pt x="318475" y="100386"/>
                </a:lnTo>
                <a:lnTo>
                  <a:pt x="326094" y="101907"/>
                </a:lnTo>
                <a:lnTo>
                  <a:pt x="335237" y="104949"/>
                </a:lnTo>
                <a:lnTo>
                  <a:pt x="344379" y="107991"/>
                </a:lnTo>
                <a:lnTo>
                  <a:pt x="351998" y="109512"/>
                </a:lnTo>
                <a:lnTo>
                  <a:pt x="361141" y="112554"/>
                </a:lnTo>
                <a:lnTo>
                  <a:pt x="370284" y="115596"/>
                </a:lnTo>
                <a:lnTo>
                  <a:pt x="377903" y="117117"/>
                </a:lnTo>
                <a:lnTo>
                  <a:pt x="387046" y="120159"/>
                </a:lnTo>
                <a:lnTo>
                  <a:pt x="396189" y="123201"/>
                </a:lnTo>
                <a:lnTo>
                  <a:pt x="403808" y="124722"/>
                </a:lnTo>
                <a:lnTo>
                  <a:pt x="412951" y="127764"/>
                </a:lnTo>
                <a:lnTo>
                  <a:pt x="422094" y="130806"/>
                </a:lnTo>
                <a:lnTo>
                  <a:pt x="429713" y="132327"/>
                </a:lnTo>
                <a:lnTo>
                  <a:pt x="438855" y="135369"/>
                </a:lnTo>
                <a:lnTo>
                  <a:pt x="447998" y="136890"/>
                </a:lnTo>
                <a:lnTo>
                  <a:pt x="455617" y="139932"/>
                </a:lnTo>
                <a:lnTo>
                  <a:pt x="464760" y="142974"/>
                </a:lnTo>
                <a:lnTo>
                  <a:pt x="472379" y="144495"/>
                </a:lnTo>
                <a:lnTo>
                  <a:pt x="481522" y="147537"/>
                </a:lnTo>
                <a:lnTo>
                  <a:pt x="490665" y="149058"/>
                </a:lnTo>
                <a:lnTo>
                  <a:pt x="498284" y="152087"/>
                </a:lnTo>
                <a:lnTo>
                  <a:pt x="507427" y="153608"/>
                </a:lnTo>
                <a:lnTo>
                  <a:pt x="516569" y="156650"/>
                </a:lnTo>
                <a:lnTo>
                  <a:pt x="524188" y="159692"/>
                </a:lnTo>
                <a:lnTo>
                  <a:pt x="533331" y="161213"/>
                </a:lnTo>
                <a:lnTo>
                  <a:pt x="542474" y="164255"/>
                </a:lnTo>
                <a:lnTo>
                  <a:pt x="550093" y="165776"/>
                </a:lnTo>
                <a:lnTo>
                  <a:pt x="559236" y="168819"/>
                </a:lnTo>
                <a:lnTo>
                  <a:pt x="568379" y="170340"/>
                </a:lnTo>
                <a:lnTo>
                  <a:pt x="575998" y="173382"/>
                </a:lnTo>
                <a:lnTo>
                  <a:pt x="585141" y="174903"/>
                </a:lnTo>
                <a:lnTo>
                  <a:pt x="594284" y="177945"/>
                </a:lnTo>
                <a:lnTo>
                  <a:pt x="601903" y="179466"/>
                </a:lnTo>
                <a:lnTo>
                  <a:pt x="611045" y="182508"/>
                </a:lnTo>
                <a:lnTo>
                  <a:pt x="620188" y="184029"/>
                </a:lnTo>
                <a:lnTo>
                  <a:pt x="627807" y="187071"/>
                </a:lnTo>
                <a:lnTo>
                  <a:pt x="636950" y="188592"/>
                </a:lnTo>
                <a:lnTo>
                  <a:pt x="646093" y="191634"/>
                </a:lnTo>
                <a:lnTo>
                  <a:pt x="653712" y="193155"/>
                </a:lnTo>
                <a:lnTo>
                  <a:pt x="662855" y="196197"/>
                </a:lnTo>
                <a:lnTo>
                  <a:pt x="671998" y="197718"/>
                </a:lnTo>
                <a:lnTo>
                  <a:pt x="679617" y="200760"/>
                </a:lnTo>
                <a:lnTo>
                  <a:pt x="688759" y="202281"/>
                </a:lnTo>
                <a:lnTo>
                  <a:pt x="696378" y="203802"/>
                </a:lnTo>
                <a:lnTo>
                  <a:pt x="705521" y="206844"/>
                </a:lnTo>
                <a:lnTo>
                  <a:pt x="714664" y="208365"/>
                </a:lnTo>
                <a:lnTo>
                  <a:pt x="722283" y="211407"/>
                </a:lnTo>
                <a:lnTo>
                  <a:pt x="731426" y="212928"/>
                </a:lnTo>
                <a:lnTo>
                  <a:pt x="740569" y="215970"/>
                </a:lnTo>
                <a:lnTo>
                  <a:pt x="748188" y="217491"/>
                </a:lnTo>
                <a:lnTo>
                  <a:pt x="757331" y="219012"/>
                </a:lnTo>
                <a:lnTo>
                  <a:pt x="766473" y="222054"/>
                </a:lnTo>
                <a:lnTo>
                  <a:pt x="774093" y="223575"/>
                </a:lnTo>
                <a:lnTo>
                  <a:pt x="783235" y="226617"/>
                </a:lnTo>
                <a:lnTo>
                  <a:pt x="792378" y="228138"/>
                </a:lnTo>
                <a:lnTo>
                  <a:pt x="799997" y="229659"/>
                </a:lnTo>
                <a:lnTo>
                  <a:pt x="809140" y="232701"/>
                </a:lnTo>
                <a:lnTo>
                  <a:pt x="818283" y="234222"/>
                </a:lnTo>
                <a:lnTo>
                  <a:pt x="825902" y="237264"/>
                </a:lnTo>
                <a:lnTo>
                  <a:pt x="835045" y="238785"/>
                </a:lnTo>
                <a:lnTo>
                  <a:pt x="844188" y="240306"/>
                </a:lnTo>
                <a:lnTo>
                  <a:pt x="851807" y="243348"/>
                </a:lnTo>
                <a:lnTo>
                  <a:pt x="860949" y="244869"/>
                </a:lnTo>
                <a:lnTo>
                  <a:pt x="870092" y="246390"/>
                </a:lnTo>
                <a:lnTo>
                  <a:pt x="877711" y="249432"/>
                </a:lnTo>
                <a:lnTo>
                  <a:pt x="886854" y="250953"/>
                </a:lnTo>
                <a:lnTo>
                  <a:pt x="894473" y="252474"/>
                </a:lnTo>
                <a:lnTo>
                  <a:pt x="903616" y="255516"/>
                </a:lnTo>
                <a:lnTo>
                  <a:pt x="912759" y="257037"/>
                </a:lnTo>
                <a:lnTo>
                  <a:pt x="920378" y="258558"/>
                </a:lnTo>
                <a:lnTo>
                  <a:pt x="929521" y="261600"/>
                </a:lnTo>
                <a:lnTo>
                  <a:pt x="938663" y="263121"/>
                </a:lnTo>
                <a:lnTo>
                  <a:pt x="946283" y="264642"/>
                </a:lnTo>
                <a:lnTo>
                  <a:pt x="955425" y="267684"/>
                </a:lnTo>
                <a:lnTo>
                  <a:pt x="964568" y="269205"/>
                </a:lnTo>
                <a:lnTo>
                  <a:pt x="972187" y="270726"/>
                </a:lnTo>
                <a:lnTo>
                  <a:pt x="981330" y="273768"/>
                </a:lnTo>
                <a:lnTo>
                  <a:pt x="990473" y="275289"/>
                </a:lnTo>
                <a:lnTo>
                  <a:pt x="998092" y="276810"/>
                </a:lnTo>
                <a:lnTo>
                  <a:pt x="1007235" y="278331"/>
                </a:lnTo>
                <a:lnTo>
                  <a:pt x="1016378" y="281373"/>
                </a:lnTo>
                <a:lnTo>
                  <a:pt x="1023997" y="282894"/>
                </a:lnTo>
                <a:lnTo>
                  <a:pt x="1033139" y="284415"/>
                </a:lnTo>
                <a:lnTo>
                  <a:pt x="1042282" y="287457"/>
                </a:lnTo>
                <a:lnTo>
                  <a:pt x="1049901" y="288978"/>
                </a:lnTo>
                <a:lnTo>
                  <a:pt x="1059044" y="290499"/>
                </a:lnTo>
                <a:lnTo>
                  <a:pt x="1068187" y="292020"/>
                </a:lnTo>
                <a:lnTo>
                  <a:pt x="1075806" y="295062"/>
                </a:lnTo>
                <a:lnTo>
                  <a:pt x="1084949" y="296583"/>
                </a:lnTo>
                <a:lnTo>
                  <a:pt x="1092568" y="298104"/>
                </a:lnTo>
                <a:lnTo>
                  <a:pt x="1101711" y="299625"/>
                </a:lnTo>
                <a:lnTo>
                  <a:pt x="1110853" y="302667"/>
                </a:lnTo>
                <a:lnTo>
                  <a:pt x="1118472" y="304188"/>
                </a:lnTo>
                <a:lnTo>
                  <a:pt x="1127615" y="305709"/>
                </a:lnTo>
                <a:lnTo>
                  <a:pt x="1136758" y="307230"/>
                </a:lnTo>
                <a:lnTo>
                  <a:pt x="1144377" y="308751"/>
                </a:lnTo>
                <a:lnTo>
                  <a:pt x="1153520" y="311793"/>
                </a:lnTo>
                <a:lnTo>
                  <a:pt x="1162663" y="313314"/>
                </a:lnTo>
                <a:lnTo>
                  <a:pt x="1170282" y="314835"/>
                </a:lnTo>
                <a:lnTo>
                  <a:pt x="1179425" y="316356"/>
                </a:lnTo>
                <a:lnTo>
                  <a:pt x="1188568" y="317877"/>
                </a:lnTo>
                <a:lnTo>
                  <a:pt x="1196187" y="320919"/>
                </a:lnTo>
                <a:lnTo>
                  <a:pt x="1205329" y="322440"/>
                </a:lnTo>
                <a:lnTo>
                  <a:pt x="1214472" y="323961"/>
                </a:lnTo>
                <a:lnTo>
                  <a:pt x="1222091" y="325482"/>
                </a:lnTo>
                <a:lnTo>
                  <a:pt x="1231234" y="327003"/>
                </a:lnTo>
                <a:lnTo>
                  <a:pt x="1240377" y="328524"/>
                </a:lnTo>
                <a:lnTo>
                  <a:pt x="1247996" y="331566"/>
                </a:lnTo>
                <a:lnTo>
                  <a:pt x="1257139" y="333087"/>
                </a:lnTo>
                <a:lnTo>
                  <a:pt x="1266282" y="334608"/>
                </a:lnTo>
                <a:lnTo>
                  <a:pt x="1273901" y="336129"/>
                </a:lnTo>
                <a:lnTo>
                  <a:pt x="1283043" y="337650"/>
                </a:lnTo>
                <a:lnTo>
                  <a:pt x="1292186" y="339171"/>
                </a:lnTo>
                <a:lnTo>
                  <a:pt x="1299805" y="342213"/>
                </a:lnTo>
                <a:lnTo>
                  <a:pt x="1308948" y="343734"/>
                </a:lnTo>
                <a:lnTo>
                  <a:pt x="1316567" y="345255"/>
                </a:lnTo>
                <a:lnTo>
                  <a:pt x="1325710" y="346776"/>
                </a:lnTo>
                <a:lnTo>
                  <a:pt x="1334853" y="348297"/>
                </a:lnTo>
                <a:lnTo>
                  <a:pt x="1342472" y="349818"/>
                </a:lnTo>
                <a:lnTo>
                  <a:pt x="1351615" y="351339"/>
                </a:lnTo>
                <a:lnTo>
                  <a:pt x="1360758" y="352860"/>
                </a:lnTo>
                <a:lnTo>
                  <a:pt x="1368377" y="355902"/>
                </a:lnTo>
                <a:lnTo>
                  <a:pt x="1377519" y="357423"/>
                </a:lnTo>
                <a:lnTo>
                  <a:pt x="1386662" y="358944"/>
                </a:lnTo>
                <a:lnTo>
                  <a:pt x="1394281" y="360465"/>
                </a:lnTo>
                <a:lnTo>
                  <a:pt x="1403424" y="361986"/>
                </a:lnTo>
                <a:lnTo>
                  <a:pt x="1412567" y="363507"/>
                </a:lnTo>
                <a:lnTo>
                  <a:pt x="1420186" y="365028"/>
                </a:lnTo>
                <a:lnTo>
                  <a:pt x="1429329" y="366549"/>
                </a:lnTo>
                <a:lnTo>
                  <a:pt x="1438472" y="368070"/>
                </a:lnTo>
                <a:lnTo>
                  <a:pt x="1446091" y="369591"/>
                </a:lnTo>
                <a:lnTo>
                  <a:pt x="1455233" y="371112"/>
                </a:lnTo>
                <a:lnTo>
                  <a:pt x="1464376" y="374154"/>
                </a:lnTo>
                <a:lnTo>
                  <a:pt x="1471995" y="375675"/>
                </a:lnTo>
                <a:lnTo>
                  <a:pt x="1481138" y="377196"/>
                </a:lnTo>
                <a:lnTo>
                  <a:pt x="1490281" y="378717"/>
                </a:lnTo>
                <a:lnTo>
                  <a:pt x="1497900" y="380238"/>
                </a:lnTo>
                <a:lnTo>
                  <a:pt x="1507043" y="381759"/>
                </a:lnTo>
                <a:lnTo>
                  <a:pt x="1514662" y="383280"/>
                </a:lnTo>
                <a:lnTo>
                  <a:pt x="1523805" y="384801"/>
                </a:lnTo>
                <a:lnTo>
                  <a:pt x="1532947" y="386322"/>
                </a:lnTo>
                <a:lnTo>
                  <a:pt x="1540567" y="387843"/>
                </a:lnTo>
                <a:lnTo>
                  <a:pt x="1549709" y="389364"/>
                </a:lnTo>
                <a:lnTo>
                  <a:pt x="1558852" y="390885"/>
                </a:lnTo>
                <a:lnTo>
                  <a:pt x="1566471" y="392406"/>
                </a:lnTo>
                <a:lnTo>
                  <a:pt x="1575614" y="393927"/>
                </a:lnTo>
                <a:lnTo>
                  <a:pt x="1584757" y="395448"/>
                </a:lnTo>
                <a:lnTo>
                  <a:pt x="1592376" y="396969"/>
                </a:lnTo>
                <a:lnTo>
                  <a:pt x="1601519" y="398490"/>
                </a:lnTo>
                <a:lnTo>
                  <a:pt x="1610662" y="400011"/>
                </a:lnTo>
                <a:lnTo>
                  <a:pt x="1618281" y="401532"/>
                </a:lnTo>
                <a:lnTo>
                  <a:pt x="1627423" y="403053"/>
                </a:lnTo>
                <a:lnTo>
                  <a:pt x="1636566" y="404574"/>
                </a:lnTo>
                <a:lnTo>
                  <a:pt x="1644185" y="406095"/>
                </a:lnTo>
                <a:lnTo>
                  <a:pt x="1653328" y="407616"/>
                </a:lnTo>
                <a:lnTo>
                  <a:pt x="1662471" y="409137"/>
                </a:lnTo>
                <a:lnTo>
                  <a:pt x="1670090" y="410658"/>
                </a:lnTo>
                <a:lnTo>
                  <a:pt x="1679233" y="412180"/>
                </a:lnTo>
                <a:lnTo>
                  <a:pt x="1688376" y="413701"/>
                </a:lnTo>
                <a:lnTo>
                  <a:pt x="1695995" y="415222"/>
                </a:lnTo>
                <a:lnTo>
                  <a:pt x="1705137" y="416743"/>
                </a:lnTo>
                <a:lnTo>
                  <a:pt x="1712756" y="418264"/>
                </a:lnTo>
                <a:lnTo>
                  <a:pt x="1721899" y="419785"/>
                </a:lnTo>
                <a:lnTo>
                  <a:pt x="1731042" y="421306"/>
                </a:lnTo>
                <a:lnTo>
                  <a:pt x="1738661" y="422827"/>
                </a:lnTo>
                <a:lnTo>
                  <a:pt x="1747804" y="424348"/>
                </a:lnTo>
                <a:lnTo>
                  <a:pt x="1756947" y="425869"/>
                </a:lnTo>
                <a:lnTo>
                  <a:pt x="1764566" y="427390"/>
                </a:lnTo>
                <a:lnTo>
                  <a:pt x="1773709" y="428911"/>
                </a:lnTo>
                <a:lnTo>
                  <a:pt x="1782852" y="430432"/>
                </a:lnTo>
                <a:lnTo>
                  <a:pt x="1790471" y="431953"/>
                </a:lnTo>
                <a:lnTo>
                  <a:pt x="1799613" y="433474"/>
                </a:lnTo>
                <a:lnTo>
                  <a:pt x="1808756" y="433474"/>
                </a:lnTo>
                <a:lnTo>
                  <a:pt x="1816375" y="434995"/>
                </a:lnTo>
                <a:lnTo>
                  <a:pt x="1825518" y="436516"/>
                </a:lnTo>
                <a:lnTo>
                  <a:pt x="1834661" y="438037"/>
                </a:lnTo>
                <a:lnTo>
                  <a:pt x="1842280" y="439558"/>
                </a:lnTo>
                <a:lnTo>
                  <a:pt x="1851423" y="441079"/>
                </a:lnTo>
                <a:lnTo>
                  <a:pt x="1860566" y="442600"/>
                </a:lnTo>
                <a:lnTo>
                  <a:pt x="1868185" y="444121"/>
                </a:lnTo>
                <a:lnTo>
                  <a:pt x="1877327" y="445642"/>
                </a:lnTo>
                <a:lnTo>
                  <a:pt x="1886470" y="447163"/>
                </a:lnTo>
                <a:lnTo>
                  <a:pt x="1894089" y="448684"/>
                </a:lnTo>
                <a:lnTo>
                  <a:pt x="1903232" y="450205"/>
                </a:lnTo>
                <a:lnTo>
                  <a:pt x="1912375" y="450205"/>
                </a:lnTo>
                <a:lnTo>
                  <a:pt x="1919994" y="451726"/>
                </a:lnTo>
                <a:lnTo>
                  <a:pt x="1929137" y="453247"/>
                </a:lnTo>
                <a:lnTo>
                  <a:pt x="1936756" y="454768"/>
                </a:lnTo>
                <a:lnTo>
                  <a:pt x="1945899" y="456289"/>
                </a:lnTo>
                <a:lnTo>
                  <a:pt x="1955042" y="457810"/>
                </a:lnTo>
                <a:lnTo>
                  <a:pt x="1962661" y="459331"/>
                </a:lnTo>
                <a:lnTo>
                  <a:pt x="1971803" y="460852"/>
                </a:lnTo>
                <a:lnTo>
                  <a:pt x="1980946" y="460852"/>
                </a:lnTo>
                <a:lnTo>
                  <a:pt x="1988565" y="462373"/>
                </a:lnTo>
                <a:lnTo>
                  <a:pt x="1997708" y="463894"/>
                </a:lnTo>
                <a:lnTo>
                  <a:pt x="2006851" y="465415"/>
                </a:lnTo>
                <a:lnTo>
                  <a:pt x="2014470" y="466936"/>
                </a:lnTo>
                <a:lnTo>
                  <a:pt x="2023613" y="468457"/>
                </a:lnTo>
                <a:lnTo>
                  <a:pt x="2032756" y="469978"/>
                </a:lnTo>
                <a:lnTo>
                  <a:pt x="2040375" y="471499"/>
                </a:lnTo>
                <a:lnTo>
                  <a:pt x="2049517" y="471499"/>
                </a:lnTo>
                <a:lnTo>
                  <a:pt x="2058660" y="473020"/>
                </a:lnTo>
                <a:lnTo>
                  <a:pt x="2066279" y="474541"/>
                </a:lnTo>
                <a:lnTo>
                  <a:pt x="2075422" y="476062"/>
                </a:lnTo>
                <a:lnTo>
                  <a:pt x="2084565" y="477583"/>
                </a:lnTo>
                <a:lnTo>
                  <a:pt x="2092184" y="479104"/>
                </a:lnTo>
                <a:lnTo>
                  <a:pt x="2101327" y="479104"/>
                </a:lnTo>
                <a:lnTo>
                  <a:pt x="2110470" y="480625"/>
                </a:lnTo>
                <a:lnTo>
                  <a:pt x="2118089" y="482146"/>
                </a:lnTo>
                <a:lnTo>
                  <a:pt x="2127231" y="483667"/>
                </a:lnTo>
                <a:lnTo>
                  <a:pt x="2134851" y="485188"/>
                </a:lnTo>
                <a:lnTo>
                  <a:pt x="2143993" y="486709"/>
                </a:lnTo>
                <a:lnTo>
                  <a:pt x="2153136" y="486709"/>
                </a:lnTo>
                <a:lnTo>
                  <a:pt x="2160755" y="488230"/>
                </a:lnTo>
                <a:lnTo>
                  <a:pt x="2169898" y="489751"/>
                </a:lnTo>
                <a:lnTo>
                  <a:pt x="2179041" y="491272"/>
                </a:lnTo>
                <a:lnTo>
                  <a:pt x="2186660" y="492793"/>
                </a:lnTo>
                <a:lnTo>
                  <a:pt x="2195803" y="492793"/>
                </a:lnTo>
                <a:lnTo>
                  <a:pt x="2204946" y="494314"/>
                </a:lnTo>
                <a:lnTo>
                  <a:pt x="2212565" y="495835"/>
                </a:lnTo>
                <a:lnTo>
                  <a:pt x="2221707" y="497356"/>
                </a:lnTo>
                <a:lnTo>
                  <a:pt x="2230850" y="498877"/>
                </a:lnTo>
                <a:lnTo>
                  <a:pt x="2238469" y="498877"/>
                </a:lnTo>
                <a:lnTo>
                  <a:pt x="2247612" y="500398"/>
                </a:lnTo>
                <a:lnTo>
                  <a:pt x="2256755" y="501919"/>
                </a:lnTo>
                <a:lnTo>
                  <a:pt x="2264374" y="503440"/>
                </a:lnTo>
                <a:lnTo>
                  <a:pt x="2273517" y="503440"/>
                </a:lnTo>
                <a:lnTo>
                  <a:pt x="2282660" y="504961"/>
                </a:lnTo>
                <a:lnTo>
                  <a:pt x="2290279" y="506482"/>
                </a:lnTo>
                <a:lnTo>
                  <a:pt x="2299421" y="508003"/>
                </a:lnTo>
                <a:lnTo>
                  <a:pt x="2308564" y="509524"/>
                </a:lnTo>
                <a:lnTo>
                  <a:pt x="2316183" y="509524"/>
                </a:lnTo>
                <a:lnTo>
                  <a:pt x="2325326" y="511045"/>
                </a:lnTo>
                <a:lnTo>
                  <a:pt x="2332945" y="512566"/>
                </a:lnTo>
                <a:lnTo>
                  <a:pt x="2342088" y="514087"/>
                </a:lnTo>
                <a:lnTo>
                  <a:pt x="2351231" y="514087"/>
                </a:lnTo>
                <a:lnTo>
                  <a:pt x="2358850" y="515608"/>
                </a:lnTo>
                <a:lnTo>
                  <a:pt x="2367993" y="517129"/>
                </a:lnTo>
                <a:lnTo>
                  <a:pt x="2377136" y="518650"/>
                </a:lnTo>
                <a:lnTo>
                  <a:pt x="2384755" y="518650"/>
                </a:lnTo>
                <a:lnTo>
                  <a:pt x="2393897" y="520171"/>
                </a:lnTo>
                <a:lnTo>
                  <a:pt x="2403040" y="521692"/>
                </a:lnTo>
                <a:lnTo>
                  <a:pt x="2410659" y="523213"/>
                </a:lnTo>
                <a:lnTo>
                  <a:pt x="2419802" y="523213"/>
                </a:lnTo>
                <a:lnTo>
                  <a:pt x="2428945" y="524734"/>
                </a:lnTo>
                <a:lnTo>
                  <a:pt x="2436564" y="526255"/>
                </a:lnTo>
                <a:lnTo>
                  <a:pt x="2445707" y="526255"/>
                </a:lnTo>
                <a:lnTo>
                  <a:pt x="2454850" y="527776"/>
                </a:lnTo>
                <a:lnTo>
                  <a:pt x="2462469" y="529297"/>
                </a:lnTo>
                <a:lnTo>
                  <a:pt x="2471611" y="530818"/>
                </a:lnTo>
                <a:lnTo>
                  <a:pt x="2480754" y="530818"/>
                </a:lnTo>
                <a:lnTo>
                  <a:pt x="2488373" y="532339"/>
                </a:lnTo>
                <a:lnTo>
                  <a:pt x="2497516" y="533860"/>
                </a:lnTo>
                <a:lnTo>
                  <a:pt x="2506659" y="533860"/>
                </a:lnTo>
                <a:lnTo>
                  <a:pt x="2514278" y="535381"/>
                </a:lnTo>
                <a:lnTo>
                  <a:pt x="2523421" y="536902"/>
                </a:lnTo>
                <a:lnTo>
                  <a:pt x="2532564" y="538423"/>
                </a:lnTo>
                <a:lnTo>
                  <a:pt x="2540183" y="538423"/>
                </a:lnTo>
                <a:lnTo>
                  <a:pt x="2549326" y="539944"/>
                </a:lnTo>
                <a:lnTo>
                  <a:pt x="2556945" y="541465"/>
                </a:lnTo>
                <a:lnTo>
                  <a:pt x="2566087" y="541465"/>
                </a:lnTo>
                <a:lnTo>
                  <a:pt x="2575230" y="542986"/>
                </a:lnTo>
              </a:path>
            </a:pathLst>
          </a:custGeom>
          <a:ln w="91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548931" y="2121391"/>
            <a:ext cx="205740" cy="123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Calibri"/>
                <a:cs typeface="Calibri"/>
              </a:rPr>
              <a:t>$8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84"/>
              </a:spcBef>
            </a:pPr>
            <a:r>
              <a:rPr sz="1000" spc="-5" dirty="0">
                <a:latin typeface="Calibri"/>
                <a:cs typeface="Calibri"/>
              </a:rPr>
              <a:t>$6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84"/>
              </a:spcBef>
            </a:pPr>
            <a:r>
              <a:rPr sz="1000" spc="-5" dirty="0">
                <a:latin typeface="Calibri"/>
                <a:cs typeface="Calibri"/>
              </a:rPr>
              <a:t>$4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endParaRPr sz="10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489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09268" y="903477"/>
            <a:ext cx="5340350" cy="1162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8: Gas Turbine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Premium per Incremental 1% of Efficiency (Combined</a:t>
            </a:r>
            <a:r>
              <a:rPr sz="1000" b="1" spc="19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Cycle)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00">
              <a:latin typeface="Times New Roman"/>
              <a:cs typeface="Times New Roman"/>
            </a:endParaRPr>
          </a:p>
          <a:p>
            <a:pPr marL="143954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$18</a:t>
            </a:r>
            <a:endParaRPr sz="1000">
              <a:latin typeface="Calibri"/>
              <a:cs typeface="Calibri"/>
            </a:endParaRPr>
          </a:p>
          <a:p>
            <a:pPr marL="1439545">
              <a:lnSpc>
                <a:spcPct val="100000"/>
              </a:lnSpc>
              <a:spcBef>
                <a:spcPts val="484"/>
              </a:spcBef>
            </a:pPr>
            <a:r>
              <a:rPr sz="1000" spc="-5" dirty="0">
                <a:latin typeface="Calibri"/>
                <a:cs typeface="Calibri"/>
              </a:rPr>
              <a:t>$16</a:t>
            </a:r>
            <a:endParaRPr sz="1000">
              <a:latin typeface="Calibri"/>
              <a:cs typeface="Calibri"/>
            </a:endParaRPr>
          </a:p>
          <a:p>
            <a:pPr marL="1439545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Calibri"/>
                <a:cs typeface="Calibri"/>
              </a:rPr>
              <a:t>$14</a:t>
            </a:r>
            <a:endParaRPr sz="1000">
              <a:latin typeface="Calibri"/>
              <a:cs typeface="Calibri"/>
            </a:endParaRPr>
          </a:p>
          <a:p>
            <a:pPr marL="1439545">
              <a:lnSpc>
                <a:spcPct val="100000"/>
              </a:lnSpc>
              <a:spcBef>
                <a:spcPts val="489"/>
              </a:spcBef>
            </a:pPr>
            <a:r>
              <a:rPr sz="1000" spc="-5" dirty="0">
                <a:latin typeface="Calibri"/>
                <a:cs typeface="Calibri"/>
              </a:rPr>
              <a:t>$12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56499" y="3360643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537970" y="3360643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933141" y="3360643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646916" y="3360643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715779" y="2162834"/>
            <a:ext cx="765810" cy="62547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5"/>
              </a:spcBef>
            </a:pPr>
            <a:r>
              <a:rPr sz="1000" b="1" spc="-5" dirty="0">
                <a:latin typeface="Calibri"/>
                <a:cs typeface="Calibri"/>
              </a:rPr>
              <a:t>Incremental</a:t>
            </a:r>
            <a:r>
              <a:rPr sz="1000" b="1" spc="-8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$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1299"/>
              </a:lnSpc>
              <a:spcBef>
                <a:spcPts val="5"/>
              </a:spcBef>
            </a:pPr>
            <a:r>
              <a:rPr sz="1000" b="1" spc="-5" dirty="0">
                <a:latin typeface="Calibri"/>
                <a:cs typeface="Calibri"/>
              </a:rPr>
              <a:t>per kW for a  1% Increase</a:t>
            </a:r>
            <a:r>
              <a:rPr sz="1000" b="1" spc="-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in  </a:t>
            </a:r>
            <a:r>
              <a:rPr sz="1000" b="1" spc="-10" dirty="0">
                <a:latin typeface="Calibri"/>
                <a:cs typeface="Calibri"/>
              </a:rPr>
              <a:t>Efficiency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893271" y="3360643"/>
            <a:ext cx="858519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1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 MW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Rating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592960" y="1217391"/>
            <a:ext cx="4375150" cy="2631440"/>
          </a:xfrm>
          <a:custGeom>
            <a:avLst/>
            <a:gdLst/>
            <a:ahLst/>
            <a:cxnLst/>
            <a:rect l="l" t="t" r="r" b="b"/>
            <a:pathLst>
              <a:path w="4375150" h="2631440">
                <a:moveTo>
                  <a:pt x="0" y="2631340"/>
                </a:moveTo>
                <a:lnTo>
                  <a:pt x="4374844" y="2631340"/>
                </a:lnTo>
                <a:lnTo>
                  <a:pt x="4374844" y="0"/>
                </a:lnTo>
                <a:lnTo>
                  <a:pt x="0" y="0"/>
                </a:lnTo>
                <a:lnTo>
                  <a:pt x="0" y="2631340"/>
                </a:lnTo>
                <a:close/>
              </a:path>
            </a:pathLst>
          </a:custGeom>
          <a:ln w="913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36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403"/>
            <a:ext cx="5576570" cy="1260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spc="-10" dirty="0">
                <a:latin typeface="Arial"/>
                <a:cs typeface="Arial"/>
              </a:rPr>
              <a:t>kW of </a:t>
            </a:r>
            <a:r>
              <a:rPr sz="1000" spc="-5" dirty="0">
                <a:latin typeface="Arial"/>
                <a:cs typeface="Arial"/>
              </a:rPr>
              <a:t>generating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falls </a:t>
            </a:r>
            <a:r>
              <a:rPr sz="1000" dirty="0">
                <a:latin typeface="Arial"/>
                <a:cs typeface="Arial"/>
              </a:rPr>
              <a:t>rapidly in </a:t>
            </a:r>
            <a:r>
              <a:rPr sz="1000" spc="-5" dirty="0">
                <a:latin typeface="Arial"/>
                <a:cs typeface="Arial"/>
              </a:rPr>
              <a:t>the smaller turbine ranges, but the incremental  cost reduction flattens </a:t>
            </a:r>
            <a:r>
              <a:rPr sz="1000" dirty="0">
                <a:latin typeface="Arial"/>
                <a:cs typeface="Arial"/>
              </a:rPr>
              <a:t>in for </a:t>
            </a:r>
            <a:r>
              <a:rPr sz="1000" spc="-5" dirty="0">
                <a:latin typeface="Arial"/>
                <a:cs typeface="Arial"/>
              </a:rPr>
              <a:t>the larger power generation units. This flattening occurs due to higher  engineering costs to increase efficiency, the </a:t>
            </a:r>
            <a:r>
              <a:rPr sz="1000" dirty="0">
                <a:latin typeface="Arial"/>
                <a:cs typeface="Arial"/>
              </a:rPr>
              <a:t>primary concern for utility </a:t>
            </a:r>
            <a:r>
              <a:rPr sz="1000" spc="-5" dirty="0">
                <a:latin typeface="Arial"/>
                <a:cs typeface="Arial"/>
              </a:rPr>
              <a:t>buyers,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higher materials  costs to cope with higher </a:t>
            </a:r>
            <a:r>
              <a:rPr sz="1000" dirty="0">
                <a:latin typeface="Arial"/>
                <a:cs typeface="Arial"/>
              </a:rPr>
              <a:t>firing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temperatures.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00647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9: Gas Turbine </a:t>
            </a:r>
            <a:r>
              <a:rPr sz="1000" b="1" dirty="0">
                <a:latin typeface="Arial"/>
                <a:cs typeface="Arial"/>
              </a:rPr>
              <a:t>Cost </a:t>
            </a:r>
            <a:r>
              <a:rPr sz="1000" b="1" spc="-5" dirty="0">
                <a:latin typeface="Arial"/>
                <a:cs typeface="Arial"/>
              </a:rPr>
              <a:t>per kW of Generating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Capacity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445937"/>
            <a:ext cx="5626100" cy="3891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Turbine packaging, installation and commissioning </a:t>
            </a:r>
            <a:r>
              <a:rPr sz="1000" dirty="0">
                <a:latin typeface="Arial"/>
                <a:cs typeface="Arial"/>
              </a:rPr>
              <a:t>adds </a:t>
            </a:r>
            <a:r>
              <a:rPr sz="1000" spc="-5" dirty="0">
                <a:latin typeface="Arial"/>
                <a:cs typeface="Arial"/>
              </a:rPr>
              <a:t>significant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all three reference unit  sizes. For the 30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range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mechanical drive), it increases cost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73%. For mechanical drive  applications, packaging includes a </a:t>
            </a:r>
            <a:r>
              <a:rPr sz="1000" dirty="0">
                <a:latin typeface="Arial"/>
                <a:cs typeface="Arial"/>
              </a:rPr>
              <a:t>heavy-duty </a:t>
            </a:r>
            <a:r>
              <a:rPr sz="1000" spc="-5" dirty="0">
                <a:latin typeface="Arial"/>
                <a:cs typeface="Arial"/>
              </a:rPr>
              <a:t>gearbox, inlet air filtration system including ducting,  silencers, exhaust </a:t>
            </a:r>
            <a:r>
              <a:rPr sz="1000" dirty="0">
                <a:latin typeface="Arial"/>
                <a:cs typeface="Arial"/>
              </a:rPr>
              <a:t>stack; </a:t>
            </a:r>
            <a:r>
              <a:rPr sz="1000" spc="-5" dirty="0">
                <a:latin typeface="Arial"/>
                <a:cs typeface="Arial"/>
              </a:rPr>
              <a:t>mechanical auxiliaries including output drive shaft coupling, startup and  lube-oil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temperature and vibration monitoring </a:t>
            </a:r>
            <a:r>
              <a:rPr sz="1000" dirty="0">
                <a:latin typeface="Arial"/>
                <a:cs typeface="Arial"/>
              </a:rPr>
              <a:t>systems, </a:t>
            </a:r>
            <a:r>
              <a:rPr sz="1000" spc="-5" dirty="0">
                <a:latin typeface="Arial"/>
                <a:cs typeface="Arial"/>
              </a:rPr>
              <a:t>turbine controls, and fire  suppression </a:t>
            </a:r>
            <a:r>
              <a:rPr sz="1000" dirty="0">
                <a:latin typeface="Arial"/>
                <a:cs typeface="Arial"/>
              </a:rPr>
              <a:t>system.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generation auxiliaries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70 </a:t>
            </a:r>
            <a:r>
              <a:rPr sz="1000" spc="-5" dirty="0">
                <a:latin typeface="Arial"/>
                <a:cs typeface="Arial"/>
              </a:rPr>
              <a:t>and 240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units include: an electrical  generator, intake and exhaust </a:t>
            </a:r>
            <a:r>
              <a:rPr sz="1000" dirty="0">
                <a:latin typeface="Arial"/>
                <a:cs typeface="Arial"/>
              </a:rPr>
              <a:t>system, </a:t>
            </a:r>
            <a:r>
              <a:rPr sz="1000" spc="-5" dirty="0">
                <a:latin typeface="Arial"/>
                <a:cs typeface="Arial"/>
              </a:rPr>
              <a:t>and mechanical and electrical </a:t>
            </a:r>
            <a:r>
              <a:rPr sz="1000" dirty="0">
                <a:latin typeface="Arial"/>
                <a:cs typeface="Arial"/>
              </a:rPr>
              <a:t>auxiliaries. </a:t>
            </a:r>
            <a:r>
              <a:rPr sz="1000" spc="-5" dirty="0">
                <a:latin typeface="Arial"/>
                <a:cs typeface="Arial"/>
              </a:rPr>
              <a:t>For </a:t>
            </a:r>
            <a:r>
              <a:rPr sz="1000" dirty="0">
                <a:latin typeface="Arial"/>
                <a:cs typeface="Arial"/>
              </a:rPr>
              <a:t>all </a:t>
            </a:r>
            <a:r>
              <a:rPr sz="1000" spc="-5" dirty="0">
                <a:latin typeface="Arial"/>
                <a:cs typeface="Arial"/>
              </a:rPr>
              <a:t>of the  </a:t>
            </a:r>
            <a:r>
              <a:rPr sz="1000" dirty="0">
                <a:latin typeface="Arial"/>
                <a:cs typeface="Arial"/>
              </a:rPr>
              <a:t>model </a:t>
            </a:r>
            <a:r>
              <a:rPr sz="1000" spc="-5" dirty="0">
                <a:latin typeface="Arial"/>
                <a:cs typeface="Arial"/>
              </a:rPr>
              <a:t>variations, installation and commissioning includes onsite engineers to </a:t>
            </a:r>
            <a:r>
              <a:rPr sz="1000" dirty="0">
                <a:latin typeface="Arial"/>
                <a:cs typeface="Arial"/>
              </a:rPr>
              <a:t>oversee </a:t>
            </a:r>
            <a:r>
              <a:rPr sz="1000" spc="-5" dirty="0">
                <a:latin typeface="Arial"/>
                <a:cs typeface="Arial"/>
              </a:rPr>
              <a:t>turbine  installation and the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and connection of piping, </a:t>
            </a:r>
            <a:r>
              <a:rPr sz="1000" dirty="0">
                <a:latin typeface="Arial"/>
                <a:cs typeface="Arial"/>
              </a:rPr>
              <a:t>cabling, </a:t>
            </a:r>
            <a:r>
              <a:rPr sz="1000" spc="-5" dirty="0">
                <a:latin typeface="Arial"/>
                <a:cs typeface="Arial"/>
              </a:rPr>
              <a:t>electrical wiring, as well as onsite  system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testing.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above figures are highly variable depending on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options chosen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supplier,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can  vary </a:t>
            </a:r>
            <a:r>
              <a:rPr sz="1000" dirty="0">
                <a:latin typeface="Arial"/>
                <a:cs typeface="Arial"/>
              </a:rPr>
              <a:t>further </a:t>
            </a:r>
            <a:r>
              <a:rPr sz="1000" spc="-5" dirty="0">
                <a:latin typeface="Arial"/>
                <a:cs typeface="Arial"/>
              </a:rPr>
              <a:t>depending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choice of packager.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OEM will typically use </a:t>
            </a:r>
            <a:r>
              <a:rPr sz="1000" dirty="0">
                <a:latin typeface="Arial"/>
                <a:cs typeface="Arial"/>
              </a:rPr>
              <a:t>purpose-built 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own models, and charges a premium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onsite engineers. Third </a:t>
            </a:r>
            <a:r>
              <a:rPr sz="1000" dirty="0">
                <a:latin typeface="Arial"/>
                <a:cs typeface="Arial"/>
              </a:rPr>
              <a:t>party </a:t>
            </a:r>
            <a:r>
              <a:rPr sz="1000" spc="-5" dirty="0">
                <a:latin typeface="Arial"/>
                <a:cs typeface="Arial"/>
              </a:rPr>
              <a:t>packagers  and installation engineers are typically cheaper, but do not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performance </a:t>
            </a:r>
            <a:r>
              <a:rPr sz="1000" dirty="0">
                <a:latin typeface="Arial"/>
                <a:cs typeface="Arial"/>
              </a:rPr>
              <a:t>guarantees  </a:t>
            </a:r>
            <a:r>
              <a:rPr sz="1000" spc="-5" dirty="0">
                <a:latin typeface="Arial"/>
                <a:cs typeface="Arial"/>
              </a:rPr>
              <a:t>or have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level of expertise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OEM’s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equipment.</a:t>
            </a:r>
            <a:endParaRPr sz="1000">
              <a:latin typeface="Arial"/>
              <a:cs typeface="Arial"/>
            </a:endParaRPr>
          </a:p>
          <a:p>
            <a:pPr marL="12700" marR="243204">
              <a:lnSpc>
                <a:spcPct val="144200"/>
              </a:lnSpc>
              <a:spcBef>
                <a:spcPts val="580"/>
              </a:spcBef>
            </a:pPr>
            <a:r>
              <a:rPr sz="1000" spc="-5" dirty="0">
                <a:latin typeface="Arial"/>
                <a:cs typeface="Arial"/>
              </a:rPr>
              <a:t>Manufacturers achieve economies of scale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all three reference unit ranges, although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noticeable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larger units. Discounts </a:t>
            </a:r>
            <a:r>
              <a:rPr sz="1000" dirty="0">
                <a:latin typeface="Arial"/>
                <a:cs typeface="Arial"/>
              </a:rPr>
              <a:t>for economies </a:t>
            </a:r>
            <a:r>
              <a:rPr sz="1000" spc="-5" dirty="0">
                <a:latin typeface="Arial"/>
                <a:cs typeface="Arial"/>
              </a:rPr>
              <a:t>of scale can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reach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34906" y="4317213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34906" y="3934939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34906" y="3552678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34906" y="3170416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34906" y="2788155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4906" y="2405893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34906" y="2405893"/>
            <a:ext cx="0" cy="2293620"/>
          </a:xfrm>
          <a:custGeom>
            <a:avLst/>
            <a:gdLst/>
            <a:ahLst/>
            <a:cxnLst/>
            <a:rect l="l" t="t" r="r" b="b"/>
            <a:pathLst>
              <a:path h="2293620">
                <a:moveTo>
                  <a:pt x="0" y="2293581"/>
                </a:moveTo>
                <a:lnTo>
                  <a:pt x="0" y="0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95259" y="469947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95259" y="431721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95259" y="393493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95259" y="355267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5259" y="317041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95259" y="278815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95259" y="240589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47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34906" y="4699474"/>
            <a:ext cx="2402205" cy="0"/>
          </a:xfrm>
          <a:custGeom>
            <a:avLst/>
            <a:gdLst/>
            <a:ahLst/>
            <a:cxnLst/>
            <a:rect l="l" t="t" r="r" b="b"/>
            <a:pathLst>
              <a:path w="2402204">
                <a:moveTo>
                  <a:pt x="0" y="0"/>
                </a:moveTo>
                <a:lnTo>
                  <a:pt x="2401746" y="0"/>
                </a:lnTo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34906" y="469947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96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35488" y="469947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96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36070" y="469947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96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36653" y="4699474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596"/>
                </a:lnTo>
              </a:path>
            </a:pathLst>
          </a:custGeom>
          <a:ln w="914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35713" y="3525518"/>
            <a:ext cx="80645" cy="73660"/>
          </a:xfrm>
          <a:custGeom>
            <a:avLst/>
            <a:gdLst/>
            <a:ahLst/>
            <a:cxnLst/>
            <a:rect l="l" t="t" r="r" b="b"/>
            <a:pathLst>
              <a:path w="80644" h="73660">
                <a:moveTo>
                  <a:pt x="0" y="0"/>
                </a:moveTo>
                <a:lnTo>
                  <a:pt x="9999" y="11267"/>
                </a:lnTo>
                <a:lnTo>
                  <a:pt x="20003" y="22749"/>
                </a:lnTo>
                <a:lnTo>
                  <a:pt x="30009" y="33802"/>
                </a:lnTo>
                <a:lnTo>
                  <a:pt x="40016" y="43784"/>
                </a:lnTo>
                <a:lnTo>
                  <a:pt x="50021" y="52246"/>
                </a:lnTo>
                <a:lnTo>
                  <a:pt x="60024" y="59601"/>
                </a:lnTo>
                <a:lnTo>
                  <a:pt x="70027" y="66504"/>
                </a:lnTo>
                <a:lnTo>
                  <a:pt x="80032" y="73609"/>
                </a:lnTo>
              </a:path>
            </a:pathLst>
          </a:custGeom>
          <a:ln w="27429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90448" y="348109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44419"/>
                </a:lnTo>
                <a:lnTo>
                  <a:pt x="44476" y="88331"/>
                </a:lnTo>
                <a:lnTo>
                  <a:pt x="88445" y="44419"/>
                </a:lnTo>
                <a:lnTo>
                  <a:pt x="44476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90448" y="348109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44419"/>
                </a:lnTo>
                <a:lnTo>
                  <a:pt x="44476" y="88331"/>
                </a:lnTo>
                <a:lnTo>
                  <a:pt x="0" y="44419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30096" y="352374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44419"/>
                </a:lnTo>
                <a:lnTo>
                  <a:pt x="44476" y="88331"/>
                </a:lnTo>
                <a:lnTo>
                  <a:pt x="88445" y="44419"/>
                </a:lnTo>
                <a:lnTo>
                  <a:pt x="44476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30096" y="352374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44419"/>
                </a:lnTo>
                <a:lnTo>
                  <a:pt x="44476" y="88331"/>
                </a:lnTo>
                <a:lnTo>
                  <a:pt x="0" y="44419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71269" y="355420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44419"/>
                </a:lnTo>
                <a:lnTo>
                  <a:pt x="44476" y="88331"/>
                </a:lnTo>
                <a:lnTo>
                  <a:pt x="88445" y="44419"/>
                </a:lnTo>
                <a:lnTo>
                  <a:pt x="44476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71269" y="355420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44419"/>
                </a:lnTo>
                <a:lnTo>
                  <a:pt x="44476" y="88331"/>
                </a:lnTo>
                <a:lnTo>
                  <a:pt x="0" y="44419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35833" y="3636821"/>
            <a:ext cx="280670" cy="130175"/>
          </a:xfrm>
          <a:custGeom>
            <a:avLst/>
            <a:gdLst/>
            <a:ahLst/>
            <a:cxnLst/>
            <a:rect l="l" t="t" r="r" b="b"/>
            <a:pathLst>
              <a:path w="280669" h="130175">
                <a:moveTo>
                  <a:pt x="0" y="0"/>
                </a:moveTo>
                <a:lnTo>
                  <a:pt x="40958" y="21813"/>
                </a:lnTo>
                <a:lnTo>
                  <a:pt x="82536" y="44197"/>
                </a:lnTo>
                <a:lnTo>
                  <a:pt x="122875" y="65391"/>
                </a:lnTo>
                <a:lnTo>
                  <a:pt x="160116" y="83635"/>
                </a:lnTo>
                <a:lnTo>
                  <a:pt x="192906" y="97810"/>
                </a:lnTo>
                <a:lnTo>
                  <a:pt x="222574" y="108986"/>
                </a:lnTo>
                <a:lnTo>
                  <a:pt x="251003" y="118972"/>
                </a:lnTo>
                <a:lnTo>
                  <a:pt x="280076" y="129577"/>
                </a:lnTo>
              </a:path>
            </a:pathLst>
          </a:custGeom>
          <a:ln w="27419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90212" y="359227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solidFill>
            <a:srgbClr val="AA46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90212" y="3592274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ln w="914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50329" y="367603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solidFill>
            <a:srgbClr val="AA46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750329" y="367603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ln w="914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70797" y="372172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solidFill>
            <a:srgbClr val="AA46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70797" y="3721725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88331"/>
                </a:lnTo>
                <a:lnTo>
                  <a:pt x="88445" y="0"/>
                </a:lnTo>
                <a:lnTo>
                  <a:pt x="0" y="0"/>
                </a:lnTo>
                <a:lnTo>
                  <a:pt x="0" y="88331"/>
                </a:lnTo>
                <a:close/>
              </a:path>
            </a:pathLst>
          </a:custGeom>
          <a:ln w="914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836452" y="3922882"/>
            <a:ext cx="600710" cy="52705"/>
          </a:xfrm>
          <a:custGeom>
            <a:avLst/>
            <a:gdLst/>
            <a:ahLst/>
            <a:cxnLst/>
            <a:rect l="l" t="t" r="r" b="b"/>
            <a:pathLst>
              <a:path w="600710" h="52704">
                <a:moveTo>
                  <a:pt x="0" y="0"/>
                </a:moveTo>
                <a:lnTo>
                  <a:pt x="53786" y="4884"/>
                </a:lnTo>
                <a:lnTo>
                  <a:pt x="108151" y="9842"/>
                </a:lnTo>
                <a:lnTo>
                  <a:pt x="162530" y="14801"/>
                </a:lnTo>
                <a:lnTo>
                  <a:pt x="216359" y="19685"/>
                </a:lnTo>
                <a:lnTo>
                  <a:pt x="269072" y="24421"/>
                </a:lnTo>
                <a:lnTo>
                  <a:pt x="320105" y="28936"/>
                </a:lnTo>
                <a:lnTo>
                  <a:pt x="369100" y="33178"/>
                </a:lnTo>
                <a:lnTo>
                  <a:pt x="416443" y="37194"/>
                </a:lnTo>
                <a:lnTo>
                  <a:pt x="462685" y="41056"/>
                </a:lnTo>
                <a:lnTo>
                  <a:pt x="508376" y="44833"/>
                </a:lnTo>
                <a:lnTo>
                  <a:pt x="554067" y="48595"/>
                </a:lnTo>
                <a:lnTo>
                  <a:pt x="600309" y="52414"/>
                </a:lnTo>
              </a:path>
            </a:pathLst>
          </a:custGeom>
          <a:ln w="2741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91848" y="387858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88331"/>
                </a:lnTo>
                <a:lnTo>
                  <a:pt x="88445" y="88331"/>
                </a:lnTo>
                <a:lnTo>
                  <a:pt x="44476" y="0"/>
                </a:lnTo>
                <a:close/>
              </a:path>
            </a:pathLst>
          </a:custGeom>
          <a:solidFill>
            <a:srgbClr val="88A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791848" y="387858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88331"/>
                </a:lnTo>
                <a:lnTo>
                  <a:pt x="0" y="88331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12081" y="390752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88331"/>
                </a:lnTo>
                <a:lnTo>
                  <a:pt x="88445" y="88331"/>
                </a:lnTo>
                <a:lnTo>
                  <a:pt x="44476" y="0"/>
                </a:lnTo>
                <a:close/>
              </a:path>
            </a:pathLst>
          </a:custGeom>
          <a:solidFill>
            <a:srgbClr val="88A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12081" y="3907526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88331"/>
                </a:lnTo>
                <a:lnTo>
                  <a:pt x="0" y="88331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391141" y="39303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0" y="88331"/>
                </a:lnTo>
                <a:lnTo>
                  <a:pt x="88445" y="88331"/>
                </a:lnTo>
                <a:lnTo>
                  <a:pt x="44476" y="0"/>
                </a:lnTo>
                <a:close/>
              </a:path>
            </a:pathLst>
          </a:custGeom>
          <a:solidFill>
            <a:srgbClr val="88A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91141" y="393037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476" y="0"/>
                </a:moveTo>
                <a:lnTo>
                  <a:pt x="88445" y="88331"/>
                </a:lnTo>
                <a:lnTo>
                  <a:pt x="0" y="88331"/>
                </a:lnTo>
                <a:lnTo>
                  <a:pt x="44476" y="0"/>
                </a:lnTo>
                <a:close/>
              </a:path>
            </a:pathLst>
          </a:custGeom>
          <a:ln w="914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35713" y="2665811"/>
            <a:ext cx="80645" cy="127635"/>
          </a:xfrm>
          <a:custGeom>
            <a:avLst/>
            <a:gdLst/>
            <a:ahLst/>
            <a:cxnLst/>
            <a:rect l="l" t="t" r="r" b="b"/>
            <a:pathLst>
              <a:path w="80644" h="127635">
                <a:moveTo>
                  <a:pt x="0" y="0"/>
                </a:moveTo>
                <a:lnTo>
                  <a:pt x="9999" y="19514"/>
                </a:lnTo>
                <a:lnTo>
                  <a:pt x="20003" y="39422"/>
                </a:lnTo>
                <a:lnTo>
                  <a:pt x="30009" y="58592"/>
                </a:lnTo>
                <a:lnTo>
                  <a:pt x="40016" y="75893"/>
                </a:lnTo>
                <a:lnTo>
                  <a:pt x="50021" y="90532"/>
                </a:lnTo>
                <a:lnTo>
                  <a:pt x="60024" y="103243"/>
                </a:lnTo>
                <a:lnTo>
                  <a:pt x="70027" y="115193"/>
                </a:lnTo>
                <a:lnTo>
                  <a:pt x="80032" y="127547"/>
                </a:lnTo>
              </a:path>
            </a:pathLst>
          </a:custGeom>
          <a:ln w="27438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90448" y="26206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44165"/>
                </a:moveTo>
                <a:lnTo>
                  <a:pt x="0" y="88331"/>
                </a:lnTo>
                <a:lnTo>
                  <a:pt x="88445" y="88331"/>
                </a:lnTo>
                <a:lnTo>
                  <a:pt x="44222" y="44165"/>
                </a:lnTo>
                <a:close/>
              </a:path>
              <a:path w="88900" h="88900">
                <a:moveTo>
                  <a:pt x="88445" y="0"/>
                </a:moveTo>
                <a:lnTo>
                  <a:pt x="0" y="0"/>
                </a:lnTo>
                <a:lnTo>
                  <a:pt x="44222" y="44165"/>
                </a:lnTo>
                <a:lnTo>
                  <a:pt x="88445" y="0"/>
                </a:lnTo>
                <a:close/>
              </a:path>
            </a:pathLst>
          </a:custGeom>
          <a:solidFill>
            <a:srgbClr val="7057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390448" y="26206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390448" y="2620630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30096" y="269677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44165"/>
                </a:moveTo>
                <a:lnTo>
                  <a:pt x="0" y="88331"/>
                </a:lnTo>
                <a:lnTo>
                  <a:pt x="88445" y="88331"/>
                </a:lnTo>
                <a:lnTo>
                  <a:pt x="44222" y="44165"/>
                </a:lnTo>
                <a:close/>
              </a:path>
              <a:path w="88900" h="88900">
                <a:moveTo>
                  <a:pt x="88445" y="0"/>
                </a:moveTo>
                <a:lnTo>
                  <a:pt x="0" y="0"/>
                </a:lnTo>
                <a:lnTo>
                  <a:pt x="44222" y="44165"/>
                </a:lnTo>
                <a:lnTo>
                  <a:pt x="88445" y="0"/>
                </a:lnTo>
                <a:close/>
              </a:path>
            </a:pathLst>
          </a:custGeom>
          <a:solidFill>
            <a:srgbClr val="7057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30096" y="269677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30096" y="269677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71269" y="274855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44165"/>
                </a:moveTo>
                <a:lnTo>
                  <a:pt x="0" y="88331"/>
                </a:lnTo>
                <a:lnTo>
                  <a:pt x="88445" y="88331"/>
                </a:lnTo>
                <a:lnTo>
                  <a:pt x="44222" y="44165"/>
                </a:lnTo>
                <a:close/>
              </a:path>
              <a:path w="88900" h="88900">
                <a:moveTo>
                  <a:pt x="88445" y="0"/>
                </a:moveTo>
                <a:lnTo>
                  <a:pt x="0" y="0"/>
                </a:lnTo>
                <a:lnTo>
                  <a:pt x="44222" y="44165"/>
                </a:lnTo>
                <a:lnTo>
                  <a:pt x="88445" y="0"/>
                </a:lnTo>
                <a:close/>
              </a:path>
            </a:pathLst>
          </a:custGeom>
          <a:solidFill>
            <a:srgbClr val="7057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71269" y="274855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71269" y="274855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35833" y="3046422"/>
            <a:ext cx="280670" cy="201295"/>
          </a:xfrm>
          <a:custGeom>
            <a:avLst/>
            <a:gdLst/>
            <a:ahLst/>
            <a:cxnLst/>
            <a:rect l="l" t="t" r="r" b="b"/>
            <a:pathLst>
              <a:path w="280669" h="201294">
                <a:moveTo>
                  <a:pt x="0" y="0"/>
                </a:moveTo>
                <a:lnTo>
                  <a:pt x="40958" y="33719"/>
                </a:lnTo>
                <a:lnTo>
                  <a:pt x="82536" y="68342"/>
                </a:lnTo>
                <a:lnTo>
                  <a:pt x="122875" y="101157"/>
                </a:lnTo>
                <a:lnTo>
                  <a:pt x="160116" y="129451"/>
                </a:lnTo>
                <a:lnTo>
                  <a:pt x="192906" y="151339"/>
                </a:lnTo>
                <a:lnTo>
                  <a:pt x="222574" y="168730"/>
                </a:lnTo>
                <a:lnTo>
                  <a:pt x="251003" y="184313"/>
                </a:lnTo>
                <a:lnTo>
                  <a:pt x="280076" y="200776"/>
                </a:lnTo>
              </a:path>
            </a:pathLst>
          </a:custGeom>
          <a:ln w="274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90212" y="3001368"/>
            <a:ext cx="45085" cy="88900"/>
          </a:xfrm>
          <a:custGeom>
            <a:avLst/>
            <a:gdLst/>
            <a:ahLst/>
            <a:cxnLst/>
            <a:rect l="l" t="t" r="r" b="b"/>
            <a:pathLst>
              <a:path w="45085" h="88900">
                <a:moveTo>
                  <a:pt x="44222" y="44165"/>
                </a:moveTo>
                <a:lnTo>
                  <a:pt x="0" y="88331"/>
                </a:lnTo>
                <a:lnTo>
                  <a:pt x="44476" y="88331"/>
                </a:lnTo>
                <a:lnTo>
                  <a:pt x="44476" y="44419"/>
                </a:lnTo>
                <a:lnTo>
                  <a:pt x="44222" y="44165"/>
                </a:lnTo>
                <a:close/>
              </a:path>
              <a:path w="45085" h="88900">
                <a:moveTo>
                  <a:pt x="44476" y="43911"/>
                </a:moveTo>
                <a:lnTo>
                  <a:pt x="44222" y="44165"/>
                </a:lnTo>
                <a:lnTo>
                  <a:pt x="44476" y="44419"/>
                </a:lnTo>
                <a:lnTo>
                  <a:pt x="44476" y="43911"/>
                </a:lnTo>
                <a:close/>
              </a:path>
              <a:path w="45085" h="88900">
                <a:moveTo>
                  <a:pt x="44476" y="0"/>
                </a:moveTo>
                <a:lnTo>
                  <a:pt x="0" y="0"/>
                </a:lnTo>
                <a:lnTo>
                  <a:pt x="44222" y="44165"/>
                </a:lnTo>
                <a:lnTo>
                  <a:pt x="44476" y="43911"/>
                </a:lnTo>
                <a:lnTo>
                  <a:pt x="44476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590212" y="30013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34689" y="3001368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331"/>
                </a:lnTo>
              </a:path>
            </a:pathLst>
          </a:custGeom>
          <a:ln w="9149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590212" y="300136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750329" y="3130819"/>
            <a:ext cx="45085" cy="88900"/>
          </a:xfrm>
          <a:custGeom>
            <a:avLst/>
            <a:gdLst/>
            <a:ahLst/>
            <a:cxnLst/>
            <a:rect l="l" t="t" r="r" b="b"/>
            <a:pathLst>
              <a:path w="45085" h="88900">
                <a:moveTo>
                  <a:pt x="44222" y="44165"/>
                </a:moveTo>
                <a:lnTo>
                  <a:pt x="0" y="88331"/>
                </a:lnTo>
                <a:lnTo>
                  <a:pt x="44476" y="88331"/>
                </a:lnTo>
                <a:lnTo>
                  <a:pt x="44476" y="44419"/>
                </a:lnTo>
                <a:lnTo>
                  <a:pt x="44222" y="44165"/>
                </a:lnTo>
                <a:close/>
              </a:path>
              <a:path w="45085" h="88900">
                <a:moveTo>
                  <a:pt x="44476" y="43911"/>
                </a:moveTo>
                <a:lnTo>
                  <a:pt x="44222" y="44165"/>
                </a:lnTo>
                <a:lnTo>
                  <a:pt x="44476" y="44419"/>
                </a:lnTo>
                <a:lnTo>
                  <a:pt x="44476" y="43911"/>
                </a:lnTo>
                <a:close/>
              </a:path>
              <a:path w="45085" h="88900">
                <a:moveTo>
                  <a:pt x="44476" y="0"/>
                </a:moveTo>
                <a:lnTo>
                  <a:pt x="0" y="0"/>
                </a:lnTo>
                <a:lnTo>
                  <a:pt x="44222" y="44165"/>
                </a:lnTo>
                <a:lnTo>
                  <a:pt x="44476" y="43911"/>
                </a:lnTo>
                <a:lnTo>
                  <a:pt x="44476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750329" y="31308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794805" y="3130819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331"/>
                </a:lnTo>
              </a:path>
            </a:pathLst>
          </a:custGeom>
          <a:ln w="9149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750329" y="313081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870797" y="3202398"/>
            <a:ext cx="45085" cy="88900"/>
          </a:xfrm>
          <a:custGeom>
            <a:avLst/>
            <a:gdLst/>
            <a:ahLst/>
            <a:cxnLst/>
            <a:rect l="l" t="t" r="r" b="b"/>
            <a:pathLst>
              <a:path w="45085" h="88900">
                <a:moveTo>
                  <a:pt x="44222" y="44165"/>
                </a:moveTo>
                <a:lnTo>
                  <a:pt x="0" y="88331"/>
                </a:lnTo>
                <a:lnTo>
                  <a:pt x="44476" y="88331"/>
                </a:lnTo>
                <a:lnTo>
                  <a:pt x="44476" y="44419"/>
                </a:lnTo>
                <a:lnTo>
                  <a:pt x="44222" y="44165"/>
                </a:lnTo>
                <a:close/>
              </a:path>
              <a:path w="45085" h="88900">
                <a:moveTo>
                  <a:pt x="44476" y="43911"/>
                </a:moveTo>
                <a:lnTo>
                  <a:pt x="44222" y="44165"/>
                </a:lnTo>
                <a:lnTo>
                  <a:pt x="44476" y="44419"/>
                </a:lnTo>
                <a:lnTo>
                  <a:pt x="44476" y="43911"/>
                </a:lnTo>
                <a:close/>
              </a:path>
              <a:path w="45085" h="88900">
                <a:moveTo>
                  <a:pt x="44476" y="0"/>
                </a:moveTo>
                <a:lnTo>
                  <a:pt x="0" y="0"/>
                </a:lnTo>
                <a:lnTo>
                  <a:pt x="44222" y="44165"/>
                </a:lnTo>
                <a:lnTo>
                  <a:pt x="44476" y="43911"/>
                </a:lnTo>
                <a:lnTo>
                  <a:pt x="44476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870797" y="3202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88331"/>
                </a:moveTo>
                <a:lnTo>
                  <a:pt x="0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915274" y="3202398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331"/>
                </a:lnTo>
              </a:path>
            </a:pathLst>
          </a:custGeom>
          <a:ln w="9149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870797" y="3202398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88331"/>
                </a:moveTo>
                <a:lnTo>
                  <a:pt x="88445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836452" y="3458381"/>
            <a:ext cx="600710" cy="83820"/>
          </a:xfrm>
          <a:custGeom>
            <a:avLst/>
            <a:gdLst/>
            <a:ahLst/>
            <a:cxnLst/>
            <a:rect l="l" t="t" r="r" b="b"/>
            <a:pathLst>
              <a:path w="600710" h="83820">
                <a:moveTo>
                  <a:pt x="0" y="0"/>
                </a:moveTo>
                <a:lnTo>
                  <a:pt x="53786" y="7838"/>
                </a:lnTo>
                <a:lnTo>
                  <a:pt x="108151" y="15788"/>
                </a:lnTo>
                <a:lnTo>
                  <a:pt x="162530" y="23732"/>
                </a:lnTo>
                <a:lnTo>
                  <a:pt x="216359" y="31549"/>
                </a:lnTo>
                <a:lnTo>
                  <a:pt x="269072" y="39119"/>
                </a:lnTo>
                <a:lnTo>
                  <a:pt x="320105" y="46323"/>
                </a:lnTo>
                <a:lnTo>
                  <a:pt x="369100" y="53080"/>
                </a:lnTo>
                <a:lnTo>
                  <a:pt x="416443" y="59470"/>
                </a:lnTo>
                <a:lnTo>
                  <a:pt x="462685" y="65613"/>
                </a:lnTo>
                <a:lnTo>
                  <a:pt x="508376" y="71630"/>
                </a:lnTo>
                <a:lnTo>
                  <a:pt x="554067" y="77640"/>
                </a:lnTo>
                <a:lnTo>
                  <a:pt x="600309" y="83762"/>
                </a:lnTo>
              </a:path>
            </a:pathLst>
          </a:custGeom>
          <a:ln w="2741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91848" y="341408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0"/>
                </a:moveTo>
                <a:lnTo>
                  <a:pt x="27019" y="3474"/>
                </a:lnTo>
                <a:lnTo>
                  <a:pt x="12961" y="12945"/>
                </a:lnTo>
                <a:lnTo>
                  <a:pt x="3478" y="26984"/>
                </a:lnTo>
                <a:lnTo>
                  <a:pt x="0" y="44165"/>
                </a:lnTo>
                <a:lnTo>
                  <a:pt x="3478" y="61346"/>
                </a:lnTo>
                <a:lnTo>
                  <a:pt x="12961" y="75386"/>
                </a:lnTo>
                <a:lnTo>
                  <a:pt x="27019" y="84857"/>
                </a:lnTo>
                <a:lnTo>
                  <a:pt x="44222" y="88331"/>
                </a:lnTo>
                <a:lnTo>
                  <a:pt x="61425" y="84857"/>
                </a:lnTo>
                <a:lnTo>
                  <a:pt x="75483" y="75386"/>
                </a:lnTo>
                <a:lnTo>
                  <a:pt x="84966" y="61346"/>
                </a:lnTo>
                <a:lnTo>
                  <a:pt x="88445" y="44165"/>
                </a:lnTo>
                <a:lnTo>
                  <a:pt x="84966" y="26984"/>
                </a:lnTo>
                <a:lnTo>
                  <a:pt x="75483" y="12945"/>
                </a:lnTo>
                <a:lnTo>
                  <a:pt x="61425" y="3474"/>
                </a:lnTo>
                <a:lnTo>
                  <a:pt x="44222" y="0"/>
                </a:lnTo>
                <a:close/>
              </a:path>
            </a:pathLst>
          </a:custGeom>
          <a:solidFill>
            <a:srgbClr val="DB8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791848" y="3414089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44165"/>
                </a:moveTo>
                <a:lnTo>
                  <a:pt x="84966" y="61346"/>
                </a:lnTo>
                <a:lnTo>
                  <a:pt x="75483" y="75386"/>
                </a:lnTo>
                <a:lnTo>
                  <a:pt x="61425" y="84857"/>
                </a:lnTo>
                <a:lnTo>
                  <a:pt x="44222" y="88331"/>
                </a:lnTo>
                <a:lnTo>
                  <a:pt x="27019" y="84857"/>
                </a:lnTo>
                <a:lnTo>
                  <a:pt x="12961" y="75386"/>
                </a:lnTo>
                <a:lnTo>
                  <a:pt x="3478" y="61346"/>
                </a:lnTo>
                <a:lnTo>
                  <a:pt x="0" y="44165"/>
                </a:lnTo>
                <a:lnTo>
                  <a:pt x="3478" y="26984"/>
                </a:lnTo>
                <a:lnTo>
                  <a:pt x="12961" y="12945"/>
                </a:lnTo>
                <a:lnTo>
                  <a:pt x="27019" y="3474"/>
                </a:lnTo>
                <a:lnTo>
                  <a:pt x="44222" y="0"/>
                </a:lnTo>
                <a:lnTo>
                  <a:pt x="61425" y="3474"/>
                </a:lnTo>
                <a:lnTo>
                  <a:pt x="75483" y="12945"/>
                </a:lnTo>
                <a:lnTo>
                  <a:pt x="84966" y="26984"/>
                </a:lnTo>
                <a:lnTo>
                  <a:pt x="88445" y="44165"/>
                </a:lnTo>
                <a:close/>
              </a:path>
            </a:pathLst>
          </a:custGeom>
          <a:ln w="914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112081" y="345977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0"/>
                </a:moveTo>
                <a:lnTo>
                  <a:pt x="27019" y="3474"/>
                </a:lnTo>
                <a:lnTo>
                  <a:pt x="12961" y="12945"/>
                </a:lnTo>
                <a:lnTo>
                  <a:pt x="3478" y="26984"/>
                </a:lnTo>
                <a:lnTo>
                  <a:pt x="0" y="44165"/>
                </a:lnTo>
                <a:lnTo>
                  <a:pt x="3478" y="61346"/>
                </a:lnTo>
                <a:lnTo>
                  <a:pt x="12961" y="75386"/>
                </a:lnTo>
                <a:lnTo>
                  <a:pt x="27019" y="84857"/>
                </a:lnTo>
                <a:lnTo>
                  <a:pt x="44222" y="88331"/>
                </a:lnTo>
                <a:lnTo>
                  <a:pt x="61425" y="84857"/>
                </a:lnTo>
                <a:lnTo>
                  <a:pt x="75483" y="75386"/>
                </a:lnTo>
                <a:lnTo>
                  <a:pt x="84966" y="61346"/>
                </a:lnTo>
                <a:lnTo>
                  <a:pt x="88445" y="44165"/>
                </a:lnTo>
                <a:lnTo>
                  <a:pt x="84966" y="26984"/>
                </a:lnTo>
                <a:lnTo>
                  <a:pt x="75483" y="12945"/>
                </a:lnTo>
                <a:lnTo>
                  <a:pt x="61425" y="3474"/>
                </a:lnTo>
                <a:lnTo>
                  <a:pt x="44222" y="0"/>
                </a:lnTo>
                <a:close/>
              </a:path>
            </a:pathLst>
          </a:custGeom>
          <a:solidFill>
            <a:srgbClr val="DB8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112081" y="345977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44165"/>
                </a:moveTo>
                <a:lnTo>
                  <a:pt x="84966" y="61346"/>
                </a:lnTo>
                <a:lnTo>
                  <a:pt x="75483" y="75386"/>
                </a:lnTo>
                <a:lnTo>
                  <a:pt x="61425" y="84857"/>
                </a:lnTo>
                <a:lnTo>
                  <a:pt x="44222" y="88331"/>
                </a:lnTo>
                <a:lnTo>
                  <a:pt x="27019" y="84857"/>
                </a:lnTo>
                <a:lnTo>
                  <a:pt x="12961" y="75386"/>
                </a:lnTo>
                <a:lnTo>
                  <a:pt x="3478" y="61346"/>
                </a:lnTo>
                <a:lnTo>
                  <a:pt x="0" y="44165"/>
                </a:lnTo>
                <a:lnTo>
                  <a:pt x="3478" y="26984"/>
                </a:lnTo>
                <a:lnTo>
                  <a:pt x="12961" y="12945"/>
                </a:lnTo>
                <a:lnTo>
                  <a:pt x="27019" y="3474"/>
                </a:lnTo>
                <a:lnTo>
                  <a:pt x="44222" y="0"/>
                </a:lnTo>
                <a:lnTo>
                  <a:pt x="61425" y="3474"/>
                </a:lnTo>
                <a:lnTo>
                  <a:pt x="75483" y="12945"/>
                </a:lnTo>
                <a:lnTo>
                  <a:pt x="84966" y="26984"/>
                </a:lnTo>
                <a:lnTo>
                  <a:pt x="88445" y="44165"/>
                </a:lnTo>
                <a:close/>
              </a:path>
            </a:pathLst>
          </a:custGeom>
          <a:ln w="914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391141" y="349785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44222" y="0"/>
                </a:moveTo>
                <a:lnTo>
                  <a:pt x="27019" y="3474"/>
                </a:lnTo>
                <a:lnTo>
                  <a:pt x="12961" y="12945"/>
                </a:lnTo>
                <a:lnTo>
                  <a:pt x="3478" y="26984"/>
                </a:lnTo>
                <a:lnTo>
                  <a:pt x="0" y="44165"/>
                </a:lnTo>
                <a:lnTo>
                  <a:pt x="3478" y="61346"/>
                </a:lnTo>
                <a:lnTo>
                  <a:pt x="12961" y="75386"/>
                </a:lnTo>
                <a:lnTo>
                  <a:pt x="27019" y="84857"/>
                </a:lnTo>
                <a:lnTo>
                  <a:pt x="44222" y="88331"/>
                </a:lnTo>
                <a:lnTo>
                  <a:pt x="61425" y="84857"/>
                </a:lnTo>
                <a:lnTo>
                  <a:pt x="75483" y="75386"/>
                </a:lnTo>
                <a:lnTo>
                  <a:pt x="84966" y="61346"/>
                </a:lnTo>
                <a:lnTo>
                  <a:pt x="88445" y="44165"/>
                </a:lnTo>
                <a:lnTo>
                  <a:pt x="84966" y="26984"/>
                </a:lnTo>
                <a:lnTo>
                  <a:pt x="75483" y="12945"/>
                </a:lnTo>
                <a:lnTo>
                  <a:pt x="61425" y="3474"/>
                </a:lnTo>
                <a:lnTo>
                  <a:pt x="44222" y="0"/>
                </a:lnTo>
                <a:close/>
              </a:path>
            </a:pathLst>
          </a:custGeom>
          <a:solidFill>
            <a:srgbClr val="DB8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91141" y="3497851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445" y="44165"/>
                </a:moveTo>
                <a:lnTo>
                  <a:pt x="84966" y="61346"/>
                </a:lnTo>
                <a:lnTo>
                  <a:pt x="75483" y="75386"/>
                </a:lnTo>
                <a:lnTo>
                  <a:pt x="61425" y="84857"/>
                </a:lnTo>
                <a:lnTo>
                  <a:pt x="44222" y="88331"/>
                </a:lnTo>
                <a:lnTo>
                  <a:pt x="27019" y="84857"/>
                </a:lnTo>
                <a:lnTo>
                  <a:pt x="12961" y="75386"/>
                </a:lnTo>
                <a:lnTo>
                  <a:pt x="3478" y="61346"/>
                </a:lnTo>
                <a:lnTo>
                  <a:pt x="0" y="44165"/>
                </a:lnTo>
                <a:lnTo>
                  <a:pt x="3478" y="26984"/>
                </a:lnTo>
                <a:lnTo>
                  <a:pt x="12961" y="12945"/>
                </a:lnTo>
                <a:lnTo>
                  <a:pt x="27019" y="3474"/>
                </a:lnTo>
                <a:lnTo>
                  <a:pt x="44222" y="0"/>
                </a:lnTo>
                <a:lnTo>
                  <a:pt x="61425" y="3474"/>
                </a:lnTo>
                <a:lnTo>
                  <a:pt x="75483" y="12945"/>
                </a:lnTo>
                <a:lnTo>
                  <a:pt x="84966" y="26984"/>
                </a:lnTo>
                <a:lnTo>
                  <a:pt x="88445" y="44165"/>
                </a:lnTo>
                <a:close/>
              </a:path>
            </a:pathLst>
          </a:custGeom>
          <a:ln w="914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1831349" y="4227373"/>
            <a:ext cx="271145" cy="541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26034" algn="ctr">
              <a:lnSpc>
                <a:spcPct val="100000"/>
              </a:lnSpc>
              <a:spcBef>
                <a:spcPts val="660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831349" y="2698087"/>
            <a:ext cx="271145" cy="541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$5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sz="1000" spc="-5" dirty="0">
                <a:latin typeface="Calibri"/>
                <a:cs typeface="Calibri"/>
              </a:rPr>
              <a:t>$4</a:t>
            </a:r>
            <a:r>
              <a:rPr sz="1000" spc="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831418" y="2315825"/>
            <a:ext cx="27114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$6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203798" y="4774723"/>
            <a:ext cx="774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541218" y="4774723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473972" y="3392172"/>
            <a:ext cx="628650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$ </a:t>
            </a:r>
            <a:r>
              <a:rPr sz="1000" b="1" dirty="0">
                <a:latin typeface="Calibri"/>
                <a:cs typeface="Calibri"/>
              </a:rPr>
              <a:t>per </a:t>
            </a:r>
            <a:r>
              <a:rPr sz="1000" b="1" spc="135" dirty="0">
                <a:latin typeface="Calibri"/>
                <a:cs typeface="Calibri"/>
              </a:rPr>
              <a:t> </a:t>
            </a:r>
            <a:r>
              <a:rPr sz="1500" baseline="-30555" dirty="0">
                <a:latin typeface="Calibri"/>
                <a:cs typeface="Calibri"/>
              </a:rPr>
              <a:t>$300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536494" y="3547514"/>
            <a:ext cx="18923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kW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939673" y="4774723"/>
            <a:ext cx="1007744" cy="351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  <a:tabLst>
                <a:tab pos="800735" algn="l"/>
              </a:tabLst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320"/>
              </a:spcBef>
            </a:pPr>
            <a:r>
              <a:rPr sz="1000" b="1" spc="-5" dirty="0">
                <a:latin typeface="Calibri"/>
                <a:cs typeface="Calibri"/>
              </a:rPr>
              <a:t>Unit MW</a:t>
            </a:r>
            <a:r>
              <a:rPr sz="1000" b="1" spc="-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Rating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781520" y="243635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86" y="0"/>
                </a:lnTo>
              </a:path>
            </a:pathLst>
          </a:custGeom>
          <a:ln w="2741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865390" y="2399040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0"/>
                </a:moveTo>
                <a:lnTo>
                  <a:pt x="0" y="38073"/>
                </a:lnTo>
                <a:lnTo>
                  <a:pt x="38122" y="76147"/>
                </a:lnTo>
                <a:lnTo>
                  <a:pt x="76245" y="38073"/>
                </a:lnTo>
                <a:lnTo>
                  <a:pt x="38122" y="0"/>
                </a:lnTo>
                <a:close/>
              </a:path>
            </a:pathLst>
          </a:custGeom>
          <a:solidFill>
            <a:srgbClr val="4571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65390" y="2399040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0"/>
                </a:moveTo>
                <a:lnTo>
                  <a:pt x="76245" y="38073"/>
                </a:lnTo>
                <a:lnTo>
                  <a:pt x="38122" y="76147"/>
                </a:lnTo>
                <a:lnTo>
                  <a:pt x="0" y="38073"/>
                </a:lnTo>
                <a:lnTo>
                  <a:pt x="38122" y="0"/>
                </a:lnTo>
              </a:path>
            </a:pathLst>
          </a:custGeom>
          <a:ln w="914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5052320" y="2346284"/>
            <a:ext cx="94741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Pump Drive -</a:t>
            </a:r>
            <a:r>
              <a:rPr sz="1000" spc="-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941636" y="2911514"/>
            <a:ext cx="84455" cy="0"/>
          </a:xfrm>
          <a:custGeom>
            <a:avLst/>
            <a:gdLst/>
            <a:ahLst/>
            <a:cxnLst/>
            <a:rect l="l" t="t" r="r" b="b"/>
            <a:pathLst>
              <a:path w="84454">
                <a:moveTo>
                  <a:pt x="0" y="0"/>
                </a:moveTo>
                <a:lnTo>
                  <a:pt x="83870" y="0"/>
                </a:lnTo>
              </a:path>
            </a:pathLst>
          </a:custGeom>
          <a:ln w="2741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781520" y="2911514"/>
            <a:ext cx="84455" cy="0"/>
          </a:xfrm>
          <a:custGeom>
            <a:avLst/>
            <a:gdLst/>
            <a:ahLst/>
            <a:cxnLst/>
            <a:rect l="l" t="t" r="r" b="b"/>
            <a:pathLst>
              <a:path w="84454">
                <a:moveTo>
                  <a:pt x="0" y="0"/>
                </a:moveTo>
                <a:lnTo>
                  <a:pt x="83870" y="0"/>
                </a:lnTo>
              </a:path>
            </a:pathLst>
          </a:custGeom>
          <a:ln w="2741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865390" y="2873440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0" y="76147"/>
                </a:moveTo>
                <a:lnTo>
                  <a:pt x="76245" y="76147"/>
                </a:lnTo>
                <a:lnTo>
                  <a:pt x="76245" y="0"/>
                </a:lnTo>
                <a:lnTo>
                  <a:pt x="0" y="0"/>
                </a:lnTo>
                <a:lnTo>
                  <a:pt x="0" y="76147"/>
                </a:lnTo>
                <a:close/>
              </a:path>
            </a:pathLst>
          </a:custGeom>
          <a:solidFill>
            <a:srgbClr val="AA46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65390" y="2873440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0" y="76147"/>
                </a:moveTo>
                <a:lnTo>
                  <a:pt x="76245" y="76147"/>
                </a:lnTo>
                <a:lnTo>
                  <a:pt x="76245" y="0"/>
                </a:lnTo>
                <a:lnTo>
                  <a:pt x="0" y="0"/>
                </a:lnTo>
                <a:lnTo>
                  <a:pt x="0" y="76147"/>
                </a:lnTo>
                <a:close/>
              </a:path>
            </a:pathLst>
          </a:custGeom>
          <a:ln w="9143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781520" y="338515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86" y="0"/>
                </a:lnTo>
              </a:path>
            </a:pathLst>
          </a:custGeom>
          <a:ln w="2741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865390" y="3346952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0"/>
                </a:moveTo>
                <a:lnTo>
                  <a:pt x="0" y="76147"/>
                </a:lnTo>
                <a:lnTo>
                  <a:pt x="76245" y="76147"/>
                </a:lnTo>
                <a:lnTo>
                  <a:pt x="38122" y="0"/>
                </a:lnTo>
                <a:close/>
              </a:path>
            </a:pathLst>
          </a:custGeom>
          <a:solidFill>
            <a:srgbClr val="88A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865390" y="3346952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0"/>
                </a:moveTo>
                <a:lnTo>
                  <a:pt x="76245" y="76147"/>
                </a:lnTo>
                <a:lnTo>
                  <a:pt x="0" y="76147"/>
                </a:lnTo>
                <a:lnTo>
                  <a:pt x="38122" y="0"/>
                </a:lnTo>
              </a:path>
            </a:pathLst>
          </a:custGeom>
          <a:ln w="9143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1831349" y="2818297"/>
            <a:ext cx="4495165" cy="1185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20720" marR="5080">
              <a:lnSpc>
                <a:spcPct val="101400"/>
              </a:lnSpc>
            </a:pPr>
            <a:r>
              <a:rPr sz="1000" spc="-5" dirty="0">
                <a:latin typeface="Calibri"/>
                <a:cs typeface="Calibri"/>
              </a:rPr>
              <a:t>Small </a:t>
            </a:r>
            <a:r>
              <a:rPr sz="1000" spc="-10" dirty="0">
                <a:latin typeface="Calibri"/>
                <a:cs typeface="Calibri"/>
              </a:rPr>
              <a:t>Scale </a:t>
            </a:r>
            <a:r>
              <a:rPr sz="1000" spc="-5" dirty="0">
                <a:latin typeface="Calibri"/>
                <a:cs typeface="Calibri"/>
              </a:rPr>
              <a:t>Powergen or  Refinery Turbo Drive -  Bare</a:t>
            </a:r>
            <a:endParaRPr sz="1000">
              <a:latin typeface="Calibri"/>
              <a:cs typeface="Calibri"/>
            </a:endParaRPr>
          </a:p>
          <a:p>
            <a:pPr marL="3220720" marR="68580">
              <a:lnSpc>
                <a:spcPct val="101899"/>
              </a:lnSpc>
              <a:spcBef>
                <a:spcPts val="75"/>
              </a:spcBef>
            </a:pPr>
            <a:r>
              <a:rPr sz="1000" spc="-5" dirty="0">
                <a:latin typeface="Calibri"/>
                <a:cs typeface="Calibri"/>
              </a:rPr>
              <a:t>Combined-Cycle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Power  Generation -</a:t>
            </a:r>
            <a:r>
              <a:rPr sz="1000" spc="-5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Bare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55"/>
              </a:spcBef>
            </a:pPr>
            <a:r>
              <a:rPr sz="1000" dirty="0">
                <a:latin typeface="Calibri"/>
                <a:cs typeface="Calibri"/>
              </a:rPr>
              <a:t>$200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781520" y="385879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86" y="0"/>
                </a:lnTo>
              </a:path>
            </a:pathLst>
          </a:custGeom>
          <a:ln w="2741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865390" y="382071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38073"/>
                </a:moveTo>
                <a:lnTo>
                  <a:pt x="0" y="76147"/>
                </a:lnTo>
                <a:lnTo>
                  <a:pt x="76245" y="76147"/>
                </a:lnTo>
                <a:lnTo>
                  <a:pt x="38122" y="38073"/>
                </a:lnTo>
                <a:close/>
              </a:path>
              <a:path w="76835" h="76200">
                <a:moveTo>
                  <a:pt x="76245" y="0"/>
                </a:moveTo>
                <a:lnTo>
                  <a:pt x="0" y="0"/>
                </a:lnTo>
                <a:lnTo>
                  <a:pt x="38122" y="38073"/>
                </a:lnTo>
                <a:lnTo>
                  <a:pt x="76245" y="0"/>
                </a:lnTo>
                <a:close/>
              </a:path>
            </a:pathLst>
          </a:custGeom>
          <a:solidFill>
            <a:srgbClr val="7057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65390" y="382071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245" y="76147"/>
                </a:moveTo>
                <a:lnTo>
                  <a:pt x="0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865390" y="382071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0" y="76147"/>
                </a:moveTo>
                <a:lnTo>
                  <a:pt x="76245" y="0"/>
                </a:lnTo>
              </a:path>
            </a:pathLst>
          </a:custGeom>
          <a:ln w="9143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5052320" y="3768723"/>
            <a:ext cx="115062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Pump Drive -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Installed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4781520" y="4332442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86" y="0"/>
                </a:lnTo>
              </a:path>
            </a:pathLst>
          </a:custGeom>
          <a:ln w="2741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65390" y="4294369"/>
            <a:ext cx="38735" cy="76200"/>
          </a:xfrm>
          <a:custGeom>
            <a:avLst/>
            <a:gdLst/>
            <a:ahLst/>
            <a:cxnLst/>
            <a:rect l="l" t="t" r="r" b="b"/>
            <a:pathLst>
              <a:path w="38735" h="76200">
                <a:moveTo>
                  <a:pt x="38122" y="38073"/>
                </a:moveTo>
                <a:lnTo>
                  <a:pt x="0" y="76147"/>
                </a:lnTo>
                <a:lnTo>
                  <a:pt x="38122" y="76147"/>
                </a:lnTo>
                <a:lnTo>
                  <a:pt x="38122" y="38073"/>
                </a:lnTo>
                <a:close/>
              </a:path>
              <a:path w="38735" h="76200">
                <a:moveTo>
                  <a:pt x="38122" y="0"/>
                </a:moveTo>
                <a:lnTo>
                  <a:pt x="0" y="0"/>
                </a:lnTo>
                <a:lnTo>
                  <a:pt x="38122" y="38073"/>
                </a:lnTo>
                <a:lnTo>
                  <a:pt x="38122" y="0"/>
                </a:lnTo>
                <a:close/>
              </a:path>
            </a:pathLst>
          </a:custGeom>
          <a:solidFill>
            <a:srgbClr val="4197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865390" y="4294369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245" y="76147"/>
                </a:moveTo>
                <a:lnTo>
                  <a:pt x="0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903513" y="4294369"/>
            <a:ext cx="0" cy="76200"/>
          </a:xfrm>
          <a:custGeom>
            <a:avLst/>
            <a:gdLst/>
            <a:ahLst/>
            <a:cxnLst/>
            <a:rect l="l" t="t" r="r" b="b"/>
            <a:pathLst>
              <a:path h="76200">
                <a:moveTo>
                  <a:pt x="0" y="0"/>
                </a:moveTo>
                <a:lnTo>
                  <a:pt x="0" y="76147"/>
                </a:lnTo>
              </a:path>
            </a:pathLst>
          </a:custGeom>
          <a:ln w="9149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865390" y="4294369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0" y="76147"/>
                </a:moveTo>
                <a:lnTo>
                  <a:pt x="76245" y="0"/>
                </a:lnTo>
              </a:path>
            </a:pathLst>
          </a:custGeom>
          <a:ln w="9143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781520" y="4806081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986" y="0"/>
                </a:lnTo>
              </a:path>
            </a:pathLst>
          </a:custGeom>
          <a:ln w="2741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865390" y="476800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8122" y="0"/>
                </a:moveTo>
                <a:lnTo>
                  <a:pt x="23266" y="2991"/>
                </a:lnTo>
                <a:lnTo>
                  <a:pt x="11150" y="11150"/>
                </a:lnTo>
                <a:lnTo>
                  <a:pt x="2990" y="23253"/>
                </a:lnTo>
                <a:lnTo>
                  <a:pt x="0" y="38073"/>
                </a:lnTo>
                <a:lnTo>
                  <a:pt x="2990" y="52894"/>
                </a:lnTo>
                <a:lnTo>
                  <a:pt x="11150" y="64996"/>
                </a:lnTo>
                <a:lnTo>
                  <a:pt x="23266" y="73155"/>
                </a:lnTo>
                <a:lnTo>
                  <a:pt x="38122" y="76147"/>
                </a:lnTo>
                <a:lnTo>
                  <a:pt x="52978" y="73155"/>
                </a:lnTo>
                <a:lnTo>
                  <a:pt x="65094" y="64996"/>
                </a:lnTo>
                <a:lnTo>
                  <a:pt x="73255" y="52894"/>
                </a:lnTo>
                <a:lnTo>
                  <a:pt x="76245" y="38073"/>
                </a:lnTo>
                <a:lnTo>
                  <a:pt x="73255" y="23253"/>
                </a:lnTo>
                <a:lnTo>
                  <a:pt x="65094" y="11150"/>
                </a:lnTo>
                <a:lnTo>
                  <a:pt x="52978" y="2991"/>
                </a:lnTo>
                <a:lnTo>
                  <a:pt x="38122" y="0"/>
                </a:lnTo>
                <a:close/>
              </a:path>
            </a:pathLst>
          </a:custGeom>
          <a:solidFill>
            <a:srgbClr val="DB84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865390" y="476800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245" y="38073"/>
                </a:moveTo>
                <a:lnTo>
                  <a:pt x="73255" y="52894"/>
                </a:lnTo>
                <a:lnTo>
                  <a:pt x="65094" y="64996"/>
                </a:lnTo>
                <a:lnTo>
                  <a:pt x="52978" y="73155"/>
                </a:lnTo>
                <a:lnTo>
                  <a:pt x="38122" y="76147"/>
                </a:lnTo>
                <a:lnTo>
                  <a:pt x="23266" y="73155"/>
                </a:lnTo>
                <a:lnTo>
                  <a:pt x="11150" y="64996"/>
                </a:lnTo>
                <a:lnTo>
                  <a:pt x="2990" y="52894"/>
                </a:lnTo>
                <a:lnTo>
                  <a:pt x="0" y="38073"/>
                </a:lnTo>
                <a:lnTo>
                  <a:pt x="2990" y="23253"/>
                </a:lnTo>
                <a:lnTo>
                  <a:pt x="11150" y="11150"/>
                </a:lnTo>
                <a:lnTo>
                  <a:pt x="23266" y="2991"/>
                </a:lnTo>
                <a:lnTo>
                  <a:pt x="38122" y="0"/>
                </a:lnTo>
                <a:lnTo>
                  <a:pt x="52978" y="2991"/>
                </a:lnTo>
                <a:lnTo>
                  <a:pt x="65094" y="11150"/>
                </a:lnTo>
                <a:lnTo>
                  <a:pt x="73255" y="23253"/>
                </a:lnTo>
                <a:lnTo>
                  <a:pt x="76245" y="38073"/>
                </a:lnTo>
                <a:close/>
              </a:path>
            </a:pathLst>
          </a:custGeom>
          <a:ln w="9143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5052320" y="4240621"/>
            <a:ext cx="1274445" cy="79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499"/>
              </a:lnSpc>
            </a:pPr>
            <a:r>
              <a:rPr sz="1000" spc="-5" dirty="0">
                <a:latin typeface="Calibri"/>
                <a:cs typeface="Calibri"/>
              </a:rPr>
              <a:t>Small </a:t>
            </a:r>
            <a:r>
              <a:rPr sz="1000" spc="-10" dirty="0">
                <a:latin typeface="Calibri"/>
                <a:cs typeface="Calibri"/>
              </a:rPr>
              <a:t>Scale </a:t>
            </a:r>
            <a:r>
              <a:rPr sz="1000" spc="-5" dirty="0">
                <a:latin typeface="Calibri"/>
                <a:cs typeface="Calibri"/>
              </a:rPr>
              <a:t>Powergen or  Refinery Turbo Drive -  Installed</a:t>
            </a:r>
            <a:endParaRPr sz="1000">
              <a:latin typeface="Calibri"/>
              <a:cs typeface="Calibri"/>
            </a:endParaRPr>
          </a:p>
          <a:p>
            <a:pPr marR="69215">
              <a:lnSpc>
                <a:spcPct val="101899"/>
              </a:lnSpc>
              <a:spcBef>
                <a:spcPts val="75"/>
              </a:spcBef>
            </a:pPr>
            <a:r>
              <a:rPr sz="1000" spc="-5" dirty="0">
                <a:latin typeface="Calibri"/>
                <a:cs typeface="Calibri"/>
              </a:rPr>
              <a:t>Combined-Cycle</a:t>
            </a:r>
            <a:r>
              <a:rPr sz="1000" spc="-5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Power  Generation -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Installed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249809" y="2246000"/>
            <a:ext cx="5175885" cy="3122295"/>
          </a:xfrm>
          <a:custGeom>
            <a:avLst/>
            <a:gdLst/>
            <a:ahLst/>
            <a:cxnLst/>
            <a:rect l="l" t="t" r="r" b="b"/>
            <a:pathLst>
              <a:path w="5175885" h="3122295">
                <a:moveTo>
                  <a:pt x="0" y="3122055"/>
                </a:moveTo>
                <a:lnTo>
                  <a:pt x="5175572" y="3122055"/>
                </a:lnTo>
                <a:lnTo>
                  <a:pt x="5175572" y="0"/>
                </a:lnTo>
                <a:lnTo>
                  <a:pt x="0" y="0"/>
                </a:lnTo>
                <a:lnTo>
                  <a:pt x="0" y="3122055"/>
                </a:lnTo>
                <a:close/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37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004" y="5301360"/>
            <a:ext cx="5456555" cy="1447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Economies of scale and scope are the biggest sources of cost savings </a:t>
            </a:r>
            <a:r>
              <a:rPr sz="1000" dirty="0">
                <a:latin typeface="Arial"/>
                <a:cs typeface="Arial"/>
              </a:rPr>
              <a:t>for most </a:t>
            </a:r>
            <a:r>
              <a:rPr sz="1000" spc="-10" dirty="0">
                <a:latin typeface="Arial"/>
                <a:cs typeface="Arial"/>
              </a:rPr>
              <a:t>buyers </a:t>
            </a:r>
            <a:r>
              <a:rPr sz="1000" spc="-5" dirty="0">
                <a:latin typeface="Arial"/>
                <a:cs typeface="Arial"/>
              </a:rPr>
              <a:t>with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large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5509430"/>
            <a:ext cx="5608955" cy="1920239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project requirements. At a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order quantity of 10 units buyers can get </a:t>
            </a:r>
            <a:r>
              <a:rPr sz="1000" dirty="0">
                <a:latin typeface="Arial"/>
                <a:cs typeface="Arial"/>
              </a:rPr>
              <a:t>10-15% off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list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ordering </a:t>
            </a:r>
            <a:r>
              <a:rPr sz="1000" dirty="0">
                <a:latin typeface="Arial"/>
                <a:cs typeface="Arial"/>
              </a:rPr>
              <a:t>more units, </a:t>
            </a:r>
            <a:r>
              <a:rPr sz="1000" spc="-5" dirty="0">
                <a:latin typeface="Arial"/>
                <a:cs typeface="Arial"/>
              </a:rPr>
              <a:t>according to manufacturers. Beyond ten units, manufacturers typically  do not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substantial additional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unit ordered. For example, Saudi Electricity  </a:t>
            </a:r>
            <a:r>
              <a:rPr sz="1000" dirty="0">
                <a:latin typeface="Arial"/>
                <a:cs typeface="Arial"/>
              </a:rPr>
              <a:t>Company </a:t>
            </a:r>
            <a:r>
              <a:rPr sz="1000" spc="-5" dirty="0">
                <a:latin typeface="Arial"/>
                <a:cs typeface="Arial"/>
              </a:rPr>
              <a:t>received a discount of </a:t>
            </a:r>
            <a:r>
              <a:rPr sz="1000" dirty="0">
                <a:latin typeface="Arial"/>
                <a:cs typeface="Arial"/>
              </a:rPr>
              <a:t>13-14% for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order for </a:t>
            </a:r>
            <a:r>
              <a:rPr sz="1000" spc="-5" dirty="0">
                <a:latin typeface="Arial"/>
                <a:cs typeface="Arial"/>
              </a:rPr>
              <a:t>30 gas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it’s a power </a:t>
            </a:r>
            <a:r>
              <a:rPr sz="1000" dirty="0">
                <a:latin typeface="Arial"/>
                <a:cs typeface="Arial"/>
              </a:rPr>
              <a:t>plant </a:t>
            </a:r>
            <a:r>
              <a:rPr sz="1000" spc="-5" dirty="0">
                <a:latin typeface="Arial"/>
                <a:cs typeface="Arial"/>
              </a:rPr>
              <a:t>near  Riyadh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September of 2009. Engineering costs can be spread across multiple units and the  supplier avoids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configuration changes. Bundling gas turbines with </a:t>
            </a:r>
            <a:r>
              <a:rPr sz="1000" dirty="0">
                <a:latin typeface="Arial"/>
                <a:cs typeface="Arial"/>
              </a:rPr>
              <a:t>other </a:t>
            </a:r>
            <a:r>
              <a:rPr sz="1000" spc="-5" dirty="0">
                <a:latin typeface="Arial"/>
                <a:cs typeface="Arial"/>
              </a:rPr>
              <a:t>equipment </a:t>
            </a:r>
            <a:r>
              <a:rPr sz="1000" spc="-10" dirty="0">
                <a:latin typeface="Arial"/>
                <a:cs typeface="Arial"/>
              </a:rPr>
              <a:t>is  </a:t>
            </a:r>
            <a:r>
              <a:rPr sz="1000" spc="-5" dirty="0">
                <a:latin typeface="Arial"/>
                <a:cs typeface="Arial"/>
              </a:rPr>
              <a:t>also </a:t>
            </a:r>
            <a:r>
              <a:rPr sz="1000" dirty="0">
                <a:latin typeface="Arial"/>
                <a:cs typeface="Arial"/>
              </a:rPr>
              <a:t>common, </a:t>
            </a:r>
            <a:r>
              <a:rPr sz="1000" spc="-5" dirty="0">
                <a:latin typeface="Arial"/>
                <a:cs typeface="Arial"/>
              </a:rPr>
              <a:t>especially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units which are often sold in a package with the  machinery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drive. </a:t>
            </a:r>
            <a:r>
              <a:rPr sz="1000" spc="-5" dirty="0">
                <a:latin typeface="Arial"/>
                <a:cs typeface="Arial"/>
              </a:rPr>
              <a:t>Savings in this </a:t>
            </a:r>
            <a:r>
              <a:rPr sz="1000" dirty="0">
                <a:latin typeface="Arial"/>
                <a:cs typeface="Arial"/>
              </a:rPr>
              <a:t>category for major </a:t>
            </a:r>
            <a:r>
              <a:rPr sz="1000" spc="-5" dirty="0">
                <a:latin typeface="Arial"/>
                <a:cs typeface="Arial"/>
              </a:rPr>
              <a:t>projects that </a:t>
            </a:r>
            <a:r>
              <a:rPr sz="1000" dirty="0">
                <a:latin typeface="Arial"/>
                <a:cs typeface="Arial"/>
              </a:rPr>
              <a:t>include </a:t>
            </a:r>
            <a:r>
              <a:rPr sz="1000" spc="-5" dirty="0">
                <a:latin typeface="Arial"/>
                <a:cs typeface="Arial"/>
              </a:rPr>
              <a:t>multiple drivers  and process units </a:t>
            </a:r>
            <a:r>
              <a:rPr sz="1000" dirty="0">
                <a:latin typeface="Arial"/>
                <a:cs typeface="Arial"/>
              </a:rPr>
              <a:t>(pumps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compressors) </a:t>
            </a:r>
            <a:r>
              <a:rPr sz="1000" spc="-5" dirty="0">
                <a:latin typeface="Arial"/>
                <a:cs typeface="Arial"/>
              </a:rPr>
              <a:t>can amount to 10%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10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7491526"/>
            <a:ext cx="5615940" cy="2062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Competitive bidding can reduce initial purchase cost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about 5%, based on other contract  negotiations. This percentage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larger because of the limited </a:t>
            </a:r>
            <a:r>
              <a:rPr sz="1000" dirty="0">
                <a:latin typeface="Arial"/>
                <a:cs typeface="Arial"/>
              </a:rPr>
              <a:t>number </a:t>
            </a:r>
            <a:r>
              <a:rPr sz="1000" spc="-5" dirty="0">
                <a:latin typeface="Arial"/>
                <a:cs typeface="Arial"/>
              </a:rPr>
              <a:t>of suppliers, regardless of  the unit, and because suppliers tend to </a:t>
            </a:r>
            <a:r>
              <a:rPr sz="1000" dirty="0">
                <a:latin typeface="Arial"/>
                <a:cs typeface="Arial"/>
              </a:rPr>
              <a:t>know </a:t>
            </a:r>
            <a:r>
              <a:rPr sz="1000" spc="-5" dirty="0">
                <a:latin typeface="Arial"/>
                <a:cs typeface="Arial"/>
              </a:rPr>
              <a:t>each other’s prices and price close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one another. As  a result,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10" dirty="0">
                <a:latin typeface="Arial"/>
                <a:cs typeface="Arial"/>
              </a:rPr>
              <a:t>buyers </a:t>
            </a:r>
            <a:r>
              <a:rPr sz="1000" dirty="0">
                <a:latin typeface="Arial"/>
                <a:cs typeface="Arial"/>
              </a:rPr>
              <a:t>forego </a:t>
            </a:r>
            <a:r>
              <a:rPr sz="1000" spc="-5" dirty="0">
                <a:latin typeface="Arial"/>
                <a:cs typeface="Arial"/>
              </a:rPr>
              <a:t>bidding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single-sourcing or specifying a unit that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one or two  manufacturers can manufacturer without significant design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work.</a:t>
            </a:r>
            <a:endParaRPr sz="1000">
              <a:latin typeface="Arial"/>
              <a:cs typeface="Arial"/>
            </a:endParaRPr>
          </a:p>
          <a:p>
            <a:pPr marL="12700" marR="11811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Value engineering typically </a:t>
            </a:r>
            <a:r>
              <a:rPr sz="1000" u="sng" spc="-5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reduce unit cost, potentially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10-20%, </a:t>
            </a:r>
            <a:r>
              <a:rPr sz="1000" spc="-5" dirty="0">
                <a:latin typeface="Arial"/>
                <a:cs typeface="Arial"/>
              </a:rPr>
              <a:t>but it almost  always </a:t>
            </a:r>
            <a:r>
              <a:rPr sz="1000" dirty="0">
                <a:latin typeface="Arial"/>
                <a:cs typeface="Arial"/>
              </a:rPr>
              <a:t>comes </a:t>
            </a:r>
            <a:r>
              <a:rPr sz="1000" spc="-5" dirty="0">
                <a:latin typeface="Arial"/>
                <a:cs typeface="Arial"/>
              </a:rPr>
              <a:t>at the cost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reduced turbine reliability or efficiency. As described in the Prices  section, the manufacturer can substitute less expensive and older technologies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reduce the cost  of the unit, but this results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machine built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lower than the current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standards. As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21892" y="4060373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21892" y="3853206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1892" y="3646039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21892" y="3437374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21892" y="3230207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21892" y="3023039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21892" y="2815872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21892" y="2607182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21892" y="2400015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21892" y="2192848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21892" y="2192848"/>
            <a:ext cx="0" cy="2075180"/>
          </a:xfrm>
          <a:custGeom>
            <a:avLst/>
            <a:gdLst/>
            <a:ahLst/>
            <a:cxnLst/>
            <a:rect l="l" t="t" r="r" b="b"/>
            <a:pathLst>
              <a:path h="2075179">
                <a:moveTo>
                  <a:pt x="0" y="2074692"/>
                </a:moveTo>
                <a:lnTo>
                  <a:pt x="0" y="0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82316" y="426754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82316" y="406037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82316" y="385320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82316" y="364603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82316" y="343737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82316" y="323020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82316" y="302303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82315" y="28158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182315" y="260718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82315" y="240001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82315" y="219284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576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21892" y="4267540"/>
            <a:ext cx="2939415" cy="0"/>
          </a:xfrm>
          <a:custGeom>
            <a:avLst/>
            <a:gdLst/>
            <a:ahLst/>
            <a:cxnLst/>
            <a:rect l="l" t="t" r="r" b="b"/>
            <a:pathLst>
              <a:path w="2939415">
                <a:moveTo>
                  <a:pt x="0" y="0"/>
                </a:moveTo>
                <a:lnTo>
                  <a:pt x="2939335" y="0"/>
                </a:lnTo>
              </a:path>
            </a:pathLst>
          </a:custGeom>
          <a:ln w="9139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21892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756178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90465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24751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59037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3323" y="4267540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28"/>
                </a:lnTo>
              </a:path>
            </a:pathLst>
          </a:custGeom>
          <a:ln w="913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89302" y="3899818"/>
            <a:ext cx="2404745" cy="36830"/>
          </a:xfrm>
          <a:custGeom>
            <a:avLst/>
            <a:gdLst/>
            <a:ahLst/>
            <a:cxnLst/>
            <a:rect l="l" t="t" r="r" b="b"/>
            <a:pathLst>
              <a:path w="2404745" h="36829">
                <a:moveTo>
                  <a:pt x="0" y="0"/>
                </a:moveTo>
                <a:lnTo>
                  <a:pt x="53434" y="738"/>
                </a:lnTo>
                <a:lnTo>
                  <a:pt x="106867" y="1476"/>
                </a:lnTo>
                <a:lnTo>
                  <a:pt x="160297" y="2213"/>
                </a:lnTo>
                <a:lnTo>
                  <a:pt x="213727" y="2948"/>
                </a:lnTo>
                <a:lnTo>
                  <a:pt x="267155" y="3681"/>
                </a:lnTo>
                <a:lnTo>
                  <a:pt x="320572" y="4420"/>
                </a:lnTo>
                <a:lnTo>
                  <a:pt x="373993" y="5158"/>
                </a:lnTo>
                <a:lnTo>
                  <a:pt x="427417" y="5897"/>
                </a:lnTo>
                <a:lnTo>
                  <a:pt x="480845" y="6636"/>
                </a:lnTo>
                <a:lnTo>
                  <a:pt x="534273" y="7375"/>
                </a:lnTo>
                <a:lnTo>
                  <a:pt x="587702" y="8107"/>
                </a:lnTo>
                <a:lnTo>
                  <a:pt x="641130" y="8842"/>
                </a:lnTo>
                <a:lnTo>
                  <a:pt x="694559" y="9579"/>
                </a:lnTo>
                <a:lnTo>
                  <a:pt x="747987" y="10317"/>
                </a:lnTo>
                <a:lnTo>
                  <a:pt x="801416" y="11056"/>
                </a:lnTo>
                <a:lnTo>
                  <a:pt x="854846" y="11789"/>
                </a:lnTo>
                <a:lnTo>
                  <a:pt x="908281" y="12524"/>
                </a:lnTo>
                <a:lnTo>
                  <a:pt x="961729" y="13261"/>
                </a:lnTo>
                <a:lnTo>
                  <a:pt x="1015196" y="13999"/>
                </a:lnTo>
                <a:lnTo>
                  <a:pt x="1068686" y="14737"/>
                </a:lnTo>
                <a:lnTo>
                  <a:pt x="1122115" y="15470"/>
                </a:lnTo>
                <a:lnTo>
                  <a:pt x="1175543" y="16205"/>
                </a:lnTo>
                <a:lnTo>
                  <a:pt x="1228972" y="16942"/>
                </a:lnTo>
                <a:lnTo>
                  <a:pt x="1282401" y="17680"/>
                </a:lnTo>
                <a:lnTo>
                  <a:pt x="1335829" y="18419"/>
                </a:lnTo>
                <a:lnTo>
                  <a:pt x="1389258" y="19141"/>
                </a:lnTo>
                <a:lnTo>
                  <a:pt x="1442686" y="19848"/>
                </a:lnTo>
                <a:lnTo>
                  <a:pt x="1496115" y="20561"/>
                </a:lnTo>
                <a:lnTo>
                  <a:pt x="1549544" y="21304"/>
                </a:lnTo>
                <a:lnTo>
                  <a:pt x="1602972" y="22100"/>
                </a:lnTo>
                <a:lnTo>
                  <a:pt x="1656401" y="22963"/>
                </a:lnTo>
                <a:lnTo>
                  <a:pt x="1709829" y="23877"/>
                </a:lnTo>
                <a:lnTo>
                  <a:pt x="1763258" y="24821"/>
                </a:lnTo>
                <a:lnTo>
                  <a:pt x="1816687" y="25772"/>
                </a:lnTo>
                <a:lnTo>
                  <a:pt x="1870115" y="26708"/>
                </a:lnTo>
                <a:lnTo>
                  <a:pt x="1923544" y="27609"/>
                </a:lnTo>
                <a:lnTo>
                  <a:pt x="1976973" y="28497"/>
                </a:lnTo>
                <a:lnTo>
                  <a:pt x="2030401" y="29395"/>
                </a:lnTo>
                <a:lnTo>
                  <a:pt x="2083830" y="30323"/>
                </a:lnTo>
                <a:lnTo>
                  <a:pt x="2137258" y="31303"/>
                </a:lnTo>
                <a:lnTo>
                  <a:pt x="2190687" y="32349"/>
                </a:lnTo>
                <a:lnTo>
                  <a:pt x="2244116" y="33446"/>
                </a:lnTo>
                <a:lnTo>
                  <a:pt x="2297544" y="34572"/>
                </a:lnTo>
                <a:lnTo>
                  <a:pt x="2350973" y="35706"/>
                </a:lnTo>
                <a:lnTo>
                  <a:pt x="2404402" y="36825"/>
                </a:lnTo>
              </a:path>
            </a:pathLst>
          </a:custGeom>
          <a:ln w="2741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89302" y="3523782"/>
            <a:ext cx="2404745" cy="111760"/>
          </a:xfrm>
          <a:custGeom>
            <a:avLst/>
            <a:gdLst/>
            <a:ahLst/>
            <a:cxnLst/>
            <a:rect l="l" t="t" r="r" b="b"/>
            <a:pathLst>
              <a:path w="2404745" h="111760">
                <a:moveTo>
                  <a:pt x="0" y="0"/>
                </a:moveTo>
                <a:lnTo>
                  <a:pt x="53434" y="2231"/>
                </a:lnTo>
                <a:lnTo>
                  <a:pt x="106867" y="4463"/>
                </a:lnTo>
                <a:lnTo>
                  <a:pt x="160297" y="6694"/>
                </a:lnTo>
                <a:lnTo>
                  <a:pt x="213727" y="8926"/>
                </a:lnTo>
                <a:lnTo>
                  <a:pt x="267155" y="11158"/>
                </a:lnTo>
                <a:lnTo>
                  <a:pt x="320572" y="13395"/>
                </a:lnTo>
                <a:lnTo>
                  <a:pt x="373993" y="15631"/>
                </a:lnTo>
                <a:lnTo>
                  <a:pt x="427417" y="17864"/>
                </a:lnTo>
                <a:lnTo>
                  <a:pt x="480845" y="20097"/>
                </a:lnTo>
                <a:lnTo>
                  <a:pt x="534273" y="22328"/>
                </a:lnTo>
                <a:lnTo>
                  <a:pt x="587702" y="24560"/>
                </a:lnTo>
                <a:lnTo>
                  <a:pt x="641130" y="26792"/>
                </a:lnTo>
                <a:lnTo>
                  <a:pt x="694559" y="29023"/>
                </a:lnTo>
                <a:lnTo>
                  <a:pt x="747987" y="31255"/>
                </a:lnTo>
                <a:lnTo>
                  <a:pt x="801416" y="33486"/>
                </a:lnTo>
                <a:lnTo>
                  <a:pt x="854846" y="35724"/>
                </a:lnTo>
                <a:lnTo>
                  <a:pt x="908281" y="37960"/>
                </a:lnTo>
                <a:lnTo>
                  <a:pt x="961729" y="40193"/>
                </a:lnTo>
                <a:lnTo>
                  <a:pt x="1015196" y="42426"/>
                </a:lnTo>
                <a:lnTo>
                  <a:pt x="1068686" y="44657"/>
                </a:lnTo>
                <a:lnTo>
                  <a:pt x="1122115" y="46889"/>
                </a:lnTo>
                <a:lnTo>
                  <a:pt x="1175543" y="49120"/>
                </a:lnTo>
                <a:lnTo>
                  <a:pt x="1228972" y="51352"/>
                </a:lnTo>
                <a:lnTo>
                  <a:pt x="1282401" y="53584"/>
                </a:lnTo>
                <a:lnTo>
                  <a:pt x="1335829" y="55815"/>
                </a:lnTo>
                <a:lnTo>
                  <a:pt x="1389258" y="57993"/>
                </a:lnTo>
                <a:lnTo>
                  <a:pt x="1442686" y="60109"/>
                </a:lnTo>
                <a:lnTo>
                  <a:pt x="1496115" y="62253"/>
                </a:lnTo>
                <a:lnTo>
                  <a:pt x="1549544" y="64516"/>
                </a:lnTo>
                <a:lnTo>
                  <a:pt x="1602972" y="66986"/>
                </a:lnTo>
                <a:lnTo>
                  <a:pt x="1656401" y="69725"/>
                </a:lnTo>
                <a:lnTo>
                  <a:pt x="1709829" y="72673"/>
                </a:lnTo>
                <a:lnTo>
                  <a:pt x="1763258" y="75741"/>
                </a:lnTo>
                <a:lnTo>
                  <a:pt x="1816687" y="78839"/>
                </a:lnTo>
                <a:lnTo>
                  <a:pt x="1870115" y="81876"/>
                </a:lnTo>
                <a:lnTo>
                  <a:pt x="1923544" y="84848"/>
                </a:lnTo>
                <a:lnTo>
                  <a:pt x="1976973" y="87822"/>
                </a:lnTo>
                <a:lnTo>
                  <a:pt x="2030401" y="90798"/>
                </a:lnTo>
                <a:lnTo>
                  <a:pt x="2083830" y="93776"/>
                </a:lnTo>
                <a:lnTo>
                  <a:pt x="2137258" y="96754"/>
                </a:lnTo>
                <a:lnTo>
                  <a:pt x="2190687" y="99732"/>
                </a:lnTo>
                <a:lnTo>
                  <a:pt x="2244116" y="102710"/>
                </a:lnTo>
                <a:lnTo>
                  <a:pt x="2297544" y="105688"/>
                </a:lnTo>
                <a:lnTo>
                  <a:pt x="2350973" y="108666"/>
                </a:lnTo>
                <a:lnTo>
                  <a:pt x="2404402" y="111644"/>
                </a:lnTo>
              </a:path>
            </a:pathLst>
          </a:custGeom>
          <a:ln w="27419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89302" y="2319281"/>
            <a:ext cx="2404745" cy="292735"/>
          </a:xfrm>
          <a:custGeom>
            <a:avLst/>
            <a:gdLst/>
            <a:ahLst/>
            <a:cxnLst/>
            <a:rect l="l" t="t" r="r" b="b"/>
            <a:pathLst>
              <a:path w="2404745" h="292735">
                <a:moveTo>
                  <a:pt x="0" y="0"/>
                </a:moveTo>
                <a:lnTo>
                  <a:pt x="53434" y="5802"/>
                </a:lnTo>
                <a:lnTo>
                  <a:pt x="106867" y="11629"/>
                </a:lnTo>
                <a:lnTo>
                  <a:pt x="160297" y="17475"/>
                </a:lnTo>
                <a:lnTo>
                  <a:pt x="213727" y="23332"/>
                </a:lnTo>
                <a:lnTo>
                  <a:pt x="267155" y="29196"/>
                </a:lnTo>
                <a:lnTo>
                  <a:pt x="320572" y="35047"/>
                </a:lnTo>
                <a:lnTo>
                  <a:pt x="373993" y="40880"/>
                </a:lnTo>
                <a:lnTo>
                  <a:pt x="427417" y="46708"/>
                </a:lnTo>
                <a:lnTo>
                  <a:pt x="480845" y="52541"/>
                </a:lnTo>
                <a:lnTo>
                  <a:pt x="534273" y="58392"/>
                </a:lnTo>
                <a:lnTo>
                  <a:pt x="587702" y="64256"/>
                </a:lnTo>
                <a:lnTo>
                  <a:pt x="641130" y="70113"/>
                </a:lnTo>
                <a:lnTo>
                  <a:pt x="694559" y="75959"/>
                </a:lnTo>
                <a:lnTo>
                  <a:pt x="747987" y="81786"/>
                </a:lnTo>
                <a:lnTo>
                  <a:pt x="801416" y="87589"/>
                </a:lnTo>
                <a:lnTo>
                  <a:pt x="854846" y="93453"/>
                </a:lnTo>
                <a:lnTo>
                  <a:pt x="908281" y="99318"/>
                </a:lnTo>
                <a:lnTo>
                  <a:pt x="961729" y="105183"/>
                </a:lnTo>
                <a:lnTo>
                  <a:pt x="1015196" y="111047"/>
                </a:lnTo>
                <a:lnTo>
                  <a:pt x="1068686" y="116912"/>
                </a:lnTo>
                <a:lnTo>
                  <a:pt x="1122115" y="122715"/>
                </a:lnTo>
                <a:lnTo>
                  <a:pt x="1175543" y="128542"/>
                </a:lnTo>
                <a:lnTo>
                  <a:pt x="1228972" y="134387"/>
                </a:lnTo>
                <a:lnTo>
                  <a:pt x="1282401" y="140245"/>
                </a:lnTo>
                <a:lnTo>
                  <a:pt x="1335829" y="146108"/>
                </a:lnTo>
                <a:lnTo>
                  <a:pt x="1389258" y="151813"/>
                </a:lnTo>
                <a:lnTo>
                  <a:pt x="1442686" y="157354"/>
                </a:lnTo>
                <a:lnTo>
                  <a:pt x="1496115" y="162962"/>
                </a:lnTo>
                <a:lnTo>
                  <a:pt x="1549544" y="168868"/>
                </a:lnTo>
                <a:lnTo>
                  <a:pt x="1602972" y="175305"/>
                </a:lnTo>
                <a:lnTo>
                  <a:pt x="1656401" y="182502"/>
                </a:lnTo>
                <a:lnTo>
                  <a:pt x="1709829" y="190229"/>
                </a:lnTo>
                <a:lnTo>
                  <a:pt x="1763258" y="198254"/>
                </a:lnTo>
                <a:lnTo>
                  <a:pt x="1816687" y="206347"/>
                </a:lnTo>
                <a:lnTo>
                  <a:pt x="1870115" y="214275"/>
                </a:lnTo>
                <a:lnTo>
                  <a:pt x="1923544" y="222106"/>
                </a:lnTo>
                <a:lnTo>
                  <a:pt x="1976973" y="229912"/>
                </a:lnTo>
                <a:lnTo>
                  <a:pt x="2030401" y="237700"/>
                </a:lnTo>
                <a:lnTo>
                  <a:pt x="2083830" y="245476"/>
                </a:lnTo>
                <a:lnTo>
                  <a:pt x="2137258" y="253246"/>
                </a:lnTo>
                <a:lnTo>
                  <a:pt x="2190687" y="261077"/>
                </a:lnTo>
                <a:lnTo>
                  <a:pt x="2244116" y="268883"/>
                </a:lnTo>
                <a:lnTo>
                  <a:pt x="2297544" y="276671"/>
                </a:lnTo>
                <a:lnTo>
                  <a:pt x="2350973" y="284447"/>
                </a:lnTo>
                <a:lnTo>
                  <a:pt x="2404402" y="292217"/>
                </a:lnTo>
              </a:path>
            </a:pathLst>
          </a:custGeom>
          <a:ln w="27418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883295" y="2931710"/>
            <a:ext cx="205740" cy="140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$30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$25</a:t>
            </a:r>
            <a:endParaRPr sz="1000">
              <a:latin typeface="Calibri"/>
              <a:cs typeface="Calibri"/>
            </a:endParaRPr>
          </a:p>
          <a:p>
            <a:pPr marR="4445" algn="ctr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$20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latin typeface="Calibri"/>
                <a:cs typeface="Calibri"/>
              </a:rPr>
              <a:t>$15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50800" algn="ctr">
              <a:lnSpc>
                <a:spcPct val="100000"/>
              </a:lnSpc>
              <a:spcBef>
                <a:spcPts val="430"/>
              </a:spcBef>
            </a:pPr>
            <a:r>
              <a:rPr sz="1000" spc="-5" dirty="0">
                <a:latin typeface="Calibri"/>
                <a:cs typeface="Calibri"/>
              </a:rPr>
              <a:t>$5</a:t>
            </a:r>
            <a:endParaRPr sz="10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44904" y="914145"/>
            <a:ext cx="3890645" cy="1969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10%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30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range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15%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70 </a:t>
            </a:r>
            <a:r>
              <a:rPr sz="1000" spc="-20" dirty="0">
                <a:latin typeface="Arial"/>
                <a:cs typeface="Arial"/>
              </a:rPr>
              <a:t>MW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</a:t>
            </a:r>
            <a:endParaRPr sz="1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15%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240 </a:t>
            </a:r>
            <a:r>
              <a:rPr sz="1000" spc="-15" dirty="0">
                <a:latin typeface="Arial"/>
                <a:cs typeface="Arial"/>
              </a:rPr>
              <a:t>MW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190625">
              <a:lnSpc>
                <a:spcPct val="100000"/>
              </a:lnSpc>
              <a:spcBef>
                <a:spcPts val="5"/>
              </a:spcBef>
            </a:pPr>
            <a:r>
              <a:rPr sz="1000" b="1" spc="-5" dirty="0">
                <a:latin typeface="Arial"/>
                <a:cs typeface="Arial"/>
              </a:rPr>
              <a:t>Figure 10: Gas Turbines Economies of</a:t>
            </a:r>
            <a:r>
              <a:rPr sz="1000" b="1" spc="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Scale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638175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alibri"/>
                <a:cs typeface="Calibri"/>
              </a:rPr>
              <a:t>$50</a:t>
            </a:r>
            <a:endParaRPr sz="1000">
              <a:latin typeface="Calibri"/>
              <a:cs typeface="Calibri"/>
            </a:endParaRPr>
          </a:p>
          <a:p>
            <a:pPr marL="638175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$45</a:t>
            </a:r>
            <a:endParaRPr sz="1000">
              <a:latin typeface="Calibri"/>
              <a:cs typeface="Calibri"/>
            </a:endParaRPr>
          </a:p>
          <a:p>
            <a:pPr marL="638175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$40</a:t>
            </a:r>
            <a:endParaRPr sz="1000">
              <a:latin typeface="Calibri"/>
              <a:cs typeface="Calibri"/>
            </a:endParaRPr>
          </a:p>
          <a:p>
            <a:pPr marL="638175">
              <a:lnSpc>
                <a:spcPct val="100000"/>
              </a:lnSpc>
              <a:spcBef>
                <a:spcPts val="434"/>
              </a:spcBef>
            </a:pPr>
            <a:r>
              <a:rPr sz="1000" spc="-5" dirty="0">
                <a:latin typeface="Calibri"/>
                <a:cs typeface="Calibri"/>
              </a:rPr>
              <a:t>$35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51523" y="2994165"/>
            <a:ext cx="242570" cy="46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ct val="100000"/>
              </a:lnSpc>
            </a:pPr>
            <a:r>
              <a:rPr sz="1000" b="1" spc="-10" dirty="0">
                <a:latin typeface="Calibri"/>
                <a:cs typeface="Calibri"/>
              </a:rPr>
              <a:t>U</a:t>
            </a:r>
            <a:r>
              <a:rPr sz="1000" b="1" spc="-5" dirty="0">
                <a:latin typeface="Calibri"/>
                <a:cs typeface="Calibri"/>
              </a:rPr>
              <a:t>n</a:t>
            </a:r>
            <a:r>
              <a:rPr sz="1000" b="1" spc="-15" dirty="0">
                <a:latin typeface="Calibri"/>
                <a:cs typeface="Calibri"/>
              </a:rPr>
              <a:t>i</a:t>
            </a:r>
            <a:r>
              <a:rPr sz="1000" b="1" spc="-5" dirty="0">
                <a:latin typeface="Calibri"/>
                <a:cs typeface="Calibri"/>
              </a:rPr>
              <a:t>t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1000" b="1" spc="-10" dirty="0">
                <a:latin typeface="Calibri"/>
                <a:cs typeface="Calibri"/>
              </a:rPr>
              <a:t>C</a:t>
            </a:r>
            <a:r>
              <a:rPr sz="1000" b="1" spc="-5" dirty="0">
                <a:latin typeface="Calibri"/>
                <a:cs typeface="Calibri"/>
              </a:rPr>
              <a:t>ost</a:t>
            </a:r>
            <a:endParaRPr sz="1000">
              <a:latin typeface="Calibri"/>
              <a:cs typeface="Calibri"/>
            </a:endParaRPr>
          </a:p>
          <a:p>
            <a:pPr marL="45085">
              <a:lnSpc>
                <a:spcPct val="100000"/>
              </a:lnSpc>
              <a:spcBef>
                <a:spcPts val="20"/>
              </a:spcBef>
            </a:pPr>
            <a:r>
              <a:rPr sz="1000" b="1" spc="-10" dirty="0">
                <a:latin typeface="Calibri"/>
                <a:cs typeface="Calibri"/>
              </a:rPr>
              <a:t>$m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02004" y="4342833"/>
            <a:ext cx="4069715" cy="818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8415">
              <a:lnSpc>
                <a:spcPct val="100000"/>
              </a:lnSpc>
              <a:tabLst>
                <a:tab pos="1822450" algn="l"/>
                <a:tab pos="2357120" algn="l"/>
                <a:tab pos="2891790" algn="l"/>
                <a:tab pos="3426460" algn="l"/>
                <a:tab pos="3928745" algn="l"/>
              </a:tabLst>
            </a:pPr>
            <a:r>
              <a:rPr sz="1000" spc="-5" dirty="0">
                <a:latin typeface="Calibri"/>
                <a:cs typeface="Calibri"/>
              </a:rPr>
              <a:t>0	2	4	6	8	</a:t>
            </a: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L="2400935">
              <a:lnSpc>
                <a:spcPct val="100000"/>
              </a:lnSpc>
              <a:spcBef>
                <a:spcPts val="204"/>
              </a:spcBef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4.3.2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307357" y="3187555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549" y="0"/>
                </a:lnTo>
              </a:path>
            </a:pathLst>
          </a:custGeom>
          <a:ln w="27419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307357" y="341604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549" y="0"/>
                </a:lnTo>
              </a:path>
            </a:pathLst>
          </a:custGeom>
          <a:ln w="27419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307357" y="364603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549" y="0"/>
                </a:lnTo>
              </a:path>
            </a:pathLst>
          </a:custGeom>
          <a:ln w="27419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577671" y="3095844"/>
            <a:ext cx="455295" cy="618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30</a:t>
            </a:r>
            <a:r>
              <a:rPr sz="1000" spc="-1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MW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r>
              <a:rPr sz="1000" spc="-5" dirty="0">
                <a:latin typeface="Calibri"/>
                <a:cs typeface="Calibri"/>
              </a:rPr>
              <a:t>70</a:t>
            </a:r>
            <a:r>
              <a:rPr sz="1000" spc="-1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MW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r>
              <a:rPr sz="1000" spc="-5" dirty="0">
                <a:latin typeface="Calibri"/>
                <a:cs typeface="Calibri"/>
              </a:rPr>
              <a:t>240</a:t>
            </a:r>
            <a:r>
              <a:rPr sz="1000" spc="-9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MW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04944" y="2052677"/>
            <a:ext cx="4586605" cy="2722245"/>
          </a:xfrm>
          <a:custGeom>
            <a:avLst/>
            <a:gdLst/>
            <a:ahLst/>
            <a:cxnLst/>
            <a:rect l="l" t="t" r="r" b="b"/>
            <a:pathLst>
              <a:path w="4586605" h="2722245">
                <a:moveTo>
                  <a:pt x="0" y="2722115"/>
                </a:moveTo>
                <a:lnTo>
                  <a:pt x="4586337" y="2722115"/>
                </a:lnTo>
                <a:lnTo>
                  <a:pt x="4586337" y="0"/>
                </a:lnTo>
                <a:lnTo>
                  <a:pt x="0" y="0"/>
                </a:lnTo>
                <a:lnTo>
                  <a:pt x="0" y="2722115"/>
                </a:lnTo>
                <a:close/>
              </a:path>
            </a:pathLst>
          </a:custGeom>
          <a:ln w="913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38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6491604"/>
            <a:ext cx="5739130" cy="291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4.4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5080" indent="-228600">
              <a:lnSpc>
                <a:spcPct val="143800"/>
              </a:lnSpc>
              <a:spcBef>
                <a:spcPts val="7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Consider </a:t>
            </a:r>
            <a:r>
              <a:rPr sz="1000" dirty="0">
                <a:latin typeface="Arial"/>
                <a:cs typeface="Arial"/>
              </a:rPr>
              <a:t>using </a:t>
            </a:r>
            <a:r>
              <a:rPr sz="1000" spc="-5" dirty="0">
                <a:latin typeface="Arial"/>
                <a:cs typeface="Arial"/>
              </a:rPr>
              <a:t>long-term framework agreements with cost indexing clauses to avoid impending  price increases from manufacturers that are not related to costs. Accelerating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and  tight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will allow manufacturers to </a:t>
            </a:r>
            <a:r>
              <a:rPr sz="1000" spc="5" dirty="0">
                <a:latin typeface="Arial"/>
                <a:cs typeface="Arial"/>
              </a:rPr>
              <a:t>raise </a:t>
            </a:r>
            <a:r>
              <a:rPr sz="1000" spc="-5" dirty="0">
                <a:latin typeface="Arial"/>
                <a:cs typeface="Arial"/>
              </a:rPr>
              <a:t>price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8%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costs 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2020. Even if signing a framework agreement reduces the savings from competitive bidding </a:t>
            </a:r>
            <a:r>
              <a:rPr sz="1000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half,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net savings of 5.5%, this would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to savings of nearly $1m per </a:t>
            </a:r>
            <a:r>
              <a:rPr sz="1000" dirty="0">
                <a:latin typeface="Arial"/>
                <a:cs typeface="Arial"/>
              </a:rPr>
              <a:t>unit </a:t>
            </a:r>
            <a:r>
              <a:rPr sz="1000" spc="-5" dirty="0">
                <a:latin typeface="Arial"/>
                <a:cs typeface="Arial"/>
              </a:rPr>
              <a:t>on the 70 </a:t>
            </a:r>
            <a:r>
              <a:rPr sz="1000" spc="-15" dirty="0">
                <a:latin typeface="Arial"/>
                <a:cs typeface="Arial"/>
              </a:rPr>
              <a:t>MW  </a:t>
            </a:r>
            <a:r>
              <a:rPr sz="1000" spc="-5" dirty="0">
                <a:latin typeface="Arial"/>
                <a:cs typeface="Arial"/>
              </a:rPr>
              <a:t>reference unit, in isolation from other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variables.</a:t>
            </a:r>
            <a:endParaRPr sz="1000">
              <a:latin typeface="Arial"/>
              <a:cs typeface="Arial"/>
            </a:endParaRPr>
          </a:p>
          <a:p>
            <a:pPr marL="241300" marR="214629" indent="-228600" algn="just">
              <a:lnSpc>
                <a:spcPct val="1435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Evaluate each project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footprint requirements vs. efficiency. Buying a smaller,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efficient  unit costs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kW of </a:t>
            </a:r>
            <a:r>
              <a:rPr sz="1000" spc="-5" dirty="0">
                <a:latin typeface="Arial"/>
                <a:cs typeface="Arial"/>
              </a:rPr>
              <a:t>generating capacity, and it </a:t>
            </a:r>
            <a:r>
              <a:rPr sz="1000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cost-effective </a:t>
            </a:r>
            <a:r>
              <a:rPr sz="1000" dirty="0">
                <a:latin typeface="Arial"/>
                <a:cs typeface="Arial"/>
              </a:rPr>
              <a:t>to buy </a:t>
            </a:r>
            <a:r>
              <a:rPr sz="1000" spc="-5" dirty="0">
                <a:latin typeface="Arial"/>
                <a:cs typeface="Arial"/>
              </a:rPr>
              <a:t>a less  efficient unit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space is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cheap.</a:t>
            </a:r>
            <a:endParaRPr sz="1000">
              <a:latin typeface="Arial"/>
              <a:cs typeface="Arial"/>
            </a:endParaRPr>
          </a:p>
          <a:p>
            <a:pPr marL="241300" marR="137160" indent="-228600">
              <a:lnSpc>
                <a:spcPct val="1436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Obtain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scope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tendering the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as a package (turbine,  auxiliaries, and the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turbine). Even if the supplier is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selected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bare turbine,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of the negotiated discount can </a:t>
            </a:r>
            <a:r>
              <a:rPr sz="1000" dirty="0">
                <a:latin typeface="Arial"/>
                <a:cs typeface="Arial"/>
              </a:rPr>
              <a:t>stick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turbines.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especially </a:t>
            </a:r>
            <a:r>
              <a:rPr sz="1000" dirty="0">
                <a:latin typeface="Arial"/>
                <a:cs typeface="Arial"/>
              </a:rPr>
              <a:t>likely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7391" y="3663472"/>
            <a:ext cx="358775" cy="1966595"/>
          </a:xfrm>
          <a:custGeom>
            <a:avLst/>
            <a:gdLst/>
            <a:ahLst/>
            <a:cxnLst/>
            <a:rect l="l" t="t" r="r" b="b"/>
            <a:pathLst>
              <a:path w="358775" h="1966595">
                <a:moveTo>
                  <a:pt x="0" y="1966397"/>
                </a:moveTo>
                <a:lnTo>
                  <a:pt x="358619" y="1966397"/>
                </a:lnTo>
                <a:lnTo>
                  <a:pt x="358619" y="0"/>
                </a:lnTo>
                <a:lnTo>
                  <a:pt x="0" y="0"/>
                </a:lnTo>
                <a:lnTo>
                  <a:pt x="0" y="196639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7391" y="3663472"/>
            <a:ext cx="358775" cy="1966595"/>
          </a:xfrm>
          <a:custGeom>
            <a:avLst/>
            <a:gdLst/>
            <a:ahLst/>
            <a:cxnLst/>
            <a:rect l="l" t="t" r="r" b="b"/>
            <a:pathLst>
              <a:path w="358775" h="1966595">
                <a:moveTo>
                  <a:pt x="0" y="1966397"/>
                </a:moveTo>
                <a:lnTo>
                  <a:pt x="358619" y="1966397"/>
                </a:lnTo>
                <a:lnTo>
                  <a:pt x="358619" y="0"/>
                </a:lnTo>
                <a:lnTo>
                  <a:pt x="0" y="0"/>
                </a:lnTo>
                <a:lnTo>
                  <a:pt x="0" y="1966397"/>
                </a:lnTo>
                <a:close/>
              </a:path>
            </a:pathLst>
          </a:custGeom>
          <a:ln w="857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3682" y="4204944"/>
            <a:ext cx="358775" cy="1424940"/>
          </a:xfrm>
          <a:custGeom>
            <a:avLst/>
            <a:gdLst/>
            <a:ahLst/>
            <a:cxnLst/>
            <a:rect l="l" t="t" r="r" b="b"/>
            <a:pathLst>
              <a:path w="358775" h="1424939">
                <a:moveTo>
                  <a:pt x="0" y="1424925"/>
                </a:moveTo>
                <a:lnTo>
                  <a:pt x="358619" y="1424925"/>
                </a:lnTo>
                <a:lnTo>
                  <a:pt x="358619" y="0"/>
                </a:lnTo>
                <a:lnTo>
                  <a:pt x="0" y="0"/>
                </a:lnTo>
                <a:lnTo>
                  <a:pt x="0" y="1424925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63682" y="4204944"/>
            <a:ext cx="358775" cy="1424940"/>
          </a:xfrm>
          <a:custGeom>
            <a:avLst/>
            <a:gdLst/>
            <a:ahLst/>
            <a:cxnLst/>
            <a:rect l="l" t="t" r="r" b="b"/>
            <a:pathLst>
              <a:path w="358775" h="1424939">
                <a:moveTo>
                  <a:pt x="0" y="1424925"/>
                </a:moveTo>
                <a:lnTo>
                  <a:pt x="358619" y="1424925"/>
                </a:lnTo>
                <a:lnTo>
                  <a:pt x="358619" y="0"/>
                </a:lnTo>
                <a:lnTo>
                  <a:pt x="0" y="0"/>
                </a:lnTo>
                <a:lnTo>
                  <a:pt x="0" y="1424925"/>
                </a:lnTo>
                <a:close/>
              </a:path>
            </a:pathLst>
          </a:custGeom>
          <a:ln w="857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25962" y="3230295"/>
            <a:ext cx="0" cy="2399665"/>
          </a:xfrm>
          <a:custGeom>
            <a:avLst/>
            <a:gdLst/>
            <a:ahLst/>
            <a:cxnLst/>
            <a:rect l="l" t="t" r="r" b="b"/>
            <a:pathLst>
              <a:path h="2399665">
                <a:moveTo>
                  <a:pt x="0" y="2399575"/>
                </a:moveTo>
                <a:lnTo>
                  <a:pt x="0" y="0"/>
                </a:lnTo>
              </a:path>
            </a:pathLst>
          </a:custGeom>
          <a:ln w="857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90243" y="5629870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0243" y="523089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0243" y="4830486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243" y="4430082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243" y="402967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243" y="3630699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243" y="3230295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19" y="0"/>
                </a:lnTo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25962" y="5629870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7768" y="0"/>
                </a:lnTo>
              </a:path>
            </a:pathLst>
          </a:custGeom>
          <a:ln w="8549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650344" y="3663472"/>
            <a:ext cx="357505" cy="98425"/>
          </a:xfrm>
          <a:prstGeom prst="rect">
            <a:avLst/>
          </a:prstGeom>
          <a:solidFill>
            <a:srgbClr val="8EB4E2"/>
          </a:solidFill>
          <a:ln w="8551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705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1.2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58586" y="3690239"/>
            <a:ext cx="1905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96251" y="3761792"/>
            <a:ext cx="357505" cy="247015"/>
          </a:xfrm>
          <a:prstGeom prst="rect">
            <a:avLst/>
          </a:prstGeom>
          <a:solidFill>
            <a:srgbClr val="8EB4E2"/>
          </a:solidFill>
          <a:ln w="8557">
            <a:solidFill>
              <a:srgbClr val="7E7E7E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70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3.1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19204" y="4008304"/>
            <a:ext cx="357505" cy="196850"/>
          </a:xfrm>
          <a:prstGeom prst="rect">
            <a:avLst/>
          </a:prstGeom>
          <a:solidFill>
            <a:srgbClr val="8EB4E2"/>
          </a:solidFill>
          <a:ln w="8554">
            <a:solidFill>
              <a:srgbClr val="7E7E7E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70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2.5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27208" y="4132798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17300" y="4846092"/>
            <a:ext cx="255904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17.8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2836" y="5153638"/>
            <a:ext cx="191770" cy="552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46462" y="4753235"/>
            <a:ext cx="2571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46541" y="3953019"/>
            <a:ext cx="2571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46462" y="3552616"/>
            <a:ext cx="2571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5.0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6304" y="838708"/>
            <a:ext cx="5588635" cy="2466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consequence, buyers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usually do not look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cost savings </a:t>
            </a:r>
            <a:r>
              <a:rPr sz="1000" dirty="0">
                <a:latin typeface="Arial"/>
                <a:cs typeface="Arial"/>
              </a:rPr>
              <a:t>through </a:t>
            </a:r>
            <a:r>
              <a:rPr sz="1000" spc="-5" dirty="0">
                <a:latin typeface="Arial"/>
                <a:cs typeface="Arial"/>
              </a:rPr>
              <a:t>value  engineering. Value engineering requested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buyers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oil &amp; gas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typically increases the  cost of the unit, if anything, because these buyers are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interested in improving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performance.</a:t>
            </a:r>
            <a:endParaRPr sz="1000">
              <a:latin typeface="Arial"/>
              <a:cs typeface="Arial"/>
            </a:endParaRPr>
          </a:p>
          <a:p>
            <a:pPr marL="12700" marR="4191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For example, Statoil paid </a:t>
            </a:r>
            <a:r>
              <a:rPr sz="1000" dirty="0">
                <a:latin typeface="Arial"/>
                <a:cs typeface="Arial"/>
              </a:rPr>
              <a:t>almost </a:t>
            </a:r>
            <a:r>
              <a:rPr sz="1000" spc="-5" dirty="0">
                <a:latin typeface="Arial"/>
                <a:cs typeface="Arial"/>
              </a:rPr>
              <a:t>10%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custom </a:t>
            </a:r>
            <a:r>
              <a:rPr sz="1000" spc="-5" dirty="0">
                <a:latin typeface="Arial"/>
                <a:cs typeface="Arial"/>
              </a:rPr>
              <a:t>engineering fees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two GE gas turbines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its Aasta Hansteen offshore development because it need reduced footprint. As with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rotating  equipment, the focus of cost </a:t>
            </a:r>
            <a:r>
              <a:rPr sz="1000" dirty="0">
                <a:latin typeface="Arial"/>
                <a:cs typeface="Arial"/>
              </a:rPr>
              <a:t>management for </a:t>
            </a:r>
            <a:r>
              <a:rPr sz="1000" spc="-5" dirty="0">
                <a:latin typeface="Arial"/>
                <a:cs typeface="Arial"/>
              </a:rPr>
              <a:t>Gas Turbines should </a:t>
            </a:r>
            <a:r>
              <a:rPr sz="1000" dirty="0">
                <a:latin typeface="Arial"/>
                <a:cs typeface="Arial"/>
              </a:rPr>
              <a:t>be on </a:t>
            </a:r>
            <a:r>
              <a:rPr sz="1000" spc="-5" dirty="0">
                <a:latin typeface="Arial"/>
                <a:cs typeface="Arial"/>
              </a:rPr>
              <a:t>lifecycle cost, which first  and </a:t>
            </a:r>
            <a:r>
              <a:rPr sz="1000" dirty="0">
                <a:latin typeface="Arial"/>
                <a:cs typeface="Arial"/>
              </a:rPr>
              <a:t>foremost </a:t>
            </a:r>
            <a:r>
              <a:rPr sz="1000" spc="-5" dirty="0">
                <a:latin typeface="Arial"/>
                <a:cs typeface="Arial"/>
              </a:rPr>
              <a:t>requires specifying the optimal </a:t>
            </a:r>
            <a:r>
              <a:rPr sz="1000" dirty="0">
                <a:latin typeface="Arial"/>
                <a:cs typeface="Arial"/>
              </a:rPr>
              <a:t>equipment for </a:t>
            </a:r>
            <a:r>
              <a:rPr sz="1000" spc="-5" dirty="0">
                <a:latin typeface="Arial"/>
                <a:cs typeface="Arial"/>
              </a:rPr>
              <a:t>the job.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potential savings from  lifecycle cost </a:t>
            </a:r>
            <a:r>
              <a:rPr sz="1000" dirty="0">
                <a:latin typeface="Arial"/>
                <a:cs typeface="Arial"/>
              </a:rPr>
              <a:t>management </a:t>
            </a:r>
            <a:r>
              <a:rPr sz="1000" spc="-5" dirty="0">
                <a:latin typeface="Arial"/>
                <a:cs typeface="Arial"/>
              </a:rPr>
              <a:t>typically exceed the savings on the initial purchase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3987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11: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Gas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Times New Roman"/>
              <a:cs typeface="Times New Roman"/>
            </a:endParaRPr>
          </a:p>
          <a:p>
            <a:pPr marL="54229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30.0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72412" y="5693759"/>
            <a:ext cx="26924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 indent="-1143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Ba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  Co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s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endParaRPr sz="8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34773" y="5693759"/>
            <a:ext cx="59055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marR="5080" indent="-104775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Co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pet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v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  Bidding</a:t>
            </a:r>
            <a:endParaRPr sz="8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54631" y="5693759"/>
            <a:ext cx="597535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8590">
              <a:lnSpc>
                <a:spcPts val="969"/>
              </a:lnSpc>
            </a:pP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Value  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En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g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ine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ring</a:t>
            </a:r>
            <a:endParaRPr sz="8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998420" y="5693759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Ec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ies  of</a:t>
            </a:r>
            <a:r>
              <a:rPr sz="850" spc="-8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Scale</a:t>
            </a:r>
            <a:endParaRPr sz="8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21374" y="5693759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Ec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ies  of</a:t>
            </a:r>
            <a:r>
              <a:rPr sz="850" spc="-1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41112" y="5691227"/>
            <a:ext cx="53213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94700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5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5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65270" y="5693759"/>
            <a:ext cx="35941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 marR="5080" indent="-57150">
              <a:lnSpc>
                <a:spcPts val="969"/>
              </a:lnSpc>
            </a:pP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Sh</a:t>
            </a:r>
            <a:r>
              <a:rPr sz="850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850" spc="-5" dirty="0">
                <a:solidFill>
                  <a:srgbClr val="404040"/>
                </a:solidFill>
                <a:latin typeface="Arial"/>
                <a:cs typeface="Arial"/>
              </a:rPr>
              <a:t>uld  Cost</a:t>
            </a:r>
            <a:endParaRPr sz="8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87464" y="4358768"/>
            <a:ext cx="948055" cy="369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20" dirty="0">
                <a:latin typeface="Arial"/>
                <a:cs typeface="Arial"/>
              </a:rPr>
              <a:t>$m </a:t>
            </a:r>
            <a:r>
              <a:rPr sz="900" b="1" spc="80" dirty="0">
                <a:latin typeface="Arial"/>
                <a:cs typeface="Arial"/>
              </a:rPr>
              <a:t> </a:t>
            </a:r>
            <a:r>
              <a:rPr sz="1350" spc="22" baseline="3086" dirty="0">
                <a:solidFill>
                  <a:srgbClr val="404040"/>
                </a:solidFill>
                <a:latin typeface="Arial"/>
                <a:cs typeface="Arial"/>
              </a:rPr>
              <a:t>15.0</a:t>
            </a:r>
            <a:endParaRPr sz="1350" baseline="3086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25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24.6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32986" y="3122001"/>
            <a:ext cx="5722620" cy="3128010"/>
          </a:xfrm>
          <a:custGeom>
            <a:avLst/>
            <a:gdLst/>
            <a:ahLst/>
            <a:cxnLst/>
            <a:rect l="l" t="t" r="r" b="b"/>
            <a:pathLst>
              <a:path w="5722620" h="3128010">
                <a:moveTo>
                  <a:pt x="0" y="3127712"/>
                </a:moveTo>
                <a:lnTo>
                  <a:pt x="5722190" y="3127712"/>
                </a:lnTo>
                <a:lnTo>
                  <a:pt x="5722190" y="0"/>
                </a:lnTo>
                <a:lnTo>
                  <a:pt x="0" y="0"/>
                </a:lnTo>
                <a:lnTo>
                  <a:pt x="0" y="3127712"/>
                </a:lnTo>
                <a:close/>
              </a:path>
            </a:pathLst>
          </a:custGeom>
          <a:ln w="8554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39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40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37946"/>
            <a:ext cx="5695315" cy="1329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340995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bundling discounts, due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large part to its extensive range of equipment and </a:t>
            </a:r>
            <a:r>
              <a:rPr sz="1000" dirty="0">
                <a:latin typeface="Arial"/>
                <a:cs typeface="Arial"/>
              </a:rPr>
              <a:t>in-house  </a:t>
            </a:r>
            <a:r>
              <a:rPr sz="1000" spc="-5" dirty="0">
                <a:latin typeface="Arial"/>
                <a:cs typeface="Arial"/>
              </a:rPr>
              <a:t>packaging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capabilities.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4. Secure discounts </a:t>
            </a:r>
            <a:r>
              <a:rPr sz="1000" dirty="0">
                <a:latin typeface="Arial"/>
                <a:cs typeface="Arial"/>
              </a:rPr>
              <a:t>for economies </a:t>
            </a:r>
            <a:r>
              <a:rPr sz="1000" spc="-5" dirty="0">
                <a:latin typeface="Arial"/>
                <a:cs typeface="Arial"/>
              </a:rPr>
              <a:t>of scale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ordering </a:t>
            </a:r>
            <a:r>
              <a:rPr sz="1000" dirty="0">
                <a:latin typeface="Arial"/>
                <a:cs typeface="Arial"/>
              </a:rPr>
              <a:t>as many </a:t>
            </a:r>
            <a:r>
              <a:rPr sz="1000" spc="-5" dirty="0">
                <a:latin typeface="Arial"/>
                <a:cs typeface="Arial"/>
              </a:rPr>
              <a:t>units as possible together.  Maximize these discounts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collaborating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during </a:t>
            </a:r>
            <a:r>
              <a:rPr sz="1000" spc="-5" dirty="0">
                <a:latin typeface="Arial"/>
                <a:cs typeface="Arial"/>
              </a:rPr>
              <a:t>the design and specification  stage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find specification </a:t>
            </a:r>
            <a:r>
              <a:rPr sz="1000" dirty="0">
                <a:latin typeface="Arial"/>
                <a:cs typeface="Arial"/>
              </a:rPr>
              <a:t>parameters </a:t>
            </a:r>
            <a:r>
              <a:rPr sz="1000" spc="-5" dirty="0">
                <a:latin typeface="Arial"/>
                <a:cs typeface="Arial"/>
              </a:rPr>
              <a:t>that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allow the </a:t>
            </a:r>
            <a:r>
              <a:rPr sz="1000" dirty="0">
                <a:latin typeface="Arial"/>
                <a:cs typeface="Arial"/>
              </a:rPr>
              <a:t>manufacturer </a:t>
            </a:r>
            <a:r>
              <a:rPr sz="1000" spc="-5" dirty="0">
                <a:latin typeface="Arial"/>
                <a:cs typeface="Arial"/>
              </a:rPr>
              <a:t>to standardize components  and engineering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processes.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4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5751195" cy="4784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200" b="1" u="heavy" dirty="0">
                <a:latin typeface="Arial"/>
                <a:cs typeface="Arial"/>
              </a:rPr>
              <a:t>Table of</a:t>
            </a:r>
            <a:r>
              <a:rPr sz="1200" b="1" u="heavy" spc="-85" dirty="0">
                <a:latin typeface="Arial"/>
                <a:cs typeface="Arial"/>
              </a:rPr>
              <a:t> </a:t>
            </a:r>
            <a:r>
              <a:rPr sz="1200" b="1" u="heavy" spc="-5" dirty="0">
                <a:latin typeface="Arial"/>
                <a:cs typeface="Arial"/>
              </a:rPr>
              <a:t>Tables</a:t>
            </a:r>
            <a:endParaRPr sz="1200">
              <a:latin typeface="Arial"/>
              <a:cs typeface="Arial"/>
            </a:endParaRPr>
          </a:p>
          <a:p>
            <a:pPr marL="12700" marR="5080" algn="just">
              <a:lnSpc>
                <a:spcPct val="193800"/>
              </a:lnSpc>
              <a:spcBef>
                <a:spcPts val="105"/>
              </a:spcBef>
              <a:tabLst>
                <a:tab pos="5597525" algn="l"/>
              </a:tabLst>
            </a:pPr>
            <a:r>
              <a:rPr sz="1000" spc="5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D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d, Ord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ad 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e, Cap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U</a:t>
            </a:r>
            <a:r>
              <a:rPr sz="1000" spc="0" dirty="0">
                <a:latin typeface="Arial"/>
                <a:cs typeface="Arial"/>
                <a:hlinkClick r:id="rId2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li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z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ati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n, a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d </a:t>
            </a:r>
            <a:r>
              <a:rPr sz="1000" spc="-15" dirty="0">
                <a:latin typeface="Arial"/>
                <a:cs typeface="Arial"/>
                <a:hlinkClick r:id="rId2" action="ppaction://hlinksldjump"/>
              </a:rPr>
              <a:t>P</a:t>
            </a:r>
            <a:r>
              <a:rPr sz="1000" spc="5" dirty="0">
                <a:latin typeface="Arial"/>
                <a:cs typeface="Arial"/>
                <a:hlinkClick r:id="rId2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2" action="ppaction://hlinksldjump"/>
              </a:rPr>
              <a:t>es </a:t>
            </a:r>
            <a:r>
              <a:rPr sz="1000" dirty="0">
                <a:latin typeface="Arial"/>
                <a:cs typeface="Arial"/>
                <a:hlinkClick r:id="rId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2" action="ppaction://hlinksldjump"/>
              </a:rPr>
              <a:t>11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2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or</a:t>
            </a:r>
            <a:r>
              <a:rPr sz="1000" spc="1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Gas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3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3" action="ppaction://hlinksldjump"/>
              </a:rPr>
              <a:t>12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Table 3: Reported or Estimated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Capacity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Utilization Rates at Selected Gas </a:t>
            </a:r>
            <a:r>
              <a:rPr sz="1000" dirty="0">
                <a:latin typeface="Arial"/>
                <a:cs typeface="Arial"/>
                <a:hlinkClick r:id="rId4" action="ppaction://hlinksldjump"/>
              </a:rPr>
              <a:t>Turbine </a:t>
            </a:r>
            <a:r>
              <a:rPr sz="1000" spc="-5" dirty="0">
                <a:latin typeface="Arial"/>
                <a:cs typeface="Arial"/>
                <a:hlinkClick r:id="rId4" action="ppaction://hlinksldjump"/>
              </a:rPr>
              <a:t>Suppliers </a:t>
            </a:r>
            <a:r>
              <a:rPr sz="1000" spc="-10" dirty="0">
                <a:latin typeface="Arial"/>
                <a:cs typeface="Arial"/>
                <a:hlinkClick r:id="rId4" action="ppaction://hlinksldjump"/>
              </a:rPr>
              <a:t>18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4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1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y</a:t>
            </a:r>
            <a:r>
              <a:rPr sz="1000" spc="-3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w</a:t>
            </a:r>
            <a:r>
              <a:rPr sz="1000" spc="1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Con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racts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d</a:t>
            </a:r>
            <a:r>
              <a:rPr sz="1000" spc="5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d Va</a:t>
            </a:r>
            <a:r>
              <a:rPr sz="1000" spc="-15" dirty="0">
                <a:latin typeface="Arial"/>
                <a:cs typeface="Arial"/>
                <a:hlinkClick r:id="rId5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as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5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5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5" action="ppaction://hlinksldjump"/>
              </a:rPr>
              <a:t>23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5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: 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al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P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6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 o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er </a:t>
            </a:r>
            <a:r>
              <a:rPr sz="1000" spc="5" dirty="0">
                <a:latin typeface="Arial"/>
                <a:cs typeface="Arial"/>
                <a:hlinkClick r:id="rId6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6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or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G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as</a:t>
            </a:r>
            <a:r>
              <a:rPr sz="1000" spc="-15" dirty="0">
                <a:latin typeface="Arial"/>
                <a:cs typeface="Arial"/>
                <a:hlinkClick r:id="rId6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Turb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6" action="ppaction://hlinksldjump"/>
              </a:rPr>
              <a:t>es </a:t>
            </a:r>
            <a:r>
              <a:rPr sz="1000" dirty="0">
                <a:latin typeface="Arial"/>
                <a:cs typeface="Arial"/>
                <a:hlinkClick r:id="rId6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6" action="ppaction://hlinksldjump"/>
              </a:rPr>
              <a:t>30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6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: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ncre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Cost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 Fe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ture </a:t>
            </a:r>
            <a:r>
              <a:rPr sz="1000" spc="10" dirty="0">
                <a:latin typeface="Arial"/>
                <a:cs typeface="Arial"/>
                <a:hlinkClick r:id="rId7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or a 2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5-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35 </a:t>
            </a:r>
            <a:r>
              <a:rPr sz="1000" spc="-20" dirty="0">
                <a:latin typeface="Arial"/>
                <a:cs typeface="Arial"/>
                <a:hlinkClick r:id="rId7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W</a:t>
            </a:r>
            <a:r>
              <a:rPr sz="1000" spc="40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Gas</a:t>
            </a:r>
            <a:r>
              <a:rPr sz="1000" spc="-15" dirty="0">
                <a:latin typeface="Arial"/>
                <a:cs typeface="Arial"/>
                <a:hlinkClick r:id="rId7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7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7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7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7" action="ppaction://hlinksldjump"/>
              </a:rPr>
              <a:t>32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: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ncre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Cost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 Fe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ture </a:t>
            </a:r>
            <a:r>
              <a:rPr sz="1000" spc="10" dirty="0">
                <a:latin typeface="Arial"/>
                <a:cs typeface="Arial"/>
                <a:hlinkClick r:id="rId8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or a 5</a:t>
            </a:r>
            <a:r>
              <a:rPr sz="1000" spc="0" dirty="0">
                <a:latin typeface="Arial"/>
                <a:cs typeface="Arial"/>
                <a:hlinkClick r:id="rId8" action="ppaction://hlinksldjump"/>
              </a:rPr>
              <a:t>0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-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85 </a:t>
            </a:r>
            <a:r>
              <a:rPr sz="1000" spc="-20" dirty="0">
                <a:latin typeface="Arial"/>
                <a:cs typeface="Arial"/>
                <a:hlinkClick r:id="rId8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W</a:t>
            </a:r>
            <a:r>
              <a:rPr sz="1000" spc="40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Gas</a:t>
            </a:r>
            <a:r>
              <a:rPr sz="1000" spc="-15" dirty="0">
                <a:latin typeface="Arial"/>
                <a:cs typeface="Arial"/>
                <a:hlinkClick r:id="rId8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8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8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8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8" action="ppaction://hlinksldjump"/>
              </a:rPr>
              <a:t>33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8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: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ncre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tal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Cost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p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P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ara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et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or Fe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ture </a:t>
            </a:r>
            <a:r>
              <a:rPr sz="1000" spc="10" dirty="0">
                <a:latin typeface="Arial"/>
                <a:cs typeface="Arial"/>
                <a:hlinkClick r:id="rId9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or a 2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2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0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-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2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7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0 </a:t>
            </a:r>
            <a:r>
              <a:rPr sz="1000" spc="-25" dirty="0">
                <a:latin typeface="Arial"/>
                <a:cs typeface="Arial"/>
                <a:hlinkClick r:id="rId9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W</a:t>
            </a:r>
            <a:r>
              <a:rPr sz="1000" spc="40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Gas</a:t>
            </a:r>
            <a:r>
              <a:rPr sz="1000" spc="-15" dirty="0">
                <a:latin typeface="Arial"/>
                <a:cs typeface="Arial"/>
                <a:hlinkClick r:id="rId9" action="ppaction://hlinksldjump"/>
              </a:rPr>
              <a:t> </a:t>
            </a:r>
            <a:r>
              <a:rPr sz="1000" spc="5" dirty="0">
                <a:latin typeface="Arial"/>
                <a:cs typeface="Arial"/>
                <a:hlinkClick r:id="rId9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ur</a:t>
            </a:r>
            <a:r>
              <a:rPr sz="1000" spc="-20" dirty="0">
                <a:latin typeface="Arial"/>
                <a:cs typeface="Arial"/>
                <a:hlinkClick r:id="rId9" action="ppaction://hlinksldjump"/>
              </a:rPr>
              <a:t>b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9" action="ppaction://hlinksldjump"/>
              </a:rPr>
              <a:t>ne </a:t>
            </a:r>
            <a:r>
              <a:rPr sz="1000" dirty="0">
                <a:latin typeface="Arial"/>
                <a:cs typeface="Arial"/>
                <a:hlinkClick r:id="rId9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9" action="ppaction://hlinksldjump"/>
              </a:rPr>
              <a:t>34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9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: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K</a:t>
            </a:r>
            <a:r>
              <a:rPr sz="1000" spc="1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y</a:t>
            </a:r>
            <a:r>
              <a:rPr sz="1000" spc="-2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di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tors</a:t>
            </a:r>
            <a:r>
              <a:rPr sz="1000" spc="5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m</a:t>
            </a:r>
            <a:r>
              <a:rPr sz="1000" spc="20" dirty="0">
                <a:latin typeface="Arial"/>
                <a:cs typeface="Arial"/>
                <a:hlinkClick r:id="rId10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0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0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0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0" action="ppaction://hlinksldjump"/>
              </a:rPr>
              <a:t>41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Table 10: Reported or </a:t>
            </a:r>
            <a:r>
              <a:rPr sz="1000" dirty="0">
                <a:latin typeface="Arial"/>
                <a:cs typeface="Arial"/>
                <a:hlinkClick r:id="rId11" action="ppaction://hlinksldjump"/>
              </a:rPr>
              <a:t>Estimated </a:t>
            </a:r>
            <a:r>
              <a:rPr sz="1000" spc="-5" dirty="0">
                <a:latin typeface="Arial"/>
                <a:cs typeface="Arial"/>
                <a:hlinkClick r:id="rId11" action="ppaction://hlinksldjump"/>
              </a:rPr>
              <a:t>Capacity Utilization Rates at Selected Steam Turbine Suppliers ...</a:t>
            </a:r>
            <a:r>
              <a:rPr sz="1000" spc="-130" dirty="0">
                <a:latin typeface="Arial"/>
                <a:cs typeface="Arial"/>
                <a:hlinkClick r:id="rId11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1" action="ppaction://hlinksldjump"/>
              </a:rPr>
              <a:t>46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1: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ary</a:t>
            </a:r>
            <a:r>
              <a:rPr sz="1000" spc="-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of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w Con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racts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nd</a:t>
            </a:r>
            <a:r>
              <a:rPr sz="1000" spc="5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s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at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d Va</a:t>
            </a:r>
            <a:r>
              <a:rPr sz="1000" spc="-15" dirty="0">
                <a:latin typeface="Arial"/>
                <a:cs typeface="Arial"/>
                <a:hlinkClick r:id="rId12" action="ppaction://hlinksldjump"/>
              </a:rPr>
              <a:t>l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u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es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 f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m</a:t>
            </a:r>
            <a:r>
              <a:rPr sz="1000" spc="20" dirty="0">
                <a:latin typeface="Arial"/>
                <a:cs typeface="Arial"/>
                <a:hlinkClick r:id="rId12" action="ppaction://hlinksldjump"/>
              </a:rPr>
              <a:t> </a:t>
            </a:r>
            <a:r>
              <a:rPr sz="1000" spc="0" dirty="0">
                <a:latin typeface="Arial"/>
                <a:cs typeface="Arial"/>
                <a:hlinkClick r:id="rId12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2" action="ppaction://hlinksldjump"/>
              </a:rPr>
              <a:t>s </a:t>
            </a:r>
            <a:r>
              <a:rPr sz="1000" dirty="0">
                <a:latin typeface="Arial"/>
                <a:cs typeface="Arial"/>
                <a:hlinkClick r:id="rId12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2" action="ppaction://hlinksldjump"/>
              </a:rPr>
              <a:t>51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bl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 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1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2: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g</a:t>
            </a:r>
            <a:r>
              <a:rPr sz="1000" spc="-15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 P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r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 Vari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over 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25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f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or S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a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5" dirty="0">
                <a:latin typeface="Arial"/>
                <a:cs typeface="Arial"/>
                <a:hlinkClick r:id="rId13" action="ppaction://hlinksldjump"/>
              </a:rPr>
              <a:t> T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urb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s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13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pre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ss</a:t>
            </a:r>
            <a:r>
              <a:rPr sz="1000" spc="-5" dirty="0">
                <a:latin typeface="Arial"/>
                <a:cs typeface="Arial"/>
                <a:hlinkClick r:id="rId13" action="ppaction://hlinksldjump"/>
              </a:rPr>
              <a:t>ors </a:t>
            </a:r>
            <a:r>
              <a:rPr sz="1000" dirty="0">
                <a:latin typeface="Arial"/>
                <a:cs typeface="Arial"/>
                <a:hlinkClick r:id="rId13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3" action="ppaction://hlinksldjump"/>
              </a:rPr>
              <a:t>56 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Table 13: Incremental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Cost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per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Extra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Parameter or Feature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for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a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30-70 </a:t>
            </a:r>
            <a:r>
              <a:rPr sz="1000" spc="-20" dirty="0">
                <a:latin typeface="Arial"/>
                <a:cs typeface="Arial"/>
                <a:hlinkClick r:id="rId14" action="ppaction://hlinksldjump"/>
              </a:rPr>
              <a:t>MW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Steam Turbine</a:t>
            </a:r>
            <a:r>
              <a:rPr sz="1000" spc="19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for</a:t>
            </a:r>
            <a:endParaRPr sz="10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52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4" action="ppaction://hlinksldjump"/>
              </a:rPr>
              <a:t>M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e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c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h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a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ca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l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Dr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i</a:t>
            </a:r>
            <a:r>
              <a:rPr sz="1000" spc="-15" dirty="0">
                <a:latin typeface="Arial"/>
                <a:cs typeface="Arial"/>
                <a:hlinkClick r:id="rId14" action="ppaction://hlinksldjump"/>
              </a:rPr>
              <a:t>v</a:t>
            </a:r>
            <a:r>
              <a:rPr sz="1000" spc="-5" dirty="0">
                <a:latin typeface="Arial"/>
                <a:cs typeface="Arial"/>
                <a:hlinkClick r:id="rId14" action="ppaction://hlinksldjump"/>
              </a:rPr>
              <a:t>e </a:t>
            </a:r>
            <a:r>
              <a:rPr sz="1000" dirty="0">
                <a:latin typeface="Arial"/>
                <a:cs typeface="Arial"/>
                <a:hlinkClick r:id="rId14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4" action="ppaction://hlinksldjump"/>
              </a:rPr>
              <a:t>57</a:t>
            </a:r>
            <a:endParaRPr sz="1000">
              <a:latin typeface="Arial"/>
              <a:cs typeface="Arial"/>
            </a:endParaRPr>
          </a:p>
          <a:p>
            <a:pPr marL="317500" marR="5080" indent="-304800">
              <a:lnSpc>
                <a:spcPct val="144000"/>
              </a:lnSpc>
              <a:spcBef>
                <a:spcPts val="595"/>
              </a:spcBef>
              <a:tabLst>
                <a:tab pos="5597525" algn="l"/>
              </a:tabLst>
            </a:pPr>
            <a:r>
              <a:rPr sz="1000" spc="-5" dirty="0">
                <a:latin typeface="Arial"/>
                <a:cs typeface="Arial"/>
                <a:hlinkClick r:id="rId15" action="ppaction://hlinksldjump"/>
              </a:rPr>
              <a:t>Table 14: Incremental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Cost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per Extra Parameter or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Feature for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a 100-140 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MW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Steam Turbine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for 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Co</a:t>
            </a:r>
            <a:r>
              <a:rPr sz="1000" spc="10" dirty="0">
                <a:latin typeface="Arial"/>
                <a:cs typeface="Arial"/>
                <a:hlinkClick r:id="rId15" action="ppaction://hlinksldjump"/>
              </a:rPr>
              <a:t>m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b</a:t>
            </a:r>
            <a:r>
              <a:rPr sz="1000" spc="-15" dirty="0">
                <a:latin typeface="Arial"/>
                <a:cs typeface="Arial"/>
                <a:hlinkClick r:id="rId15" action="ppaction://hlinksldjump"/>
              </a:rPr>
              <a:t>i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ed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-</a:t>
            </a:r>
            <a:r>
              <a:rPr sz="1000" spc="0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25" dirty="0">
                <a:latin typeface="Arial"/>
                <a:cs typeface="Arial"/>
                <a:hlinkClick r:id="rId15" action="ppaction://hlinksldjump"/>
              </a:rPr>
              <a:t>y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c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l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5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P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o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wer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 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G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n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e</a:t>
            </a:r>
            <a:r>
              <a:rPr sz="1000" spc="-5" dirty="0">
                <a:latin typeface="Arial"/>
                <a:cs typeface="Arial"/>
                <a:hlinkClick r:id="rId15" action="ppaction://hlinksldjump"/>
              </a:rPr>
              <a:t>ration </a:t>
            </a:r>
            <a:r>
              <a:rPr sz="1000" dirty="0">
                <a:latin typeface="Arial"/>
                <a:cs typeface="Arial"/>
                <a:hlinkClick r:id="rId15" action="ppaction://hlinksldjump"/>
              </a:rPr>
              <a:t>	</a:t>
            </a:r>
            <a:r>
              <a:rPr sz="1000" spc="-10" dirty="0">
                <a:latin typeface="Arial"/>
                <a:cs typeface="Arial"/>
                <a:hlinkClick r:id="rId15" action="ppaction://hlinksldjump"/>
              </a:rPr>
              <a:t>58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181475" cy="1197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</a:tabLst>
            </a:pPr>
            <a:r>
              <a:rPr sz="1400" b="1" dirty="0">
                <a:latin typeface="Arial"/>
                <a:cs typeface="Arial"/>
              </a:rPr>
              <a:t>5	Steam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Turbines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5.1	Market</a:t>
            </a:r>
            <a:r>
              <a:rPr sz="1200" b="1" i="1" spc="-6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Overview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574165" algn="ctr">
              <a:lnSpc>
                <a:spcPct val="100000"/>
              </a:lnSpc>
              <a:spcBef>
                <a:spcPts val="5"/>
              </a:spcBef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5" dirty="0">
                <a:latin typeface="Arial"/>
                <a:cs typeface="Arial"/>
              </a:rPr>
              <a:t>9: Key Indicators for Steam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 marL="1572260" algn="ctr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Arial"/>
                <a:cs typeface="Arial"/>
              </a:rPr>
              <a:t>(Total </a:t>
            </a:r>
            <a:r>
              <a:rPr sz="1000" spc="-5" dirty="0">
                <a:latin typeface="Arial"/>
                <a:cs typeface="Arial"/>
              </a:rPr>
              <a:t>Change over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8450" y="2234437"/>
          <a:ext cx="4431665" cy="1353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8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3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Key</a:t>
                      </a:r>
                      <a:r>
                        <a:rPr sz="1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Indicators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1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 2013 –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Growth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6.2%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31.2%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Demand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5,535-5,877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5,535-7,262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Capacity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Utilization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2.8%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762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4.0%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557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Prices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54940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2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6%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2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▲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12192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22%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02004" y="3948810"/>
            <a:ext cx="5736590" cy="5300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Demand</a:t>
            </a:r>
            <a:endParaRPr sz="1000">
              <a:latin typeface="Arial"/>
              <a:cs typeface="Arial"/>
            </a:endParaRPr>
          </a:p>
          <a:p>
            <a:pPr marL="12700" marR="193675">
              <a:lnSpc>
                <a:spcPct val="1440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 Turbines will rise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6.2%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years, and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31% by </a:t>
            </a:r>
            <a:r>
              <a:rPr sz="1000" spc="-5" dirty="0">
                <a:latin typeface="Arial"/>
                <a:cs typeface="Arial"/>
              </a:rPr>
              <a:t>2020 Q2, 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Asian power </a:t>
            </a:r>
            <a:r>
              <a:rPr sz="1000" dirty="0">
                <a:latin typeface="Arial"/>
                <a:cs typeface="Arial"/>
              </a:rPr>
              <a:t>utility capital </a:t>
            </a:r>
            <a:r>
              <a:rPr sz="1000" spc="-5" dirty="0">
                <a:latin typeface="Arial"/>
                <a:cs typeface="Arial"/>
              </a:rPr>
              <a:t>expenditures and underlying Asian industrial growth, and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balanced global growth between 2015 and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 marL="127000" marR="51435">
              <a:lnSpc>
                <a:spcPct val="1438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current </a:t>
            </a:r>
            <a:r>
              <a:rPr sz="1000" dirty="0">
                <a:latin typeface="Arial"/>
                <a:cs typeface="Arial"/>
              </a:rPr>
              <a:t>steady demand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of 0.7% per quarter (3.2% per </a:t>
            </a:r>
            <a:r>
              <a:rPr sz="1000" spc="-10" dirty="0">
                <a:latin typeface="Arial"/>
                <a:cs typeface="Arial"/>
              </a:rPr>
              <a:t>year)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continue for </a:t>
            </a:r>
            <a:r>
              <a:rPr sz="1000" spc="-5" dirty="0">
                <a:latin typeface="Arial"/>
                <a:cs typeface="Arial"/>
              </a:rPr>
              <a:t>the  next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years (through 2015), driven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Asian investment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power generation plants. It will  accelerate gradually in </a:t>
            </a:r>
            <a:r>
              <a:rPr sz="1000" dirty="0">
                <a:latin typeface="Arial"/>
                <a:cs typeface="Arial"/>
              </a:rPr>
              <a:t>2015 </a:t>
            </a:r>
            <a:r>
              <a:rPr sz="1000" spc="-5" dirty="0">
                <a:latin typeface="Arial"/>
                <a:cs typeface="Arial"/>
              </a:rPr>
              <a:t>and beyond </a:t>
            </a:r>
            <a:r>
              <a:rPr sz="1000" dirty="0">
                <a:latin typeface="Arial"/>
                <a:cs typeface="Arial"/>
              </a:rPr>
              <a:t>to 1.1-1.2% </a:t>
            </a:r>
            <a:r>
              <a:rPr sz="1000" spc="-5" dirty="0">
                <a:latin typeface="Arial"/>
                <a:cs typeface="Arial"/>
              </a:rPr>
              <a:t>per quarter, as American and European  power investments return in response to gradually </a:t>
            </a:r>
            <a:r>
              <a:rPr sz="1000" dirty="0">
                <a:latin typeface="Arial"/>
                <a:cs typeface="Arial"/>
              </a:rPr>
              <a:t>improving economies </a:t>
            </a:r>
            <a:r>
              <a:rPr sz="1000" spc="-5" dirty="0">
                <a:latin typeface="Arial"/>
                <a:cs typeface="Arial"/>
              </a:rPr>
              <a:t>and reduced </a:t>
            </a:r>
            <a:r>
              <a:rPr sz="1000" dirty="0">
                <a:latin typeface="Arial"/>
                <a:cs typeface="Arial"/>
              </a:rPr>
              <a:t>uncertainty  </a:t>
            </a:r>
            <a:r>
              <a:rPr sz="1000" spc="-5" dirty="0">
                <a:latin typeface="Arial"/>
                <a:cs typeface="Arial"/>
              </a:rPr>
              <a:t>around government policies toward emissions and renewable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energies.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spending in Asia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continue its strong growth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path.</a:t>
            </a:r>
            <a:endParaRPr sz="1000">
              <a:latin typeface="Arial"/>
              <a:cs typeface="Arial"/>
            </a:endParaRPr>
          </a:p>
          <a:p>
            <a:pPr marL="583565" marR="518159" lvl="3" indent="-227965">
              <a:lnSpc>
                <a:spcPct val="143000"/>
              </a:lnSpc>
              <a:spcBef>
                <a:spcPts val="68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Asian power sector capital spending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8%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2013, as power plants take  deliveries from previous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orders.</a:t>
            </a:r>
            <a:endParaRPr sz="1000">
              <a:latin typeface="Arial"/>
              <a:cs typeface="Arial"/>
            </a:endParaRPr>
          </a:p>
          <a:p>
            <a:pPr marL="1040765" marR="97790" indent="-228600">
              <a:lnSpc>
                <a:spcPct val="143600"/>
              </a:lnSpc>
              <a:tabLst>
                <a:tab pos="1040765" algn="l"/>
              </a:tabLst>
            </a:pPr>
            <a:r>
              <a:rPr sz="1000" spc="-5" dirty="0">
                <a:latin typeface="Courier New"/>
                <a:cs typeface="Courier New"/>
              </a:rPr>
              <a:t>o	</a:t>
            </a:r>
            <a:r>
              <a:rPr sz="1000" spc="-5" dirty="0">
                <a:latin typeface="Arial"/>
                <a:cs typeface="Arial"/>
              </a:rPr>
              <a:t>Indian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Reliance Power and the Gujarat State Electricity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Corporation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  taking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of orders worth approximately $1b (orders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originally placed in  2011). Reliance Power ordered steam turbines as part of a </a:t>
            </a:r>
            <a:r>
              <a:rPr sz="1000" dirty="0">
                <a:latin typeface="Arial"/>
                <a:cs typeface="Arial"/>
              </a:rPr>
              <a:t>$750m </a:t>
            </a:r>
            <a:r>
              <a:rPr sz="1000" spc="-5" dirty="0">
                <a:latin typeface="Arial"/>
                <a:cs typeface="Arial"/>
              </a:rPr>
              <a:t>contract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1040765" marR="21590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2.4 </a:t>
            </a:r>
            <a:r>
              <a:rPr sz="1000" spc="-15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expansion of its </a:t>
            </a:r>
            <a:r>
              <a:rPr sz="1000" dirty="0">
                <a:latin typeface="Arial"/>
                <a:cs typeface="Arial"/>
              </a:rPr>
              <a:t>Samalkot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plant. </a:t>
            </a:r>
            <a:r>
              <a:rPr sz="1000" spc="-5" dirty="0">
                <a:latin typeface="Arial"/>
                <a:cs typeface="Arial"/>
              </a:rPr>
              <a:t>Gujarat State Electricity ordered  power </a:t>
            </a:r>
            <a:r>
              <a:rPr sz="1000" dirty="0">
                <a:latin typeface="Arial"/>
                <a:cs typeface="Arial"/>
              </a:rPr>
              <a:t>plant equipment </a:t>
            </a:r>
            <a:r>
              <a:rPr sz="1000" spc="-5" dirty="0">
                <a:latin typeface="Arial"/>
                <a:cs typeface="Arial"/>
              </a:rPr>
              <a:t>worth $250m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375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plant. These are just two  examples of 5 </a:t>
            </a:r>
            <a:r>
              <a:rPr sz="1000" spc="-15" dirty="0">
                <a:latin typeface="Arial"/>
                <a:cs typeface="Arial"/>
              </a:rPr>
              <a:t>GW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power projects underway in </a:t>
            </a:r>
            <a:r>
              <a:rPr sz="1000" dirty="0">
                <a:latin typeface="Arial"/>
                <a:cs typeface="Arial"/>
              </a:rPr>
              <a:t>Tamil </a:t>
            </a:r>
            <a:r>
              <a:rPr sz="1000" spc="-5" dirty="0">
                <a:latin typeface="Arial"/>
                <a:cs typeface="Arial"/>
              </a:rPr>
              <a:t>Nadu, Orissa, Andhra  Pradesh, and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Bihar.</a:t>
            </a:r>
            <a:endParaRPr sz="1000">
              <a:latin typeface="Arial"/>
              <a:cs typeface="Arial"/>
            </a:endParaRPr>
          </a:p>
          <a:p>
            <a:pPr marL="1040765" marR="328295" indent="-228600">
              <a:lnSpc>
                <a:spcPct val="144000"/>
              </a:lnSpc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In China, power plants are adding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3.2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output,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example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Huating, Chongxin 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Puqi.</a:t>
            </a:r>
            <a:endParaRPr sz="1000">
              <a:latin typeface="Arial"/>
              <a:cs typeface="Arial"/>
            </a:endParaRPr>
          </a:p>
          <a:p>
            <a:pPr marL="1040765" marR="5080" indent="-228600">
              <a:lnSpc>
                <a:spcPct val="143000"/>
              </a:lnSpc>
              <a:spcBef>
                <a:spcPts val="15"/>
              </a:spcBef>
              <a:buFont typeface="Courier New"/>
              <a:buChar char="o"/>
              <a:tabLst>
                <a:tab pos="1040765" algn="l"/>
                <a:tab pos="1041400" algn="l"/>
              </a:tabLst>
            </a:pPr>
            <a:r>
              <a:rPr sz="1000" spc="-5" dirty="0">
                <a:latin typeface="Arial"/>
                <a:cs typeface="Arial"/>
              </a:rPr>
              <a:t>Elsewhere in Asia, similar </a:t>
            </a:r>
            <a:r>
              <a:rPr sz="1000" dirty="0">
                <a:latin typeface="Arial"/>
                <a:cs typeface="Arial"/>
              </a:rPr>
              <a:t>mega </a:t>
            </a:r>
            <a:r>
              <a:rPr sz="1000" spc="-5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have </a:t>
            </a:r>
            <a:r>
              <a:rPr sz="1000" spc="-5" dirty="0">
                <a:latin typeface="Arial"/>
                <a:cs typeface="Arial"/>
              </a:rPr>
              <a:t>been awarded and are deliveries are  being </a:t>
            </a:r>
            <a:r>
              <a:rPr sz="1000" dirty="0">
                <a:latin typeface="Arial"/>
                <a:cs typeface="Arial"/>
              </a:rPr>
              <a:t>taken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Pakistan, Vietnam, and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Malaysia.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47546"/>
            <a:ext cx="5636260" cy="8154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132715" indent="-227965">
              <a:lnSpc>
                <a:spcPct val="1437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growth in Asian power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capex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accelerate to </a:t>
            </a:r>
            <a:r>
              <a:rPr sz="1000" dirty="0">
                <a:latin typeface="Arial"/>
                <a:cs typeface="Arial"/>
              </a:rPr>
              <a:t>12-13% in </a:t>
            </a:r>
            <a:r>
              <a:rPr sz="1000" spc="-5" dirty="0">
                <a:latin typeface="Arial"/>
                <a:cs typeface="Arial"/>
              </a:rPr>
              <a:t>2014 and 2015, as  Vietnam </a:t>
            </a:r>
            <a:r>
              <a:rPr sz="1000" dirty="0">
                <a:latin typeface="Arial"/>
                <a:cs typeface="Arial"/>
              </a:rPr>
              <a:t>takes </a:t>
            </a:r>
            <a:r>
              <a:rPr sz="1000" spc="-5" dirty="0">
                <a:latin typeface="Arial"/>
                <a:cs typeface="Arial"/>
              </a:rPr>
              <a:t>delivery of steam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nuclear plants and Russia builds  infrastructure to support its aggressive nuclear power </a:t>
            </a:r>
            <a:r>
              <a:rPr sz="1000" dirty="0">
                <a:latin typeface="Arial"/>
                <a:cs typeface="Arial"/>
              </a:rPr>
              <a:t>program. </a:t>
            </a:r>
            <a:r>
              <a:rPr sz="1000" spc="-5" dirty="0">
                <a:latin typeface="Arial"/>
                <a:cs typeface="Arial"/>
              </a:rPr>
              <a:t>Asian nuclear plants  represent over 60% of the world’s planned 200 </a:t>
            </a:r>
            <a:r>
              <a:rPr sz="1000" spc="-10" dirty="0">
                <a:latin typeface="Arial"/>
                <a:cs typeface="Arial"/>
              </a:rPr>
              <a:t>GW in </a:t>
            </a:r>
            <a:r>
              <a:rPr sz="1000" spc="-5" dirty="0">
                <a:latin typeface="Arial"/>
                <a:cs typeface="Arial"/>
              </a:rPr>
              <a:t>nuclear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capacity.</a:t>
            </a:r>
            <a:endParaRPr sz="1000">
              <a:latin typeface="Arial"/>
              <a:cs typeface="Arial"/>
            </a:endParaRPr>
          </a:p>
          <a:p>
            <a:pPr marL="926465" marR="118110" lvl="1" indent="-228600">
              <a:lnSpc>
                <a:spcPct val="143700"/>
              </a:lnSpc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Vietnam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restructuring its electric power sector to address growing concerns  about power reliability. As a result, Vietnam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eight nuclear power plants,  with construction scheduled to begin next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2014).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massive $20 billion  project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anticipated to produce 4 </a:t>
            </a:r>
            <a:r>
              <a:rPr sz="1000" spc="-10" dirty="0">
                <a:latin typeface="Arial"/>
                <a:cs typeface="Arial"/>
              </a:rPr>
              <a:t>GW when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finished.</a:t>
            </a:r>
            <a:endParaRPr sz="1000">
              <a:latin typeface="Arial"/>
              <a:cs typeface="Arial"/>
            </a:endParaRPr>
          </a:p>
          <a:p>
            <a:pPr marL="926465" marR="5080" lvl="1" indent="-228600">
              <a:lnSpc>
                <a:spcPct val="143600"/>
              </a:lnSpc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In Russia (considered ‘Asia’ here to differentiate it from the </a:t>
            </a:r>
            <a:r>
              <a:rPr sz="1000" dirty="0">
                <a:latin typeface="Arial"/>
                <a:cs typeface="Arial"/>
              </a:rPr>
              <a:t>starkly different Western  </a:t>
            </a:r>
            <a:r>
              <a:rPr sz="1000" spc="-5" dirty="0">
                <a:latin typeface="Arial"/>
                <a:cs typeface="Arial"/>
              </a:rPr>
              <a:t>European demand pattern), although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nuclear power plants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more  toward Europe), </a:t>
            </a:r>
            <a:r>
              <a:rPr sz="1000" dirty="0">
                <a:latin typeface="Arial"/>
                <a:cs typeface="Arial"/>
              </a:rPr>
              <a:t>10 </a:t>
            </a:r>
            <a:r>
              <a:rPr sz="1000" spc="-5" dirty="0">
                <a:latin typeface="Arial"/>
                <a:cs typeface="Arial"/>
              </a:rPr>
              <a:t>large </a:t>
            </a:r>
            <a:r>
              <a:rPr sz="1000" dirty="0">
                <a:latin typeface="Arial"/>
                <a:cs typeface="Arial"/>
              </a:rPr>
              <a:t>reactors </a:t>
            </a:r>
            <a:r>
              <a:rPr sz="1000" spc="-5" dirty="0">
                <a:latin typeface="Arial"/>
                <a:cs typeface="Arial"/>
              </a:rPr>
              <a:t>are under construction and seven replacement  plants are planned, which will result in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steam turbine orders over the next two  years.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2016 ten </a:t>
            </a:r>
            <a:r>
              <a:rPr sz="1000" dirty="0">
                <a:latin typeface="Arial"/>
                <a:cs typeface="Arial"/>
              </a:rPr>
              <a:t>new reactors </a:t>
            </a:r>
            <a:r>
              <a:rPr sz="1000" spc="-5" dirty="0">
                <a:latin typeface="Arial"/>
                <a:cs typeface="Arial"/>
              </a:rPr>
              <a:t>totaling 10 </a:t>
            </a:r>
            <a:r>
              <a:rPr sz="1000" spc="-10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should be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operating.</a:t>
            </a:r>
            <a:endParaRPr sz="1000">
              <a:latin typeface="Arial"/>
              <a:cs typeface="Arial"/>
            </a:endParaRPr>
          </a:p>
          <a:p>
            <a:pPr marL="12700" marR="186690">
              <a:lnSpc>
                <a:spcPct val="144000"/>
              </a:lnSpc>
              <a:spcBef>
                <a:spcPts val="595"/>
              </a:spcBef>
            </a:pP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and the Middle East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fuel growth of capex of </a:t>
            </a:r>
            <a:r>
              <a:rPr sz="1000" dirty="0">
                <a:latin typeface="Arial"/>
                <a:cs typeface="Arial"/>
              </a:rPr>
              <a:t>10-11% </a:t>
            </a:r>
            <a:r>
              <a:rPr sz="1000" spc="-5" dirty="0">
                <a:latin typeface="Arial"/>
                <a:cs typeface="Arial"/>
              </a:rPr>
              <a:t>in the 2016-2020  timeframe.</a:t>
            </a:r>
            <a:endParaRPr sz="1000">
              <a:latin typeface="Arial"/>
              <a:cs typeface="Arial"/>
            </a:endParaRPr>
          </a:p>
          <a:p>
            <a:pPr marL="469265" marR="10160" indent="-227965">
              <a:lnSpc>
                <a:spcPct val="1437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India, Adhunik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&amp; Natural Resources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3.5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power generating  capacity. </a:t>
            </a:r>
            <a:r>
              <a:rPr sz="1000" dirty="0">
                <a:latin typeface="Arial"/>
                <a:cs typeface="Arial"/>
              </a:rPr>
              <a:t>The company </a:t>
            </a:r>
            <a:r>
              <a:rPr sz="1000" spc="-5" dirty="0">
                <a:latin typeface="Arial"/>
                <a:cs typeface="Arial"/>
              </a:rPr>
              <a:t>plans to set up 1.2 </a:t>
            </a:r>
            <a:r>
              <a:rPr sz="1000" spc="-10" dirty="0">
                <a:latin typeface="Arial"/>
                <a:cs typeface="Arial"/>
              </a:rPr>
              <a:t>GW power </a:t>
            </a:r>
            <a:r>
              <a:rPr sz="1000" spc="-5" dirty="0">
                <a:latin typeface="Arial"/>
                <a:cs typeface="Arial"/>
              </a:rPr>
              <a:t>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Bihar </a:t>
            </a:r>
            <a:r>
              <a:rPr sz="1000" spc="-5" dirty="0">
                <a:latin typeface="Arial"/>
                <a:cs typeface="Arial"/>
              </a:rPr>
              <a:t>and Chhattisgarh, and  is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process of doubling the capacity of its 540 MW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project at Jamshedpur (it has  </a:t>
            </a:r>
            <a:r>
              <a:rPr sz="1000" dirty="0">
                <a:latin typeface="Arial"/>
                <a:cs typeface="Arial"/>
              </a:rPr>
              <a:t>so far taken </a:t>
            </a:r>
            <a:r>
              <a:rPr sz="1000" spc="-5" dirty="0">
                <a:latin typeface="Arial"/>
                <a:cs typeface="Arial"/>
              </a:rPr>
              <a:t>delivery of one of two </a:t>
            </a:r>
            <a:r>
              <a:rPr sz="1000" spc="-10" dirty="0">
                <a:latin typeface="Arial"/>
                <a:cs typeface="Arial"/>
              </a:rPr>
              <a:t>270MW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its coal fired </a:t>
            </a:r>
            <a:r>
              <a:rPr sz="1000" dirty="0">
                <a:latin typeface="Arial"/>
                <a:cs typeface="Arial"/>
              </a:rPr>
              <a:t>thermal </a:t>
            </a:r>
            <a:r>
              <a:rPr sz="1000" spc="-5" dirty="0">
                <a:latin typeface="Arial"/>
                <a:cs typeface="Arial"/>
              </a:rPr>
              <a:t>power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plant).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Indian Railways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building a 1.3 </a:t>
            </a:r>
            <a:r>
              <a:rPr sz="1000" spc="-15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supercritical power plant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Adra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5" dirty="0">
                <a:latin typeface="Arial"/>
                <a:cs typeface="Arial"/>
              </a:rPr>
              <a:t>West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Bengal.</a:t>
            </a:r>
            <a:endParaRPr sz="1000">
              <a:latin typeface="Arial"/>
              <a:cs typeface="Arial"/>
            </a:endParaRPr>
          </a:p>
          <a:p>
            <a:pPr marL="469265" marR="51435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the Middle East, the UAE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build four nuclear </a:t>
            </a:r>
            <a:r>
              <a:rPr sz="1000" dirty="0">
                <a:latin typeface="Arial"/>
                <a:cs typeface="Arial"/>
              </a:rPr>
              <a:t>reactors </a:t>
            </a:r>
            <a:r>
              <a:rPr sz="1000" spc="-5" dirty="0">
                <a:latin typeface="Arial"/>
                <a:cs typeface="Arial"/>
              </a:rPr>
              <a:t>of 1.4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each, and </a:t>
            </a:r>
            <a:r>
              <a:rPr sz="1000" dirty="0">
                <a:latin typeface="Arial"/>
                <a:cs typeface="Arial"/>
              </a:rPr>
              <a:t>Turkey </a:t>
            </a:r>
            <a:r>
              <a:rPr sz="1000" spc="-5" dirty="0">
                <a:latin typeface="Arial"/>
                <a:cs typeface="Arial"/>
              </a:rPr>
              <a:t>will  invest $20b in </a:t>
            </a:r>
            <a:r>
              <a:rPr sz="1000" dirty="0">
                <a:latin typeface="Arial"/>
                <a:cs typeface="Arial"/>
              </a:rPr>
              <a:t>six </a:t>
            </a:r>
            <a:r>
              <a:rPr sz="1000" spc="-5" dirty="0">
                <a:latin typeface="Arial"/>
                <a:cs typeface="Arial"/>
              </a:rPr>
              <a:t>1.4 </a:t>
            </a:r>
            <a:r>
              <a:rPr sz="1000" spc="-10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reactors.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projects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10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spc="-5" dirty="0">
                <a:latin typeface="Arial"/>
                <a:cs typeface="Arial"/>
              </a:rPr>
              <a:t>to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complete.</a:t>
            </a:r>
            <a:endParaRPr sz="1000">
              <a:latin typeface="Arial"/>
              <a:cs typeface="Arial"/>
            </a:endParaRPr>
          </a:p>
          <a:p>
            <a:pPr marL="12700" marR="48260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capital spending in the US is rising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about 4% per year, a rate that should </a:t>
            </a:r>
            <a:r>
              <a:rPr sz="1000" dirty="0">
                <a:latin typeface="Arial"/>
                <a:cs typeface="Arial"/>
              </a:rPr>
              <a:t>stay steady </a:t>
            </a:r>
            <a:r>
              <a:rPr sz="1000" spc="-5" dirty="0">
                <a:latin typeface="Arial"/>
                <a:cs typeface="Arial"/>
              </a:rPr>
              <a:t>from  now through 2020. Environmental regulations in the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and Europe are slowing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5" dirty="0">
                <a:latin typeface="Arial"/>
                <a:cs typeface="Arial"/>
              </a:rPr>
              <a:t>coal-  </a:t>
            </a:r>
            <a:r>
              <a:rPr sz="1000" spc="-5" dirty="0">
                <a:latin typeface="Arial"/>
                <a:cs typeface="Arial"/>
              </a:rPr>
              <a:t>fired steam turbines.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March and April 2013, the US </a:t>
            </a:r>
            <a:r>
              <a:rPr sz="1000" dirty="0">
                <a:latin typeface="Arial"/>
                <a:cs typeface="Arial"/>
              </a:rPr>
              <a:t>legislature </a:t>
            </a:r>
            <a:r>
              <a:rPr sz="1000" spc="-5" dirty="0">
                <a:latin typeface="Arial"/>
                <a:cs typeface="Arial"/>
              </a:rPr>
              <a:t>finalized the long-pending Clean  Air Transport Rule and the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MACT (Mercury Air Toxin) rules, imposing </a:t>
            </a:r>
            <a:r>
              <a:rPr sz="1000" dirty="0">
                <a:latin typeface="Arial"/>
                <a:cs typeface="Arial"/>
              </a:rPr>
              <a:t>stricter </a:t>
            </a:r>
            <a:r>
              <a:rPr sz="1000" spc="-5" dirty="0">
                <a:latin typeface="Arial"/>
                <a:cs typeface="Arial"/>
              </a:rPr>
              <a:t>emission  standards and requiring expensive </a:t>
            </a:r>
            <a:r>
              <a:rPr sz="1000" dirty="0">
                <a:latin typeface="Arial"/>
                <a:cs typeface="Arial"/>
              </a:rPr>
              <a:t>retrofits for </a:t>
            </a:r>
            <a:r>
              <a:rPr sz="1000" spc="-5" dirty="0">
                <a:latin typeface="Arial"/>
                <a:cs typeface="Arial"/>
              </a:rPr>
              <a:t>existing </a:t>
            </a:r>
            <a:r>
              <a:rPr sz="1000" dirty="0">
                <a:latin typeface="Arial"/>
                <a:cs typeface="Arial"/>
              </a:rPr>
              <a:t>coal-fired </a:t>
            </a:r>
            <a:r>
              <a:rPr sz="1000" spc="-5" dirty="0">
                <a:latin typeface="Arial"/>
                <a:cs typeface="Arial"/>
              </a:rPr>
              <a:t>plants. Complying with these rules  will cost </a:t>
            </a:r>
            <a:r>
              <a:rPr sz="1000" dirty="0">
                <a:latin typeface="Arial"/>
                <a:cs typeface="Arial"/>
              </a:rPr>
              <a:t>US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companies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$18b per </a:t>
            </a:r>
            <a:r>
              <a:rPr sz="1000" spc="-10" dirty="0">
                <a:latin typeface="Arial"/>
                <a:cs typeface="Arial"/>
              </a:rPr>
              <a:t>year, </a:t>
            </a:r>
            <a:r>
              <a:rPr sz="1000" spc="-5" dirty="0">
                <a:latin typeface="Arial"/>
                <a:cs typeface="Arial"/>
              </a:rPr>
              <a:t>according to the </a:t>
            </a:r>
            <a:r>
              <a:rPr sz="1000" dirty="0">
                <a:latin typeface="Arial"/>
                <a:cs typeface="Arial"/>
              </a:rPr>
              <a:t>US-based National Economic  </a:t>
            </a:r>
            <a:r>
              <a:rPr sz="1000" spc="-5" dirty="0">
                <a:latin typeface="Arial"/>
                <a:cs typeface="Arial"/>
              </a:rPr>
              <a:t>Research Associated (NERA), so in order to avoid some of the compliance costs, US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AEP  plans to retire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6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coal-fired </a:t>
            </a:r>
            <a:r>
              <a:rPr sz="1000" spc="-5" dirty="0">
                <a:latin typeface="Arial"/>
                <a:cs typeface="Arial"/>
              </a:rPr>
              <a:t>generation capacity, while retrofitting </a:t>
            </a:r>
            <a:r>
              <a:rPr sz="1000" dirty="0">
                <a:latin typeface="Arial"/>
                <a:cs typeface="Arial"/>
              </a:rPr>
              <a:t>emission </a:t>
            </a:r>
            <a:r>
              <a:rPr sz="1000" spc="-5" dirty="0">
                <a:latin typeface="Arial"/>
                <a:cs typeface="Arial"/>
              </a:rPr>
              <a:t>controls </a:t>
            </a:r>
            <a:r>
              <a:rPr sz="1000" dirty="0">
                <a:latin typeface="Arial"/>
                <a:cs typeface="Arial"/>
              </a:rPr>
              <a:t>on  </a:t>
            </a:r>
            <a:r>
              <a:rPr sz="1000" spc="-5" dirty="0">
                <a:latin typeface="Arial"/>
                <a:cs typeface="Arial"/>
              </a:rPr>
              <a:t>the remaining ones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ten years (at a cost of </a:t>
            </a:r>
            <a:r>
              <a:rPr sz="1000" dirty="0">
                <a:latin typeface="Arial"/>
                <a:cs typeface="Arial"/>
              </a:rPr>
              <a:t>$6-8b). </a:t>
            </a:r>
            <a:r>
              <a:rPr sz="1000" spc="-5" dirty="0">
                <a:latin typeface="Arial"/>
                <a:cs typeface="Arial"/>
              </a:rPr>
              <a:t>These increased costs are slowing  US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coal-fired power plants, and hence the purchase of steam turbines and other  power </a:t>
            </a:r>
            <a:r>
              <a:rPr sz="1000" dirty="0">
                <a:latin typeface="Arial"/>
                <a:cs typeface="Arial"/>
              </a:rPr>
              <a:t>sources. </a:t>
            </a:r>
            <a:r>
              <a:rPr sz="1000" spc="-5" dirty="0">
                <a:latin typeface="Arial"/>
                <a:cs typeface="Arial"/>
              </a:rPr>
              <a:t>Government incentives to </a:t>
            </a:r>
            <a:r>
              <a:rPr sz="1000" dirty="0">
                <a:latin typeface="Arial"/>
                <a:cs typeface="Arial"/>
              </a:rPr>
              <a:t>promote </a:t>
            </a:r>
            <a:r>
              <a:rPr sz="1000" spc="-5" dirty="0">
                <a:latin typeface="Arial"/>
                <a:cs typeface="Arial"/>
              </a:rPr>
              <a:t>renewable </a:t>
            </a:r>
            <a:r>
              <a:rPr sz="1000" dirty="0">
                <a:latin typeface="Arial"/>
                <a:cs typeface="Arial"/>
              </a:rPr>
              <a:t>energy sources </a:t>
            </a:r>
            <a:r>
              <a:rPr sz="1000" spc="-5" dirty="0">
                <a:latin typeface="Arial"/>
                <a:cs typeface="Arial"/>
              </a:rPr>
              <a:t>like wind and solar  power </a:t>
            </a:r>
            <a:r>
              <a:rPr sz="1000" dirty="0">
                <a:latin typeface="Arial"/>
                <a:cs typeface="Arial"/>
              </a:rPr>
              <a:t>has </a:t>
            </a:r>
            <a:r>
              <a:rPr sz="1000" spc="-5" dirty="0">
                <a:latin typeface="Arial"/>
                <a:cs typeface="Arial"/>
              </a:rPr>
              <a:t>also stymied steam turbine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US. However, </a:t>
            </a:r>
            <a:r>
              <a:rPr sz="1000" dirty="0">
                <a:latin typeface="Arial"/>
                <a:cs typeface="Arial"/>
              </a:rPr>
              <a:t>the US </a:t>
            </a:r>
            <a:r>
              <a:rPr sz="1000" spc="-5" dirty="0">
                <a:latin typeface="Arial"/>
                <a:cs typeface="Arial"/>
              </a:rPr>
              <a:t>regulations have been  short-term (up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annual renewals) and </a:t>
            </a:r>
            <a:r>
              <a:rPr sz="1000" dirty="0">
                <a:latin typeface="Arial"/>
                <a:cs typeface="Arial"/>
              </a:rPr>
              <a:t>politically </a:t>
            </a:r>
            <a:r>
              <a:rPr sz="1000" spc="-5" dirty="0">
                <a:latin typeface="Arial"/>
                <a:cs typeface="Arial"/>
              </a:rPr>
              <a:t>volatile (as evidenced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tortuous revision of  the Production </a:t>
            </a:r>
            <a:r>
              <a:rPr sz="1000" dirty="0">
                <a:latin typeface="Arial"/>
                <a:cs typeface="Arial"/>
              </a:rPr>
              <a:t>Tax </a:t>
            </a:r>
            <a:r>
              <a:rPr sz="1000" spc="-5" dirty="0">
                <a:latin typeface="Arial"/>
                <a:cs typeface="Arial"/>
              </a:rPr>
              <a:t>Credit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Q4 and 2013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39435" cy="8070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27635">
              <a:lnSpc>
                <a:spcPct val="143500"/>
              </a:lnSpc>
            </a:pP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spending in EMEA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rising at 3%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2013, and 1% in 2014, but will pick up to </a:t>
            </a:r>
            <a:r>
              <a:rPr sz="1000" spc="5" dirty="0">
                <a:latin typeface="Arial"/>
                <a:cs typeface="Arial"/>
              </a:rPr>
              <a:t>4-5%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 </a:t>
            </a:r>
            <a:r>
              <a:rPr sz="1000" spc="-5" dirty="0">
                <a:latin typeface="Arial"/>
                <a:cs typeface="Arial"/>
              </a:rPr>
              <a:t>in 2015-2020. </a:t>
            </a:r>
            <a:r>
              <a:rPr sz="1000" dirty="0">
                <a:latin typeface="Arial"/>
                <a:cs typeface="Arial"/>
              </a:rPr>
              <a:t>The German </a:t>
            </a:r>
            <a:r>
              <a:rPr sz="1000" spc="-5" dirty="0">
                <a:latin typeface="Arial"/>
                <a:cs typeface="Arial"/>
              </a:rPr>
              <a:t>government increased its 2020 target from 20% of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from  renewable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sources to 30%, which will </a:t>
            </a:r>
            <a:r>
              <a:rPr sz="1000" dirty="0">
                <a:latin typeface="Arial"/>
                <a:cs typeface="Arial"/>
              </a:rPr>
              <a:t>dampen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purchases.</a:t>
            </a:r>
            <a:endParaRPr sz="1000">
              <a:latin typeface="Arial"/>
              <a:cs typeface="Arial"/>
            </a:endParaRPr>
          </a:p>
          <a:p>
            <a:pPr marL="469265" marR="551180" indent="-227965">
              <a:lnSpc>
                <a:spcPct val="1440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Across the European Community, emissions directives and nuclear </a:t>
            </a:r>
            <a:r>
              <a:rPr sz="1000" dirty="0">
                <a:latin typeface="Arial"/>
                <a:cs typeface="Arial"/>
              </a:rPr>
              <a:t>phase-out </a:t>
            </a:r>
            <a:r>
              <a:rPr sz="1000" spc="-5" dirty="0">
                <a:latin typeface="Arial"/>
                <a:cs typeface="Arial"/>
              </a:rPr>
              <a:t>has  temporarily restrained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turbines.</a:t>
            </a:r>
            <a:endParaRPr sz="1000">
              <a:latin typeface="Arial"/>
              <a:cs typeface="Arial"/>
            </a:endParaRPr>
          </a:p>
          <a:p>
            <a:pPr marL="926465" marR="161925" lvl="1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European Commission’s Industrial Emissions Directive (IED) (proposed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2010) will also limit emissions.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response was immediate: Hitachi’s list of new  steam turbine orders from Europe shrank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50% </a:t>
            </a:r>
            <a:r>
              <a:rPr sz="1000" dirty="0">
                <a:latin typeface="Arial"/>
                <a:cs typeface="Arial"/>
              </a:rPr>
              <a:t>YOY in </a:t>
            </a:r>
            <a:r>
              <a:rPr sz="1000" spc="-5" dirty="0">
                <a:latin typeface="Arial"/>
                <a:cs typeface="Arial"/>
              </a:rPr>
              <a:t>2011 Q1, as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utilities</a:t>
            </a:r>
            <a:endParaRPr sz="1000">
              <a:latin typeface="Arial"/>
              <a:cs typeface="Arial"/>
            </a:endParaRPr>
          </a:p>
          <a:p>
            <a:pPr marL="926465" marR="376555">
              <a:lnSpc>
                <a:spcPts val="172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shifted their plans toward </a:t>
            </a:r>
            <a:r>
              <a:rPr sz="1000" dirty="0">
                <a:latin typeface="Arial"/>
                <a:cs typeface="Arial"/>
              </a:rPr>
              <a:t>gas-fired </a:t>
            </a:r>
            <a:r>
              <a:rPr sz="1000" spc="-5" dirty="0">
                <a:latin typeface="Arial"/>
                <a:cs typeface="Arial"/>
              </a:rPr>
              <a:t>and renewable power generation </a:t>
            </a:r>
            <a:r>
              <a:rPr sz="1000" dirty="0">
                <a:latin typeface="Arial"/>
                <a:cs typeface="Arial"/>
              </a:rPr>
              <a:t>capacity  </a:t>
            </a:r>
            <a:r>
              <a:rPr sz="1000" spc="-5" dirty="0">
                <a:latin typeface="Arial"/>
                <a:cs typeface="Arial"/>
              </a:rPr>
              <a:t>instead of coal-fired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38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Following Japan’s nuclear calamity, </a:t>
            </a:r>
            <a:r>
              <a:rPr sz="1000" spc="-10" dirty="0">
                <a:latin typeface="Arial"/>
                <a:cs typeface="Arial"/>
              </a:rPr>
              <a:t>EU </a:t>
            </a:r>
            <a:r>
              <a:rPr sz="1000" spc="-5" dirty="0">
                <a:latin typeface="Arial"/>
                <a:cs typeface="Arial"/>
              </a:rPr>
              <a:t>countries </a:t>
            </a:r>
            <a:r>
              <a:rPr sz="1000" dirty="0">
                <a:latin typeface="Arial"/>
                <a:cs typeface="Arial"/>
              </a:rPr>
              <a:t>re-evaluated </a:t>
            </a:r>
            <a:r>
              <a:rPr sz="1000" spc="-5" dirty="0">
                <a:latin typeface="Arial"/>
                <a:cs typeface="Arial"/>
              </a:rPr>
              <a:t>their nuclear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power</a:t>
            </a:r>
            <a:endParaRPr sz="1000">
              <a:latin typeface="Arial"/>
              <a:cs typeface="Arial"/>
            </a:endParaRPr>
          </a:p>
          <a:p>
            <a:pPr marL="926465" marR="34925">
              <a:lnSpc>
                <a:spcPct val="143800"/>
              </a:lnSpc>
            </a:pPr>
            <a:r>
              <a:rPr sz="1000" dirty="0">
                <a:latin typeface="Arial"/>
                <a:cs typeface="Arial"/>
              </a:rPr>
              <a:t>programs, </a:t>
            </a:r>
            <a:r>
              <a:rPr sz="1000" spc="-5" dirty="0">
                <a:latin typeface="Arial"/>
                <a:cs typeface="Arial"/>
              </a:rPr>
              <a:t>slowing new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nuclear steam turbines.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shut down at  least seven nuclear power plants and plans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abandon nuclear power entirely. </a:t>
            </a:r>
            <a:r>
              <a:rPr sz="1000" dirty="0">
                <a:latin typeface="Arial"/>
                <a:cs typeface="Arial"/>
              </a:rPr>
              <a:t>The  </a:t>
            </a:r>
            <a:r>
              <a:rPr sz="1000" spc="-5" dirty="0">
                <a:latin typeface="Arial"/>
                <a:cs typeface="Arial"/>
              </a:rPr>
              <a:t>Swiss </a:t>
            </a:r>
            <a:r>
              <a:rPr sz="1000" dirty="0">
                <a:latin typeface="Arial"/>
                <a:cs typeface="Arial"/>
              </a:rPr>
              <a:t>government </a:t>
            </a:r>
            <a:r>
              <a:rPr sz="1000" spc="-5" dirty="0">
                <a:latin typeface="Arial"/>
                <a:cs typeface="Arial"/>
              </a:rPr>
              <a:t>abandoned plans to build new nuclear reactors pending further  review. </a:t>
            </a:r>
            <a:r>
              <a:rPr sz="1000" dirty="0">
                <a:latin typeface="Arial"/>
                <a:cs typeface="Arial"/>
              </a:rPr>
              <a:t>Italy </a:t>
            </a:r>
            <a:r>
              <a:rPr sz="1000" spc="-5" dirty="0">
                <a:latin typeface="Arial"/>
                <a:cs typeface="Arial"/>
              </a:rPr>
              <a:t>has halted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decisions and research into suitable locations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nuclear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sites.</a:t>
            </a:r>
            <a:endParaRPr sz="1000">
              <a:latin typeface="Arial"/>
              <a:cs typeface="Arial"/>
            </a:endParaRPr>
          </a:p>
          <a:p>
            <a:pPr marL="469265" marR="5080" indent="-227965" algn="just">
              <a:lnSpc>
                <a:spcPct val="144000"/>
              </a:lnSpc>
              <a:spcBef>
                <a:spcPts val="60"/>
              </a:spcBef>
              <a:buFont typeface="Symbol"/>
              <a:buChar char=""/>
              <a:tabLst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Project sponsors and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manufacturers are focusing on equipment that </a:t>
            </a:r>
            <a:r>
              <a:rPr sz="1000" dirty="0">
                <a:latin typeface="Arial"/>
                <a:cs typeface="Arial"/>
              </a:rPr>
              <a:t>conforms </a:t>
            </a:r>
            <a:r>
              <a:rPr sz="1000" spc="-5" dirty="0">
                <a:latin typeface="Arial"/>
                <a:cs typeface="Arial"/>
              </a:rPr>
              <a:t>to  </a:t>
            </a:r>
            <a:r>
              <a:rPr sz="1000" spc="-1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stricter emissions standards. Some projects are proceeding, </a:t>
            </a:r>
            <a:r>
              <a:rPr sz="1000" dirty="0">
                <a:latin typeface="Arial"/>
                <a:cs typeface="Arial"/>
              </a:rPr>
              <a:t>especially </a:t>
            </a:r>
            <a:r>
              <a:rPr sz="1000" spc="-5" dirty="0">
                <a:latin typeface="Arial"/>
                <a:cs typeface="Arial"/>
              </a:rPr>
              <a:t>those that began  several years ago,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example:</a:t>
            </a:r>
            <a:endParaRPr sz="1000">
              <a:latin typeface="Arial"/>
              <a:cs typeface="Arial"/>
            </a:endParaRPr>
          </a:p>
          <a:p>
            <a:pPr marL="926465" marR="61594" lvl="1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Grosskraftwerk Mannheim, a coal-fired cogeneration plant in </a:t>
            </a:r>
            <a:r>
              <a:rPr sz="1000" dirty="0">
                <a:latin typeface="Arial"/>
                <a:cs typeface="Arial"/>
              </a:rPr>
              <a:t>Germany </a:t>
            </a:r>
            <a:r>
              <a:rPr sz="1000" spc="-5" dirty="0">
                <a:latin typeface="Arial"/>
                <a:cs typeface="Arial"/>
              </a:rPr>
              <a:t>with an  installed base of 1.67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5" dirty="0">
                <a:latin typeface="Arial"/>
                <a:cs typeface="Arial"/>
              </a:rPr>
              <a:t>ordered two 900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steam turbines and boilers</a:t>
            </a:r>
            <a:r>
              <a:rPr sz="1000" spc="2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</a:t>
            </a:r>
            <a:endParaRPr sz="1000">
              <a:latin typeface="Arial"/>
              <a:cs typeface="Arial"/>
            </a:endParaRPr>
          </a:p>
          <a:p>
            <a:pPr marL="926465" marR="61594">
              <a:lnSpc>
                <a:spcPts val="1720"/>
              </a:lnSpc>
            </a:pPr>
            <a:r>
              <a:rPr sz="1000" spc="-5" dirty="0">
                <a:latin typeface="Arial"/>
                <a:cs typeface="Arial"/>
              </a:rPr>
              <a:t>replace the </a:t>
            </a:r>
            <a:r>
              <a:rPr sz="1000" dirty="0">
                <a:latin typeface="Arial"/>
                <a:cs typeface="Arial"/>
              </a:rPr>
              <a:t>current </a:t>
            </a:r>
            <a:r>
              <a:rPr sz="1000" spc="-5" dirty="0">
                <a:latin typeface="Arial"/>
                <a:cs typeface="Arial"/>
              </a:rPr>
              <a:t>220 MW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delivery in 2013.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original contract was  signed with Alstom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2009.</a:t>
            </a:r>
            <a:endParaRPr sz="1000">
              <a:latin typeface="Arial"/>
              <a:cs typeface="Arial"/>
            </a:endParaRPr>
          </a:p>
          <a:p>
            <a:pPr marL="926465" marR="110489" lvl="1" indent="-228600" algn="just">
              <a:lnSpc>
                <a:spcPts val="1730"/>
              </a:lnSpc>
              <a:buFont typeface="Courier New"/>
              <a:buChar char="o"/>
              <a:tabLst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Slovenian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Termoelektrarna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constructing a </a:t>
            </a:r>
            <a:r>
              <a:rPr sz="1000" spc="-10" dirty="0">
                <a:latin typeface="Arial"/>
                <a:cs typeface="Arial"/>
              </a:rPr>
              <a:t>600MW </a:t>
            </a:r>
            <a:r>
              <a:rPr sz="1000" dirty="0">
                <a:latin typeface="Arial"/>
                <a:cs typeface="Arial"/>
              </a:rPr>
              <a:t>coal-fired </a:t>
            </a:r>
            <a:r>
              <a:rPr sz="1000" spc="-5" dirty="0">
                <a:latin typeface="Arial"/>
                <a:cs typeface="Arial"/>
              </a:rPr>
              <a:t>steam </a:t>
            </a:r>
            <a:r>
              <a:rPr sz="1000" spc="-10" dirty="0">
                <a:latin typeface="Arial"/>
                <a:cs typeface="Arial"/>
              </a:rPr>
              <a:t>power 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northeast Slovenia, slated </a:t>
            </a:r>
            <a:r>
              <a:rPr sz="1000" dirty="0">
                <a:latin typeface="Arial"/>
                <a:cs typeface="Arial"/>
              </a:rPr>
              <a:t>for completion </a:t>
            </a:r>
            <a:r>
              <a:rPr sz="1000" spc="-5" dirty="0">
                <a:latin typeface="Arial"/>
                <a:cs typeface="Arial"/>
              </a:rPr>
              <a:t>next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2014).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original  plan </a:t>
            </a:r>
            <a:r>
              <a:rPr sz="1000" spc="-10" dirty="0">
                <a:latin typeface="Arial"/>
                <a:cs typeface="Arial"/>
              </a:rPr>
              <a:t>was </a:t>
            </a:r>
            <a:r>
              <a:rPr sz="1000" spc="-5" dirty="0">
                <a:latin typeface="Arial"/>
                <a:cs typeface="Arial"/>
              </a:rPr>
              <a:t>announced in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2009.</a:t>
            </a:r>
            <a:endParaRPr sz="1000">
              <a:latin typeface="Arial"/>
              <a:cs typeface="Arial"/>
            </a:endParaRPr>
          </a:p>
          <a:p>
            <a:pPr marL="926465" lvl="1" indent="-228600">
              <a:lnSpc>
                <a:spcPct val="100000"/>
              </a:lnSpc>
              <a:spcBef>
                <a:spcPts val="37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UK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Bioflame ordered steam turbines from Siemens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new plant that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will</a:t>
            </a:r>
            <a:endParaRPr sz="1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525"/>
              </a:spcBef>
            </a:pPr>
            <a:r>
              <a:rPr sz="1000" spc="-5" dirty="0">
                <a:latin typeface="Arial"/>
                <a:cs typeface="Arial"/>
              </a:rPr>
              <a:t>run on waste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wood.</a:t>
            </a:r>
            <a:endParaRPr sz="1000">
              <a:latin typeface="Arial"/>
              <a:cs typeface="Arial"/>
            </a:endParaRPr>
          </a:p>
          <a:p>
            <a:pPr marL="926465" marR="211454" lvl="1" indent="-228600">
              <a:lnSpc>
                <a:spcPct val="143500"/>
              </a:lnSpc>
              <a:spcBef>
                <a:spcPts val="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Ireland’s Electricity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Board also ordered steam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Poolbeg  combined cycle plant near Dublin. Czech power </a:t>
            </a:r>
            <a:r>
              <a:rPr sz="1000" dirty="0">
                <a:latin typeface="Arial"/>
                <a:cs typeface="Arial"/>
              </a:rPr>
              <a:t>utility </a:t>
            </a:r>
            <a:r>
              <a:rPr sz="1000" spc="-5" dirty="0">
                <a:latin typeface="Arial"/>
                <a:cs typeface="Arial"/>
              </a:rPr>
              <a:t>CEZ placed a $52m order  with Skoda Power, the largest domestic order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ten years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Skoda.</a:t>
            </a:r>
            <a:endParaRPr sz="1000">
              <a:latin typeface="Arial"/>
              <a:cs typeface="Arial"/>
            </a:endParaRPr>
          </a:p>
          <a:p>
            <a:pPr marL="12700" marR="84455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Industrial production,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indirect </a:t>
            </a:r>
            <a:r>
              <a:rPr sz="1000" dirty="0">
                <a:latin typeface="Arial"/>
                <a:cs typeface="Arial"/>
              </a:rPr>
              <a:t>driver </a:t>
            </a:r>
            <a:r>
              <a:rPr sz="1000" spc="-5" dirty="0">
                <a:latin typeface="Arial"/>
                <a:cs typeface="Arial"/>
              </a:rPr>
              <a:t>of demand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power, will gallop in Asia </a:t>
            </a:r>
            <a:r>
              <a:rPr sz="1000" dirty="0">
                <a:latin typeface="Arial"/>
                <a:cs typeface="Arial"/>
              </a:rPr>
              <a:t>over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2013-2020  </a:t>
            </a:r>
            <a:r>
              <a:rPr sz="1000" spc="-5" dirty="0">
                <a:latin typeface="Arial"/>
                <a:cs typeface="Arial"/>
              </a:rPr>
              <a:t>timeframe. Exhibiting a similar pattern to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power sector, industrial growth in Asia will  increase from 8-9% in 2013 to 13%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2014, before tapering to 10% over the </a:t>
            </a:r>
            <a:r>
              <a:rPr sz="1000" dirty="0">
                <a:latin typeface="Arial"/>
                <a:cs typeface="Arial"/>
              </a:rPr>
              <a:t>7-year </a:t>
            </a:r>
            <a:r>
              <a:rPr sz="1000" spc="-5" dirty="0">
                <a:latin typeface="Arial"/>
                <a:cs typeface="Arial"/>
              </a:rPr>
              <a:t>period through  2020. In contrast, industrial production in the US will </a:t>
            </a:r>
            <a:r>
              <a:rPr sz="1000" dirty="0">
                <a:latin typeface="Arial"/>
                <a:cs typeface="Arial"/>
              </a:rPr>
              <a:t>grow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2.5% in 2013, </a:t>
            </a:r>
            <a:r>
              <a:rPr sz="1000" dirty="0">
                <a:latin typeface="Arial"/>
                <a:cs typeface="Arial"/>
              </a:rPr>
              <a:t>then </a:t>
            </a:r>
            <a:r>
              <a:rPr sz="1000" spc="-5" dirty="0">
                <a:latin typeface="Arial"/>
                <a:cs typeface="Arial"/>
              </a:rPr>
              <a:t>rise gradually  to 5-6%/year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2020. In Europe it will stagnate until 2016, when </a:t>
            </a:r>
            <a:r>
              <a:rPr sz="1000" spc="-10" dirty="0">
                <a:latin typeface="Arial"/>
                <a:cs typeface="Arial"/>
              </a:rPr>
              <a:t>it will </a:t>
            </a:r>
            <a:r>
              <a:rPr sz="1000" spc="-5" dirty="0">
                <a:latin typeface="Arial"/>
                <a:cs typeface="Arial"/>
              </a:rPr>
              <a:t>pick up to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4-5%/year.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8250"/>
            <a:ext cx="5617210" cy="1480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Low natural gas prices will help to keep buyers interested in purchasing steam turbines, although  their </a:t>
            </a:r>
            <a:r>
              <a:rPr sz="1000" dirty="0">
                <a:latin typeface="Arial"/>
                <a:cs typeface="Arial"/>
              </a:rPr>
              <a:t>impact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subordinate </a:t>
            </a:r>
            <a:r>
              <a:rPr sz="1000" dirty="0">
                <a:latin typeface="Arial"/>
                <a:cs typeface="Arial"/>
              </a:rPr>
              <a:t>to the </a:t>
            </a:r>
            <a:r>
              <a:rPr sz="1000" spc="-5" dirty="0">
                <a:latin typeface="Arial"/>
                <a:cs typeface="Arial"/>
              </a:rPr>
              <a:t>influence of regulatory </a:t>
            </a:r>
            <a:r>
              <a:rPr sz="1000" dirty="0">
                <a:latin typeface="Arial"/>
                <a:cs typeface="Arial"/>
              </a:rPr>
              <a:t>mandates. While </a:t>
            </a:r>
            <a:r>
              <a:rPr sz="1000" spc="-5" dirty="0">
                <a:latin typeface="Arial"/>
                <a:cs typeface="Arial"/>
              </a:rPr>
              <a:t>gas prices will rise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7%  in 2013, prices are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historical standards, and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projected to </a:t>
            </a:r>
            <a:r>
              <a:rPr sz="1000" dirty="0">
                <a:latin typeface="Arial"/>
                <a:cs typeface="Arial"/>
              </a:rPr>
              <a:t>fall </a:t>
            </a:r>
            <a:r>
              <a:rPr sz="1000" spc="-5" dirty="0">
                <a:latin typeface="Arial"/>
                <a:cs typeface="Arial"/>
              </a:rPr>
              <a:t>again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5" dirty="0">
                <a:latin typeface="Arial"/>
                <a:cs typeface="Arial"/>
              </a:rPr>
              <a:t>2-6%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year  </a:t>
            </a:r>
            <a:r>
              <a:rPr sz="1000" spc="-5" dirty="0">
                <a:latin typeface="Arial"/>
                <a:cs typeface="Arial"/>
              </a:rPr>
              <a:t>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3 years as gas exploration </a:t>
            </a:r>
            <a:r>
              <a:rPr sz="1000" dirty="0">
                <a:latin typeface="Arial"/>
                <a:cs typeface="Arial"/>
              </a:rPr>
              <a:t>ramps </a:t>
            </a:r>
            <a:r>
              <a:rPr sz="1000" spc="-5" dirty="0">
                <a:latin typeface="Arial"/>
                <a:cs typeface="Arial"/>
              </a:rPr>
              <a:t>up worldwide and increase </a:t>
            </a:r>
            <a:r>
              <a:rPr sz="1000" dirty="0">
                <a:latin typeface="Arial"/>
                <a:cs typeface="Arial"/>
              </a:rPr>
              <a:t>supply dramatically,  </a:t>
            </a:r>
            <a:r>
              <a:rPr sz="1000" spc="-5" dirty="0">
                <a:latin typeface="Arial"/>
                <a:cs typeface="Arial"/>
              </a:rPr>
              <a:t>before rising at 1-3% per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between 2017 and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2020.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9639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12: Demand for Steam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884546"/>
            <a:ext cx="5662295" cy="4283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Supply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(Capacity)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Siemens, MHI, Doosan, and Toshiba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adding </a:t>
            </a:r>
            <a:r>
              <a:rPr sz="1000" dirty="0">
                <a:latin typeface="Arial"/>
                <a:cs typeface="Arial"/>
              </a:rPr>
              <a:t>capacity to </a:t>
            </a:r>
            <a:r>
              <a:rPr sz="1000" spc="-5" dirty="0">
                <a:latin typeface="Arial"/>
                <a:cs typeface="Arial"/>
              </a:rPr>
              <a:t>focus on </a:t>
            </a:r>
            <a:r>
              <a:rPr sz="1000" dirty="0">
                <a:latin typeface="Arial"/>
                <a:cs typeface="Arial"/>
              </a:rPr>
              <a:t>growing </a:t>
            </a:r>
            <a:r>
              <a:rPr sz="1000" spc="-5" dirty="0">
                <a:latin typeface="Arial"/>
                <a:cs typeface="Arial"/>
              </a:rPr>
              <a:t>Asian and Eastern  European </a:t>
            </a:r>
            <a:r>
              <a:rPr sz="1000" dirty="0">
                <a:latin typeface="Arial"/>
                <a:cs typeface="Arial"/>
              </a:rPr>
              <a:t>markets, </a:t>
            </a:r>
            <a:r>
              <a:rPr sz="1000" spc="-5" dirty="0">
                <a:latin typeface="Arial"/>
                <a:cs typeface="Arial"/>
              </a:rPr>
              <a:t>but uncertain demand growth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environmental regulations and nuclear plant  </a:t>
            </a:r>
            <a:r>
              <a:rPr sz="1000" dirty="0">
                <a:latin typeface="Arial"/>
                <a:cs typeface="Arial"/>
              </a:rPr>
              <a:t>safety </a:t>
            </a:r>
            <a:r>
              <a:rPr sz="1000" spc="-5" dirty="0">
                <a:latin typeface="Arial"/>
                <a:cs typeface="Arial"/>
              </a:rPr>
              <a:t>concerns are restraining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investments. 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will rise from 88% in 2013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92%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2016 as a result, giving suppliers pricing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power.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top Steam Turbine manufacturers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583565" lvl="3" indent="-227965">
              <a:lnSpc>
                <a:spcPct val="100000"/>
              </a:lnSpc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(Germany)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Alstom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(France)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(US)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Ansaldo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(Italy)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BHEL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(India)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MHI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Shanghai Electric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(China)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Hitachi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Doosan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(Korea)</a:t>
            </a:r>
            <a:endParaRPr sz="1000">
              <a:latin typeface="Arial"/>
              <a:cs typeface="Arial"/>
            </a:endParaRPr>
          </a:p>
          <a:p>
            <a:pPr marL="583565" lvl="3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Toshiba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(Japan)</a:t>
            </a:r>
            <a:endParaRPr sz="1000">
              <a:latin typeface="Arial"/>
              <a:cs typeface="Arial"/>
            </a:endParaRPr>
          </a:p>
          <a:p>
            <a:pPr marL="127000" marR="5143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Capacity additions in 2012 H1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kept up with demand growth, pushing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utilization  rates down from 88% in 2011 to 86% in 2012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1767" y="2462045"/>
            <a:ext cx="4274185" cy="2197100"/>
          </a:xfrm>
          <a:custGeom>
            <a:avLst/>
            <a:gdLst/>
            <a:ahLst/>
            <a:cxnLst/>
            <a:rect l="l" t="t" r="r" b="b"/>
            <a:pathLst>
              <a:path w="4274185" h="2197100">
                <a:moveTo>
                  <a:pt x="0" y="2197076"/>
                </a:moveTo>
                <a:lnTo>
                  <a:pt x="4273741" y="2197076"/>
                </a:lnTo>
                <a:lnTo>
                  <a:pt x="4273741" y="0"/>
                </a:lnTo>
                <a:lnTo>
                  <a:pt x="0" y="0"/>
                </a:lnTo>
                <a:lnTo>
                  <a:pt x="0" y="219707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8641" y="3941464"/>
            <a:ext cx="0" cy="410845"/>
          </a:xfrm>
          <a:custGeom>
            <a:avLst/>
            <a:gdLst/>
            <a:ahLst/>
            <a:cxnLst/>
            <a:rect l="l" t="t" r="r" b="b"/>
            <a:pathLst>
              <a:path h="410845">
                <a:moveTo>
                  <a:pt x="0" y="0"/>
                </a:moveTo>
                <a:lnTo>
                  <a:pt x="0" y="410526"/>
                </a:lnTo>
              </a:path>
            </a:pathLst>
          </a:custGeom>
          <a:ln w="9144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38269" y="393690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508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82470" y="3933862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812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26671" y="392930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69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70871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14310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58510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02711" y="3932341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64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46150" y="3932341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64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90350" y="3932341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64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34551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78751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22190" y="392930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690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66391" y="3926259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73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10591" y="3923219"/>
            <a:ext cx="0" cy="429259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0" y="0"/>
                </a:moveTo>
                <a:lnTo>
                  <a:pt x="0" y="42877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54792" y="3921698"/>
            <a:ext cx="0" cy="430530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0"/>
                </a:moveTo>
                <a:lnTo>
                  <a:pt x="0" y="43029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98230" y="3927780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210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42431" y="3933862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812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86632" y="3939944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0"/>
                </a:moveTo>
                <a:lnTo>
                  <a:pt x="0" y="412046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30070" y="3946025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5965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74270" y="3944505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485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18471" y="3941464"/>
            <a:ext cx="0" cy="410845"/>
          </a:xfrm>
          <a:custGeom>
            <a:avLst/>
            <a:gdLst/>
            <a:ahLst/>
            <a:cxnLst/>
            <a:rect l="l" t="t" r="r" b="b"/>
            <a:pathLst>
              <a:path h="410845">
                <a:moveTo>
                  <a:pt x="0" y="0"/>
                </a:moveTo>
                <a:lnTo>
                  <a:pt x="0" y="410526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562672" y="3939944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0"/>
                </a:moveTo>
                <a:lnTo>
                  <a:pt x="0" y="412046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606110" y="393690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508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650311" y="3935382"/>
            <a:ext cx="0" cy="417195"/>
          </a:xfrm>
          <a:custGeom>
            <a:avLst/>
            <a:gdLst/>
            <a:ahLst/>
            <a:cxnLst/>
            <a:rect l="l" t="t" r="r" b="b"/>
            <a:pathLst>
              <a:path h="417195">
                <a:moveTo>
                  <a:pt x="0" y="0"/>
                </a:moveTo>
                <a:lnTo>
                  <a:pt x="0" y="41660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94512" y="3933862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812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38712" y="3932341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649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82151" y="3930821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69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826351" y="3929300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690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70552" y="3927780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210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13990" y="3926259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73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58191" y="392473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02392" y="392473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46592" y="392473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090031" y="392473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34231" y="3924739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8432" y="3923219"/>
            <a:ext cx="0" cy="429259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0" y="0"/>
                </a:moveTo>
                <a:lnTo>
                  <a:pt x="0" y="428772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21870" y="3923219"/>
            <a:ext cx="0" cy="429259"/>
          </a:xfrm>
          <a:custGeom>
            <a:avLst/>
            <a:gdLst/>
            <a:ahLst/>
            <a:cxnLst/>
            <a:rect l="l" t="t" r="r" b="b"/>
            <a:pathLst>
              <a:path h="429260">
                <a:moveTo>
                  <a:pt x="0" y="0"/>
                </a:moveTo>
                <a:lnTo>
                  <a:pt x="0" y="42877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66071" y="3921698"/>
            <a:ext cx="0" cy="430530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0"/>
                </a:moveTo>
                <a:lnTo>
                  <a:pt x="0" y="430292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10272" y="3920178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181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54472" y="3920178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181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97911" y="3920178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0"/>
                </a:moveTo>
                <a:lnTo>
                  <a:pt x="0" y="43181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442112" y="3918657"/>
            <a:ext cx="0" cy="433705"/>
          </a:xfrm>
          <a:custGeom>
            <a:avLst/>
            <a:gdLst/>
            <a:ahLst/>
            <a:cxnLst/>
            <a:rect l="l" t="t" r="r" b="b"/>
            <a:pathLst>
              <a:path h="433704">
                <a:moveTo>
                  <a:pt x="0" y="0"/>
                </a:moveTo>
                <a:lnTo>
                  <a:pt x="0" y="43333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86312" y="3918657"/>
            <a:ext cx="0" cy="433705"/>
          </a:xfrm>
          <a:custGeom>
            <a:avLst/>
            <a:gdLst/>
            <a:ahLst/>
            <a:cxnLst/>
            <a:rect l="l" t="t" r="r" b="b"/>
            <a:pathLst>
              <a:path h="433704">
                <a:moveTo>
                  <a:pt x="0" y="0"/>
                </a:moveTo>
                <a:lnTo>
                  <a:pt x="0" y="433333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529751" y="3917136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85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73951" y="3917137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853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618152" y="3915616"/>
            <a:ext cx="0" cy="436880"/>
          </a:xfrm>
          <a:custGeom>
            <a:avLst/>
            <a:gdLst/>
            <a:ahLst/>
            <a:cxnLst/>
            <a:rect l="l" t="t" r="r" b="b"/>
            <a:pathLst>
              <a:path h="436879">
                <a:moveTo>
                  <a:pt x="0" y="0"/>
                </a:moveTo>
                <a:lnTo>
                  <a:pt x="0" y="43637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62353" y="3915616"/>
            <a:ext cx="0" cy="436880"/>
          </a:xfrm>
          <a:custGeom>
            <a:avLst/>
            <a:gdLst/>
            <a:ahLst/>
            <a:cxnLst/>
            <a:rect l="l" t="t" r="r" b="b"/>
            <a:pathLst>
              <a:path h="436879">
                <a:moveTo>
                  <a:pt x="0" y="0"/>
                </a:moveTo>
                <a:lnTo>
                  <a:pt x="0" y="436374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705791" y="3914095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7894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749992" y="3914095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7894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794192" y="3912575"/>
            <a:ext cx="0" cy="439420"/>
          </a:xfrm>
          <a:custGeom>
            <a:avLst/>
            <a:gdLst/>
            <a:ahLst/>
            <a:cxnLst/>
            <a:rect l="l" t="t" r="r" b="b"/>
            <a:pathLst>
              <a:path h="439420">
                <a:moveTo>
                  <a:pt x="0" y="0"/>
                </a:moveTo>
                <a:lnTo>
                  <a:pt x="0" y="439415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37631" y="3912575"/>
            <a:ext cx="0" cy="439420"/>
          </a:xfrm>
          <a:custGeom>
            <a:avLst/>
            <a:gdLst/>
            <a:ahLst/>
            <a:cxnLst/>
            <a:rect l="l" t="t" r="r" b="b"/>
            <a:pathLst>
              <a:path h="439420">
                <a:moveTo>
                  <a:pt x="0" y="0"/>
                </a:moveTo>
                <a:lnTo>
                  <a:pt x="0" y="439415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81831" y="3911055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0935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926032" y="3911055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0935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970233" y="3909534"/>
            <a:ext cx="0" cy="442595"/>
          </a:xfrm>
          <a:custGeom>
            <a:avLst/>
            <a:gdLst/>
            <a:ahLst/>
            <a:cxnLst/>
            <a:rect l="l" t="t" r="r" b="b"/>
            <a:pathLst>
              <a:path h="442595">
                <a:moveTo>
                  <a:pt x="0" y="0"/>
                </a:moveTo>
                <a:lnTo>
                  <a:pt x="0" y="442456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013671" y="390801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3976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57872" y="390801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3976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02072" y="3906493"/>
            <a:ext cx="0" cy="445770"/>
          </a:xfrm>
          <a:custGeom>
            <a:avLst/>
            <a:gdLst/>
            <a:ahLst/>
            <a:cxnLst/>
            <a:rect l="l" t="t" r="r" b="b"/>
            <a:pathLst>
              <a:path h="445770">
                <a:moveTo>
                  <a:pt x="0" y="0"/>
                </a:moveTo>
                <a:lnTo>
                  <a:pt x="0" y="445497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45511" y="3906493"/>
            <a:ext cx="0" cy="445770"/>
          </a:xfrm>
          <a:custGeom>
            <a:avLst/>
            <a:gdLst/>
            <a:ahLst/>
            <a:cxnLst/>
            <a:rect l="l" t="t" r="r" b="b"/>
            <a:pathLst>
              <a:path h="445770">
                <a:moveTo>
                  <a:pt x="0" y="0"/>
                </a:moveTo>
                <a:lnTo>
                  <a:pt x="0" y="44549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89711" y="3904973"/>
            <a:ext cx="0" cy="447040"/>
          </a:xfrm>
          <a:custGeom>
            <a:avLst/>
            <a:gdLst/>
            <a:ahLst/>
            <a:cxnLst/>
            <a:rect l="l" t="t" r="r" b="b"/>
            <a:pathLst>
              <a:path h="447039">
                <a:moveTo>
                  <a:pt x="0" y="0"/>
                </a:moveTo>
                <a:lnTo>
                  <a:pt x="0" y="44701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233912" y="3904973"/>
            <a:ext cx="0" cy="447040"/>
          </a:xfrm>
          <a:custGeom>
            <a:avLst/>
            <a:gdLst/>
            <a:ahLst/>
            <a:cxnLst/>
            <a:rect l="l" t="t" r="r" b="b"/>
            <a:pathLst>
              <a:path h="447039">
                <a:moveTo>
                  <a:pt x="0" y="0"/>
                </a:moveTo>
                <a:lnTo>
                  <a:pt x="0" y="447017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78113" y="3903452"/>
            <a:ext cx="0" cy="448945"/>
          </a:xfrm>
          <a:custGeom>
            <a:avLst/>
            <a:gdLst/>
            <a:ahLst/>
            <a:cxnLst/>
            <a:rect l="l" t="t" r="r" b="b"/>
            <a:pathLst>
              <a:path h="448945">
                <a:moveTo>
                  <a:pt x="0" y="0"/>
                </a:moveTo>
                <a:lnTo>
                  <a:pt x="0" y="448538"/>
                </a:lnTo>
              </a:path>
            </a:pathLst>
          </a:custGeom>
          <a:ln w="18289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21551" y="3903452"/>
            <a:ext cx="0" cy="448945"/>
          </a:xfrm>
          <a:custGeom>
            <a:avLst/>
            <a:gdLst/>
            <a:ahLst/>
            <a:cxnLst/>
            <a:rect l="l" t="t" r="r" b="b"/>
            <a:pathLst>
              <a:path h="448945">
                <a:moveTo>
                  <a:pt x="0" y="0"/>
                </a:moveTo>
                <a:lnTo>
                  <a:pt x="0" y="448538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365752" y="3901932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50058"/>
                </a:lnTo>
              </a:path>
            </a:pathLst>
          </a:custGeom>
          <a:ln w="16765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598641" y="3692107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9356"/>
                </a:lnTo>
              </a:path>
            </a:pathLst>
          </a:custGeom>
          <a:ln w="9144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38269" y="3682984"/>
            <a:ext cx="0" cy="254000"/>
          </a:xfrm>
          <a:custGeom>
            <a:avLst/>
            <a:gdLst/>
            <a:ahLst/>
            <a:cxnLst/>
            <a:rect l="l" t="t" r="r" b="b"/>
            <a:pathLst>
              <a:path h="254000">
                <a:moveTo>
                  <a:pt x="0" y="0"/>
                </a:moveTo>
                <a:lnTo>
                  <a:pt x="0" y="25391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682470" y="3675382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847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26671" y="3667780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520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770871" y="3661698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912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814310" y="3654095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72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858510" y="3648014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280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902711" y="3640411"/>
            <a:ext cx="0" cy="292100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929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946150" y="3638891"/>
            <a:ext cx="0" cy="294005"/>
          </a:xfrm>
          <a:custGeom>
            <a:avLst/>
            <a:gdLst/>
            <a:ahLst/>
            <a:cxnLst/>
            <a:rect l="l" t="t" r="r" b="b"/>
            <a:pathLst>
              <a:path h="294004">
                <a:moveTo>
                  <a:pt x="0" y="0"/>
                </a:moveTo>
                <a:lnTo>
                  <a:pt x="0" y="293450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990350" y="3635850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6491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034551" y="3632809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011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078751" y="3629768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122190" y="3622166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7134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166391" y="3614563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69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10591" y="3606961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254792" y="3599358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39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298230" y="3616084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69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342431" y="3632809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386632" y="3649534"/>
            <a:ext cx="0" cy="290830"/>
          </a:xfrm>
          <a:custGeom>
            <a:avLst/>
            <a:gdLst/>
            <a:ahLst/>
            <a:cxnLst/>
            <a:rect l="l" t="t" r="r" b="b"/>
            <a:pathLst>
              <a:path h="290829">
                <a:moveTo>
                  <a:pt x="0" y="0"/>
                </a:moveTo>
                <a:lnTo>
                  <a:pt x="0" y="29040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30070" y="3664739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128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474270" y="3664739"/>
            <a:ext cx="0" cy="280035"/>
          </a:xfrm>
          <a:custGeom>
            <a:avLst/>
            <a:gdLst/>
            <a:ahLst/>
            <a:cxnLst/>
            <a:rect l="l" t="t" r="r" b="b"/>
            <a:pathLst>
              <a:path h="280035">
                <a:moveTo>
                  <a:pt x="0" y="0"/>
                </a:moveTo>
                <a:lnTo>
                  <a:pt x="0" y="27976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518471" y="3664739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72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562672" y="3664739"/>
            <a:ext cx="0" cy="275590"/>
          </a:xfrm>
          <a:custGeom>
            <a:avLst/>
            <a:gdLst/>
            <a:ahLst/>
            <a:cxnLst/>
            <a:rect l="l" t="t" r="r" b="b"/>
            <a:pathLst>
              <a:path h="275589">
                <a:moveTo>
                  <a:pt x="0" y="0"/>
                </a:moveTo>
                <a:lnTo>
                  <a:pt x="0" y="275204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606110" y="3666259"/>
            <a:ext cx="0" cy="271145"/>
          </a:xfrm>
          <a:custGeom>
            <a:avLst/>
            <a:gdLst/>
            <a:ahLst/>
            <a:cxnLst/>
            <a:rect l="l" t="t" r="r" b="b"/>
            <a:pathLst>
              <a:path h="271145">
                <a:moveTo>
                  <a:pt x="0" y="0"/>
                </a:moveTo>
                <a:lnTo>
                  <a:pt x="0" y="270643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650311" y="3658657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725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694512" y="3651055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280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38712" y="3643452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0" y="28888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782151" y="3635850"/>
            <a:ext cx="0" cy="295275"/>
          </a:xfrm>
          <a:custGeom>
            <a:avLst/>
            <a:gdLst/>
            <a:ahLst/>
            <a:cxnLst/>
            <a:rect l="l" t="t" r="r" b="b"/>
            <a:pathLst>
              <a:path h="295275">
                <a:moveTo>
                  <a:pt x="0" y="0"/>
                </a:moveTo>
                <a:lnTo>
                  <a:pt x="0" y="29497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26351" y="3629768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532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870552" y="3625207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573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13990" y="3620645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614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958191" y="3616084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8655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002392" y="3613043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69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046592" y="3610002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73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090031" y="3608482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134231" y="3605441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298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178432" y="3605441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5">
                <a:moveTo>
                  <a:pt x="0" y="0"/>
                </a:moveTo>
                <a:lnTo>
                  <a:pt x="0" y="317777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221870" y="3606961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66071" y="3606961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73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310272" y="3606961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354472" y="3606961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397911" y="3606961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442112" y="3605441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486312" y="3605441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29751" y="3603920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73951" y="3600879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25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18152" y="3597838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5">
                <a:moveTo>
                  <a:pt x="0" y="0"/>
                </a:moveTo>
                <a:lnTo>
                  <a:pt x="0" y="31777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62353" y="3596318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29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705791" y="3591756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39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749992" y="3588715"/>
            <a:ext cx="0" cy="325755"/>
          </a:xfrm>
          <a:custGeom>
            <a:avLst/>
            <a:gdLst/>
            <a:ahLst/>
            <a:cxnLst/>
            <a:rect l="l" t="t" r="r" b="b"/>
            <a:pathLst>
              <a:path h="325754">
                <a:moveTo>
                  <a:pt x="0" y="0"/>
                </a:moveTo>
                <a:lnTo>
                  <a:pt x="0" y="32538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794192" y="3585674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90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837631" y="3582634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941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881831" y="3579593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2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26032" y="3576552"/>
            <a:ext cx="0" cy="334645"/>
          </a:xfrm>
          <a:custGeom>
            <a:avLst/>
            <a:gdLst/>
            <a:ahLst/>
            <a:cxnLst/>
            <a:rect l="l" t="t" r="r" b="b"/>
            <a:pathLst>
              <a:path h="334645">
                <a:moveTo>
                  <a:pt x="0" y="0"/>
                </a:moveTo>
                <a:lnTo>
                  <a:pt x="0" y="334503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970233" y="3571990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543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013671" y="3568949"/>
            <a:ext cx="0" cy="339090"/>
          </a:xfrm>
          <a:custGeom>
            <a:avLst/>
            <a:gdLst/>
            <a:ahLst/>
            <a:cxnLst/>
            <a:rect l="l" t="t" r="r" b="b"/>
            <a:pathLst>
              <a:path h="339089">
                <a:moveTo>
                  <a:pt x="0" y="0"/>
                </a:moveTo>
                <a:lnTo>
                  <a:pt x="0" y="339064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57872" y="3565908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210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02072" y="3562867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3625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45511" y="3558306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18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189711" y="3555265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707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233912" y="3552224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2748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278113" y="3547663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5">
                <a:moveTo>
                  <a:pt x="0" y="0"/>
                </a:moveTo>
                <a:lnTo>
                  <a:pt x="0" y="355789"/>
                </a:lnTo>
              </a:path>
            </a:pathLst>
          </a:custGeom>
          <a:ln w="1828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321551" y="3544622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8830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365752" y="3540061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871"/>
                </a:lnTo>
              </a:path>
            </a:pathLst>
          </a:custGeom>
          <a:ln w="16765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598641" y="3383452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8655"/>
                </a:lnTo>
              </a:path>
            </a:pathLst>
          </a:custGeom>
          <a:ln w="9144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638269" y="3372809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4">
                <a:moveTo>
                  <a:pt x="0" y="0"/>
                </a:moveTo>
                <a:lnTo>
                  <a:pt x="0" y="31017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682470" y="3362166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1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726671" y="3350002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5">
                <a:moveTo>
                  <a:pt x="0" y="0"/>
                </a:moveTo>
                <a:lnTo>
                  <a:pt x="0" y="31777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770871" y="3337838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814310" y="3324154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94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858510" y="3310470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543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902711" y="3298306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2105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946150" y="3293745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14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990350" y="3290704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14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3034551" y="3287663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14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3078751" y="3284621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14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22190" y="3270937"/>
            <a:ext cx="0" cy="351790"/>
          </a:xfrm>
          <a:custGeom>
            <a:avLst/>
            <a:gdLst/>
            <a:ahLst/>
            <a:cxnLst/>
            <a:rect l="l" t="t" r="r" b="b"/>
            <a:pathLst>
              <a:path h="351789">
                <a:moveTo>
                  <a:pt x="0" y="0"/>
                </a:moveTo>
                <a:lnTo>
                  <a:pt x="0" y="35122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166391" y="3257253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31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10591" y="3242049"/>
            <a:ext cx="0" cy="365125"/>
          </a:xfrm>
          <a:custGeom>
            <a:avLst/>
            <a:gdLst/>
            <a:ahLst/>
            <a:cxnLst/>
            <a:rect l="l" t="t" r="r" b="b"/>
            <a:pathLst>
              <a:path h="365125">
                <a:moveTo>
                  <a:pt x="0" y="0"/>
                </a:moveTo>
                <a:lnTo>
                  <a:pt x="0" y="364912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254792" y="3228364"/>
            <a:ext cx="0" cy="371475"/>
          </a:xfrm>
          <a:custGeom>
            <a:avLst/>
            <a:gdLst/>
            <a:ahLst/>
            <a:cxnLst/>
            <a:rect l="l" t="t" r="r" b="b"/>
            <a:pathLst>
              <a:path h="371475">
                <a:moveTo>
                  <a:pt x="0" y="0"/>
                </a:moveTo>
                <a:lnTo>
                  <a:pt x="0" y="37099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298230" y="3249651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643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342431" y="3270937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87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386632" y="3292224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31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3430070" y="3311990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274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474270" y="3308949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5">
                <a:moveTo>
                  <a:pt x="0" y="0"/>
                </a:moveTo>
                <a:lnTo>
                  <a:pt x="0" y="355789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518471" y="3307429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31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562672" y="3304388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35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06110" y="3302867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9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650311" y="3284622"/>
            <a:ext cx="0" cy="374650"/>
          </a:xfrm>
          <a:custGeom>
            <a:avLst/>
            <a:gdLst/>
            <a:ahLst/>
            <a:cxnLst/>
            <a:rect l="l" t="t" r="r" b="b"/>
            <a:pathLst>
              <a:path h="374650">
                <a:moveTo>
                  <a:pt x="0" y="0"/>
                </a:moveTo>
                <a:lnTo>
                  <a:pt x="0" y="37403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694512" y="3266376"/>
            <a:ext cx="0" cy="384810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678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38712" y="324813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782151" y="3228364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485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3826351" y="3213160"/>
            <a:ext cx="0" cy="417195"/>
          </a:xfrm>
          <a:custGeom>
            <a:avLst/>
            <a:gdLst/>
            <a:ahLst/>
            <a:cxnLst/>
            <a:rect l="l" t="t" r="r" b="b"/>
            <a:pathLst>
              <a:path h="417195">
                <a:moveTo>
                  <a:pt x="0" y="0"/>
                </a:moveTo>
                <a:lnTo>
                  <a:pt x="0" y="41660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870552" y="3197955"/>
            <a:ext cx="0" cy="427355"/>
          </a:xfrm>
          <a:custGeom>
            <a:avLst/>
            <a:gdLst/>
            <a:ahLst/>
            <a:cxnLst/>
            <a:rect l="l" t="t" r="r" b="b"/>
            <a:pathLst>
              <a:path h="427354">
                <a:moveTo>
                  <a:pt x="0" y="0"/>
                </a:moveTo>
                <a:lnTo>
                  <a:pt x="0" y="427251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913990" y="3181230"/>
            <a:ext cx="0" cy="439420"/>
          </a:xfrm>
          <a:custGeom>
            <a:avLst/>
            <a:gdLst/>
            <a:ahLst/>
            <a:cxnLst/>
            <a:rect l="l" t="t" r="r" b="b"/>
            <a:pathLst>
              <a:path h="439420">
                <a:moveTo>
                  <a:pt x="0" y="0"/>
                </a:moveTo>
                <a:lnTo>
                  <a:pt x="0" y="43941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958191" y="3166025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50058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002392" y="3155382"/>
            <a:ext cx="0" cy="457834"/>
          </a:xfrm>
          <a:custGeom>
            <a:avLst/>
            <a:gdLst/>
            <a:ahLst/>
            <a:cxnLst/>
            <a:rect l="l" t="t" r="r" b="b"/>
            <a:pathLst>
              <a:path h="457835">
                <a:moveTo>
                  <a:pt x="0" y="0"/>
                </a:moveTo>
                <a:lnTo>
                  <a:pt x="0" y="45766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046592" y="3146259"/>
            <a:ext cx="0" cy="464184"/>
          </a:xfrm>
          <a:custGeom>
            <a:avLst/>
            <a:gdLst/>
            <a:ahLst/>
            <a:cxnLst/>
            <a:rect l="l" t="t" r="r" b="b"/>
            <a:pathLst>
              <a:path h="464185">
                <a:moveTo>
                  <a:pt x="0" y="0"/>
                </a:moveTo>
                <a:lnTo>
                  <a:pt x="0" y="46374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090031" y="3137136"/>
            <a:ext cx="0" cy="471805"/>
          </a:xfrm>
          <a:custGeom>
            <a:avLst/>
            <a:gdLst/>
            <a:ahLst/>
            <a:cxnLst/>
            <a:rect l="l" t="t" r="r" b="b"/>
            <a:pathLst>
              <a:path h="471804">
                <a:moveTo>
                  <a:pt x="0" y="0"/>
                </a:moveTo>
                <a:lnTo>
                  <a:pt x="0" y="471345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134231" y="3128013"/>
            <a:ext cx="0" cy="477520"/>
          </a:xfrm>
          <a:custGeom>
            <a:avLst/>
            <a:gdLst/>
            <a:ahLst/>
            <a:cxnLst/>
            <a:rect l="l" t="t" r="r" b="b"/>
            <a:pathLst>
              <a:path h="477520">
                <a:moveTo>
                  <a:pt x="0" y="0"/>
                </a:moveTo>
                <a:lnTo>
                  <a:pt x="0" y="47742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178432" y="3118891"/>
            <a:ext cx="0" cy="487045"/>
          </a:xfrm>
          <a:custGeom>
            <a:avLst/>
            <a:gdLst/>
            <a:ahLst/>
            <a:cxnLst/>
            <a:rect l="l" t="t" r="r" b="b"/>
            <a:pathLst>
              <a:path h="487045">
                <a:moveTo>
                  <a:pt x="0" y="0"/>
                </a:moveTo>
                <a:lnTo>
                  <a:pt x="0" y="486549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221870" y="3109768"/>
            <a:ext cx="0" cy="497205"/>
          </a:xfrm>
          <a:custGeom>
            <a:avLst/>
            <a:gdLst/>
            <a:ahLst/>
            <a:cxnLst/>
            <a:rect l="l" t="t" r="r" b="b"/>
            <a:pathLst>
              <a:path h="497204">
                <a:moveTo>
                  <a:pt x="0" y="0"/>
                </a:moveTo>
                <a:lnTo>
                  <a:pt x="0" y="49719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266071" y="3100645"/>
            <a:ext cx="0" cy="506730"/>
          </a:xfrm>
          <a:custGeom>
            <a:avLst/>
            <a:gdLst/>
            <a:ahLst/>
            <a:cxnLst/>
            <a:rect l="l" t="t" r="r" b="b"/>
            <a:pathLst>
              <a:path h="506729">
                <a:moveTo>
                  <a:pt x="0" y="0"/>
                </a:moveTo>
                <a:lnTo>
                  <a:pt x="0" y="50631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310272" y="3091522"/>
            <a:ext cx="0" cy="515620"/>
          </a:xfrm>
          <a:custGeom>
            <a:avLst/>
            <a:gdLst/>
            <a:ahLst/>
            <a:cxnLst/>
            <a:rect l="l" t="t" r="r" b="b"/>
            <a:pathLst>
              <a:path h="515620">
                <a:moveTo>
                  <a:pt x="0" y="0"/>
                </a:moveTo>
                <a:lnTo>
                  <a:pt x="0" y="515438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354472" y="3082399"/>
            <a:ext cx="0" cy="525145"/>
          </a:xfrm>
          <a:custGeom>
            <a:avLst/>
            <a:gdLst/>
            <a:ahLst/>
            <a:cxnLst/>
            <a:rect l="l" t="t" r="r" b="b"/>
            <a:pathLst>
              <a:path h="525145">
                <a:moveTo>
                  <a:pt x="0" y="0"/>
                </a:moveTo>
                <a:lnTo>
                  <a:pt x="0" y="524561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397911" y="3071756"/>
            <a:ext cx="0" cy="535305"/>
          </a:xfrm>
          <a:custGeom>
            <a:avLst/>
            <a:gdLst/>
            <a:ahLst/>
            <a:cxnLst/>
            <a:rect l="l" t="t" r="r" b="b"/>
            <a:pathLst>
              <a:path h="535304">
                <a:moveTo>
                  <a:pt x="0" y="0"/>
                </a:moveTo>
                <a:lnTo>
                  <a:pt x="0" y="53520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442112" y="3062633"/>
            <a:ext cx="0" cy="542925"/>
          </a:xfrm>
          <a:custGeom>
            <a:avLst/>
            <a:gdLst/>
            <a:ahLst/>
            <a:cxnLst/>
            <a:rect l="l" t="t" r="r" b="b"/>
            <a:pathLst>
              <a:path h="542925">
                <a:moveTo>
                  <a:pt x="0" y="0"/>
                </a:moveTo>
                <a:lnTo>
                  <a:pt x="0" y="54280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4486312" y="3051990"/>
            <a:ext cx="0" cy="553720"/>
          </a:xfrm>
          <a:custGeom>
            <a:avLst/>
            <a:gdLst/>
            <a:ahLst/>
            <a:cxnLst/>
            <a:rect l="l" t="t" r="r" b="b"/>
            <a:pathLst>
              <a:path h="553720">
                <a:moveTo>
                  <a:pt x="0" y="0"/>
                </a:moveTo>
                <a:lnTo>
                  <a:pt x="0" y="55345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529751" y="3039826"/>
            <a:ext cx="0" cy="564515"/>
          </a:xfrm>
          <a:custGeom>
            <a:avLst/>
            <a:gdLst/>
            <a:ahLst/>
            <a:cxnLst/>
            <a:rect l="l" t="t" r="r" b="b"/>
            <a:pathLst>
              <a:path h="564514">
                <a:moveTo>
                  <a:pt x="0" y="0"/>
                </a:moveTo>
                <a:lnTo>
                  <a:pt x="0" y="56409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573951" y="3026142"/>
            <a:ext cx="0" cy="575310"/>
          </a:xfrm>
          <a:custGeom>
            <a:avLst/>
            <a:gdLst/>
            <a:ahLst/>
            <a:cxnLst/>
            <a:rect l="l" t="t" r="r" b="b"/>
            <a:pathLst>
              <a:path h="575310">
                <a:moveTo>
                  <a:pt x="0" y="0"/>
                </a:moveTo>
                <a:lnTo>
                  <a:pt x="0" y="574737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18152" y="3013978"/>
            <a:ext cx="0" cy="584200"/>
          </a:xfrm>
          <a:custGeom>
            <a:avLst/>
            <a:gdLst/>
            <a:ahLst/>
            <a:cxnLst/>
            <a:rect l="l" t="t" r="r" b="b"/>
            <a:pathLst>
              <a:path h="584200">
                <a:moveTo>
                  <a:pt x="0" y="0"/>
                </a:moveTo>
                <a:lnTo>
                  <a:pt x="0" y="58385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4662353" y="3000294"/>
            <a:ext cx="0" cy="596265"/>
          </a:xfrm>
          <a:custGeom>
            <a:avLst/>
            <a:gdLst/>
            <a:ahLst/>
            <a:cxnLst/>
            <a:rect l="l" t="t" r="r" b="b"/>
            <a:pathLst>
              <a:path h="596264">
                <a:moveTo>
                  <a:pt x="0" y="0"/>
                </a:moveTo>
                <a:lnTo>
                  <a:pt x="0" y="596023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705791" y="2985089"/>
            <a:ext cx="0" cy="607060"/>
          </a:xfrm>
          <a:custGeom>
            <a:avLst/>
            <a:gdLst/>
            <a:ahLst/>
            <a:cxnLst/>
            <a:rect l="l" t="t" r="r" b="b"/>
            <a:pathLst>
              <a:path h="607060">
                <a:moveTo>
                  <a:pt x="0" y="0"/>
                </a:moveTo>
                <a:lnTo>
                  <a:pt x="0" y="606666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749992" y="2969885"/>
            <a:ext cx="0" cy="619125"/>
          </a:xfrm>
          <a:custGeom>
            <a:avLst/>
            <a:gdLst/>
            <a:ahLst/>
            <a:cxnLst/>
            <a:rect l="l" t="t" r="r" b="b"/>
            <a:pathLst>
              <a:path h="619125">
                <a:moveTo>
                  <a:pt x="0" y="0"/>
                </a:moveTo>
                <a:lnTo>
                  <a:pt x="0" y="618830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794192" y="2954680"/>
            <a:ext cx="0" cy="631190"/>
          </a:xfrm>
          <a:custGeom>
            <a:avLst/>
            <a:gdLst/>
            <a:ahLst/>
            <a:cxnLst/>
            <a:rect l="l" t="t" r="r" b="b"/>
            <a:pathLst>
              <a:path h="631189">
                <a:moveTo>
                  <a:pt x="0" y="0"/>
                </a:moveTo>
                <a:lnTo>
                  <a:pt x="0" y="63099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837631" y="2939475"/>
            <a:ext cx="0" cy="643255"/>
          </a:xfrm>
          <a:custGeom>
            <a:avLst/>
            <a:gdLst/>
            <a:ahLst/>
            <a:cxnLst/>
            <a:rect l="l" t="t" r="r" b="b"/>
            <a:pathLst>
              <a:path h="643254">
                <a:moveTo>
                  <a:pt x="0" y="0"/>
                </a:moveTo>
                <a:lnTo>
                  <a:pt x="0" y="643158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881831" y="2922750"/>
            <a:ext cx="0" cy="657225"/>
          </a:xfrm>
          <a:custGeom>
            <a:avLst/>
            <a:gdLst/>
            <a:ahLst/>
            <a:cxnLst/>
            <a:rect l="l" t="t" r="r" b="b"/>
            <a:pathLst>
              <a:path h="657225">
                <a:moveTo>
                  <a:pt x="0" y="0"/>
                </a:moveTo>
                <a:lnTo>
                  <a:pt x="0" y="656842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926032" y="2906025"/>
            <a:ext cx="0" cy="670560"/>
          </a:xfrm>
          <a:custGeom>
            <a:avLst/>
            <a:gdLst/>
            <a:ahLst/>
            <a:cxnLst/>
            <a:rect l="l" t="t" r="r" b="b"/>
            <a:pathLst>
              <a:path h="670560">
                <a:moveTo>
                  <a:pt x="0" y="0"/>
                </a:moveTo>
                <a:lnTo>
                  <a:pt x="0" y="67052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970233" y="2889300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69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013671" y="2872575"/>
            <a:ext cx="0" cy="696595"/>
          </a:xfrm>
          <a:custGeom>
            <a:avLst/>
            <a:gdLst/>
            <a:ahLst/>
            <a:cxnLst/>
            <a:rect l="l" t="t" r="r" b="b"/>
            <a:pathLst>
              <a:path h="696595">
                <a:moveTo>
                  <a:pt x="0" y="0"/>
                </a:moveTo>
                <a:lnTo>
                  <a:pt x="0" y="69637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057872" y="2855850"/>
            <a:ext cx="0" cy="710565"/>
          </a:xfrm>
          <a:custGeom>
            <a:avLst/>
            <a:gdLst/>
            <a:ahLst/>
            <a:cxnLst/>
            <a:rect l="l" t="t" r="r" b="b"/>
            <a:pathLst>
              <a:path h="710564">
                <a:moveTo>
                  <a:pt x="0" y="0"/>
                </a:moveTo>
                <a:lnTo>
                  <a:pt x="0" y="710058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102072" y="2839124"/>
            <a:ext cx="0" cy="723900"/>
          </a:xfrm>
          <a:custGeom>
            <a:avLst/>
            <a:gdLst/>
            <a:ahLst/>
            <a:cxnLst/>
            <a:rect l="l" t="t" r="r" b="b"/>
            <a:pathLst>
              <a:path h="723900">
                <a:moveTo>
                  <a:pt x="0" y="0"/>
                </a:moveTo>
                <a:lnTo>
                  <a:pt x="0" y="723742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145511" y="2822399"/>
            <a:ext cx="0" cy="735965"/>
          </a:xfrm>
          <a:custGeom>
            <a:avLst/>
            <a:gdLst/>
            <a:ahLst/>
            <a:cxnLst/>
            <a:rect l="l" t="t" r="r" b="b"/>
            <a:pathLst>
              <a:path h="735964">
                <a:moveTo>
                  <a:pt x="0" y="0"/>
                </a:moveTo>
                <a:lnTo>
                  <a:pt x="0" y="735906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189711" y="2805674"/>
            <a:ext cx="0" cy="749935"/>
          </a:xfrm>
          <a:custGeom>
            <a:avLst/>
            <a:gdLst/>
            <a:ahLst/>
            <a:cxnLst/>
            <a:rect l="l" t="t" r="r" b="b"/>
            <a:pathLst>
              <a:path h="749935">
                <a:moveTo>
                  <a:pt x="0" y="0"/>
                </a:moveTo>
                <a:lnTo>
                  <a:pt x="0" y="749590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33912" y="2787429"/>
            <a:ext cx="0" cy="765175"/>
          </a:xfrm>
          <a:custGeom>
            <a:avLst/>
            <a:gdLst/>
            <a:ahLst/>
            <a:cxnLst/>
            <a:rect l="l" t="t" r="r" b="b"/>
            <a:pathLst>
              <a:path h="765175">
                <a:moveTo>
                  <a:pt x="0" y="0"/>
                </a:moveTo>
                <a:lnTo>
                  <a:pt x="0" y="764795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278113" y="2770703"/>
            <a:ext cx="0" cy="777240"/>
          </a:xfrm>
          <a:custGeom>
            <a:avLst/>
            <a:gdLst/>
            <a:ahLst/>
            <a:cxnLst/>
            <a:rect l="l" t="t" r="r" b="b"/>
            <a:pathLst>
              <a:path h="777239">
                <a:moveTo>
                  <a:pt x="0" y="0"/>
                </a:moveTo>
                <a:lnTo>
                  <a:pt x="0" y="776959"/>
                </a:lnTo>
              </a:path>
            </a:pathLst>
          </a:custGeom>
          <a:ln w="18289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21551" y="2752458"/>
            <a:ext cx="0" cy="792480"/>
          </a:xfrm>
          <a:custGeom>
            <a:avLst/>
            <a:gdLst/>
            <a:ahLst/>
            <a:cxnLst/>
            <a:rect l="l" t="t" r="r" b="b"/>
            <a:pathLst>
              <a:path h="792479">
                <a:moveTo>
                  <a:pt x="0" y="0"/>
                </a:moveTo>
                <a:lnTo>
                  <a:pt x="0" y="792164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365752" y="2735733"/>
            <a:ext cx="0" cy="804545"/>
          </a:xfrm>
          <a:custGeom>
            <a:avLst/>
            <a:gdLst/>
            <a:ahLst/>
            <a:cxnLst/>
            <a:rect l="l" t="t" r="r" b="b"/>
            <a:pathLst>
              <a:path h="804545">
                <a:moveTo>
                  <a:pt x="0" y="0"/>
                </a:moveTo>
                <a:lnTo>
                  <a:pt x="0" y="804327"/>
                </a:lnTo>
              </a:path>
            </a:pathLst>
          </a:custGeom>
          <a:ln w="1676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594069" y="2609534"/>
            <a:ext cx="0" cy="1743075"/>
          </a:xfrm>
          <a:custGeom>
            <a:avLst/>
            <a:gdLst/>
            <a:ahLst/>
            <a:cxnLst/>
            <a:rect l="l" t="t" r="r" b="b"/>
            <a:pathLst>
              <a:path h="1743075">
                <a:moveTo>
                  <a:pt x="0" y="1742456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562061" y="435199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62061" y="4134563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562061" y="391713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562061" y="3699710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562061" y="3480762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562061" y="326333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562061" y="304590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562061" y="2826961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562061" y="2609534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2007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594069" y="4351990"/>
            <a:ext cx="2773045" cy="0"/>
          </a:xfrm>
          <a:custGeom>
            <a:avLst/>
            <a:gdLst/>
            <a:ahLst/>
            <a:cxnLst/>
            <a:rect l="l" t="t" r="r" b="b"/>
            <a:pathLst>
              <a:path w="2773045">
                <a:moveTo>
                  <a:pt x="0" y="0"/>
                </a:moveTo>
                <a:lnTo>
                  <a:pt x="277244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594069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770871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946150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122952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298230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475033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650311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825589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002392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177670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354472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529751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706553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881831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058634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233912" y="4351990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45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 txBox="1"/>
          <p:nvPr/>
        </p:nvSpPr>
        <p:spPr>
          <a:xfrm>
            <a:off x="2189585" y="3407783"/>
            <a:ext cx="294640" cy="36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2189345" y="2535921"/>
            <a:ext cx="295275" cy="797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7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,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2189585" y="3843853"/>
            <a:ext cx="3117215" cy="708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2,000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1,000</a:t>
            </a:r>
            <a:endParaRPr sz="850">
              <a:latin typeface="Arial"/>
              <a:cs typeface="Arial"/>
            </a:endParaRPr>
          </a:p>
          <a:p>
            <a:pPr marL="247015">
              <a:lnSpc>
                <a:spcPts val="1015"/>
              </a:lnSpc>
              <a:spcBef>
                <a:spcPts val="695"/>
              </a:spcBef>
            </a:pPr>
            <a:r>
              <a:rPr sz="850" b="1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  <a:p>
            <a:pPr marL="258445">
              <a:lnSpc>
                <a:spcPts val="1015"/>
              </a:lnSpc>
            </a:pP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05 </a:t>
            </a:r>
            <a:r>
              <a:rPr sz="850" b="1" spc="-65" dirty="0">
                <a:solidFill>
                  <a:srgbClr val="404040"/>
                </a:solidFill>
                <a:latin typeface="Arial"/>
                <a:cs typeface="Arial"/>
              </a:rPr>
              <a:t>Q106  </a:t>
            </a:r>
            <a:r>
              <a:rPr sz="850" b="1" spc="-5" dirty="0">
                <a:solidFill>
                  <a:srgbClr val="404040"/>
                </a:solidFill>
                <a:latin typeface="Arial"/>
                <a:cs typeface="Arial"/>
              </a:rPr>
              <a:t>07  08  09  10  11  12  13  14  15  16  17  18  19</a:t>
            </a:r>
            <a:r>
              <a:rPr sz="850" b="1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85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746739" y="3294572"/>
            <a:ext cx="328930" cy="362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65"/>
              </a:lnSpc>
            </a:pP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Sales</a:t>
            </a:r>
            <a:r>
              <a:rPr sz="6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endParaRPr sz="600">
              <a:latin typeface="Arial"/>
              <a:cs typeface="Arial"/>
            </a:endParaRPr>
          </a:p>
          <a:p>
            <a:pPr marL="13970" marR="5080" indent="1270">
              <a:lnSpc>
                <a:spcPct val="95600"/>
              </a:lnSpc>
              <a:spcBef>
                <a:spcPts val="10"/>
              </a:spcBef>
            </a:pP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No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m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600" b="1" spc="-10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al 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Dollars  </a:t>
            </a:r>
            <a:r>
              <a:rPr sz="600" b="1" dirty="0">
                <a:solidFill>
                  <a:srgbClr val="404040"/>
                </a:solidFill>
                <a:latin typeface="Arial"/>
                <a:cs typeface="Arial"/>
              </a:rPr>
              <a:t>($M</a:t>
            </a:r>
            <a:r>
              <a:rPr sz="600" b="1" spc="-10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04040"/>
                </a:solidFill>
                <a:latin typeface="Arial"/>
                <a:cs typeface="Arial"/>
              </a:rPr>
              <a:t>US)</a:t>
            </a:r>
            <a:endParaRPr sz="600">
              <a:latin typeface="Arial"/>
              <a:cs typeface="Arial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5470157" y="3287663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469824"/>
                </a:moveTo>
                <a:lnTo>
                  <a:pt x="469440" y="469824"/>
                </a:lnTo>
                <a:lnTo>
                  <a:pt x="469440" y="0"/>
                </a:lnTo>
                <a:lnTo>
                  <a:pt x="0" y="0"/>
                </a:lnTo>
                <a:lnTo>
                  <a:pt x="0" y="4698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5470157" y="3287663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469824"/>
                </a:moveTo>
                <a:lnTo>
                  <a:pt x="469440" y="469824"/>
                </a:lnTo>
                <a:lnTo>
                  <a:pt x="469440" y="0"/>
                </a:lnTo>
                <a:lnTo>
                  <a:pt x="0" y="0"/>
                </a:lnTo>
                <a:lnTo>
                  <a:pt x="0" y="4698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517406" y="3365967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517406" y="3522575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517406" y="3679183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3" y="0"/>
                </a:lnTo>
              </a:path>
            </a:pathLst>
          </a:custGeom>
          <a:ln w="3801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 txBox="1"/>
          <p:nvPr/>
        </p:nvSpPr>
        <p:spPr>
          <a:xfrm>
            <a:off x="5470157" y="3287663"/>
            <a:ext cx="469900" cy="46990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10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Asia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EMEA</a:t>
            </a:r>
            <a:endParaRPr sz="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509"/>
              </a:spcBef>
            </a:pPr>
            <a:r>
              <a:rPr sz="600" spc="-5" dirty="0">
                <a:solidFill>
                  <a:srgbClr val="404040"/>
                </a:solidFill>
                <a:latin typeface="Arial"/>
                <a:cs typeface="Arial"/>
              </a:rPr>
              <a:t>Americas</a:t>
            </a:r>
            <a:endParaRPr sz="600">
              <a:latin typeface="Arial"/>
              <a:cs typeface="Arial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691767" y="2462045"/>
            <a:ext cx="4274185" cy="2197100"/>
          </a:xfrm>
          <a:custGeom>
            <a:avLst/>
            <a:gdLst/>
            <a:ahLst/>
            <a:cxnLst/>
            <a:rect l="l" t="t" r="r" b="b"/>
            <a:pathLst>
              <a:path w="4274185" h="2197100">
                <a:moveTo>
                  <a:pt x="0" y="2197076"/>
                </a:moveTo>
                <a:lnTo>
                  <a:pt x="4273741" y="2197076"/>
                </a:lnTo>
                <a:lnTo>
                  <a:pt x="4273741" y="0"/>
                </a:lnTo>
                <a:lnTo>
                  <a:pt x="0" y="0"/>
                </a:lnTo>
                <a:lnTo>
                  <a:pt x="0" y="21970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44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47546"/>
            <a:ext cx="5579745" cy="5743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marR="5080" indent="-227965">
              <a:lnSpc>
                <a:spcPct val="1437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 completed a 17k square </a:t>
            </a:r>
            <a:r>
              <a:rPr sz="1000" dirty="0">
                <a:latin typeface="Arial"/>
                <a:cs typeface="Arial"/>
              </a:rPr>
              <a:t>meter </a:t>
            </a:r>
            <a:r>
              <a:rPr sz="1000" spc="-5" dirty="0">
                <a:latin typeface="Arial"/>
                <a:cs typeface="Arial"/>
              </a:rPr>
              <a:t>expansion at its Vadodara, India plant in 2011 Q4,  tripling the plant’s capacity. It added three </a:t>
            </a:r>
            <a:r>
              <a:rPr sz="1000" dirty="0">
                <a:latin typeface="Arial"/>
                <a:cs typeface="Arial"/>
              </a:rPr>
              <a:t>production </a:t>
            </a:r>
            <a:r>
              <a:rPr sz="1000" spc="-5" dirty="0">
                <a:latin typeface="Arial"/>
                <a:cs typeface="Arial"/>
              </a:rPr>
              <a:t>bays, 200 </a:t>
            </a:r>
            <a:r>
              <a:rPr sz="1000" dirty="0">
                <a:latin typeface="Arial"/>
                <a:cs typeface="Arial"/>
              </a:rPr>
              <a:t>workers, </a:t>
            </a:r>
            <a:r>
              <a:rPr sz="1000" spc="-5" dirty="0">
                <a:latin typeface="Arial"/>
                <a:cs typeface="Arial"/>
              </a:rPr>
              <a:t>and the </a:t>
            </a:r>
            <a:r>
              <a:rPr sz="1000" dirty="0">
                <a:latin typeface="Arial"/>
                <a:cs typeface="Arial"/>
              </a:rPr>
              <a:t>capability  </a:t>
            </a:r>
            <a:r>
              <a:rPr sz="1000" spc="-5" dirty="0">
                <a:latin typeface="Arial"/>
                <a:cs typeface="Arial"/>
              </a:rPr>
              <a:t>to manufacture steam turbines with output up to 150 </a:t>
            </a:r>
            <a:r>
              <a:rPr sz="1000" dirty="0">
                <a:latin typeface="Arial"/>
                <a:cs typeface="Arial"/>
              </a:rPr>
              <a:t>MW. The </a:t>
            </a:r>
            <a:r>
              <a:rPr sz="1000" spc="-5" dirty="0">
                <a:latin typeface="Arial"/>
                <a:cs typeface="Arial"/>
              </a:rPr>
              <a:t>plant also </a:t>
            </a:r>
            <a:r>
              <a:rPr sz="1000" dirty="0">
                <a:latin typeface="Arial"/>
                <a:cs typeface="Arial"/>
              </a:rPr>
              <a:t>makes  compressors, </a:t>
            </a:r>
            <a:r>
              <a:rPr sz="1000" spc="-10" dirty="0">
                <a:latin typeface="Arial"/>
                <a:cs typeface="Arial"/>
              </a:rPr>
              <a:t>which </a:t>
            </a:r>
            <a:r>
              <a:rPr sz="1000" spc="-5" dirty="0">
                <a:latin typeface="Arial"/>
                <a:cs typeface="Arial"/>
              </a:rPr>
              <a:t>benefitted from the expansion as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well.</a:t>
            </a:r>
            <a:endParaRPr sz="1000">
              <a:latin typeface="Arial"/>
              <a:cs typeface="Arial"/>
            </a:endParaRPr>
          </a:p>
          <a:p>
            <a:pPr marL="469265" marR="5715" indent="-227965">
              <a:lnSpc>
                <a:spcPct val="143000"/>
              </a:lnSpc>
              <a:spcBef>
                <a:spcPts val="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Hitachi opened a new $600m plant near Chennai, </a:t>
            </a:r>
            <a:r>
              <a:rPr sz="1000" dirty="0">
                <a:latin typeface="Arial"/>
                <a:cs typeface="Arial"/>
              </a:rPr>
              <a:t>India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Q1, with </a:t>
            </a:r>
            <a:r>
              <a:rPr sz="1000" spc="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4 </a:t>
            </a:r>
            <a:r>
              <a:rPr sz="1000" spc="-15" dirty="0">
                <a:latin typeface="Arial"/>
                <a:cs typeface="Arial"/>
              </a:rPr>
              <a:t>GW  </a:t>
            </a:r>
            <a:r>
              <a:rPr sz="1000" spc="-5" dirty="0">
                <a:latin typeface="Arial"/>
                <a:cs typeface="Arial"/>
              </a:rPr>
              <a:t>of new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annually.</a:t>
            </a:r>
            <a:endParaRPr sz="1000">
              <a:latin typeface="Arial"/>
              <a:cs typeface="Arial"/>
            </a:endParaRPr>
          </a:p>
          <a:p>
            <a:pPr marL="469265" marR="39370" indent="-227965">
              <a:lnSpc>
                <a:spcPct val="1433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Chennai-based BGR Energy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entered the </a:t>
            </a:r>
            <a:r>
              <a:rPr sz="1000" dirty="0">
                <a:latin typeface="Arial"/>
                <a:cs typeface="Arial"/>
              </a:rPr>
              <a:t>super-critical </a:t>
            </a:r>
            <a:r>
              <a:rPr sz="1000" spc="-5" dirty="0">
                <a:latin typeface="Arial"/>
                <a:cs typeface="Arial"/>
              </a:rPr>
              <a:t>steam turbine </a:t>
            </a:r>
            <a:r>
              <a:rPr sz="1000" dirty="0">
                <a:latin typeface="Arial"/>
                <a:cs typeface="Arial"/>
              </a:rPr>
              <a:t>segment by  </a:t>
            </a:r>
            <a:r>
              <a:rPr sz="1000" spc="-5" dirty="0">
                <a:latin typeface="Arial"/>
                <a:cs typeface="Arial"/>
              </a:rPr>
              <a:t>investing $1b in two manufacturing facilities in </a:t>
            </a:r>
            <a:r>
              <a:rPr sz="1000" dirty="0">
                <a:latin typeface="Arial"/>
                <a:cs typeface="Arial"/>
              </a:rPr>
              <a:t>Tamil </a:t>
            </a:r>
            <a:r>
              <a:rPr sz="1000" spc="-5" dirty="0">
                <a:latin typeface="Arial"/>
                <a:cs typeface="Arial"/>
              </a:rPr>
              <a:t>Nadu, India, 70% of the of which will  support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steam turbines (the remaining 30% will </a:t>
            </a:r>
            <a:r>
              <a:rPr sz="1000" dirty="0">
                <a:latin typeface="Arial"/>
                <a:cs typeface="Arial"/>
              </a:rPr>
              <a:t>be for </a:t>
            </a:r>
            <a:r>
              <a:rPr sz="1000" spc="-5" dirty="0">
                <a:latin typeface="Arial"/>
                <a:cs typeface="Arial"/>
              </a:rPr>
              <a:t>generators).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plants  began manufacturing operations in 2012, and shipped their first units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Q1.</a:t>
            </a:r>
            <a:endParaRPr sz="1000">
              <a:latin typeface="Arial"/>
              <a:cs typeface="Arial"/>
            </a:endParaRPr>
          </a:p>
          <a:p>
            <a:pPr marL="469265" marR="87630" indent="-227965">
              <a:lnSpc>
                <a:spcPct val="1437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 opened a new plant to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Badung, Indonesia in June 2012. 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$13m plant is a joint venture with local partner Nusantara </a:t>
            </a:r>
            <a:r>
              <a:rPr sz="1000" dirty="0">
                <a:latin typeface="Arial"/>
                <a:cs typeface="Arial"/>
              </a:rPr>
              <a:t>Turbin </a:t>
            </a:r>
            <a:r>
              <a:rPr sz="1000" spc="-5" dirty="0">
                <a:latin typeface="Arial"/>
                <a:cs typeface="Arial"/>
              </a:rPr>
              <a:t>and Propulsi. It has 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dirty="0">
                <a:latin typeface="Arial"/>
                <a:cs typeface="Arial"/>
              </a:rPr>
              <a:t>to 60 </a:t>
            </a:r>
            <a:r>
              <a:rPr sz="1000" spc="-5" dirty="0">
                <a:latin typeface="Arial"/>
                <a:cs typeface="Arial"/>
              </a:rPr>
              <a:t>SST-140 steam turbines per year,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 applications with power ratings of up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20 </a:t>
            </a:r>
            <a:r>
              <a:rPr sz="1000" spc="5" dirty="0">
                <a:latin typeface="Arial"/>
                <a:cs typeface="Arial"/>
              </a:rPr>
              <a:t>MW.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is primarily an assembly  operation, and has been built </a:t>
            </a:r>
            <a:r>
              <a:rPr sz="1000" dirty="0">
                <a:latin typeface="Arial"/>
                <a:cs typeface="Arial"/>
              </a:rPr>
              <a:t>to comply </a:t>
            </a:r>
            <a:r>
              <a:rPr sz="1000" spc="-5" dirty="0">
                <a:latin typeface="Arial"/>
                <a:cs typeface="Arial"/>
              </a:rPr>
              <a:t>with Indonesia’s local content </a:t>
            </a:r>
            <a:r>
              <a:rPr sz="1000" dirty="0">
                <a:latin typeface="Arial"/>
                <a:cs typeface="Arial"/>
              </a:rPr>
              <a:t>regulations, </a:t>
            </a:r>
            <a:r>
              <a:rPr sz="1000" spc="-5" dirty="0">
                <a:latin typeface="Arial"/>
                <a:cs typeface="Arial"/>
              </a:rPr>
              <a:t>which  require 40% local content.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intended to meet orders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-5" dirty="0">
                <a:latin typeface="Arial"/>
                <a:cs typeface="Arial"/>
              </a:rPr>
              <a:t>from the local  textile and sugar industries, but is capable of supplying units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oil &amp; gas applications as  well.</a:t>
            </a:r>
            <a:endParaRPr sz="1000">
              <a:latin typeface="Arial"/>
              <a:cs typeface="Arial"/>
            </a:endParaRPr>
          </a:p>
          <a:p>
            <a:pPr marL="12700" marR="20955">
              <a:lnSpc>
                <a:spcPct val="1436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Subsequent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has outpaced these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additions, however.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regulations on  coal-fired power plants (discussed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demand section) and concerns over nuclear power plant  </a:t>
            </a:r>
            <a:r>
              <a:rPr sz="1000" dirty="0">
                <a:latin typeface="Arial"/>
                <a:cs typeface="Arial"/>
              </a:rPr>
              <a:t>safety </a:t>
            </a:r>
            <a:r>
              <a:rPr sz="1000" spc="-5" dirty="0">
                <a:latin typeface="Arial"/>
                <a:cs typeface="Arial"/>
              </a:rPr>
              <a:t>after the </a:t>
            </a:r>
            <a:r>
              <a:rPr sz="1000" dirty="0">
                <a:latin typeface="Arial"/>
                <a:cs typeface="Arial"/>
              </a:rPr>
              <a:t>Fukushima </a:t>
            </a:r>
            <a:r>
              <a:rPr sz="1000" spc="-5" dirty="0">
                <a:latin typeface="Arial"/>
                <a:cs typeface="Arial"/>
              </a:rPr>
              <a:t>plant meltdown have discouraged further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investments.  </a:t>
            </a:r>
            <a:r>
              <a:rPr sz="1000" spc="-5" dirty="0">
                <a:latin typeface="Arial"/>
                <a:cs typeface="Arial"/>
              </a:rPr>
              <a:t>Alstom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actually </a:t>
            </a:r>
            <a:r>
              <a:rPr sz="1000" spc="-5" dirty="0">
                <a:latin typeface="Arial"/>
                <a:cs typeface="Arial"/>
              </a:rPr>
              <a:t>cutting back capacity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nuclear steam turbines due to a lack of orders. It laid </a:t>
            </a:r>
            <a:r>
              <a:rPr sz="1000" dirty="0">
                <a:latin typeface="Arial"/>
                <a:cs typeface="Arial"/>
              </a:rPr>
              <a:t>off  </a:t>
            </a:r>
            <a:r>
              <a:rPr sz="1000" spc="-5" dirty="0">
                <a:latin typeface="Arial"/>
                <a:cs typeface="Arial"/>
              </a:rPr>
              <a:t>80 workers at its Chattanooga turbine </a:t>
            </a:r>
            <a:r>
              <a:rPr sz="1000" dirty="0">
                <a:latin typeface="Arial"/>
                <a:cs typeface="Arial"/>
              </a:rPr>
              <a:t>factory </a:t>
            </a:r>
            <a:r>
              <a:rPr sz="1000" spc="-5" dirty="0">
                <a:latin typeface="Arial"/>
                <a:cs typeface="Arial"/>
              </a:rPr>
              <a:t>in March 2013.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bulk of these employees worked  on </a:t>
            </a:r>
            <a:r>
              <a:rPr sz="1000" dirty="0">
                <a:latin typeface="Arial"/>
                <a:cs typeface="Arial"/>
              </a:rPr>
              <a:t>Alstom’s </a:t>
            </a:r>
            <a:r>
              <a:rPr sz="1000" spc="-5" dirty="0">
                <a:latin typeface="Arial"/>
                <a:cs typeface="Arial"/>
              </a:rPr>
              <a:t>ARABELLE™ steam turbines </a:t>
            </a:r>
            <a:r>
              <a:rPr sz="1000" dirty="0">
                <a:latin typeface="Arial"/>
                <a:cs typeface="Arial"/>
              </a:rPr>
              <a:t>for nuclear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applications.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41922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13: </a:t>
            </a:r>
            <a:r>
              <a:rPr sz="1000" b="1" dirty="0">
                <a:latin typeface="Arial"/>
                <a:cs typeface="Arial"/>
              </a:rPr>
              <a:t>Capacity Margin </a:t>
            </a:r>
            <a:r>
              <a:rPr sz="1000" b="1" spc="-5" dirty="0">
                <a:latin typeface="Arial"/>
                <a:cs typeface="Arial"/>
              </a:rPr>
              <a:t>- Steam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53186" y="6734548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09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98532" y="7178626"/>
            <a:ext cx="0" cy="1533525"/>
          </a:xfrm>
          <a:custGeom>
            <a:avLst/>
            <a:gdLst/>
            <a:ahLst/>
            <a:cxnLst/>
            <a:rect l="l" t="t" r="r" b="b"/>
            <a:pathLst>
              <a:path h="1533525">
                <a:moveTo>
                  <a:pt x="0" y="0"/>
                </a:moveTo>
                <a:lnTo>
                  <a:pt x="0" y="1533082"/>
                </a:lnTo>
              </a:path>
            </a:pathLst>
          </a:custGeom>
          <a:ln w="24401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77074" y="7225774"/>
            <a:ext cx="0" cy="1486535"/>
          </a:xfrm>
          <a:custGeom>
            <a:avLst/>
            <a:gdLst/>
            <a:ahLst/>
            <a:cxnLst/>
            <a:rect l="l" t="t" r="r" b="b"/>
            <a:pathLst>
              <a:path h="1486534">
                <a:moveTo>
                  <a:pt x="0" y="0"/>
                </a:moveTo>
                <a:lnTo>
                  <a:pt x="0" y="148593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67055" y="7286610"/>
            <a:ext cx="0" cy="1425575"/>
          </a:xfrm>
          <a:custGeom>
            <a:avLst/>
            <a:gdLst/>
            <a:ahLst/>
            <a:cxnLst/>
            <a:rect l="l" t="t" r="r" b="b"/>
            <a:pathLst>
              <a:path h="1425575">
                <a:moveTo>
                  <a:pt x="0" y="0"/>
                </a:moveTo>
                <a:lnTo>
                  <a:pt x="0" y="142509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7035" y="7353529"/>
            <a:ext cx="0" cy="1358265"/>
          </a:xfrm>
          <a:custGeom>
            <a:avLst/>
            <a:gdLst/>
            <a:ahLst/>
            <a:cxnLst/>
            <a:rect l="l" t="t" r="r" b="b"/>
            <a:pathLst>
              <a:path h="1358265">
                <a:moveTo>
                  <a:pt x="0" y="0"/>
                </a:moveTo>
                <a:lnTo>
                  <a:pt x="0" y="135817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48541" y="7420448"/>
            <a:ext cx="0" cy="1291590"/>
          </a:xfrm>
          <a:custGeom>
            <a:avLst/>
            <a:gdLst/>
            <a:ahLst/>
            <a:cxnLst/>
            <a:rect l="l" t="t" r="r" b="b"/>
            <a:pathLst>
              <a:path h="1291590">
                <a:moveTo>
                  <a:pt x="0" y="0"/>
                </a:moveTo>
                <a:lnTo>
                  <a:pt x="0" y="129126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38522" y="7488888"/>
            <a:ext cx="0" cy="1223010"/>
          </a:xfrm>
          <a:custGeom>
            <a:avLst/>
            <a:gdLst/>
            <a:ahLst/>
            <a:cxnLst/>
            <a:rect l="l" t="t" r="r" b="b"/>
            <a:pathLst>
              <a:path h="1223009">
                <a:moveTo>
                  <a:pt x="0" y="0"/>
                </a:moveTo>
                <a:lnTo>
                  <a:pt x="0" y="122282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28502" y="7502576"/>
            <a:ext cx="0" cy="1209675"/>
          </a:xfrm>
          <a:custGeom>
            <a:avLst/>
            <a:gdLst/>
            <a:ahLst/>
            <a:cxnLst/>
            <a:rect l="l" t="t" r="r" b="b"/>
            <a:pathLst>
              <a:path h="1209675">
                <a:moveTo>
                  <a:pt x="0" y="0"/>
                </a:moveTo>
                <a:lnTo>
                  <a:pt x="0" y="120913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20008" y="7517785"/>
            <a:ext cx="0" cy="1194435"/>
          </a:xfrm>
          <a:custGeom>
            <a:avLst/>
            <a:gdLst/>
            <a:ahLst/>
            <a:cxnLst/>
            <a:rect l="l" t="t" r="r" b="b"/>
            <a:pathLst>
              <a:path h="1194434">
                <a:moveTo>
                  <a:pt x="0" y="0"/>
                </a:moveTo>
                <a:lnTo>
                  <a:pt x="0" y="119392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09988" y="7532994"/>
            <a:ext cx="0" cy="1179195"/>
          </a:xfrm>
          <a:custGeom>
            <a:avLst/>
            <a:gdLst/>
            <a:ahLst/>
            <a:cxnLst/>
            <a:rect l="l" t="t" r="r" b="b"/>
            <a:pathLst>
              <a:path h="1179195">
                <a:moveTo>
                  <a:pt x="0" y="0"/>
                </a:moveTo>
                <a:lnTo>
                  <a:pt x="0" y="117871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99969" y="7549724"/>
            <a:ext cx="0" cy="1162050"/>
          </a:xfrm>
          <a:custGeom>
            <a:avLst/>
            <a:gdLst/>
            <a:ahLst/>
            <a:cxnLst/>
            <a:rect l="l" t="t" r="r" b="b"/>
            <a:pathLst>
              <a:path h="1162050">
                <a:moveTo>
                  <a:pt x="0" y="0"/>
                </a:moveTo>
                <a:lnTo>
                  <a:pt x="0" y="11619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91475" y="7564932"/>
            <a:ext cx="0" cy="1146810"/>
          </a:xfrm>
          <a:custGeom>
            <a:avLst/>
            <a:gdLst/>
            <a:ahLst/>
            <a:cxnLst/>
            <a:rect l="l" t="t" r="r" b="b"/>
            <a:pathLst>
              <a:path h="1146809">
                <a:moveTo>
                  <a:pt x="0" y="0"/>
                </a:moveTo>
                <a:lnTo>
                  <a:pt x="0" y="114677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81455" y="7581662"/>
            <a:ext cx="0" cy="1130300"/>
          </a:xfrm>
          <a:custGeom>
            <a:avLst/>
            <a:gdLst/>
            <a:ahLst/>
            <a:cxnLst/>
            <a:rect l="l" t="t" r="r" b="b"/>
            <a:pathLst>
              <a:path h="1130300">
                <a:moveTo>
                  <a:pt x="0" y="0"/>
                </a:moveTo>
                <a:lnTo>
                  <a:pt x="0" y="113004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71436" y="7595351"/>
            <a:ext cx="0" cy="1116965"/>
          </a:xfrm>
          <a:custGeom>
            <a:avLst/>
            <a:gdLst/>
            <a:ahLst/>
            <a:cxnLst/>
            <a:rect l="l" t="t" r="r" b="b"/>
            <a:pathLst>
              <a:path h="1116965">
                <a:moveTo>
                  <a:pt x="0" y="0"/>
                </a:moveTo>
                <a:lnTo>
                  <a:pt x="0" y="111635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662942" y="7610559"/>
            <a:ext cx="0" cy="1101725"/>
          </a:xfrm>
          <a:custGeom>
            <a:avLst/>
            <a:gdLst/>
            <a:ahLst/>
            <a:cxnLst/>
            <a:rect l="l" t="t" r="r" b="b"/>
            <a:pathLst>
              <a:path h="1101725">
                <a:moveTo>
                  <a:pt x="0" y="0"/>
                </a:moveTo>
                <a:lnTo>
                  <a:pt x="0" y="110114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52922" y="7627289"/>
            <a:ext cx="0" cy="1084580"/>
          </a:xfrm>
          <a:custGeom>
            <a:avLst/>
            <a:gdLst/>
            <a:ahLst/>
            <a:cxnLst/>
            <a:rect l="l" t="t" r="r" b="b"/>
            <a:pathLst>
              <a:path h="1084579">
                <a:moveTo>
                  <a:pt x="0" y="0"/>
                </a:moveTo>
                <a:lnTo>
                  <a:pt x="0" y="108441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42903" y="7642498"/>
            <a:ext cx="0" cy="1069340"/>
          </a:xfrm>
          <a:custGeom>
            <a:avLst/>
            <a:gdLst/>
            <a:ahLst/>
            <a:cxnLst/>
            <a:rect l="l" t="t" r="r" b="b"/>
            <a:pathLst>
              <a:path h="1069340">
                <a:moveTo>
                  <a:pt x="0" y="0"/>
                </a:moveTo>
                <a:lnTo>
                  <a:pt x="0" y="106921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34409" y="7628810"/>
            <a:ext cx="0" cy="1083310"/>
          </a:xfrm>
          <a:custGeom>
            <a:avLst/>
            <a:gdLst/>
            <a:ahLst/>
            <a:cxnLst/>
            <a:rect l="l" t="t" r="r" b="b"/>
            <a:pathLst>
              <a:path h="1083309">
                <a:moveTo>
                  <a:pt x="0" y="0"/>
                </a:moveTo>
                <a:lnTo>
                  <a:pt x="0" y="108289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24389" y="7616643"/>
            <a:ext cx="0" cy="1095375"/>
          </a:xfrm>
          <a:custGeom>
            <a:avLst/>
            <a:gdLst/>
            <a:ahLst/>
            <a:cxnLst/>
            <a:rect l="l" t="t" r="r" b="b"/>
            <a:pathLst>
              <a:path h="1095375">
                <a:moveTo>
                  <a:pt x="0" y="0"/>
                </a:moveTo>
                <a:lnTo>
                  <a:pt x="0" y="109506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14370" y="7602955"/>
            <a:ext cx="0" cy="1109345"/>
          </a:xfrm>
          <a:custGeom>
            <a:avLst/>
            <a:gdLst/>
            <a:ahLst/>
            <a:cxnLst/>
            <a:rect l="l" t="t" r="r" b="b"/>
            <a:pathLst>
              <a:path h="1109345">
                <a:moveTo>
                  <a:pt x="0" y="0"/>
                </a:moveTo>
                <a:lnTo>
                  <a:pt x="0" y="1108753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05875" y="7589266"/>
            <a:ext cx="0" cy="1122680"/>
          </a:xfrm>
          <a:custGeom>
            <a:avLst/>
            <a:gdLst/>
            <a:ahLst/>
            <a:cxnLst/>
            <a:rect l="l" t="t" r="r" b="b"/>
            <a:pathLst>
              <a:path h="1122679">
                <a:moveTo>
                  <a:pt x="0" y="0"/>
                </a:moveTo>
                <a:lnTo>
                  <a:pt x="0" y="112244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95856" y="7575579"/>
            <a:ext cx="0" cy="1136650"/>
          </a:xfrm>
          <a:custGeom>
            <a:avLst/>
            <a:gdLst/>
            <a:ahLst/>
            <a:cxnLst/>
            <a:rect l="l" t="t" r="r" b="b"/>
            <a:pathLst>
              <a:path h="1136650">
                <a:moveTo>
                  <a:pt x="0" y="0"/>
                </a:moveTo>
                <a:lnTo>
                  <a:pt x="0" y="113612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85836" y="7560370"/>
            <a:ext cx="0" cy="1151890"/>
          </a:xfrm>
          <a:custGeom>
            <a:avLst/>
            <a:gdLst/>
            <a:ahLst/>
            <a:cxnLst/>
            <a:rect l="l" t="t" r="r" b="b"/>
            <a:pathLst>
              <a:path h="1151890">
                <a:moveTo>
                  <a:pt x="0" y="0"/>
                </a:moveTo>
                <a:lnTo>
                  <a:pt x="0" y="115133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77342" y="7546681"/>
            <a:ext cx="0" cy="1165225"/>
          </a:xfrm>
          <a:custGeom>
            <a:avLst/>
            <a:gdLst/>
            <a:ahLst/>
            <a:cxnLst/>
            <a:rect l="l" t="t" r="r" b="b"/>
            <a:pathLst>
              <a:path h="1165225">
                <a:moveTo>
                  <a:pt x="0" y="0"/>
                </a:moveTo>
                <a:lnTo>
                  <a:pt x="0" y="1165026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67323" y="7531473"/>
            <a:ext cx="0" cy="1180465"/>
          </a:xfrm>
          <a:custGeom>
            <a:avLst/>
            <a:gdLst/>
            <a:ahLst/>
            <a:cxnLst/>
            <a:rect l="l" t="t" r="r" b="b"/>
            <a:pathLst>
              <a:path h="1180465">
                <a:moveTo>
                  <a:pt x="0" y="0"/>
                </a:moveTo>
                <a:lnTo>
                  <a:pt x="0" y="118023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57304" y="7516264"/>
            <a:ext cx="0" cy="1195705"/>
          </a:xfrm>
          <a:custGeom>
            <a:avLst/>
            <a:gdLst/>
            <a:ahLst/>
            <a:cxnLst/>
            <a:rect l="l" t="t" r="r" b="b"/>
            <a:pathLst>
              <a:path h="1195704">
                <a:moveTo>
                  <a:pt x="0" y="0"/>
                </a:moveTo>
                <a:lnTo>
                  <a:pt x="0" y="1195444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48809" y="7502576"/>
            <a:ext cx="0" cy="1209675"/>
          </a:xfrm>
          <a:custGeom>
            <a:avLst/>
            <a:gdLst/>
            <a:ahLst/>
            <a:cxnLst/>
            <a:rect l="l" t="t" r="r" b="b"/>
            <a:pathLst>
              <a:path h="1209675">
                <a:moveTo>
                  <a:pt x="0" y="0"/>
                </a:moveTo>
                <a:lnTo>
                  <a:pt x="0" y="1209132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38790" y="7487367"/>
            <a:ext cx="0" cy="1224915"/>
          </a:xfrm>
          <a:custGeom>
            <a:avLst/>
            <a:gdLst/>
            <a:ahLst/>
            <a:cxnLst/>
            <a:rect l="l" t="t" r="r" b="b"/>
            <a:pathLst>
              <a:path h="1224915">
                <a:moveTo>
                  <a:pt x="0" y="0"/>
                </a:moveTo>
                <a:lnTo>
                  <a:pt x="0" y="1224341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28770" y="7472158"/>
            <a:ext cx="0" cy="1240155"/>
          </a:xfrm>
          <a:custGeom>
            <a:avLst/>
            <a:gdLst/>
            <a:ahLst/>
            <a:cxnLst/>
            <a:rect l="l" t="t" r="r" b="b"/>
            <a:pathLst>
              <a:path h="1240154">
                <a:moveTo>
                  <a:pt x="0" y="0"/>
                </a:moveTo>
                <a:lnTo>
                  <a:pt x="0" y="1239550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20276" y="7456949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59">
                <a:moveTo>
                  <a:pt x="0" y="0"/>
                </a:moveTo>
                <a:lnTo>
                  <a:pt x="0" y="1254759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10257" y="7441741"/>
            <a:ext cx="0" cy="1270000"/>
          </a:xfrm>
          <a:custGeom>
            <a:avLst/>
            <a:gdLst/>
            <a:ahLst/>
            <a:cxnLst/>
            <a:rect l="l" t="t" r="r" b="b"/>
            <a:pathLst>
              <a:path h="1270000">
                <a:moveTo>
                  <a:pt x="0" y="0"/>
                </a:moveTo>
                <a:lnTo>
                  <a:pt x="0" y="1269968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200237" y="7426531"/>
            <a:ext cx="0" cy="1285240"/>
          </a:xfrm>
          <a:custGeom>
            <a:avLst/>
            <a:gdLst/>
            <a:ahLst/>
            <a:cxnLst/>
            <a:rect l="l" t="t" r="r" b="b"/>
            <a:pathLst>
              <a:path h="1285240">
                <a:moveTo>
                  <a:pt x="0" y="0"/>
                </a:moveTo>
                <a:lnTo>
                  <a:pt x="0" y="1285177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91743" y="7411322"/>
            <a:ext cx="0" cy="1300480"/>
          </a:xfrm>
          <a:custGeom>
            <a:avLst/>
            <a:gdLst/>
            <a:ahLst/>
            <a:cxnLst/>
            <a:rect l="l" t="t" r="r" b="b"/>
            <a:pathLst>
              <a:path h="1300479">
                <a:moveTo>
                  <a:pt x="0" y="0"/>
                </a:moveTo>
                <a:lnTo>
                  <a:pt x="0" y="1300385"/>
                </a:lnTo>
              </a:path>
            </a:pathLst>
          </a:custGeom>
          <a:ln w="50328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336733" y="7101061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301656" y="8711709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01656" y="817483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01656" y="7637935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01656" y="7101061"/>
            <a:ext cx="69215" cy="0"/>
          </a:xfrm>
          <a:custGeom>
            <a:avLst/>
            <a:gdLst/>
            <a:ahLst/>
            <a:cxnLst/>
            <a:rect l="l" t="t" r="r" b="b"/>
            <a:pathLst>
              <a:path w="69214">
                <a:moveTo>
                  <a:pt x="0" y="0"/>
                </a:moveTo>
                <a:lnTo>
                  <a:pt x="68629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86331" y="7101061"/>
            <a:ext cx="0" cy="1610995"/>
          </a:xfrm>
          <a:custGeom>
            <a:avLst/>
            <a:gdLst/>
            <a:ahLst/>
            <a:cxnLst/>
            <a:rect l="l" t="t" r="r" b="b"/>
            <a:pathLst>
              <a:path h="1610995">
                <a:moveTo>
                  <a:pt x="0" y="1610647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51254" y="871170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51254" y="851095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1254" y="8308673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1254" y="8107915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51254" y="7907132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51254" y="7704854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51254" y="7504097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51254" y="7301819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51254" y="710106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>
                <a:moveTo>
                  <a:pt x="0" y="0"/>
                </a:moveTo>
                <a:lnTo>
                  <a:pt x="70154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86331" y="8711709"/>
            <a:ext cx="2850515" cy="0"/>
          </a:xfrm>
          <a:custGeom>
            <a:avLst/>
            <a:gdLst/>
            <a:ahLst/>
            <a:cxnLst/>
            <a:rect l="l" t="t" r="r" b="b"/>
            <a:pathLst>
              <a:path w="2850515">
                <a:moveTo>
                  <a:pt x="0" y="0"/>
                </a:moveTo>
                <a:lnTo>
                  <a:pt x="285040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86331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67817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47778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029265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210751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90712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572199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753685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33646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15132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295094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476580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58066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838027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019513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01000" y="8711709"/>
            <a:ext cx="0" cy="35560"/>
          </a:xfrm>
          <a:custGeom>
            <a:avLst/>
            <a:gdLst/>
            <a:ahLst/>
            <a:cxnLst/>
            <a:rect l="l" t="t" r="r" b="b"/>
            <a:pathLst>
              <a:path h="35559">
                <a:moveTo>
                  <a:pt x="0" y="0"/>
                </a:moveTo>
                <a:lnTo>
                  <a:pt x="0" y="3498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86229" y="7580603"/>
            <a:ext cx="2805430" cy="116205"/>
          </a:xfrm>
          <a:custGeom>
            <a:avLst/>
            <a:gdLst/>
            <a:ahLst/>
            <a:cxnLst/>
            <a:rect l="l" t="t" r="r" b="b"/>
            <a:pathLst>
              <a:path w="2805429" h="116204">
                <a:moveTo>
                  <a:pt x="0" y="115759"/>
                </a:moveTo>
                <a:lnTo>
                  <a:pt x="22619" y="113074"/>
                </a:lnTo>
                <a:lnTo>
                  <a:pt x="45238" y="110436"/>
                </a:lnTo>
                <a:lnTo>
                  <a:pt x="67857" y="107703"/>
                </a:lnTo>
                <a:lnTo>
                  <a:pt x="113100" y="101487"/>
                </a:lnTo>
                <a:lnTo>
                  <a:pt x="158349" y="94520"/>
                </a:lnTo>
                <a:lnTo>
                  <a:pt x="180952" y="90918"/>
                </a:lnTo>
                <a:lnTo>
                  <a:pt x="203562" y="87358"/>
                </a:lnTo>
                <a:lnTo>
                  <a:pt x="226196" y="83726"/>
                </a:lnTo>
                <a:lnTo>
                  <a:pt x="248831" y="80046"/>
                </a:lnTo>
                <a:lnTo>
                  <a:pt x="271441" y="76343"/>
                </a:lnTo>
                <a:lnTo>
                  <a:pt x="294051" y="72729"/>
                </a:lnTo>
                <a:lnTo>
                  <a:pt x="339320" y="65453"/>
                </a:lnTo>
                <a:lnTo>
                  <a:pt x="384522" y="57904"/>
                </a:lnTo>
                <a:lnTo>
                  <a:pt x="407127" y="53862"/>
                </a:lnTo>
                <a:lnTo>
                  <a:pt x="429755" y="50129"/>
                </a:lnTo>
                <a:lnTo>
                  <a:pt x="452419" y="47193"/>
                </a:lnTo>
                <a:lnTo>
                  <a:pt x="475011" y="45377"/>
                </a:lnTo>
                <a:lnTo>
                  <a:pt x="497616" y="44357"/>
                </a:lnTo>
                <a:lnTo>
                  <a:pt x="520244" y="43646"/>
                </a:lnTo>
                <a:lnTo>
                  <a:pt x="542908" y="42757"/>
                </a:lnTo>
                <a:lnTo>
                  <a:pt x="565500" y="41616"/>
                </a:lnTo>
                <a:lnTo>
                  <a:pt x="588105" y="40475"/>
                </a:lnTo>
                <a:lnTo>
                  <a:pt x="610733" y="39335"/>
                </a:lnTo>
                <a:lnTo>
                  <a:pt x="633397" y="38194"/>
                </a:lnTo>
                <a:lnTo>
                  <a:pt x="655989" y="37051"/>
                </a:lnTo>
                <a:lnTo>
                  <a:pt x="678594" y="35897"/>
                </a:lnTo>
                <a:lnTo>
                  <a:pt x="701222" y="34719"/>
                </a:lnTo>
                <a:lnTo>
                  <a:pt x="723886" y="33505"/>
                </a:lnTo>
                <a:lnTo>
                  <a:pt x="746476" y="32364"/>
                </a:lnTo>
                <a:lnTo>
                  <a:pt x="769067" y="31223"/>
                </a:lnTo>
                <a:lnTo>
                  <a:pt x="791657" y="30083"/>
                </a:lnTo>
                <a:lnTo>
                  <a:pt x="814248" y="28942"/>
                </a:lnTo>
                <a:lnTo>
                  <a:pt x="836912" y="27781"/>
                </a:lnTo>
                <a:lnTo>
                  <a:pt x="859540" y="26597"/>
                </a:lnTo>
                <a:lnTo>
                  <a:pt x="882144" y="25413"/>
                </a:lnTo>
                <a:lnTo>
                  <a:pt x="904737" y="24253"/>
                </a:lnTo>
                <a:lnTo>
                  <a:pt x="927400" y="23092"/>
                </a:lnTo>
                <a:lnTo>
                  <a:pt x="950029" y="21908"/>
                </a:lnTo>
                <a:lnTo>
                  <a:pt x="972633" y="20724"/>
                </a:lnTo>
                <a:lnTo>
                  <a:pt x="995226" y="19563"/>
                </a:lnTo>
                <a:lnTo>
                  <a:pt x="1017889" y="18401"/>
                </a:lnTo>
                <a:lnTo>
                  <a:pt x="1040518" y="17203"/>
                </a:lnTo>
                <a:lnTo>
                  <a:pt x="1063122" y="15981"/>
                </a:lnTo>
                <a:lnTo>
                  <a:pt x="1085714" y="14747"/>
                </a:lnTo>
                <a:lnTo>
                  <a:pt x="1108325" y="13585"/>
                </a:lnTo>
                <a:lnTo>
                  <a:pt x="1130959" y="12386"/>
                </a:lnTo>
                <a:lnTo>
                  <a:pt x="1153593" y="11165"/>
                </a:lnTo>
                <a:lnTo>
                  <a:pt x="1176203" y="9931"/>
                </a:lnTo>
                <a:lnTo>
                  <a:pt x="1198814" y="8768"/>
                </a:lnTo>
                <a:lnTo>
                  <a:pt x="1244082" y="6348"/>
                </a:lnTo>
                <a:lnTo>
                  <a:pt x="1289303" y="3827"/>
                </a:lnTo>
                <a:lnTo>
                  <a:pt x="1311937" y="2421"/>
                </a:lnTo>
                <a:lnTo>
                  <a:pt x="1334571" y="1158"/>
                </a:lnTo>
                <a:lnTo>
                  <a:pt x="1357181" y="299"/>
                </a:lnTo>
                <a:lnTo>
                  <a:pt x="1379792" y="0"/>
                </a:lnTo>
                <a:lnTo>
                  <a:pt x="1402426" y="93"/>
                </a:lnTo>
                <a:lnTo>
                  <a:pt x="1425060" y="352"/>
                </a:lnTo>
                <a:lnTo>
                  <a:pt x="1447670" y="552"/>
                </a:lnTo>
                <a:lnTo>
                  <a:pt x="1470263" y="627"/>
                </a:lnTo>
                <a:lnTo>
                  <a:pt x="1492867" y="679"/>
                </a:lnTo>
                <a:lnTo>
                  <a:pt x="1515495" y="730"/>
                </a:lnTo>
                <a:lnTo>
                  <a:pt x="1538159" y="805"/>
                </a:lnTo>
                <a:lnTo>
                  <a:pt x="1560752" y="825"/>
                </a:lnTo>
                <a:lnTo>
                  <a:pt x="1583356" y="869"/>
                </a:lnTo>
                <a:lnTo>
                  <a:pt x="1605984" y="912"/>
                </a:lnTo>
                <a:lnTo>
                  <a:pt x="1628648" y="932"/>
                </a:lnTo>
                <a:lnTo>
                  <a:pt x="1651241" y="1025"/>
                </a:lnTo>
                <a:lnTo>
                  <a:pt x="1673845" y="1107"/>
                </a:lnTo>
                <a:lnTo>
                  <a:pt x="1696473" y="1164"/>
                </a:lnTo>
                <a:lnTo>
                  <a:pt x="1719137" y="1186"/>
                </a:lnTo>
                <a:lnTo>
                  <a:pt x="1741730" y="1261"/>
                </a:lnTo>
                <a:lnTo>
                  <a:pt x="1764334" y="1312"/>
                </a:lnTo>
                <a:lnTo>
                  <a:pt x="1786962" y="1364"/>
                </a:lnTo>
                <a:lnTo>
                  <a:pt x="1809626" y="1439"/>
                </a:lnTo>
                <a:lnTo>
                  <a:pt x="1832217" y="1461"/>
                </a:lnTo>
                <a:lnTo>
                  <a:pt x="1854807" y="1518"/>
                </a:lnTo>
                <a:lnTo>
                  <a:pt x="1877398" y="1600"/>
                </a:lnTo>
                <a:lnTo>
                  <a:pt x="1899988" y="1693"/>
                </a:lnTo>
                <a:lnTo>
                  <a:pt x="1922652" y="1712"/>
                </a:lnTo>
                <a:lnTo>
                  <a:pt x="1945280" y="1756"/>
                </a:lnTo>
                <a:lnTo>
                  <a:pt x="1967884" y="1800"/>
                </a:lnTo>
                <a:lnTo>
                  <a:pt x="1990477" y="1819"/>
                </a:lnTo>
                <a:lnTo>
                  <a:pt x="2013141" y="1912"/>
                </a:lnTo>
                <a:lnTo>
                  <a:pt x="2035769" y="1994"/>
                </a:lnTo>
                <a:lnTo>
                  <a:pt x="2058373" y="2051"/>
                </a:lnTo>
                <a:lnTo>
                  <a:pt x="2080966" y="2073"/>
                </a:lnTo>
                <a:lnTo>
                  <a:pt x="2103630" y="2148"/>
                </a:lnTo>
                <a:lnTo>
                  <a:pt x="2126258" y="2200"/>
                </a:lnTo>
                <a:lnTo>
                  <a:pt x="2148862" y="2251"/>
                </a:lnTo>
                <a:lnTo>
                  <a:pt x="2171455" y="2326"/>
                </a:lnTo>
                <a:lnTo>
                  <a:pt x="2194065" y="2346"/>
                </a:lnTo>
                <a:lnTo>
                  <a:pt x="2216699" y="2390"/>
                </a:lnTo>
                <a:lnTo>
                  <a:pt x="2239333" y="2433"/>
                </a:lnTo>
                <a:lnTo>
                  <a:pt x="2261944" y="2453"/>
                </a:lnTo>
                <a:lnTo>
                  <a:pt x="2284554" y="2528"/>
                </a:lnTo>
                <a:lnTo>
                  <a:pt x="2307188" y="2580"/>
                </a:lnTo>
                <a:lnTo>
                  <a:pt x="2329822" y="2631"/>
                </a:lnTo>
                <a:lnTo>
                  <a:pt x="2352433" y="2707"/>
                </a:lnTo>
                <a:lnTo>
                  <a:pt x="2375043" y="2728"/>
                </a:lnTo>
                <a:lnTo>
                  <a:pt x="2397677" y="2786"/>
                </a:lnTo>
                <a:lnTo>
                  <a:pt x="2420311" y="2867"/>
                </a:lnTo>
                <a:lnTo>
                  <a:pt x="2442922" y="2960"/>
                </a:lnTo>
                <a:lnTo>
                  <a:pt x="2465532" y="2962"/>
                </a:lnTo>
                <a:lnTo>
                  <a:pt x="2488166" y="2976"/>
                </a:lnTo>
                <a:lnTo>
                  <a:pt x="2510800" y="3014"/>
                </a:lnTo>
                <a:lnTo>
                  <a:pt x="2533411" y="3087"/>
                </a:lnTo>
                <a:lnTo>
                  <a:pt x="2556003" y="3107"/>
                </a:lnTo>
                <a:lnTo>
                  <a:pt x="2578608" y="3150"/>
                </a:lnTo>
                <a:lnTo>
                  <a:pt x="2601236" y="3194"/>
                </a:lnTo>
                <a:lnTo>
                  <a:pt x="2623900" y="3214"/>
                </a:lnTo>
                <a:lnTo>
                  <a:pt x="2646492" y="3289"/>
                </a:lnTo>
                <a:lnTo>
                  <a:pt x="2669096" y="3340"/>
                </a:lnTo>
                <a:lnTo>
                  <a:pt x="2691725" y="3392"/>
                </a:lnTo>
                <a:lnTo>
                  <a:pt x="2714389" y="3467"/>
                </a:lnTo>
                <a:lnTo>
                  <a:pt x="2736981" y="3487"/>
                </a:lnTo>
                <a:lnTo>
                  <a:pt x="2759585" y="3530"/>
                </a:lnTo>
                <a:lnTo>
                  <a:pt x="2782214" y="3574"/>
                </a:lnTo>
                <a:lnTo>
                  <a:pt x="2804878" y="3594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5436500" y="7560771"/>
            <a:ext cx="24130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9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endParaRPr sz="9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436500" y="7023262"/>
            <a:ext cx="305435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134034" y="7023262"/>
            <a:ext cx="792480" cy="1887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$800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$700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$600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$500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$400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$300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$200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$100</a:t>
            </a:r>
            <a:endParaRPr sz="900">
              <a:latin typeface="Arial"/>
              <a:cs typeface="Arial"/>
            </a:endParaRPr>
          </a:p>
          <a:p>
            <a:pPr marL="127000">
              <a:lnSpc>
                <a:spcPts val="1075"/>
              </a:lnSpc>
              <a:spcBef>
                <a:spcPts val="505"/>
              </a:spcBef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$0</a:t>
            </a:r>
            <a:endParaRPr sz="900">
              <a:latin typeface="Arial"/>
              <a:cs typeface="Arial"/>
            </a:endParaRPr>
          </a:p>
          <a:p>
            <a:pPr marL="196850">
              <a:lnSpc>
                <a:spcPts val="1075"/>
              </a:lnSpc>
              <a:tabLst>
                <a:tab pos="650875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spc="5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	14</a:t>
            </a:r>
            <a:endParaRPr sz="9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871371" y="8772007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233454" y="8772007"/>
            <a:ext cx="50292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361950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18	19</a:t>
            </a:r>
            <a:endParaRPr sz="9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957620" y="8772007"/>
            <a:ext cx="140970" cy="139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436500" y="7822542"/>
            <a:ext cx="626745" cy="952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340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tili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z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ti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  <a:p>
            <a:pPr marL="179705" algn="ctr">
              <a:lnSpc>
                <a:spcPts val="819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70%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50%</a:t>
            </a:r>
            <a:endParaRPr sz="9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405344" y="7580736"/>
            <a:ext cx="523875" cy="50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marR="71755" indent="1270" algn="ctr">
              <a:lnSpc>
                <a:spcPts val="800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p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acit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y  Margin  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(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o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mi</a:t>
            </a:r>
            <a:r>
              <a:rPr sz="700" b="1" spc="-15" dirty="0">
                <a:solidFill>
                  <a:srgbClr val="404040"/>
                </a:solidFill>
                <a:latin typeface="Arial"/>
                <a:cs typeface="Arial"/>
              </a:rPr>
              <a:t>n</a:t>
            </a: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R="6985" algn="ctr">
              <a:lnSpc>
                <a:spcPts val="765"/>
              </a:lnSpc>
            </a:pP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$M</a:t>
            </a:r>
            <a:r>
              <a:rPr sz="700" b="1" spc="-9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USD</a:t>
            </a:r>
            <a:endParaRPr sz="700">
              <a:latin typeface="Arial"/>
              <a:cs typeface="Arial"/>
            </a:endParaRPr>
          </a:p>
          <a:p>
            <a:pPr marR="5080" algn="ctr">
              <a:lnSpc>
                <a:spcPts val="819"/>
              </a:lnSpc>
            </a:pPr>
            <a:r>
              <a:rPr sz="700" b="1" spc="-10" dirty="0">
                <a:solidFill>
                  <a:srgbClr val="404040"/>
                </a:solidFill>
                <a:latin typeface="Arial"/>
                <a:cs typeface="Arial"/>
              </a:rPr>
              <a:t>per</a:t>
            </a:r>
            <a:r>
              <a:rPr sz="700" b="1" spc="-7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700" b="1" spc="-5" dirty="0">
                <a:solidFill>
                  <a:srgbClr val="404040"/>
                </a:solidFill>
                <a:latin typeface="Arial"/>
                <a:cs typeface="Arial"/>
              </a:rPr>
              <a:t>Quarter)</a:t>
            </a:r>
            <a:endParaRPr sz="700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702894" y="915276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51710">
            <a:solidFill>
              <a:srgbClr val="3366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2973726" y="8772007"/>
            <a:ext cx="748030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535" algn="ctr">
              <a:lnSpc>
                <a:spcPct val="100000"/>
              </a:lnSpc>
              <a:tabLst>
                <a:tab pos="451484" algn="l"/>
              </a:tabLst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15	16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r>
              <a:rPr sz="800" spc="-5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Margin</a:t>
            </a:r>
            <a:endParaRPr sz="8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041928" y="915276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4015" y="0"/>
                </a:lnTo>
              </a:path>
            </a:pathLst>
          </a:custGeom>
          <a:ln w="12167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4313394" y="9084318"/>
            <a:ext cx="696595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Utilization</a:t>
            </a:r>
            <a:r>
              <a:rPr sz="800" spc="-5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Rate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53186" y="6734547"/>
            <a:ext cx="4845685" cy="2531110"/>
          </a:xfrm>
          <a:custGeom>
            <a:avLst/>
            <a:gdLst/>
            <a:ahLst/>
            <a:cxnLst/>
            <a:rect l="l" t="t" r="r" b="b"/>
            <a:pathLst>
              <a:path w="4845685" h="2531109">
                <a:moveTo>
                  <a:pt x="0" y="2530760"/>
                </a:moveTo>
                <a:lnTo>
                  <a:pt x="4845226" y="2530760"/>
                </a:lnTo>
                <a:lnTo>
                  <a:pt x="4845226" y="0"/>
                </a:lnTo>
                <a:lnTo>
                  <a:pt x="0" y="0"/>
                </a:lnTo>
                <a:lnTo>
                  <a:pt x="0" y="253076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45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43880" cy="4382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1115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Beginning in 2012 </a:t>
            </a:r>
            <a:r>
              <a:rPr sz="1000" dirty="0">
                <a:latin typeface="Arial"/>
                <a:cs typeface="Arial"/>
              </a:rPr>
              <a:t>Q3, industry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began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rise again, reaching 88% in 2013 Q1. </a:t>
            </a:r>
            <a:r>
              <a:rPr sz="1000" dirty="0">
                <a:latin typeface="Arial"/>
                <a:cs typeface="Arial"/>
              </a:rPr>
              <a:t>They  </a:t>
            </a:r>
            <a:r>
              <a:rPr sz="1000" spc="-5" dirty="0">
                <a:latin typeface="Arial"/>
                <a:cs typeface="Arial"/>
              </a:rPr>
              <a:t>will reach 90% in 2014 Q1 as few manufacturers add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capacity.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Margin will shrink  gradually from $740m to $600m over the </a:t>
            </a:r>
            <a:r>
              <a:rPr sz="1000" dirty="0">
                <a:latin typeface="Arial"/>
                <a:cs typeface="Arial"/>
              </a:rPr>
              <a:t>same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period.</a:t>
            </a:r>
            <a:endParaRPr sz="1000">
              <a:latin typeface="Arial"/>
              <a:cs typeface="Arial"/>
            </a:endParaRPr>
          </a:p>
          <a:p>
            <a:pPr marL="469265" marR="186690" indent="-227965">
              <a:lnSpc>
                <a:spcPct val="144000"/>
              </a:lnSpc>
              <a:spcBef>
                <a:spcPts val="6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Doosan has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any major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 utilization rate of 80%,  after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capacity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 in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2011.</a:t>
            </a:r>
            <a:endParaRPr sz="1000">
              <a:latin typeface="Arial"/>
              <a:cs typeface="Arial"/>
            </a:endParaRPr>
          </a:p>
          <a:p>
            <a:pPr marL="469265" marR="94615" indent="-227965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 and Alstom are both 85% utilized on average,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lower than the </a:t>
            </a:r>
            <a:r>
              <a:rPr sz="1000" dirty="0">
                <a:latin typeface="Arial"/>
                <a:cs typeface="Arial"/>
              </a:rPr>
              <a:t>industry  </a:t>
            </a:r>
            <a:r>
              <a:rPr sz="1000" spc="-5" dirty="0">
                <a:latin typeface="Arial"/>
                <a:cs typeface="Arial"/>
              </a:rPr>
              <a:t>average due to their large scale of operations and ability to </a:t>
            </a:r>
            <a:r>
              <a:rPr sz="1000" dirty="0">
                <a:latin typeface="Arial"/>
                <a:cs typeface="Arial"/>
              </a:rPr>
              <a:t>re-task </a:t>
            </a:r>
            <a:r>
              <a:rPr sz="1000" spc="-5" dirty="0">
                <a:latin typeface="Arial"/>
                <a:cs typeface="Arial"/>
              </a:rPr>
              <a:t>workers and machinery  as needed between turbine manufacturing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  <a:p>
            <a:pPr marL="469265" marR="189865" indent="-227965">
              <a:lnSpc>
                <a:spcPct val="1433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85% utilized in China, where it has also expanded </a:t>
            </a:r>
            <a:r>
              <a:rPr sz="1000" dirty="0">
                <a:latin typeface="Arial"/>
                <a:cs typeface="Arial"/>
              </a:rPr>
              <a:t>recently, </a:t>
            </a:r>
            <a:r>
              <a:rPr sz="1000" spc="-5" dirty="0">
                <a:latin typeface="Arial"/>
                <a:cs typeface="Arial"/>
              </a:rPr>
              <a:t>and 90% utilized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 US.</a:t>
            </a:r>
            <a:endParaRPr sz="1000">
              <a:latin typeface="Arial"/>
              <a:cs typeface="Arial"/>
            </a:endParaRPr>
          </a:p>
          <a:p>
            <a:pPr marL="469265" marR="216535" indent="-227965">
              <a:lnSpc>
                <a:spcPct val="1440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10" dirty="0">
                <a:latin typeface="Arial"/>
                <a:cs typeface="Arial"/>
              </a:rPr>
              <a:t>MAN </a:t>
            </a:r>
            <a:r>
              <a:rPr sz="1000" spc="-5" dirty="0">
                <a:latin typeface="Arial"/>
                <a:cs typeface="Arial"/>
              </a:rPr>
              <a:t>is 90% utilized, </a:t>
            </a:r>
            <a:r>
              <a:rPr sz="1000" dirty="0">
                <a:latin typeface="Arial"/>
                <a:cs typeface="Arial"/>
              </a:rPr>
              <a:t>citing </a:t>
            </a:r>
            <a:r>
              <a:rPr sz="1000" spc="-5" dirty="0">
                <a:latin typeface="Arial"/>
                <a:cs typeface="Arial"/>
              </a:rPr>
              <a:t>new orders from oil &amp; gas and manufacturing </a:t>
            </a:r>
            <a:r>
              <a:rPr sz="1000" dirty="0">
                <a:latin typeface="Arial"/>
                <a:cs typeface="Arial"/>
              </a:rPr>
              <a:t>industry  </a:t>
            </a:r>
            <a:r>
              <a:rPr sz="1000" spc="-5" dirty="0">
                <a:latin typeface="Arial"/>
                <a:cs typeface="Arial"/>
              </a:rPr>
              <a:t>customers,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conjunction with no new steam turbine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investments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two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years.</a:t>
            </a:r>
            <a:endParaRPr sz="1000">
              <a:latin typeface="Arial"/>
              <a:cs typeface="Arial"/>
            </a:endParaRPr>
          </a:p>
          <a:p>
            <a:pPr marL="469265" marR="325120" indent="-227965">
              <a:lnSpc>
                <a:spcPct val="143500"/>
              </a:lnSpc>
              <a:spcBef>
                <a:spcPts val="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Ansaldo is also 95% utilized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Q2, up from </a:t>
            </a:r>
            <a:r>
              <a:rPr sz="1000" dirty="0">
                <a:latin typeface="Arial"/>
                <a:cs typeface="Arial"/>
              </a:rPr>
              <a:t>80% </a:t>
            </a:r>
            <a:r>
              <a:rPr sz="1000" spc="-5" dirty="0">
                <a:latin typeface="Arial"/>
                <a:cs typeface="Arial"/>
              </a:rPr>
              <a:t>in 2010. Financial troubles at its  parent company, Finmeccanica, have prevented the supplier </a:t>
            </a:r>
            <a:r>
              <a:rPr sz="100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investing in new  capacity, and it will soon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100%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utilized.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Elliott (Ebara) is 95% utilized after a long stretch with </a:t>
            </a:r>
            <a:r>
              <a:rPr sz="1000" dirty="0">
                <a:latin typeface="Arial"/>
                <a:cs typeface="Arial"/>
              </a:rPr>
              <a:t>no </a:t>
            </a:r>
            <a:r>
              <a:rPr sz="1000" spc="-5" dirty="0">
                <a:latin typeface="Arial"/>
                <a:cs typeface="Arial"/>
              </a:rPr>
              <a:t>steam turbine capacity </a:t>
            </a:r>
            <a:r>
              <a:rPr sz="1000" dirty="0">
                <a:latin typeface="Arial"/>
                <a:cs typeface="Arial"/>
              </a:rPr>
              <a:t>investments  </a:t>
            </a:r>
            <a:r>
              <a:rPr sz="1000" spc="-5" dirty="0">
                <a:latin typeface="Arial"/>
                <a:cs typeface="Arial"/>
              </a:rPr>
              <a:t>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uncertain economic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conditions.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marL="1736089" marR="1031240" indent="-81597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10: </a:t>
            </a:r>
            <a:r>
              <a:rPr sz="1000" b="1" spc="-5" dirty="0">
                <a:latin typeface="Arial"/>
                <a:cs typeface="Arial"/>
              </a:rPr>
              <a:t>Reported </a:t>
            </a:r>
            <a:r>
              <a:rPr sz="1000" b="1" spc="5" dirty="0">
                <a:latin typeface="Arial"/>
                <a:cs typeface="Arial"/>
              </a:rPr>
              <a:t>or </a:t>
            </a:r>
            <a:r>
              <a:rPr sz="1000" b="1" spc="-5" dirty="0">
                <a:latin typeface="Arial"/>
                <a:cs typeface="Arial"/>
              </a:rPr>
              <a:t>Estimated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Utilization Rates at  Selected Steam Turbine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Suppliers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65402" y="5363844"/>
          <a:ext cx="4434840" cy="3917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2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8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90195" marR="179070" indent="-66040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rr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ent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05104" marR="137795" indent="-18415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0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Forecast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6">
                      <a:solidFill>
                        <a:srgbClr val="000000"/>
                      </a:solidFill>
                      <a:prstDash val="solid"/>
                    </a:lnT>
                    <a:lnB w="6095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272"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Alstom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lnT w="60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T w="60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T w="609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lnT w="609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4298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Ansaldo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Italy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100%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R="2038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Doosan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(Skoda)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Czech</a:t>
                      </a:r>
                      <a:r>
                        <a:rPr sz="1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Republic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85-90%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R="20383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Doosan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(Skoda)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300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Elliott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(Ebara)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Elliott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(Ebara)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MAN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MHI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Siemens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US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85-90%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4127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Siemens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096">
                      <a:solidFill>
                        <a:srgbClr val="000000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Germany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80-85%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85%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6095">
                      <a:solidFill>
                        <a:srgbClr val="000000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526">
                <a:tc>
                  <a:txBody>
                    <a:bodyPr/>
                    <a:lstStyle/>
                    <a:p>
                      <a:pPr marL="34099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TGM</a:t>
                      </a:r>
                      <a:r>
                        <a:rPr sz="10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Kanis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6096">
                      <a:solidFill>
                        <a:srgbClr val="000000"/>
                      </a:solidFill>
                      <a:prstDash val="solid"/>
                    </a:lnL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Brazil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88%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90%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6095">
                      <a:solidFill>
                        <a:srgbClr val="000000"/>
                      </a:solidFill>
                      <a:prstDash val="solid"/>
                    </a:lnR>
                    <a:lnB w="609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47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42610" cy="3611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4097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MHI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expanding steam turbine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 China and Singapore in </a:t>
            </a:r>
            <a:r>
              <a:rPr sz="1000" dirty="0">
                <a:latin typeface="Arial"/>
                <a:cs typeface="Arial"/>
              </a:rPr>
              <a:t>2013,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supplier with  </a:t>
            </a:r>
            <a:r>
              <a:rPr sz="1000" dirty="0">
                <a:latin typeface="Arial"/>
                <a:cs typeface="Arial"/>
              </a:rPr>
              <a:t>major </a:t>
            </a:r>
            <a:r>
              <a:rPr sz="1000" spc="-5" dirty="0">
                <a:latin typeface="Arial"/>
                <a:cs typeface="Arial"/>
              </a:rPr>
              <a:t>expansion plans this year, pursuing a regional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to lower its manufacturing cost base  and gain greater access to other </a:t>
            </a:r>
            <a:r>
              <a:rPr sz="1000" dirty="0">
                <a:latin typeface="Arial"/>
                <a:cs typeface="Arial"/>
              </a:rPr>
              <a:t>markets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Asia-Pacific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region.</a:t>
            </a:r>
            <a:endParaRPr sz="1000">
              <a:latin typeface="Arial"/>
              <a:cs typeface="Arial"/>
            </a:endParaRPr>
          </a:p>
          <a:p>
            <a:pPr marL="469265" marR="45720" indent="-227965">
              <a:lnSpc>
                <a:spcPct val="1438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China, MHI established Mitsubishi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Industries Jieneng (Qingdao) Steam Turbine  Co., Ltd., in conjunction with </a:t>
            </a:r>
            <a:r>
              <a:rPr sz="1000" dirty="0">
                <a:latin typeface="Arial"/>
                <a:cs typeface="Arial"/>
              </a:rPr>
              <a:t>Qingdao </a:t>
            </a:r>
            <a:r>
              <a:rPr sz="1000" spc="-5" dirty="0">
                <a:latin typeface="Arial"/>
                <a:cs typeface="Arial"/>
              </a:rPr>
              <a:t>Jieneng Steam Turbine (Qingdao), in January 2013.  Qindao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an established manufacturer of steam turbines with output of 60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or less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the Chinese </a:t>
            </a:r>
            <a:r>
              <a:rPr sz="1000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typically producing about 500 turbines per year. </a:t>
            </a:r>
            <a:r>
              <a:rPr sz="1000" dirty="0">
                <a:latin typeface="Arial"/>
                <a:cs typeface="Arial"/>
              </a:rPr>
              <a:t>MHI </a:t>
            </a:r>
            <a:r>
              <a:rPr sz="1000" spc="-5" dirty="0">
                <a:latin typeface="Arial"/>
                <a:cs typeface="Arial"/>
              </a:rPr>
              <a:t>is investing $65m  in the JV, which will manufacture steam turbines with output of </a:t>
            </a:r>
            <a:r>
              <a:rPr sz="1000" dirty="0">
                <a:latin typeface="Arial"/>
                <a:cs typeface="Arial"/>
              </a:rPr>
              <a:t>50-100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local  industrial and oil &amp; gas applications. MHI hopes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gain greater access to the Chinese 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and to expand its </a:t>
            </a:r>
            <a:r>
              <a:rPr sz="1000" dirty="0">
                <a:latin typeface="Arial"/>
                <a:cs typeface="Arial"/>
              </a:rPr>
              <a:t>access </a:t>
            </a:r>
            <a:r>
              <a:rPr sz="1000" spc="-5" dirty="0">
                <a:latin typeface="Arial"/>
                <a:cs typeface="Arial"/>
              </a:rPr>
              <a:t>to low-cost manufacturing through this JV.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new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5" dirty="0">
                <a:latin typeface="Arial"/>
                <a:cs typeface="Arial"/>
              </a:rPr>
              <a:t>online in late Q3 or </a:t>
            </a:r>
            <a:r>
              <a:rPr sz="1000" dirty="0">
                <a:latin typeface="Arial"/>
                <a:cs typeface="Arial"/>
              </a:rPr>
              <a:t>early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 Singapore, MHI established Mitsubishi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Industries Engineering &amp; Services Private  Ltd. (MIES), investing $27m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capacity for </a:t>
            </a:r>
            <a:r>
              <a:rPr sz="1000" spc="-5" dirty="0">
                <a:latin typeface="Arial"/>
                <a:cs typeface="Arial"/>
              </a:rPr>
              <a:t>steam turbines used in oil &amp; </a:t>
            </a:r>
            <a:r>
              <a:rPr sz="1000" dirty="0">
                <a:latin typeface="Arial"/>
                <a:cs typeface="Arial"/>
              </a:rPr>
              <a:t>gas, </a:t>
            </a:r>
            <a:r>
              <a:rPr sz="1000" spc="-5" dirty="0">
                <a:latin typeface="Arial"/>
                <a:cs typeface="Arial"/>
              </a:rPr>
              <a:t>chemical,  and marine </a:t>
            </a:r>
            <a:r>
              <a:rPr sz="1000" dirty="0">
                <a:latin typeface="Arial"/>
                <a:cs typeface="Arial"/>
              </a:rPr>
              <a:t>industry </a:t>
            </a:r>
            <a:r>
              <a:rPr sz="1000" spc="-5" dirty="0">
                <a:latin typeface="Arial"/>
                <a:cs typeface="Arial"/>
              </a:rPr>
              <a:t>applications. </a:t>
            </a:r>
            <a:r>
              <a:rPr sz="1000" dirty="0">
                <a:latin typeface="Arial"/>
                <a:cs typeface="Arial"/>
              </a:rPr>
              <a:t>The move expands </a:t>
            </a:r>
            <a:r>
              <a:rPr sz="1000" spc="-5" dirty="0">
                <a:latin typeface="Arial"/>
                <a:cs typeface="Arial"/>
              </a:rPr>
              <a:t>existing operations, and will increase  local manufacturing capabilities from units with a </a:t>
            </a:r>
            <a:r>
              <a:rPr sz="1000" dirty="0">
                <a:latin typeface="Arial"/>
                <a:cs typeface="Arial"/>
              </a:rPr>
              <a:t>maximum </a:t>
            </a:r>
            <a:r>
              <a:rPr sz="1000" spc="-5" dirty="0">
                <a:latin typeface="Arial"/>
                <a:cs typeface="Arial"/>
              </a:rPr>
              <a:t>output of 120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to units with a  maximum output of 200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MW.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4589398"/>
            <a:ext cx="522922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increase in utilization rates this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will push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5" dirty="0">
                <a:latin typeface="Arial"/>
                <a:cs typeface="Arial"/>
              </a:rPr>
              <a:t>up and give suppliers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additional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4808854"/>
            <a:ext cx="1786889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pricing leverage in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negotiations.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5028818"/>
            <a:ext cx="5619115" cy="1108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for </a:t>
            </a:r>
            <a:r>
              <a:rPr sz="1000" spc="-5" dirty="0">
                <a:latin typeface="Arial"/>
                <a:cs typeface="Arial"/>
              </a:rPr>
              <a:t>the smaller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unit (50 </a:t>
            </a:r>
            <a:r>
              <a:rPr sz="1000" spc="5" dirty="0">
                <a:latin typeface="Arial"/>
                <a:cs typeface="Arial"/>
              </a:rPr>
              <a:t>MW)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currently 11-12 months, </a:t>
            </a:r>
            <a:r>
              <a:rPr sz="1000" spc="-5" dirty="0">
                <a:latin typeface="Arial"/>
                <a:cs typeface="Arial"/>
              </a:rPr>
              <a:t>and lead </a:t>
            </a:r>
            <a:r>
              <a:rPr sz="1000" dirty="0">
                <a:latin typeface="Arial"/>
                <a:cs typeface="Arial"/>
              </a:rPr>
              <a:t>times for  </a:t>
            </a:r>
            <a:r>
              <a:rPr sz="1000" spc="-5" dirty="0">
                <a:latin typeface="Arial"/>
                <a:cs typeface="Arial"/>
              </a:rPr>
              <a:t>the larger one (120 </a:t>
            </a:r>
            <a:r>
              <a:rPr sz="1000" dirty="0">
                <a:latin typeface="Arial"/>
                <a:cs typeface="Arial"/>
              </a:rPr>
              <a:t>MW) </a:t>
            </a:r>
            <a:r>
              <a:rPr sz="1000" spc="-1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16-18 months. Planning cycles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refineries and power plants are long  enough </a:t>
            </a:r>
            <a:r>
              <a:rPr sz="1000" dirty="0">
                <a:latin typeface="Arial"/>
                <a:cs typeface="Arial"/>
              </a:rPr>
              <a:t>to accommodate these </a:t>
            </a:r>
            <a:r>
              <a:rPr sz="1000" spc="-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presently, but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last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utilization rates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were</a:t>
            </a:r>
            <a:endParaRPr sz="1000">
              <a:latin typeface="Arial"/>
              <a:cs typeface="Arial"/>
            </a:endParaRPr>
          </a:p>
          <a:p>
            <a:pPr marL="12700" marR="159385">
              <a:lnSpc>
                <a:spcPct val="14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above 90% </a:t>
            </a:r>
            <a:r>
              <a:rPr sz="1000" dirty="0">
                <a:latin typeface="Arial"/>
                <a:cs typeface="Arial"/>
              </a:rPr>
              <a:t>(in </a:t>
            </a:r>
            <a:r>
              <a:rPr sz="1000" spc="-5" dirty="0">
                <a:latin typeface="Arial"/>
                <a:cs typeface="Arial"/>
              </a:rPr>
              <a:t>2009), lead </a:t>
            </a:r>
            <a:r>
              <a:rPr sz="1000" dirty="0">
                <a:latin typeface="Arial"/>
                <a:cs typeface="Arial"/>
              </a:rPr>
              <a:t>times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16 </a:t>
            </a:r>
            <a:r>
              <a:rPr sz="1000" dirty="0">
                <a:latin typeface="Arial"/>
                <a:cs typeface="Arial"/>
              </a:rPr>
              <a:t>months for </a:t>
            </a:r>
            <a:r>
              <a:rPr sz="1000" spc="-5" dirty="0">
                <a:latin typeface="Arial"/>
                <a:cs typeface="Arial"/>
              </a:rPr>
              <a:t>the smaller units and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 two </a:t>
            </a:r>
            <a:r>
              <a:rPr sz="1000" spc="-10" dirty="0">
                <a:latin typeface="Arial"/>
                <a:cs typeface="Arial"/>
              </a:rPr>
              <a:t>years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larger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9004" y="6275196"/>
            <a:ext cx="5507990" cy="14668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Planned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capacity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additions will not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keep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up with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continued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demand growth, and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utilization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304" y="6484790"/>
            <a:ext cx="5569585" cy="82423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rates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reach 92% 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late 2016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current </a:t>
            </a:r>
            <a:r>
              <a:rPr sz="1000" spc="-5" dirty="0">
                <a:latin typeface="Arial"/>
                <a:cs typeface="Arial"/>
              </a:rPr>
              <a:t>patterns of demand and capacity growth. </a:t>
            </a:r>
            <a:r>
              <a:rPr sz="1000" dirty="0">
                <a:latin typeface="Arial"/>
                <a:cs typeface="Arial"/>
              </a:rPr>
              <a:t>Only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two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600"/>
              </a:lnSpc>
            </a:pPr>
            <a:r>
              <a:rPr sz="1000" spc="-5" dirty="0">
                <a:latin typeface="Arial"/>
                <a:cs typeface="Arial"/>
              </a:rPr>
              <a:t>relatively minor suppliers have large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addition plans over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two years, which will add 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about 5 </a:t>
            </a:r>
            <a:r>
              <a:rPr sz="1000" spc="-10" dirty="0">
                <a:latin typeface="Arial"/>
                <a:cs typeface="Arial"/>
              </a:rPr>
              <a:t>GW in </a:t>
            </a:r>
            <a:r>
              <a:rPr sz="1000" spc="-5" dirty="0">
                <a:latin typeface="Arial"/>
                <a:cs typeface="Arial"/>
              </a:rPr>
              <a:t>annual equipment output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– </a:t>
            </a:r>
            <a:r>
              <a:rPr sz="1000" dirty="0">
                <a:latin typeface="Arial"/>
                <a:cs typeface="Arial"/>
              </a:rPr>
              <a:t>compared </a:t>
            </a:r>
            <a:r>
              <a:rPr sz="1000" spc="-5" dirty="0">
                <a:latin typeface="Arial"/>
                <a:cs typeface="Arial"/>
              </a:rPr>
              <a:t>to projected </a:t>
            </a:r>
            <a:r>
              <a:rPr sz="1000" dirty="0">
                <a:latin typeface="Arial"/>
                <a:cs typeface="Arial"/>
              </a:rPr>
              <a:t>demand </a:t>
            </a:r>
            <a:r>
              <a:rPr sz="1000" spc="-5" dirty="0">
                <a:latin typeface="Arial"/>
                <a:cs typeface="Arial"/>
              </a:rPr>
              <a:t>growth of  16 </a:t>
            </a:r>
            <a:r>
              <a:rPr sz="1000" spc="-15" dirty="0">
                <a:latin typeface="Arial"/>
                <a:cs typeface="Arial"/>
              </a:rPr>
              <a:t>GW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alone.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4904" y="7380427"/>
            <a:ext cx="5393690" cy="1993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5080" indent="-227965">
              <a:lnSpc>
                <a:spcPct val="1437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Doosan is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planning stages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an expansion at a Skoda plant in the Czech Republic  (Doosan bought Skoda in 2009). </a:t>
            </a:r>
            <a:r>
              <a:rPr sz="1000" dirty="0">
                <a:latin typeface="Arial"/>
                <a:cs typeface="Arial"/>
              </a:rPr>
              <a:t>The new </a:t>
            </a:r>
            <a:r>
              <a:rPr sz="1000" spc="-5" dirty="0">
                <a:latin typeface="Arial"/>
                <a:cs typeface="Arial"/>
              </a:rPr>
              <a:t>unit will </a:t>
            </a:r>
            <a:r>
              <a:rPr sz="1000" dirty="0">
                <a:latin typeface="Arial"/>
                <a:cs typeface="Arial"/>
              </a:rPr>
              <a:t>serve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combined-cycle market </a:t>
            </a:r>
            <a:r>
              <a:rPr sz="1000" spc="-5" dirty="0">
                <a:latin typeface="Arial"/>
                <a:cs typeface="Arial"/>
              </a:rPr>
              <a:t>when it  comes online in Q2 or Q3 next year, with </a:t>
            </a:r>
            <a:r>
              <a:rPr sz="1000" dirty="0">
                <a:latin typeface="Arial"/>
                <a:cs typeface="Arial"/>
              </a:rPr>
              <a:t>capacity for 10-12 </a:t>
            </a:r>
            <a:r>
              <a:rPr sz="1000" spc="-5" dirty="0">
                <a:latin typeface="Arial"/>
                <a:cs typeface="Arial"/>
              </a:rPr>
              <a:t>units with output ratings from  120-280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MW.</a:t>
            </a:r>
            <a:endParaRPr sz="1000">
              <a:latin typeface="Arial"/>
              <a:cs typeface="Arial"/>
            </a:endParaRPr>
          </a:p>
          <a:p>
            <a:pPr marL="240665" marR="126364" indent="-227965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Toshiba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expanding capacity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supercritical steam turbines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India,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conjunction with  local partner </a:t>
            </a:r>
            <a:r>
              <a:rPr sz="1000" dirty="0">
                <a:latin typeface="Arial"/>
                <a:cs typeface="Arial"/>
              </a:rPr>
              <a:t>JSW. </a:t>
            </a:r>
            <a:r>
              <a:rPr sz="1000" spc="-5" dirty="0">
                <a:latin typeface="Arial"/>
                <a:cs typeface="Arial"/>
              </a:rPr>
              <a:t>Its plant in Chennai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manufactures 500-1,000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steam  </a:t>
            </a:r>
            <a:r>
              <a:rPr sz="1000" spc="-5" dirty="0">
                <a:latin typeface="Arial"/>
                <a:cs typeface="Arial"/>
              </a:rPr>
              <a:t>turbines, with eight </a:t>
            </a:r>
            <a:r>
              <a:rPr sz="1000" dirty="0">
                <a:latin typeface="Arial"/>
                <a:cs typeface="Arial"/>
              </a:rPr>
              <a:t>production </a:t>
            </a:r>
            <a:r>
              <a:rPr sz="1000" spc="-5" dirty="0">
                <a:latin typeface="Arial"/>
                <a:cs typeface="Arial"/>
              </a:rPr>
              <a:t>bays turning out </a:t>
            </a:r>
            <a:r>
              <a:rPr sz="1000" dirty="0">
                <a:latin typeface="Arial"/>
                <a:cs typeface="Arial"/>
              </a:rPr>
              <a:t>3-6 </a:t>
            </a:r>
            <a:r>
              <a:rPr sz="1000" spc="-5" dirty="0">
                <a:latin typeface="Arial"/>
                <a:cs typeface="Arial"/>
              </a:rPr>
              <a:t>turbines per year.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expansion, due 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completion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2015, will double the plant’s capacity to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$400m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annual  equipment value. It will double headcount as well, to approximately 500 workers.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firm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3453" y="838708"/>
            <a:ext cx="5094605" cy="1040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anticipates that all of the </a:t>
            </a:r>
            <a:r>
              <a:rPr sz="1000" dirty="0">
                <a:latin typeface="Arial"/>
                <a:cs typeface="Arial"/>
              </a:rPr>
              <a:t>new capacity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absorbed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orders from India, where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is  relying on projections of </a:t>
            </a:r>
            <a:r>
              <a:rPr sz="1000" dirty="0">
                <a:latin typeface="Arial"/>
                <a:cs typeface="Arial"/>
              </a:rPr>
              <a:t>demand for </a:t>
            </a:r>
            <a:r>
              <a:rPr sz="1000" spc="-5" dirty="0">
                <a:latin typeface="Arial"/>
                <a:cs typeface="Arial"/>
              </a:rPr>
              <a:t>16 </a:t>
            </a:r>
            <a:r>
              <a:rPr sz="1000" spc="-20" dirty="0">
                <a:latin typeface="Arial"/>
                <a:cs typeface="Arial"/>
              </a:rPr>
              <a:t>GW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thermal generation </a:t>
            </a:r>
            <a:r>
              <a:rPr sz="1000" dirty="0">
                <a:latin typeface="Arial"/>
                <a:cs typeface="Arial"/>
              </a:rPr>
              <a:t>capacity every </a:t>
            </a:r>
            <a:r>
              <a:rPr sz="1000" spc="-10" dirty="0">
                <a:latin typeface="Arial"/>
                <a:cs typeface="Arial"/>
              </a:rPr>
              <a:t>year  </a:t>
            </a:r>
            <a:r>
              <a:rPr sz="1000" spc="-5" dirty="0">
                <a:latin typeface="Arial"/>
                <a:cs typeface="Arial"/>
              </a:rPr>
              <a:t>until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least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2017.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814069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14: Demand vs. </a:t>
            </a:r>
            <a:r>
              <a:rPr sz="1000" b="1" dirty="0">
                <a:latin typeface="Arial"/>
                <a:cs typeface="Arial"/>
              </a:rPr>
              <a:t>Capacity </a:t>
            </a:r>
            <a:r>
              <a:rPr sz="1000" b="1" spc="-5" dirty="0">
                <a:latin typeface="Arial"/>
                <a:cs typeface="Arial"/>
              </a:rPr>
              <a:t>- Steam</a:t>
            </a:r>
            <a:r>
              <a:rPr sz="1000" b="1" spc="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637658"/>
            <a:ext cx="5749925" cy="4862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lvl="2" indent="-456565">
              <a:lnSpc>
                <a:spcPct val="100000"/>
              </a:lnSpc>
              <a:buFont typeface="Arial"/>
              <a:buAutoNum type="arabicPeriod" startAt="3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New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contracts</a:t>
            </a:r>
            <a:endParaRPr sz="1000">
              <a:latin typeface="Arial"/>
              <a:cs typeface="Arial"/>
            </a:endParaRPr>
          </a:p>
          <a:p>
            <a:pPr marL="12700" marR="30480">
              <a:lnSpc>
                <a:spcPct val="1436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Combined cycle orders,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plants and retrofits, </a:t>
            </a:r>
            <a:r>
              <a:rPr sz="1000" dirty="0">
                <a:latin typeface="Arial"/>
                <a:cs typeface="Arial"/>
              </a:rPr>
              <a:t>dominated </a:t>
            </a:r>
            <a:r>
              <a:rPr sz="1000" spc="-5" dirty="0">
                <a:latin typeface="Arial"/>
                <a:cs typeface="Arial"/>
              </a:rPr>
              <a:t>new contracts awarded in the relevant  turbine output ranges.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awards are </a:t>
            </a:r>
            <a:r>
              <a:rPr sz="1000" dirty="0">
                <a:latin typeface="Arial"/>
                <a:cs typeface="Arial"/>
              </a:rPr>
              <a:t>highly </a:t>
            </a:r>
            <a:r>
              <a:rPr sz="1000" spc="-5" dirty="0">
                <a:latin typeface="Arial"/>
                <a:cs typeface="Arial"/>
              </a:rPr>
              <a:t>concentrated among the top three </a:t>
            </a:r>
            <a:r>
              <a:rPr sz="1000" dirty="0">
                <a:latin typeface="Arial"/>
                <a:cs typeface="Arial"/>
              </a:rPr>
              <a:t>suppliers:  </a:t>
            </a:r>
            <a:r>
              <a:rPr sz="1000" spc="-5" dirty="0">
                <a:latin typeface="Arial"/>
                <a:cs typeface="Arial"/>
              </a:rPr>
              <a:t>Siemens,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Siemens, </a:t>
            </a:r>
            <a:r>
              <a:rPr sz="1000" dirty="0">
                <a:latin typeface="Arial"/>
                <a:cs typeface="Arial"/>
              </a:rPr>
              <a:t>Alstom, </a:t>
            </a:r>
            <a:r>
              <a:rPr sz="1000" spc="-5" dirty="0">
                <a:latin typeface="Arial"/>
                <a:cs typeface="Arial"/>
              </a:rPr>
              <a:t>and GE won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 the contract awards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relevant </a:t>
            </a:r>
            <a:r>
              <a:rPr sz="1000" dirty="0">
                <a:latin typeface="Arial"/>
                <a:cs typeface="Arial"/>
              </a:rPr>
              <a:t>output </a:t>
            </a:r>
            <a:r>
              <a:rPr sz="1000" spc="-5" dirty="0">
                <a:latin typeface="Arial"/>
                <a:cs typeface="Arial"/>
              </a:rPr>
              <a:t>ranges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delivery from 2012 onward. These suppliers have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capacity available and the lowest lead  times, giving them an advantage over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heavily-utilized competitors. GE signed a memorandum  of understanding (MOU) with Toshiba in </a:t>
            </a:r>
            <a:r>
              <a:rPr sz="1000" dirty="0">
                <a:latin typeface="Arial"/>
                <a:cs typeface="Arial"/>
              </a:rPr>
              <a:t>January </a:t>
            </a:r>
            <a:r>
              <a:rPr sz="1000" spc="-5" dirty="0">
                <a:latin typeface="Arial"/>
                <a:cs typeface="Arial"/>
              </a:rPr>
              <a:t>2013 to </a:t>
            </a:r>
            <a:r>
              <a:rPr sz="1000" dirty="0">
                <a:latin typeface="Arial"/>
                <a:cs typeface="Arial"/>
              </a:rPr>
              <a:t>jointly </a:t>
            </a:r>
            <a:r>
              <a:rPr sz="1000" spc="-5" dirty="0">
                <a:latin typeface="Arial"/>
                <a:cs typeface="Arial"/>
              </a:rPr>
              <a:t>develop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efficient steam 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combined-cycle applications, which will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even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competitive bidding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these  contracts.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agreement </a:t>
            </a:r>
            <a:r>
              <a:rPr sz="1000" dirty="0">
                <a:latin typeface="Arial"/>
                <a:cs typeface="Arial"/>
              </a:rPr>
              <a:t>stems </a:t>
            </a:r>
            <a:r>
              <a:rPr sz="1000" spc="-5" dirty="0">
                <a:latin typeface="Arial"/>
                <a:cs typeface="Arial"/>
              </a:rPr>
              <a:t>from the firms’ joint work on the Nishi Nagoya Power Plant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Japan, which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targeting 62% </a:t>
            </a:r>
            <a:r>
              <a:rPr sz="1000" dirty="0">
                <a:latin typeface="Arial"/>
                <a:cs typeface="Arial"/>
              </a:rPr>
              <a:t>thermal efficiency </a:t>
            </a:r>
            <a:r>
              <a:rPr sz="1000" spc="-5" dirty="0">
                <a:latin typeface="Arial"/>
                <a:cs typeface="Arial"/>
              </a:rPr>
              <a:t>when </a:t>
            </a:r>
            <a:r>
              <a:rPr sz="1000" spc="-10" dirty="0">
                <a:latin typeface="Arial"/>
                <a:cs typeface="Arial"/>
              </a:rPr>
              <a:t>it is </a:t>
            </a:r>
            <a:r>
              <a:rPr sz="1000" spc="-5" dirty="0">
                <a:latin typeface="Arial"/>
                <a:cs typeface="Arial"/>
              </a:rPr>
              <a:t>completed in 2014. This would be the  highest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of any </a:t>
            </a:r>
            <a:r>
              <a:rPr sz="1000" dirty="0">
                <a:latin typeface="Arial"/>
                <a:cs typeface="Arial"/>
              </a:rPr>
              <a:t>combined-cycle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(the </a:t>
            </a:r>
            <a:r>
              <a:rPr sz="1000" spc="-5" dirty="0">
                <a:latin typeface="Arial"/>
                <a:cs typeface="Arial"/>
              </a:rPr>
              <a:t>current </a:t>
            </a:r>
            <a:r>
              <a:rPr sz="1000" dirty="0">
                <a:latin typeface="Arial"/>
                <a:cs typeface="Arial"/>
              </a:rPr>
              <a:t>record </a:t>
            </a:r>
            <a:r>
              <a:rPr sz="1000" spc="-5" dirty="0">
                <a:latin typeface="Arial"/>
                <a:cs typeface="Arial"/>
              </a:rPr>
              <a:t>is 61%). Given  utilities’ gravitation toward any increase in efficiency, this partnership could </a:t>
            </a:r>
            <a:r>
              <a:rPr sz="1000" dirty="0">
                <a:latin typeface="Arial"/>
                <a:cs typeface="Arial"/>
              </a:rPr>
              <a:t>significantly </a:t>
            </a:r>
            <a:r>
              <a:rPr sz="1000" spc="-5" dirty="0">
                <a:latin typeface="Arial"/>
                <a:cs typeface="Arial"/>
              </a:rPr>
              <a:t>strengthen  both suppliers’ competitive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position.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Their contracts include (in order of overall contract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value):</a:t>
            </a:r>
            <a:endParaRPr sz="1000">
              <a:latin typeface="Arial"/>
              <a:cs typeface="Arial"/>
            </a:endParaRPr>
          </a:p>
          <a:p>
            <a:pPr marL="583565" marR="36195" lvl="3" indent="-227965">
              <a:lnSpc>
                <a:spcPct val="143500"/>
              </a:lnSpc>
              <a:spcBef>
                <a:spcPts val="67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dirty="0">
                <a:latin typeface="Arial"/>
                <a:cs typeface="Arial"/>
              </a:rPr>
              <a:t>order for </a:t>
            </a:r>
            <a:r>
              <a:rPr sz="1000" spc="-5" dirty="0">
                <a:latin typeface="Arial"/>
                <a:cs typeface="Arial"/>
              </a:rPr>
              <a:t>the largest combined cycle 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India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2010, a $750m contract  that includes all plant equipment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three generating units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Reliance Power’s  </a:t>
            </a:r>
            <a:r>
              <a:rPr sz="1000" dirty="0">
                <a:latin typeface="Arial"/>
                <a:cs typeface="Arial"/>
              </a:rPr>
              <a:t>Samalkot </a:t>
            </a:r>
            <a:r>
              <a:rPr sz="1000" spc="-5" dirty="0">
                <a:latin typeface="Arial"/>
                <a:cs typeface="Arial"/>
              </a:rPr>
              <a:t>power plant.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agreement covers six 9FA gas </a:t>
            </a:r>
            <a:r>
              <a:rPr sz="1000" dirty="0">
                <a:latin typeface="Arial"/>
                <a:cs typeface="Arial"/>
              </a:rPr>
              <a:t>turbines </a:t>
            </a:r>
            <a:r>
              <a:rPr sz="1000" spc="-5" dirty="0">
                <a:latin typeface="Arial"/>
                <a:cs typeface="Arial"/>
              </a:rPr>
              <a:t>(260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each),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three</a:t>
            </a:r>
            <a:endParaRPr sz="1000">
              <a:latin typeface="Arial"/>
              <a:cs typeface="Arial"/>
            </a:endParaRPr>
          </a:p>
          <a:p>
            <a:pPr marL="583565" marR="9525">
              <a:lnSpc>
                <a:spcPct val="1436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D-11 Steam Turbines (288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each), as well as mechanical and electrical auxiliaries and a  15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service agreement.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bundling this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equipment together with a long term  service plan,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pricing levels accepted in the Indian </a:t>
            </a:r>
            <a:r>
              <a:rPr sz="1000" spc="5" dirty="0">
                <a:latin typeface="Arial"/>
                <a:cs typeface="Arial"/>
              </a:rPr>
              <a:t>market, </a:t>
            </a:r>
            <a:r>
              <a:rPr sz="1000" spc="-5" dirty="0">
                <a:latin typeface="Arial"/>
                <a:cs typeface="Arial"/>
              </a:rPr>
              <a:t>Reliance achieved a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35%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37434" y="2023825"/>
            <a:ext cx="4034154" cy="2387600"/>
          </a:xfrm>
          <a:custGeom>
            <a:avLst/>
            <a:gdLst/>
            <a:ahLst/>
            <a:cxnLst/>
            <a:rect l="l" t="t" r="r" b="b"/>
            <a:pathLst>
              <a:path w="4034154" h="2387600">
                <a:moveTo>
                  <a:pt x="0" y="2387599"/>
                </a:moveTo>
                <a:lnTo>
                  <a:pt x="4033984" y="2387599"/>
                </a:lnTo>
                <a:lnTo>
                  <a:pt x="4033984" y="0"/>
                </a:lnTo>
                <a:lnTo>
                  <a:pt x="0" y="0"/>
                </a:lnTo>
                <a:lnTo>
                  <a:pt x="0" y="238759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87680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74480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62802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51125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39447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0"/>
                </a:moveTo>
                <a:lnTo>
                  <a:pt x="0" y="1696481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27769" y="2276003"/>
            <a:ext cx="0" cy="1153160"/>
          </a:xfrm>
          <a:custGeom>
            <a:avLst/>
            <a:gdLst/>
            <a:ahLst/>
            <a:cxnLst/>
            <a:rect l="l" t="t" r="r" b="b"/>
            <a:pathLst>
              <a:path h="1153160">
                <a:moveTo>
                  <a:pt x="0" y="0"/>
                </a:moveTo>
                <a:lnTo>
                  <a:pt x="0" y="1152740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7769" y="3829715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769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14569" y="2276003"/>
            <a:ext cx="0" cy="1153160"/>
          </a:xfrm>
          <a:custGeom>
            <a:avLst/>
            <a:gdLst/>
            <a:ahLst/>
            <a:cxnLst/>
            <a:rect l="l" t="t" r="r" b="b"/>
            <a:pathLst>
              <a:path h="1153160">
                <a:moveTo>
                  <a:pt x="0" y="0"/>
                </a:moveTo>
                <a:lnTo>
                  <a:pt x="0" y="1152740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14569" y="3829715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769"/>
                </a:lnTo>
              </a:path>
            </a:pathLst>
          </a:custGeom>
          <a:ln w="9136">
            <a:solidFill>
              <a:srgbClr val="626262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99358" y="2276003"/>
            <a:ext cx="0" cy="1696720"/>
          </a:xfrm>
          <a:custGeom>
            <a:avLst/>
            <a:gdLst/>
            <a:ahLst/>
            <a:cxnLst/>
            <a:rect l="l" t="t" r="r" b="b"/>
            <a:pathLst>
              <a:path h="1696720">
                <a:moveTo>
                  <a:pt x="0" y="1696481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64333" y="397248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4333" y="3689982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64333" y="3405961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64333" y="312351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64333" y="2841007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64333" y="2558505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64333" y="227600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2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99358" y="3972485"/>
            <a:ext cx="3007995" cy="0"/>
          </a:xfrm>
          <a:custGeom>
            <a:avLst/>
            <a:gdLst/>
            <a:ahLst/>
            <a:cxnLst/>
            <a:rect l="l" t="t" r="r" b="b"/>
            <a:pathLst>
              <a:path w="3007995">
                <a:moveTo>
                  <a:pt x="0" y="0"/>
                </a:moveTo>
                <a:lnTo>
                  <a:pt x="3007595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99358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87680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74480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62802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51125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39447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27769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414569" y="397248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933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99002" y="2417760"/>
            <a:ext cx="3007360" cy="477520"/>
          </a:xfrm>
          <a:custGeom>
            <a:avLst/>
            <a:gdLst/>
            <a:ahLst/>
            <a:cxnLst/>
            <a:rect l="l" t="t" r="r" b="b"/>
            <a:pathLst>
              <a:path w="3007360" h="477519">
                <a:moveTo>
                  <a:pt x="0" y="477418"/>
                </a:moveTo>
                <a:lnTo>
                  <a:pt x="24251" y="476055"/>
                </a:lnTo>
                <a:lnTo>
                  <a:pt x="48503" y="474681"/>
                </a:lnTo>
                <a:lnTo>
                  <a:pt x="72758" y="473378"/>
                </a:lnTo>
                <a:lnTo>
                  <a:pt x="121268" y="471196"/>
                </a:lnTo>
                <a:lnTo>
                  <a:pt x="169770" y="469559"/>
                </a:lnTo>
                <a:lnTo>
                  <a:pt x="194021" y="468811"/>
                </a:lnTo>
                <a:lnTo>
                  <a:pt x="218272" y="468036"/>
                </a:lnTo>
                <a:lnTo>
                  <a:pt x="266774" y="466533"/>
                </a:lnTo>
                <a:lnTo>
                  <a:pt x="315277" y="465394"/>
                </a:lnTo>
                <a:lnTo>
                  <a:pt x="363779" y="464619"/>
                </a:lnTo>
                <a:lnTo>
                  <a:pt x="412306" y="463940"/>
                </a:lnTo>
                <a:lnTo>
                  <a:pt x="436566" y="463733"/>
                </a:lnTo>
                <a:lnTo>
                  <a:pt x="460799" y="463312"/>
                </a:lnTo>
                <a:lnTo>
                  <a:pt x="484996" y="462356"/>
                </a:lnTo>
                <a:lnTo>
                  <a:pt x="509267" y="460578"/>
                </a:lnTo>
                <a:lnTo>
                  <a:pt x="533537" y="458290"/>
                </a:lnTo>
                <a:lnTo>
                  <a:pt x="557807" y="455789"/>
                </a:lnTo>
                <a:lnTo>
                  <a:pt x="582077" y="453370"/>
                </a:lnTo>
                <a:lnTo>
                  <a:pt x="630554" y="448798"/>
                </a:lnTo>
                <a:lnTo>
                  <a:pt x="679031" y="444130"/>
                </a:lnTo>
                <a:lnTo>
                  <a:pt x="727571" y="439321"/>
                </a:lnTo>
                <a:lnTo>
                  <a:pt x="751841" y="436904"/>
                </a:lnTo>
                <a:lnTo>
                  <a:pt x="776111" y="434511"/>
                </a:lnTo>
                <a:lnTo>
                  <a:pt x="800308" y="432043"/>
                </a:lnTo>
                <a:lnTo>
                  <a:pt x="824541" y="429575"/>
                </a:lnTo>
                <a:lnTo>
                  <a:pt x="848797" y="427107"/>
                </a:lnTo>
                <a:lnTo>
                  <a:pt x="873065" y="424639"/>
                </a:lnTo>
                <a:lnTo>
                  <a:pt x="897333" y="422151"/>
                </a:lnTo>
                <a:lnTo>
                  <a:pt x="921589" y="419639"/>
                </a:lnTo>
                <a:lnTo>
                  <a:pt x="945822" y="417128"/>
                </a:lnTo>
                <a:lnTo>
                  <a:pt x="970019" y="414640"/>
                </a:lnTo>
                <a:lnTo>
                  <a:pt x="994289" y="412148"/>
                </a:lnTo>
                <a:lnTo>
                  <a:pt x="1018559" y="409704"/>
                </a:lnTo>
                <a:lnTo>
                  <a:pt x="1042829" y="407164"/>
                </a:lnTo>
                <a:lnTo>
                  <a:pt x="1067099" y="404388"/>
                </a:lnTo>
                <a:lnTo>
                  <a:pt x="1091350" y="401279"/>
                </a:lnTo>
                <a:lnTo>
                  <a:pt x="1115576" y="397933"/>
                </a:lnTo>
                <a:lnTo>
                  <a:pt x="1139803" y="394492"/>
                </a:lnTo>
                <a:lnTo>
                  <a:pt x="1164053" y="391098"/>
                </a:lnTo>
                <a:lnTo>
                  <a:pt x="1188323" y="387700"/>
                </a:lnTo>
                <a:lnTo>
                  <a:pt x="1212593" y="384327"/>
                </a:lnTo>
                <a:lnTo>
                  <a:pt x="1236863" y="380953"/>
                </a:lnTo>
                <a:lnTo>
                  <a:pt x="1285384" y="374136"/>
                </a:lnTo>
                <a:lnTo>
                  <a:pt x="1333837" y="367250"/>
                </a:lnTo>
                <a:lnTo>
                  <a:pt x="1358087" y="363759"/>
                </a:lnTo>
                <a:lnTo>
                  <a:pt x="1382357" y="360445"/>
                </a:lnTo>
                <a:lnTo>
                  <a:pt x="1430898" y="353721"/>
                </a:lnTo>
                <a:lnTo>
                  <a:pt x="1479365" y="345367"/>
                </a:lnTo>
                <a:lnTo>
                  <a:pt x="1527853" y="335384"/>
                </a:lnTo>
                <a:lnTo>
                  <a:pt x="1552122" y="330345"/>
                </a:lnTo>
                <a:lnTo>
                  <a:pt x="1576390" y="325389"/>
                </a:lnTo>
                <a:lnTo>
                  <a:pt x="1600646" y="320409"/>
                </a:lnTo>
                <a:lnTo>
                  <a:pt x="1624878" y="315429"/>
                </a:lnTo>
                <a:lnTo>
                  <a:pt x="1649075" y="310473"/>
                </a:lnTo>
                <a:lnTo>
                  <a:pt x="1697616" y="300395"/>
                </a:lnTo>
                <a:lnTo>
                  <a:pt x="1746156" y="290222"/>
                </a:lnTo>
                <a:lnTo>
                  <a:pt x="1770406" y="285114"/>
                </a:lnTo>
                <a:lnTo>
                  <a:pt x="1794633" y="280018"/>
                </a:lnTo>
                <a:lnTo>
                  <a:pt x="1843110" y="269718"/>
                </a:lnTo>
                <a:lnTo>
                  <a:pt x="1891650" y="259007"/>
                </a:lnTo>
                <a:lnTo>
                  <a:pt x="1940190" y="248201"/>
                </a:lnTo>
                <a:lnTo>
                  <a:pt x="1988619" y="237301"/>
                </a:lnTo>
                <a:lnTo>
                  <a:pt x="2037144" y="226305"/>
                </a:lnTo>
                <a:lnTo>
                  <a:pt x="2085684" y="215214"/>
                </a:lnTo>
                <a:lnTo>
                  <a:pt x="2134224" y="204029"/>
                </a:lnTo>
                <a:lnTo>
                  <a:pt x="2182654" y="192701"/>
                </a:lnTo>
                <a:lnTo>
                  <a:pt x="2206910" y="187013"/>
                </a:lnTo>
                <a:lnTo>
                  <a:pt x="2231178" y="181373"/>
                </a:lnTo>
                <a:lnTo>
                  <a:pt x="2255446" y="175927"/>
                </a:lnTo>
                <a:lnTo>
                  <a:pt x="2279703" y="170551"/>
                </a:lnTo>
                <a:lnTo>
                  <a:pt x="2303935" y="165176"/>
                </a:lnTo>
                <a:lnTo>
                  <a:pt x="2328132" y="159730"/>
                </a:lnTo>
                <a:lnTo>
                  <a:pt x="2352402" y="154224"/>
                </a:lnTo>
                <a:lnTo>
                  <a:pt x="2376672" y="148718"/>
                </a:lnTo>
                <a:lnTo>
                  <a:pt x="2425212" y="137707"/>
                </a:lnTo>
                <a:lnTo>
                  <a:pt x="2473689" y="126505"/>
                </a:lnTo>
                <a:lnTo>
                  <a:pt x="2497916" y="120905"/>
                </a:lnTo>
                <a:lnTo>
                  <a:pt x="2522166" y="115304"/>
                </a:lnTo>
                <a:lnTo>
                  <a:pt x="2546436" y="109608"/>
                </a:lnTo>
                <a:lnTo>
                  <a:pt x="2570706" y="103913"/>
                </a:lnTo>
                <a:lnTo>
                  <a:pt x="2594977" y="98217"/>
                </a:lnTo>
                <a:lnTo>
                  <a:pt x="2619247" y="92522"/>
                </a:lnTo>
                <a:lnTo>
                  <a:pt x="2643444" y="86865"/>
                </a:lnTo>
                <a:lnTo>
                  <a:pt x="2667676" y="81257"/>
                </a:lnTo>
                <a:lnTo>
                  <a:pt x="2691932" y="75648"/>
                </a:lnTo>
                <a:lnTo>
                  <a:pt x="2716200" y="69992"/>
                </a:lnTo>
                <a:lnTo>
                  <a:pt x="2740469" y="64275"/>
                </a:lnTo>
                <a:lnTo>
                  <a:pt x="2764725" y="58522"/>
                </a:lnTo>
                <a:lnTo>
                  <a:pt x="2788957" y="52745"/>
                </a:lnTo>
                <a:lnTo>
                  <a:pt x="2813154" y="46957"/>
                </a:lnTo>
                <a:lnTo>
                  <a:pt x="2837424" y="41164"/>
                </a:lnTo>
                <a:lnTo>
                  <a:pt x="2885965" y="29532"/>
                </a:lnTo>
                <a:lnTo>
                  <a:pt x="2934503" y="17763"/>
                </a:lnTo>
                <a:lnTo>
                  <a:pt x="2982992" y="5905"/>
                </a:lnTo>
                <a:lnTo>
                  <a:pt x="3007188" y="0"/>
                </a:lnTo>
              </a:path>
            </a:pathLst>
          </a:custGeom>
          <a:ln w="30378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99358" y="2587363"/>
            <a:ext cx="3007995" cy="507365"/>
          </a:xfrm>
          <a:custGeom>
            <a:avLst/>
            <a:gdLst/>
            <a:ahLst/>
            <a:cxnLst/>
            <a:rect l="l" t="t" r="r" b="b"/>
            <a:pathLst>
              <a:path w="3007995" h="507364">
                <a:moveTo>
                  <a:pt x="0" y="507288"/>
                </a:moveTo>
                <a:lnTo>
                  <a:pt x="95938" y="496657"/>
                </a:lnTo>
                <a:lnTo>
                  <a:pt x="193399" y="484506"/>
                </a:lnTo>
                <a:lnTo>
                  <a:pt x="290861" y="473874"/>
                </a:lnTo>
                <a:lnTo>
                  <a:pt x="388322" y="463242"/>
                </a:lnTo>
                <a:lnTo>
                  <a:pt x="484260" y="452611"/>
                </a:lnTo>
                <a:lnTo>
                  <a:pt x="581722" y="441979"/>
                </a:lnTo>
                <a:lnTo>
                  <a:pt x="679183" y="429828"/>
                </a:lnTo>
                <a:lnTo>
                  <a:pt x="775121" y="419196"/>
                </a:lnTo>
                <a:lnTo>
                  <a:pt x="872583" y="407046"/>
                </a:lnTo>
                <a:lnTo>
                  <a:pt x="970044" y="394895"/>
                </a:lnTo>
                <a:lnTo>
                  <a:pt x="1065983" y="382744"/>
                </a:lnTo>
                <a:lnTo>
                  <a:pt x="1163444" y="367556"/>
                </a:lnTo>
                <a:lnTo>
                  <a:pt x="1260905" y="350849"/>
                </a:lnTo>
                <a:lnTo>
                  <a:pt x="1358366" y="335661"/>
                </a:lnTo>
                <a:lnTo>
                  <a:pt x="1454305" y="320472"/>
                </a:lnTo>
                <a:lnTo>
                  <a:pt x="1551766" y="302246"/>
                </a:lnTo>
                <a:lnTo>
                  <a:pt x="1649228" y="284021"/>
                </a:lnTo>
                <a:lnTo>
                  <a:pt x="1745166" y="265795"/>
                </a:lnTo>
                <a:lnTo>
                  <a:pt x="1842627" y="246050"/>
                </a:lnTo>
                <a:lnTo>
                  <a:pt x="1940089" y="226305"/>
                </a:lnTo>
                <a:lnTo>
                  <a:pt x="2037550" y="206560"/>
                </a:lnTo>
                <a:lnTo>
                  <a:pt x="2133488" y="186815"/>
                </a:lnTo>
                <a:lnTo>
                  <a:pt x="2230950" y="165552"/>
                </a:lnTo>
                <a:lnTo>
                  <a:pt x="2328411" y="145807"/>
                </a:lnTo>
                <a:lnTo>
                  <a:pt x="2424350" y="126062"/>
                </a:lnTo>
                <a:lnTo>
                  <a:pt x="2521811" y="104799"/>
                </a:lnTo>
                <a:lnTo>
                  <a:pt x="2619272" y="85054"/>
                </a:lnTo>
                <a:lnTo>
                  <a:pt x="2715211" y="63790"/>
                </a:lnTo>
                <a:lnTo>
                  <a:pt x="2812672" y="42527"/>
                </a:lnTo>
                <a:lnTo>
                  <a:pt x="2910133" y="21263"/>
                </a:lnTo>
                <a:lnTo>
                  <a:pt x="3007595" y="0"/>
                </a:lnTo>
              </a:path>
            </a:pathLst>
          </a:custGeom>
          <a:ln w="27340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410933" y="3046826"/>
            <a:ext cx="2025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10933" y="2197775"/>
            <a:ext cx="203200" cy="704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5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0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412678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15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00620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16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88942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17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77011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18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65333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19</a:t>
            </a:r>
            <a:endParaRPr sz="9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353402" y="4031635"/>
            <a:ext cx="1409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20</a:t>
            </a:r>
            <a:endParaRPr sz="9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726248" y="3428744"/>
            <a:ext cx="949325" cy="401320"/>
          </a:xfrm>
          <a:custGeom>
            <a:avLst/>
            <a:gdLst/>
            <a:ahLst/>
            <a:cxnLst/>
            <a:rect l="l" t="t" r="r" b="b"/>
            <a:pathLst>
              <a:path w="949325" h="401320">
                <a:moveTo>
                  <a:pt x="0" y="400970"/>
                </a:moveTo>
                <a:lnTo>
                  <a:pt x="948724" y="400970"/>
                </a:lnTo>
                <a:lnTo>
                  <a:pt x="948724" y="0"/>
                </a:lnTo>
                <a:lnTo>
                  <a:pt x="0" y="0"/>
                </a:lnTo>
                <a:lnTo>
                  <a:pt x="0" y="400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26248" y="3428744"/>
            <a:ext cx="949325" cy="401320"/>
          </a:xfrm>
          <a:custGeom>
            <a:avLst/>
            <a:gdLst/>
            <a:ahLst/>
            <a:cxnLst/>
            <a:rect l="l" t="t" r="r" b="b"/>
            <a:pathLst>
              <a:path w="949325" h="401320">
                <a:moveTo>
                  <a:pt x="0" y="400970"/>
                </a:moveTo>
                <a:lnTo>
                  <a:pt x="948724" y="400970"/>
                </a:lnTo>
                <a:lnTo>
                  <a:pt x="948724" y="0"/>
                </a:lnTo>
                <a:lnTo>
                  <a:pt x="0" y="0"/>
                </a:lnTo>
                <a:lnTo>
                  <a:pt x="0" y="40097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32847" y="3528986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19794" y="0"/>
                </a:lnTo>
              </a:path>
            </a:pathLst>
          </a:custGeom>
          <a:ln w="30376">
            <a:solidFill>
              <a:srgbClr val="000066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32847" y="3729472"/>
            <a:ext cx="320040" cy="0"/>
          </a:xfrm>
          <a:custGeom>
            <a:avLst/>
            <a:gdLst/>
            <a:ahLst/>
            <a:cxnLst/>
            <a:rect l="l" t="t" r="r" b="b"/>
            <a:pathLst>
              <a:path w="320039">
                <a:moveTo>
                  <a:pt x="0" y="0"/>
                </a:moveTo>
                <a:lnTo>
                  <a:pt x="319794" y="0"/>
                </a:lnTo>
              </a:path>
            </a:pathLst>
          </a:custGeom>
          <a:ln w="27338">
            <a:solidFill>
              <a:srgbClr val="33669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726248" y="3428744"/>
            <a:ext cx="949325" cy="40132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24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Capacity</a:t>
            </a:r>
            <a:endParaRPr sz="8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625"/>
              </a:spcBef>
            </a:pP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Demand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837434" y="2023825"/>
            <a:ext cx="4036060" cy="2387600"/>
          </a:xfrm>
          <a:custGeom>
            <a:avLst/>
            <a:gdLst/>
            <a:ahLst/>
            <a:cxnLst/>
            <a:rect l="l" t="t" r="r" b="b"/>
            <a:pathLst>
              <a:path w="4036060" h="2387600">
                <a:moveTo>
                  <a:pt x="0" y="2387599"/>
                </a:moveTo>
                <a:lnTo>
                  <a:pt x="4035507" y="2387599"/>
                </a:lnTo>
                <a:lnTo>
                  <a:pt x="4035507" y="0"/>
                </a:lnTo>
                <a:lnTo>
                  <a:pt x="0" y="0"/>
                </a:lnTo>
                <a:lnTo>
                  <a:pt x="0" y="238759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019261" y="3011235"/>
            <a:ext cx="312420" cy="27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60"/>
              </a:lnSpc>
            </a:pP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Index</a:t>
            </a:r>
            <a:endParaRPr sz="900">
              <a:latin typeface="Arial"/>
              <a:cs typeface="Arial"/>
            </a:endParaRPr>
          </a:p>
          <a:p>
            <a:pPr marL="2540">
              <a:lnSpc>
                <a:spcPts val="106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(2009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48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44642" y="3274043"/>
            <a:ext cx="1220470" cy="8966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Q1=100) </a:t>
            </a:r>
            <a:r>
              <a:rPr sz="900" b="1" spc="8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350" b="1" spc="-7" baseline="-27777" dirty="0">
                <a:solidFill>
                  <a:srgbClr val="404040"/>
                </a:solidFill>
                <a:latin typeface="Arial"/>
                <a:cs typeface="Arial"/>
              </a:rPr>
              <a:t>80</a:t>
            </a:r>
            <a:endParaRPr sz="1350" baseline="-27777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>
              <a:latin typeface="Times New Roman"/>
              <a:cs typeface="Times New Roman"/>
            </a:endParaRPr>
          </a:p>
          <a:p>
            <a:pPr marR="24765" algn="ctr">
              <a:lnSpc>
                <a:spcPct val="100000"/>
              </a:lnSpc>
              <a:spcBef>
                <a:spcPts val="5"/>
              </a:spcBef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60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R="24765" algn="ctr">
              <a:lnSpc>
                <a:spcPts val="1075"/>
              </a:lnSpc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40</a:t>
            </a:r>
            <a:endParaRPr sz="900">
              <a:latin typeface="Arial"/>
              <a:cs typeface="Arial"/>
            </a:endParaRPr>
          </a:p>
          <a:p>
            <a:pPr marL="599440">
              <a:lnSpc>
                <a:spcPts val="1075"/>
              </a:lnSpc>
              <a:tabLst>
                <a:tab pos="1079500" algn="l"/>
              </a:tabLst>
            </a:pP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13</a:t>
            </a:r>
            <a:r>
              <a:rPr sz="900" b="1" spc="-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Q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b="1" dirty="0">
                <a:solidFill>
                  <a:srgbClr val="404040"/>
                </a:solidFill>
                <a:latin typeface="Arial"/>
                <a:cs typeface="Arial"/>
              </a:rPr>
              <a:t>	</a:t>
            </a:r>
            <a:r>
              <a:rPr sz="900" b="1" spc="-5" dirty="0">
                <a:solidFill>
                  <a:srgbClr val="404040"/>
                </a:solidFill>
                <a:latin typeface="Arial"/>
                <a:cs typeface="Arial"/>
              </a:rPr>
              <a:t>14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80555" y="9586976"/>
            <a:ext cx="1816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49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244904" y="837946"/>
            <a:ext cx="5400040" cy="8618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29908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discount over prevailing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2010 (about $350m per plant).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units </a:t>
            </a:r>
            <a:r>
              <a:rPr sz="1000" dirty="0">
                <a:latin typeface="Arial"/>
                <a:cs typeface="Arial"/>
              </a:rPr>
              <a:t>entered </a:t>
            </a:r>
            <a:r>
              <a:rPr sz="1000" spc="-5" dirty="0">
                <a:latin typeface="Arial"/>
                <a:cs typeface="Arial"/>
              </a:rPr>
              <a:t>full  commercial operation in </a:t>
            </a:r>
            <a:r>
              <a:rPr sz="1000" dirty="0">
                <a:latin typeface="Arial"/>
                <a:cs typeface="Arial"/>
              </a:rPr>
              <a:t>2012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Q4.</a:t>
            </a:r>
            <a:endParaRPr sz="1000">
              <a:latin typeface="Arial"/>
              <a:cs typeface="Arial"/>
            </a:endParaRPr>
          </a:p>
          <a:p>
            <a:pPr marL="240665" marR="114300" indent="-227965">
              <a:lnSpc>
                <a:spcPct val="1438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 booked </a:t>
            </a:r>
            <a:r>
              <a:rPr sz="1000" dirty="0">
                <a:latin typeface="Arial"/>
                <a:cs typeface="Arial"/>
              </a:rPr>
              <a:t>an </a:t>
            </a:r>
            <a:r>
              <a:rPr sz="1000" spc="-5" dirty="0">
                <a:latin typeface="Arial"/>
                <a:cs typeface="Arial"/>
              </a:rPr>
              <a:t>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three steam turbines along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three </a:t>
            </a:r>
            <a:r>
              <a:rPr sz="1000" dirty="0">
                <a:latin typeface="Arial"/>
                <a:cs typeface="Arial"/>
              </a:rPr>
              <a:t>SGT6-8000H </a:t>
            </a:r>
            <a:r>
              <a:rPr sz="1000" spc="-5" dirty="0">
                <a:latin typeface="Arial"/>
                <a:cs typeface="Arial"/>
              </a:rPr>
              <a:t>gas  turbines ordered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Florida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and Light in 2012 </a:t>
            </a:r>
            <a:r>
              <a:rPr sz="1000" dirty="0">
                <a:latin typeface="Arial"/>
                <a:cs typeface="Arial"/>
              </a:rPr>
              <a:t>Q4. The </a:t>
            </a:r>
            <a:r>
              <a:rPr sz="1000" spc="-5" dirty="0">
                <a:latin typeface="Arial"/>
                <a:cs typeface="Arial"/>
              </a:rPr>
              <a:t>150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units cost $18.7m  each ($56m total), after a net 15% discount </a:t>
            </a:r>
            <a:r>
              <a:rPr sz="1000" dirty="0">
                <a:latin typeface="Arial"/>
                <a:cs typeface="Arial"/>
              </a:rPr>
              <a:t>for economies </a:t>
            </a:r>
            <a:r>
              <a:rPr sz="1000" spc="-5" dirty="0">
                <a:latin typeface="Arial"/>
                <a:cs typeface="Arial"/>
              </a:rPr>
              <a:t>of scale (ordering </a:t>
            </a:r>
            <a:r>
              <a:rPr sz="1000" dirty="0">
                <a:latin typeface="Arial"/>
                <a:cs typeface="Arial"/>
              </a:rPr>
              <a:t>three </a:t>
            </a:r>
            <a:r>
              <a:rPr sz="1000" spc="-5" dirty="0">
                <a:latin typeface="Arial"/>
                <a:cs typeface="Arial"/>
              </a:rPr>
              <a:t>units  together) and economies of scope (ordering the combined cycle plant with associated gas  turbines, generators, controls,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etc.)</a:t>
            </a:r>
            <a:endParaRPr sz="1000">
              <a:latin typeface="Arial"/>
              <a:cs typeface="Arial"/>
            </a:endParaRPr>
          </a:p>
          <a:p>
            <a:pPr marL="240665" marR="264160" indent="-227965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Alstom sold a 240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 to </a:t>
            </a:r>
            <a:r>
              <a:rPr sz="1000" dirty="0">
                <a:latin typeface="Arial"/>
                <a:cs typeface="Arial"/>
              </a:rPr>
              <a:t>Irish utility ESB </a:t>
            </a:r>
            <a:r>
              <a:rPr sz="1000" spc="-5" dirty="0">
                <a:latin typeface="Arial"/>
                <a:cs typeface="Arial"/>
              </a:rPr>
              <a:t>as part of the Carrington power  station, due </a:t>
            </a:r>
            <a:r>
              <a:rPr sz="1000" dirty="0">
                <a:latin typeface="Arial"/>
                <a:cs typeface="Arial"/>
              </a:rPr>
              <a:t>for delivery in </a:t>
            </a:r>
            <a:r>
              <a:rPr sz="1000" spc="-5" dirty="0">
                <a:latin typeface="Arial"/>
                <a:cs typeface="Arial"/>
              </a:rPr>
              <a:t>2016. Net of bundling discounts, the unit cost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approximately</a:t>
            </a:r>
            <a:endParaRPr sz="100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  <a:spcBef>
                <a:spcPts val="525"/>
              </a:spcBef>
            </a:pPr>
            <a:r>
              <a:rPr sz="1000" dirty="0">
                <a:latin typeface="Arial"/>
                <a:cs typeface="Arial"/>
              </a:rPr>
              <a:t>$32.4m.</a:t>
            </a:r>
            <a:endParaRPr sz="1000">
              <a:latin typeface="Arial"/>
              <a:cs typeface="Arial"/>
            </a:endParaRPr>
          </a:p>
          <a:p>
            <a:pPr marL="240665" marR="15875" indent="-227965">
              <a:lnSpc>
                <a:spcPct val="1436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Alstom booked an order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two combined cycle units from Indian IPP </a:t>
            </a:r>
            <a:r>
              <a:rPr sz="1000" dirty="0">
                <a:latin typeface="Arial"/>
                <a:cs typeface="Arial"/>
              </a:rPr>
              <a:t>GVK </a:t>
            </a:r>
            <a:r>
              <a:rPr sz="1000" spc="-5" dirty="0">
                <a:latin typeface="Arial"/>
                <a:cs typeface="Arial"/>
              </a:rPr>
              <a:t>Industries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2010 (with final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scheduled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this </a:t>
            </a:r>
            <a:r>
              <a:rPr sz="1000" spc="-10" dirty="0">
                <a:latin typeface="Arial"/>
                <a:cs typeface="Arial"/>
              </a:rPr>
              <a:t>year).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steam turbines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units sold at  almost a 30% discount, net of “country pricing,”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scale, and bundling discounts 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size of the package awards.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 totaled $590m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full CC units  (total output of 800 </a:t>
            </a:r>
            <a:r>
              <a:rPr sz="1000" dirty="0">
                <a:latin typeface="Arial"/>
                <a:cs typeface="Arial"/>
              </a:rPr>
              <a:t>MW) </a:t>
            </a:r>
            <a:r>
              <a:rPr sz="1000" spc="-5" dirty="0">
                <a:latin typeface="Arial"/>
                <a:cs typeface="Arial"/>
              </a:rPr>
              <a:t>including two gas turbines, </a:t>
            </a:r>
            <a:r>
              <a:rPr sz="100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steam turbines, HRSGs,  generators, balance of plant, civil works, and a </a:t>
            </a:r>
            <a:r>
              <a:rPr sz="1000" dirty="0">
                <a:latin typeface="Arial"/>
                <a:cs typeface="Arial"/>
              </a:rPr>
              <a:t>10-year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LTSA.</a:t>
            </a:r>
            <a:endParaRPr sz="1000">
              <a:latin typeface="Arial"/>
              <a:cs typeface="Arial"/>
            </a:endParaRPr>
          </a:p>
          <a:p>
            <a:pPr marL="240665" marR="49530" indent="-227965">
              <a:lnSpc>
                <a:spcPct val="1434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also sold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SC5 steam turbines to Emirates Aluminum (EMAL) as part of a combined  cycle plant.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100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units, designed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lower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steam than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power plants,  sold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modest </a:t>
            </a:r>
            <a:r>
              <a:rPr sz="1000" spc="-10" dirty="0">
                <a:latin typeface="Arial"/>
                <a:cs typeface="Arial"/>
              </a:rPr>
              <a:t>5% </a:t>
            </a:r>
            <a:r>
              <a:rPr sz="1000" spc="-5" dirty="0">
                <a:latin typeface="Arial"/>
                <a:cs typeface="Arial"/>
              </a:rPr>
              <a:t>discount due to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scope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other power plant  equipment.</a:t>
            </a:r>
            <a:endParaRPr sz="1000">
              <a:latin typeface="Arial"/>
              <a:cs typeface="Arial"/>
            </a:endParaRPr>
          </a:p>
          <a:p>
            <a:pPr marL="240665" marR="55244" indent="-227965">
              <a:lnSpc>
                <a:spcPct val="143800"/>
              </a:lnSpc>
              <a:spcBef>
                <a:spcPts val="7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Baotou </a:t>
            </a:r>
            <a:r>
              <a:rPr sz="1000" dirty="0">
                <a:latin typeface="Arial"/>
                <a:cs typeface="Arial"/>
              </a:rPr>
              <a:t>Iron </a:t>
            </a:r>
            <a:r>
              <a:rPr sz="1000" spc="-5" dirty="0">
                <a:latin typeface="Arial"/>
                <a:cs typeface="Arial"/>
              </a:rPr>
              <a:t>&amp; </a:t>
            </a:r>
            <a:r>
              <a:rPr sz="1000" dirty="0">
                <a:latin typeface="Arial"/>
                <a:cs typeface="Arial"/>
              </a:rPr>
              <a:t>Steel ordered </a:t>
            </a:r>
            <a:r>
              <a:rPr sz="1000" spc="-10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combined </a:t>
            </a:r>
            <a:r>
              <a:rPr sz="1000" dirty="0">
                <a:latin typeface="Arial"/>
                <a:cs typeface="Arial"/>
              </a:rPr>
              <a:t>cycle plants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Q3 </a:t>
            </a:r>
            <a:r>
              <a:rPr sz="1000" spc="-5" dirty="0">
                <a:latin typeface="Arial"/>
                <a:cs typeface="Arial"/>
              </a:rPr>
              <a:t>to generate power from  blast furnace gas created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its </a:t>
            </a:r>
            <a:r>
              <a:rPr sz="1000" dirty="0">
                <a:latin typeface="Arial"/>
                <a:cs typeface="Arial"/>
              </a:rPr>
              <a:t>steelworks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Baotou </a:t>
            </a:r>
            <a:r>
              <a:rPr sz="1000" dirty="0">
                <a:latin typeface="Arial"/>
                <a:cs typeface="Arial"/>
              </a:rPr>
              <a:t>City </a:t>
            </a:r>
            <a:r>
              <a:rPr sz="1000" spc="-5" dirty="0">
                <a:latin typeface="Arial"/>
                <a:cs typeface="Arial"/>
              </a:rPr>
              <a:t>(Mongolia). MHI and Dongfang  Turbine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one </a:t>
            </a:r>
            <a:r>
              <a:rPr sz="1000" dirty="0">
                <a:latin typeface="Arial"/>
                <a:cs typeface="Arial"/>
              </a:rPr>
              <a:t>50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 each (Dongfang under license from MHI).  Net of discounts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bundling the steam turbines with the rest of the power plant equipment  and migrating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of the manufacturing to Dongfang’s facilities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China, the units cost  </a:t>
            </a:r>
            <a:r>
              <a:rPr sz="1000" dirty="0">
                <a:latin typeface="Arial"/>
                <a:cs typeface="Arial"/>
              </a:rPr>
              <a:t>approximately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$5.6m.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3600"/>
              </a:lnSpc>
              <a:spcBef>
                <a:spcPts val="6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two gas turbines, a steam turbine, three generators, electrical  equipment, and the </a:t>
            </a:r>
            <a:r>
              <a:rPr sz="1000" dirty="0">
                <a:latin typeface="Arial"/>
                <a:cs typeface="Arial"/>
              </a:rPr>
              <a:t>ancillary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auxiliary systems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Wang </a:t>
            </a:r>
            <a:r>
              <a:rPr sz="1000" spc="-5" dirty="0">
                <a:latin typeface="Arial"/>
                <a:cs typeface="Arial"/>
              </a:rPr>
              <a:t>Noi plant,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Electricity  </a:t>
            </a:r>
            <a:r>
              <a:rPr sz="1000" spc="-5" dirty="0">
                <a:latin typeface="Arial"/>
                <a:cs typeface="Arial"/>
              </a:rPr>
              <a:t>Generating Authority of Thailand (EGAT).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270 MW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power sold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endParaRPr sz="1000">
              <a:latin typeface="Arial"/>
              <a:cs typeface="Arial"/>
            </a:endParaRPr>
          </a:p>
          <a:p>
            <a:pPr marL="240665" marR="41275">
              <a:lnSpc>
                <a:spcPct val="144000"/>
              </a:lnSpc>
            </a:pPr>
            <a:r>
              <a:rPr sz="1000" dirty="0">
                <a:latin typeface="Arial"/>
                <a:cs typeface="Arial"/>
              </a:rPr>
              <a:t>$20m, </a:t>
            </a:r>
            <a:r>
              <a:rPr sz="1000" spc="-5" dirty="0">
                <a:latin typeface="Arial"/>
                <a:cs typeface="Arial"/>
              </a:rPr>
              <a:t>including substantial discounts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“list”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Thailand’s low pricing </a:t>
            </a:r>
            <a:r>
              <a:rPr sz="1000" dirty="0">
                <a:latin typeface="Arial"/>
                <a:cs typeface="Arial"/>
              </a:rPr>
              <a:t>expectations </a:t>
            </a:r>
            <a:r>
              <a:rPr sz="1000" spc="-5" dirty="0">
                <a:latin typeface="Arial"/>
                <a:cs typeface="Arial"/>
              </a:rPr>
              <a:t>(25%)  and a 10% discount attributable to economies of scope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 package award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–</a:t>
            </a:r>
            <a:endParaRPr sz="1000">
              <a:latin typeface="Arial"/>
              <a:cs typeface="Arial"/>
            </a:endParaRPr>
          </a:p>
          <a:p>
            <a:pPr marL="240665" marR="185420">
              <a:lnSpc>
                <a:spcPct val="143000"/>
              </a:lnSpc>
              <a:spcBef>
                <a:spcPts val="10"/>
              </a:spcBef>
            </a:pPr>
            <a:r>
              <a:rPr sz="1000" spc="-5" dirty="0">
                <a:latin typeface="Arial"/>
                <a:cs typeface="Arial"/>
              </a:rPr>
              <a:t>$500m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electrical </a:t>
            </a:r>
            <a:r>
              <a:rPr sz="1000" dirty="0">
                <a:latin typeface="Arial"/>
                <a:cs typeface="Arial"/>
              </a:rPr>
              <a:t>machinery 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Wang </a:t>
            </a:r>
            <a:r>
              <a:rPr sz="1000" spc="-5" dirty="0">
                <a:latin typeface="Arial"/>
                <a:cs typeface="Arial"/>
              </a:rPr>
              <a:t>Noi and Chana power plants. </a:t>
            </a:r>
            <a:r>
              <a:rPr sz="1000" spc="-10" dirty="0">
                <a:latin typeface="Arial"/>
                <a:cs typeface="Arial"/>
              </a:rPr>
              <a:t>EGAT </a:t>
            </a:r>
            <a:r>
              <a:rPr sz="1000" spc="-5" dirty="0">
                <a:latin typeface="Arial"/>
                <a:cs typeface="Arial"/>
              </a:rPr>
              <a:t>ordered  the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August </a:t>
            </a:r>
            <a:r>
              <a:rPr sz="1000" dirty="0">
                <a:latin typeface="Arial"/>
                <a:cs typeface="Arial"/>
              </a:rPr>
              <a:t>2011 </a:t>
            </a:r>
            <a:r>
              <a:rPr sz="1000" spc="-5" dirty="0">
                <a:latin typeface="Arial"/>
                <a:cs typeface="Arial"/>
              </a:rPr>
              <a:t>and final </a:t>
            </a:r>
            <a:r>
              <a:rPr sz="1000" dirty="0">
                <a:latin typeface="Arial"/>
                <a:cs typeface="Arial"/>
              </a:rPr>
              <a:t>delivery </a:t>
            </a:r>
            <a:r>
              <a:rPr sz="1000" spc="-5" dirty="0">
                <a:latin typeface="Arial"/>
                <a:cs typeface="Arial"/>
              </a:rPr>
              <a:t>is scheduled in 2014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Q2.</a:t>
            </a:r>
            <a:endParaRPr sz="1000">
              <a:latin typeface="Arial"/>
              <a:cs typeface="Arial"/>
            </a:endParaRPr>
          </a:p>
          <a:p>
            <a:pPr marL="240665" marR="122555" indent="-227965">
              <a:lnSpc>
                <a:spcPct val="143600"/>
              </a:lnSpc>
              <a:spcBef>
                <a:spcPts val="7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dirty="0">
                <a:latin typeface="Arial"/>
                <a:cs typeface="Arial"/>
              </a:rPr>
              <a:t>booked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dirty="0">
                <a:latin typeface="Arial"/>
                <a:cs typeface="Arial"/>
              </a:rPr>
              <a:t>order for </a:t>
            </a:r>
            <a:r>
              <a:rPr sz="1000" spc="-5" dirty="0">
                <a:latin typeface="Arial"/>
                <a:cs typeface="Arial"/>
              </a:rPr>
              <a:t>two gas turbines, one steam turbine, and three generators from  Turkey’s Tupras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2012 </a:t>
            </a:r>
            <a:r>
              <a:rPr sz="1000" dirty="0">
                <a:latin typeface="Arial"/>
                <a:cs typeface="Arial"/>
              </a:rPr>
              <a:t>Q4. The </a:t>
            </a:r>
            <a:r>
              <a:rPr sz="1000" spc="-5" dirty="0">
                <a:latin typeface="Arial"/>
                <a:cs typeface="Arial"/>
              </a:rPr>
              <a:t>steam turbine </a:t>
            </a:r>
            <a:r>
              <a:rPr sz="1000" dirty="0">
                <a:latin typeface="Arial"/>
                <a:cs typeface="Arial"/>
              </a:rPr>
              <a:t>made </a:t>
            </a:r>
            <a:r>
              <a:rPr sz="1000" spc="-5" dirty="0">
                <a:latin typeface="Arial"/>
                <a:cs typeface="Arial"/>
              </a:rPr>
              <a:t>up about $11m of the overall  package, accounting </a:t>
            </a:r>
            <a:r>
              <a:rPr sz="1000" dirty="0">
                <a:latin typeface="Arial"/>
                <a:cs typeface="Arial"/>
              </a:rPr>
              <a:t>for price </a:t>
            </a:r>
            <a:r>
              <a:rPr sz="1000" spc="-5" dirty="0">
                <a:latin typeface="Arial"/>
                <a:cs typeface="Arial"/>
              </a:rPr>
              <a:t>reductions of about 25% due to a combination of the size of  the overall order, pricing level expectations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Turkey, and Tupras’ attractiveness as a  </a:t>
            </a:r>
            <a:r>
              <a:rPr sz="1000" dirty="0">
                <a:latin typeface="Arial"/>
                <a:cs typeface="Arial"/>
              </a:rPr>
              <a:t>customer. </a:t>
            </a:r>
            <a:r>
              <a:rPr sz="1000" spc="-5" dirty="0">
                <a:latin typeface="Arial"/>
                <a:cs typeface="Arial"/>
              </a:rPr>
              <a:t>Tupras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Turkey’s largest refiner and part of the KOC group, the country’s  largest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company.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80555" y="9586976"/>
            <a:ext cx="1816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59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16304" y="838708"/>
            <a:ext cx="5638800" cy="4488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64820">
              <a:lnSpc>
                <a:spcPct val="143500"/>
              </a:lnSpc>
            </a:pPr>
            <a:r>
              <a:rPr sz="1000" spc="-5" dirty="0">
                <a:latin typeface="Arial"/>
                <a:cs typeface="Arial"/>
              </a:rPr>
              <a:t>Siemens and GE booked major contracts to convert simple-cycle plants to combined-cycle  operation. Both of the </a:t>
            </a:r>
            <a:r>
              <a:rPr sz="1000" dirty="0">
                <a:latin typeface="Arial"/>
                <a:cs typeface="Arial"/>
              </a:rPr>
              <a:t>orders </a:t>
            </a:r>
            <a:r>
              <a:rPr sz="1000" spc="-5" dirty="0">
                <a:latin typeface="Arial"/>
                <a:cs typeface="Arial"/>
              </a:rPr>
              <a:t>follow the contracts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gas turbines </a:t>
            </a:r>
            <a:r>
              <a:rPr sz="1000" spc="5" dirty="0">
                <a:latin typeface="Arial"/>
                <a:cs typeface="Arial"/>
              </a:rPr>
              <a:t>by 1-2 </a:t>
            </a:r>
            <a:r>
              <a:rPr sz="1000" spc="-5" dirty="0">
                <a:latin typeface="Arial"/>
                <a:cs typeface="Arial"/>
              </a:rPr>
              <a:t>years foregoing  bundling discounts the buyer could have achieved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ordering the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together.</a:t>
            </a:r>
            <a:endParaRPr sz="1000">
              <a:latin typeface="Arial"/>
              <a:cs typeface="Arial"/>
            </a:endParaRPr>
          </a:p>
          <a:p>
            <a:pPr marL="469265" marR="5080" indent="-227965">
              <a:lnSpc>
                <a:spcPct val="143800"/>
              </a:lnSpc>
              <a:spcBef>
                <a:spcPts val="6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Siemens booked orders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 turbines to convert </a:t>
            </a:r>
            <a:r>
              <a:rPr sz="1000" spc="5" dirty="0">
                <a:latin typeface="Arial"/>
                <a:cs typeface="Arial"/>
              </a:rPr>
              <a:t>two </a:t>
            </a:r>
            <a:r>
              <a:rPr sz="1000" spc="-5" dirty="0">
                <a:latin typeface="Arial"/>
                <a:cs typeface="Arial"/>
              </a:rPr>
              <a:t>simple cycle power plants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Argentina to combined </a:t>
            </a:r>
            <a:r>
              <a:rPr sz="1000" dirty="0">
                <a:latin typeface="Arial"/>
                <a:cs typeface="Arial"/>
              </a:rPr>
              <a:t>cycle </a:t>
            </a:r>
            <a:r>
              <a:rPr sz="1000" spc="-5" dirty="0">
                <a:latin typeface="Arial"/>
                <a:cs typeface="Arial"/>
              </a:rPr>
              <a:t>operation in October </a:t>
            </a:r>
            <a:r>
              <a:rPr sz="1000" dirty="0">
                <a:latin typeface="Arial"/>
                <a:cs typeface="Arial"/>
              </a:rPr>
              <a:t>2012. The </a:t>
            </a:r>
            <a:r>
              <a:rPr sz="1000" spc="-5" dirty="0">
                <a:latin typeface="Arial"/>
                <a:cs typeface="Arial"/>
              </a:rPr>
              <a:t>first order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280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unit,  destined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Ensenada de Barragán plant, near Buenos Aires. Under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contract,  Siemens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furnish one SST5-5000 steam turbine, one SGen5-1000A generator, two heat  </a:t>
            </a:r>
            <a:r>
              <a:rPr sz="1000" dirty="0">
                <a:latin typeface="Arial"/>
                <a:cs typeface="Arial"/>
              </a:rPr>
              <a:t>recovery </a:t>
            </a:r>
            <a:r>
              <a:rPr sz="1000" spc="-5" dirty="0">
                <a:latin typeface="Arial"/>
                <a:cs typeface="Arial"/>
              </a:rPr>
              <a:t>steam generators, and the </a:t>
            </a:r>
            <a:r>
              <a:rPr sz="1000" dirty="0">
                <a:latin typeface="Arial"/>
                <a:cs typeface="Arial"/>
              </a:rPr>
              <a:t>SPPA-T3000 </a:t>
            </a:r>
            <a:r>
              <a:rPr sz="1000" spc="-5" dirty="0">
                <a:latin typeface="Arial"/>
                <a:cs typeface="Arial"/>
              </a:rPr>
              <a:t>instrumentation and control </a:t>
            </a:r>
            <a:r>
              <a:rPr sz="1000" dirty="0">
                <a:latin typeface="Arial"/>
                <a:cs typeface="Arial"/>
              </a:rPr>
              <a:t>system. The  </a:t>
            </a:r>
            <a:r>
              <a:rPr sz="1000" spc="-5" dirty="0">
                <a:latin typeface="Arial"/>
                <a:cs typeface="Arial"/>
              </a:rPr>
              <a:t>second order,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Brigadier </a:t>
            </a:r>
            <a:r>
              <a:rPr sz="1000" dirty="0">
                <a:latin typeface="Arial"/>
                <a:cs typeface="Arial"/>
              </a:rPr>
              <a:t>López </a:t>
            </a:r>
            <a:r>
              <a:rPr sz="1000" spc="-5" dirty="0">
                <a:latin typeface="Arial"/>
                <a:cs typeface="Arial"/>
              </a:rPr>
              <a:t>power plant in Santo </a:t>
            </a:r>
            <a:r>
              <a:rPr sz="1000" dirty="0">
                <a:latin typeface="Arial"/>
                <a:cs typeface="Arial"/>
              </a:rPr>
              <a:t>Tomé, </a:t>
            </a:r>
            <a:r>
              <a:rPr sz="1000" spc="-5" dirty="0">
                <a:latin typeface="Arial"/>
                <a:cs typeface="Arial"/>
              </a:rPr>
              <a:t>includes one </a:t>
            </a:r>
            <a:r>
              <a:rPr sz="1000" dirty="0">
                <a:latin typeface="Arial"/>
                <a:cs typeface="Arial"/>
              </a:rPr>
              <a:t>SST-900  </a:t>
            </a:r>
            <a:r>
              <a:rPr sz="1000" spc="-5" dirty="0">
                <a:latin typeface="Arial"/>
                <a:cs typeface="Arial"/>
              </a:rPr>
              <a:t>reheat steam turbine, one SGen5-100A generator, </a:t>
            </a:r>
            <a:r>
              <a:rPr sz="1000" dirty="0">
                <a:latin typeface="Arial"/>
                <a:cs typeface="Arial"/>
              </a:rPr>
              <a:t>one </a:t>
            </a:r>
            <a:r>
              <a:rPr sz="1000" spc="-5" dirty="0">
                <a:latin typeface="Arial"/>
                <a:cs typeface="Arial"/>
              </a:rPr>
              <a:t>heat recovery steam generator, </a:t>
            </a:r>
            <a:r>
              <a:rPr sz="1000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the SPPA-T3000 instrumentation and control </a:t>
            </a:r>
            <a:r>
              <a:rPr sz="1000" dirty="0">
                <a:latin typeface="Arial"/>
                <a:cs typeface="Arial"/>
              </a:rPr>
              <a:t>system. </a:t>
            </a:r>
            <a:r>
              <a:rPr sz="1000" spc="-5" dirty="0">
                <a:latin typeface="Arial"/>
                <a:cs typeface="Arial"/>
              </a:rPr>
              <a:t>Together, the steam turbines cost  </a:t>
            </a:r>
            <a:r>
              <a:rPr sz="1000" dirty="0">
                <a:latin typeface="Arial"/>
                <a:cs typeface="Arial"/>
              </a:rPr>
              <a:t>approximately</a:t>
            </a:r>
            <a:r>
              <a:rPr sz="1000" spc="-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$44.5m.</a:t>
            </a:r>
            <a:endParaRPr sz="1000">
              <a:latin typeface="Arial"/>
              <a:cs typeface="Arial"/>
            </a:endParaRPr>
          </a:p>
          <a:p>
            <a:pPr marL="469265" marR="103505" indent="-227965">
              <a:lnSpc>
                <a:spcPct val="143700"/>
              </a:lnSpc>
              <a:spcBef>
                <a:spcPts val="6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</a:t>
            </a:r>
            <a:r>
              <a:rPr sz="1000" spc="-10" dirty="0">
                <a:latin typeface="Arial"/>
                <a:cs typeface="Arial"/>
              </a:rPr>
              <a:t>won </a:t>
            </a:r>
            <a:r>
              <a:rPr sz="1000" spc="-5" dirty="0">
                <a:latin typeface="Arial"/>
                <a:cs typeface="Arial"/>
              </a:rPr>
              <a:t>a $200m contract from Saudi </a:t>
            </a:r>
            <a:r>
              <a:rPr sz="1000" dirty="0">
                <a:latin typeface="Arial"/>
                <a:cs typeface="Arial"/>
              </a:rPr>
              <a:t>Electricity Company (SEC) </a:t>
            </a:r>
            <a:r>
              <a:rPr sz="1000" spc="-5" dirty="0">
                <a:latin typeface="Arial"/>
                <a:cs typeface="Arial"/>
              </a:rPr>
              <a:t>to convert its Riyadh  PP10 power plant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combined cycle.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conversion will add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50% to plant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(from 2,200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to 3,500).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power plant </a:t>
            </a:r>
            <a:r>
              <a:rPr sz="1000" dirty="0">
                <a:latin typeface="Arial"/>
                <a:cs typeface="Arial"/>
              </a:rPr>
              <a:t>currently </a:t>
            </a:r>
            <a:r>
              <a:rPr sz="1000" spc="-5" dirty="0">
                <a:latin typeface="Arial"/>
                <a:cs typeface="Arial"/>
              </a:rPr>
              <a:t>features </a:t>
            </a:r>
            <a:r>
              <a:rPr sz="1000" dirty="0">
                <a:latin typeface="Arial"/>
                <a:cs typeface="Arial"/>
              </a:rPr>
              <a:t>40 </a:t>
            </a:r>
            <a:r>
              <a:rPr sz="1000" spc="-5" dirty="0">
                <a:latin typeface="Arial"/>
                <a:cs typeface="Arial"/>
              </a:rPr>
              <a:t>GE </a:t>
            </a:r>
            <a:r>
              <a:rPr sz="1000" dirty="0">
                <a:latin typeface="Arial"/>
                <a:cs typeface="Arial"/>
              </a:rPr>
              <a:t>frame </a:t>
            </a:r>
            <a:r>
              <a:rPr sz="1000" spc="-5" dirty="0">
                <a:latin typeface="Arial"/>
                <a:cs typeface="Arial"/>
              </a:rPr>
              <a:t>7EA  gas turbines.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will provide 10 </a:t>
            </a:r>
            <a:r>
              <a:rPr sz="1000" spc="-10" dirty="0">
                <a:latin typeface="Arial"/>
                <a:cs typeface="Arial"/>
              </a:rPr>
              <a:t>SC </a:t>
            </a:r>
            <a:r>
              <a:rPr sz="1000" spc="-5" dirty="0">
                <a:latin typeface="Arial"/>
                <a:cs typeface="Arial"/>
              </a:rPr>
              <a:t>series steam turbines under the contract, along with  control </a:t>
            </a:r>
            <a:r>
              <a:rPr sz="1000" dirty="0">
                <a:latin typeface="Arial"/>
                <a:cs typeface="Arial"/>
              </a:rPr>
              <a:t>systems, mechanical </a:t>
            </a:r>
            <a:r>
              <a:rPr sz="1000" spc="-5" dirty="0">
                <a:latin typeface="Arial"/>
                <a:cs typeface="Arial"/>
              </a:rPr>
              <a:t>and electrical auxiliaries, and installation services. After a  discount </a:t>
            </a:r>
            <a:r>
              <a:rPr sz="1000" dirty="0">
                <a:latin typeface="Arial"/>
                <a:cs typeface="Arial"/>
              </a:rPr>
              <a:t>off </a:t>
            </a:r>
            <a:r>
              <a:rPr sz="1000" spc="-5" dirty="0">
                <a:latin typeface="Arial"/>
                <a:cs typeface="Arial"/>
              </a:rPr>
              <a:t>list of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20%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account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large order and its integration with  controls and auxiliaries, the unit cost of the turbines is </a:t>
            </a:r>
            <a:r>
              <a:rPr sz="1000" dirty="0">
                <a:latin typeface="Arial"/>
                <a:cs typeface="Arial"/>
              </a:rPr>
              <a:t>approximately $14m. </a:t>
            </a:r>
            <a:r>
              <a:rPr sz="1000" spc="-5" dirty="0">
                <a:latin typeface="Arial"/>
                <a:cs typeface="Arial"/>
              </a:rPr>
              <a:t>GE began  shipping the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</a:t>
            </a:r>
            <a:r>
              <a:rPr sz="1000" dirty="0">
                <a:latin typeface="Arial"/>
                <a:cs typeface="Arial"/>
              </a:rPr>
              <a:t>Q1, </a:t>
            </a:r>
            <a:r>
              <a:rPr sz="1000" spc="-5" dirty="0">
                <a:latin typeface="Arial"/>
                <a:cs typeface="Arial"/>
              </a:rPr>
              <a:t>and will continue deliveries through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of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2014.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5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3985"/>
            <a:ext cx="3027680" cy="8479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u="heavy" spc="-5" dirty="0">
                <a:latin typeface="Arial"/>
                <a:cs typeface="Arial"/>
              </a:rPr>
              <a:t>Abbreviations</a:t>
            </a:r>
            <a:endParaRPr sz="1200">
              <a:latin typeface="Arial"/>
              <a:cs typeface="Arial"/>
            </a:endParaRPr>
          </a:p>
          <a:p>
            <a:pPr marL="12700" marR="1081405">
              <a:lnSpc>
                <a:spcPct val="194000"/>
              </a:lnSpc>
              <a:spcBef>
                <a:spcPts val="100"/>
              </a:spcBef>
            </a:pPr>
            <a:r>
              <a:rPr sz="1000" dirty="0">
                <a:latin typeface="Arial"/>
                <a:cs typeface="Arial"/>
              </a:rPr>
              <a:t>Acfm: </a:t>
            </a:r>
            <a:r>
              <a:rPr sz="1000" spc="-5" dirty="0">
                <a:latin typeface="Arial"/>
                <a:cs typeface="Arial"/>
              </a:rPr>
              <a:t>Actual cubic feet per minute  API: American Petroleum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ASME: American </a:t>
            </a:r>
            <a:r>
              <a:rPr sz="1000" dirty="0">
                <a:latin typeface="Arial"/>
                <a:cs typeface="Arial"/>
              </a:rPr>
              <a:t>Society of </a:t>
            </a:r>
            <a:r>
              <a:rPr sz="1000" spc="-5" dirty="0">
                <a:latin typeface="Arial"/>
                <a:cs typeface="Arial"/>
              </a:rPr>
              <a:t>Manufacturing Engineers  b: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billions</a:t>
            </a:r>
            <a:endParaRPr sz="1000">
              <a:latin typeface="Arial"/>
              <a:cs typeface="Arial"/>
            </a:endParaRPr>
          </a:p>
          <a:p>
            <a:pPr marL="12700" marR="1864360">
              <a:lnSpc>
                <a:spcPts val="2330"/>
              </a:lnSpc>
              <a:spcBef>
                <a:spcPts val="254"/>
              </a:spcBef>
            </a:pPr>
            <a:r>
              <a:rPr sz="1000" spc="-5" dirty="0">
                <a:latin typeface="Arial"/>
                <a:cs typeface="Arial"/>
              </a:rPr>
              <a:t>barg: bar gauge  Bpd: barrels per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</a:t>
            </a:r>
            <a:endParaRPr sz="1000">
              <a:latin typeface="Arial"/>
              <a:cs typeface="Arial"/>
            </a:endParaRPr>
          </a:p>
          <a:p>
            <a:pPr marL="12700" marR="1772920">
              <a:lnSpc>
                <a:spcPts val="2330"/>
              </a:lnSpc>
            </a:pPr>
            <a:r>
              <a:rPr sz="1000" spc="-5" dirty="0">
                <a:latin typeface="Arial"/>
                <a:cs typeface="Arial"/>
              </a:rPr>
              <a:t>Bbl: barrel of crude oil  BOG: Boil </a:t>
            </a:r>
            <a:r>
              <a:rPr sz="1000" dirty="0">
                <a:latin typeface="Arial"/>
                <a:cs typeface="Arial"/>
              </a:rPr>
              <a:t>off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00" dirty="0">
                <a:latin typeface="Arial"/>
                <a:cs typeface="Arial"/>
              </a:rPr>
              <a:t>BTU: </a:t>
            </a:r>
            <a:r>
              <a:rPr sz="1000" spc="-5" dirty="0">
                <a:latin typeface="Arial"/>
                <a:cs typeface="Arial"/>
              </a:rPr>
              <a:t>British </a:t>
            </a:r>
            <a:r>
              <a:rPr sz="1000" dirty="0">
                <a:latin typeface="Arial"/>
                <a:cs typeface="Arial"/>
              </a:rPr>
              <a:t>Thermal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Capex: capital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expenditure</a:t>
            </a:r>
            <a:endParaRPr sz="1000">
              <a:latin typeface="Arial"/>
              <a:cs typeface="Arial"/>
            </a:endParaRPr>
          </a:p>
          <a:p>
            <a:pPr marL="12700" marR="912494">
              <a:lnSpc>
                <a:spcPct val="194000"/>
              </a:lnSpc>
            </a:pPr>
            <a:r>
              <a:rPr sz="1000" dirty="0">
                <a:latin typeface="Arial"/>
                <a:cs typeface="Arial"/>
              </a:rPr>
              <a:t>CCGT: </a:t>
            </a:r>
            <a:r>
              <a:rPr sz="1000" spc="-5" dirty="0">
                <a:latin typeface="Arial"/>
                <a:cs typeface="Arial"/>
              </a:rPr>
              <a:t>Combined Cycle </a:t>
            </a:r>
            <a:r>
              <a:rPr sz="1000" dirty="0">
                <a:latin typeface="Arial"/>
                <a:cs typeface="Arial"/>
              </a:rPr>
              <a:t>Gas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  </a:t>
            </a:r>
            <a:r>
              <a:rPr sz="1000" dirty="0">
                <a:latin typeface="Arial"/>
                <a:cs typeface="Arial"/>
              </a:rPr>
              <a:t>Cfm: </a:t>
            </a:r>
            <a:r>
              <a:rPr sz="1000" spc="-5" dirty="0">
                <a:latin typeface="Arial"/>
                <a:cs typeface="Arial"/>
              </a:rPr>
              <a:t>cubic feet per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 marR="1146175">
              <a:lnSpc>
                <a:spcPts val="2330"/>
              </a:lnSpc>
              <a:spcBef>
                <a:spcPts val="250"/>
              </a:spcBef>
            </a:pPr>
            <a:r>
              <a:rPr sz="1000" spc="-5" dirty="0">
                <a:latin typeface="Arial"/>
                <a:cs typeface="Arial"/>
              </a:rPr>
              <a:t>CHP: Combined Heat and </a:t>
            </a:r>
            <a:r>
              <a:rPr sz="1000" spc="-10" dirty="0">
                <a:latin typeface="Arial"/>
                <a:cs typeface="Arial"/>
              </a:rPr>
              <a:t>Power  </a:t>
            </a:r>
            <a:r>
              <a:rPr sz="1000" dirty="0">
                <a:latin typeface="Arial"/>
                <a:cs typeface="Arial"/>
              </a:rPr>
              <a:t>Cfm: </a:t>
            </a:r>
            <a:r>
              <a:rPr sz="1000" spc="-5" dirty="0">
                <a:latin typeface="Arial"/>
                <a:cs typeface="Arial"/>
              </a:rPr>
              <a:t>cubic feet per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</a:rPr>
              <a:t>E&amp;P: Exploration and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Production</a:t>
            </a:r>
            <a:endParaRPr sz="1000">
              <a:latin typeface="Arial"/>
              <a:cs typeface="Arial"/>
            </a:endParaRPr>
          </a:p>
          <a:p>
            <a:pPr marL="12700" marR="170815">
              <a:lnSpc>
                <a:spcPct val="19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EPC: Engineering, </a:t>
            </a:r>
            <a:r>
              <a:rPr sz="1000" dirty="0">
                <a:latin typeface="Arial"/>
                <a:cs typeface="Arial"/>
              </a:rPr>
              <a:t>Procurement, </a:t>
            </a:r>
            <a:r>
              <a:rPr sz="1000" spc="-5" dirty="0">
                <a:latin typeface="Arial"/>
                <a:cs typeface="Arial"/>
              </a:rPr>
              <a:t>and Construction  FPSO: floating production, storage and offloading  GPM: gallons per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minute</a:t>
            </a:r>
            <a:endParaRPr sz="1000">
              <a:latin typeface="Arial"/>
              <a:cs typeface="Arial"/>
            </a:endParaRPr>
          </a:p>
          <a:p>
            <a:pPr marL="12700" marR="2183765">
              <a:lnSpc>
                <a:spcPct val="193600"/>
              </a:lnSpc>
            </a:pPr>
            <a:r>
              <a:rPr sz="1000" dirty="0">
                <a:latin typeface="Arial"/>
                <a:cs typeface="Arial"/>
              </a:rPr>
              <a:t>GW: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gigawatts  </a:t>
            </a:r>
            <a:r>
              <a:rPr sz="1000" spc="5" dirty="0">
                <a:latin typeface="Arial"/>
                <a:cs typeface="Arial"/>
              </a:rPr>
              <a:t>k: </a:t>
            </a:r>
            <a:r>
              <a:rPr sz="1000" spc="-5" dirty="0">
                <a:latin typeface="Arial"/>
                <a:cs typeface="Arial"/>
              </a:rPr>
              <a:t>thousands  </a:t>
            </a:r>
            <a:r>
              <a:rPr sz="1000" dirty="0">
                <a:latin typeface="Arial"/>
                <a:cs typeface="Arial"/>
              </a:rPr>
              <a:t>kW: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kilowatts</a:t>
            </a:r>
            <a:endParaRPr sz="1000">
              <a:latin typeface="Arial"/>
              <a:cs typeface="Arial"/>
            </a:endParaRPr>
          </a:p>
          <a:p>
            <a:pPr marL="12700" marR="890905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LTSA: Long </a:t>
            </a:r>
            <a:r>
              <a:rPr sz="1000" dirty="0">
                <a:latin typeface="Arial"/>
                <a:cs typeface="Arial"/>
              </a:rPr>
              <a:t>Term </a:t>
            </a:r>
            <a:r>
              <a:rPr sz="1000" spc="-5" dirty="0">
                <a:latin typeface="Arial"/>
                <a:cs typeface="Arial"/>
              </a:rPr>
              <a:t>Service Agreement  </a:t>
            </a:r>
            <a:r>
              <a:rPr sz="1000" spc="5" dirty="0">
                <a:latin typeface="Arial"/>
                <a:cs typeface="Arial"/>
              </a:rPr>
              <a:t>m: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millions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MW: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megawatts</a:t>
            </a:r>
            <a:endParaRPr sz="1000">
              <a:latin typeface="Arial"/>
              <a:cs typeface="Arial"/>
            </a:endParaRPr>
          </a:p>
          <a:p>
            <a:pPr marL="12700" marR="955675">
              <a:lnSpc>
                <a:spcPct val="194000"/>
              </a:lnSpc>
            </a:pPr>
            <a:r>
              <a:rPr sz="1000" spc="-5" dirty="0">
                <a:latin typeface="Arial"/>
                <a:cs typeface="Arial"/>
              </a:rPr>
              <a:t>M&amp;A: Merger and Acquisition  MENA: Middle East and North Africa  </a:t>
            </a:r>
            <a:r>
              <a:rPr sz="1000" dirty="0">
                <a:latin typeface="Arial"/>
                <a:cs typeface="Arial"/>
              </a:rPr>
              <a:t>Mmbtu: </a:t>
            </a:r>
            <a:r>
              <a:rPr sz="1000" spc="-5" dirty="0">
                <a:latin typeface="Arial"/>
                <a:cs typeface="Arial"/>
              </a:rPr>
              <a:t>one million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BTUs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MRO: maintenance, repair and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operating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74394" y="903477"/>
            <a:ext cx="481139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11: </a:t>
            </a:r>
            <a:r>
              <a:rPr sz="1000" b="1" spc="-5" dirty="0">
                <a:latin typeface="Arial"/>
                <a:cs typeface="Arial"/>
              </a:rPr>
              <a:t>Summary of </a:t>
            </a:r>
            <a:r>
              <a:rPr sz="1000" b="1" dirty="0">
                <a:latin typeface="Arial"/>
                <a:cs typeface="Arial"/>
              </a:rPr>
              <a:t>New </a:t>
            </a:r>
            <a:r>
              <a:rPr sz="1000" b="1" spc="-5" dirty="0">
                <a:latin typeface="Arial"/>
                <a:cs typeface="Arial"/>
              </a:rPr>
              <a:t>Contracts and </a:t>
            </a:r>
            <a:r>
              <a:rPr sz="1000" b="1" dirty="0">
                <a:latin typeface="Arial"/>
                <a:cs typeface="Arial"/>
              </a:rPr>
              <a:t>Estimated </a:t>
            </a:r>
            <a:r>
              <a:rPr sz="1000" b="1" spc="-5" dirty="0">
                <a:latin typeface="Arial"/>
                <a:cs typeface="Arial"/>
              </a:rPr>
              <a:t>Values for Steam</a:t>
            </a:r>
            <a:r>
              <a:rPr sz="1000" b="1" spc="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076" y="1213357"/>
          <a:ext cx="6229985" cy="8171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7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4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5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5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54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Buyer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3664" marR="120014" indent="1333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Country of 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Instal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ation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Supplier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771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81280" algn="ctr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93980" algn="ctr">
                        <a:lnSpc>
                          <a:spcPts val="1150"/>
                        </a:lnSpc>
                        <a:spcBef>
                          <a:spcPts val="47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stimated 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Cost/Unit  ($m)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2890" marR="99695" indent="-161925">
                        <a:lnSpc>
                          <a:spcPts val="115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Cost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per 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kW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6096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4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3664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130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$14.0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$108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6096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SEC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Saudi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Arabia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342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$34.1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068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Reliance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288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82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Cairo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Electricity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Egypt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Ansaldo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280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$29.0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FPL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USA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150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$18.7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3588">
                <a:tc>
                  <a:txBody>
                    <a:bodyPr/>
                    <a:lstStyle/>
                    <a:p>
                      <a:pPr marL="68580" marR="402590">
                        <a:lnSpc>
                          <a:spcPct val="116399"/>
                        </a:lnSpc>
                        <a:spcBef>
                          <a:spcPts val="1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Isolux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eneria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Argentina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859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280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3S</a:t>
                      </a:r>
                      <a:r>
                        <a:rPr sz="1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Enerji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Turkey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Skoda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133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TransAlta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Canada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250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$35.6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46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ESB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Ireland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240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$32.4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82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GVK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Industries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India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Alstom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$15.2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$153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Abener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Energía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Mexico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Toshiba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242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$25.0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EMAL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UAE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100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EGAT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Thailand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270</a:t>
                      </a:r>
                      <a:r>
                        <a:rPr sz="1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$22.1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$82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3588">
                <a:tc>
                  <a:txBody>
                    <a:bodyPr/>
                    <a:lstStyle/>
                    <a:p>
                      <a:pPr marL="68580" marR="386080">
                        <a:lnSpc>
                          <a:spcPct val="117300"/>
                        </a:lnSpc>
                        <a:spcBef>
                          <a:spcPts val="1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Amazo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as  Distrib.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Brazil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200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$20.8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$104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Public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Utility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Syria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Ansaldo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100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13969">
                <a:tc>
                  <a:txBody>
                    <a:bodyPr/>
                    <a:lstStyle/>
                    <a:p>
                      <a:pPr marL="68580" marR="318770">
                        <a:lnSpc>
                          <a:spcPct val="117500"/>
                        </a:lnSpc>
                        <a:spcBef>
                          <a:spcPts val="1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esh  Power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Bangladesh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Hyundai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135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$13.4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209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$99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15111">
                <a:tc>
                  <a:txBody>
                    <a:bodyPr/>
                    <a:lstStyle/>
                    <a:p>
                      <a:pPr marL="68580" marR="170815">
                        <a:lnSpc>
                          <a:spcPct val="117300"/>
                        </a:lnSpc>
                        <a:spcBef>
                          <a:spcPts val="18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Baotou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Iron</a:t>
                      </a:r>
                      <a:r>
                        <a:rPr sz="1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&amp; 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Steel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China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$5.6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699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Tupras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Turkey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GE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100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851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Enel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Italy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Ansaldo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units,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$3.5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$175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1851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Xstrata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Australia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Siemens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45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422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Mondi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44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South</a:t>
                      </a:r>
                      <a:r>
                        <a:rPr sz="1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Africa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TGM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0891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Kanis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082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unit,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48</a:t>
                      </a:r>
                      <a:r>
                        <a:rPr sz="1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MW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$6.0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$125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903985"/>
            <a:ext cx="5697855" cy="476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5.2	Analysis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5.2.1	</a:t>
            </a:r>
            <a:r>
              <a:rPr sz="1000" b="1" spc="-5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  <a:p>
            <a:pPr marL="12700" marR="295910">
              <a:lnSpc>
                <a:spcPct val="144000"/>
              </a:lnSpc>
              <a:spcBef>
                <a:spcPts val="610"/>
              </a:spcBef>
            </a:pPr>
            <a:r>
              <a:rPr sz="1000" spc="-5" dirty="0">
                <a:latin typeface="Arial"/>
                <a:cs typeface="Arial"/>
              </a:rPr>
              <a:t>Global cost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will rise 1.7%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2013, and a </a:t>
            </a:r>
            <a:r>
              <a:rPr sz="1000" dirty="0">
                <a:latin typeface="Arial"/>
                <a:cs typeface="Arial"/>
              </a:rPr>
              <a:t>total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16% from </a:t>
            </a:r>
            <a:r>
              <a:rPr sz="1000" spc="-5" dirty="0">
                <a:latin typeface="Arial"/>
                <a:cs typeface="Arial"/>
              </a:rPr>
              <a:t>2013 Q2 to 2020 Q2, driven </a:t>
            </a:r>
            <a:r>
              <a:rPr sz="1000" spc="5" dirty="0">
                <a:latin typeface="Arial"/>
                <a:cs typeface="Arial"/>
              </a:rPr>
              <a:t>by  </a:t>
            </a:r>
            <a:r>
              <a:rPr sz="1000" spc="-5" dirty="0">
                <a:latin typeface="Arial"/>
                <a:cs typeface="Arial"/>
              </a:rPr>
              <a:t>increasing Asian labor </a:t>
            </a:r>
            <a:r>
              <a:rPr sz="1000" dirty="0">
                <a:latin typeface="Arial"/>
                <a:cs typeface="Arial"/>
              </a:rPr>
              <a:t>costs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slow </a:t>
            </a:r>
            <a:r>
              <a:rPr sz="1000" spc="-5" dirty="0">
                <a:latin typeface="Arial"/>
                <a:cs typeface="Arial"/>
              </a:rPr>
              <a:t>cost growth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underlying steel and component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costs.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Similar to the cost structure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Turbines, metals and </a:t>
            </a:r>
            <a:r>
              <a:rPr sz="1000" dirty="0">
                <a:latin typeface="Arial"/>
                <a:cs typeface="Arial"/>
              </a:rPr>
              <a:t>metal </a:t>
            </a:r>
            <a:r>
              <a:rPr sz="1000" spc="-5" dirty="0">
                <a:latin typeface="Arial"/>
                <a:cs typeface="Arial"/>
              </a:rPr>
              <a:t>components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up the largest  part of the cost to manufacture Steam Turbines, at </a:t>
            </a:r>
            <a:r>
              <a:rPr sz="1000" dirty="0">
                <a:latin typeface="Arial"/>
                <a:cs typeface="Arial"/>
              </a:rPr>
              <a:t>54% </a:t>
            </a:r>
            <a:r>
              <a:rPr sz="1000" spc="-5" dirty="0">
                <a:latin typeface="Arial"/>
                <a:cs typeface="Arial"/>
              </a:rPr>
              <a:t>of the total. Steam turbines contain a lower  percentage of advanced alloys than gas turbines, relying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on carbon steel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stainless steel,  although the </a:t>
            </a:r>
            <a:r>
              <a:rPr sz="1000" dirty="0">
                <a:latin typeface="Arial"/>
                <a:cs typeface="Arial"/>
              </a:rPr>
              <a:t>rotor </a:t>
            </a:r>
            <a:r>
              <a:rPr sz="1000" spc="-5" dirty="0">
                <a:latin typeface="Arial"/>
                <a:cs typeface="Arial"/>
              </a:rPr>
              <a:t>is typically nickel-chrome-molybdenum-vanadium alloy. Most manufacturers buy  the blank rotor (without blades) and the casing from forges and foundries,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  <a:p>
            <a:pPr marL="127000" marR="61594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Labor costs are another 30% of the overall cost structure. Production labor </a:t>
            </a:r>
            <a:r>
              <a:rPr sz="1000" dirty="0">
                <a:latin typeface="Arial"/>
                <a:cs typeface="Arial"/>
              </a:rPr>
              <a:t>represents </a:t>
            </a:r>
            <a:r>
              <a:rPr sz="1000" spc="-5" dirty="0">
                <a:latin typeface="Arial"/>
                <a:cs typeface="Arial"/>
              </a:rPr>
              <a:t>12% of the  total, including skilled welders, machine operators, crane operators and shop hands. Management  and engineering labor is 10% of the total, proportionally less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 because steam  turbines do not require engineering design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combustors </a:t>
            </a:r>
            <a:r>
              <a:rPr sz="1000" spc="-5" dirty="0">
                <a:latin typeface="Arial"/>
                <a:cs typeface="Arial"/>
              </a:rPr>
              <a:t>or onboard electrical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system.</a:t>
            </a:r>
            <a:endParaRPr sz="1000">
              <a:latin typeface="Arial"/>
              <a:cs typeface="Arial"/>
            </a:endParaRPr>
          </a:p>
          <a:p>
            <a:pPr marL="127000" marR="130810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Benefits such as training, bonuses, pension plans, and health care round out the total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at 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6% of the overall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cost.</a:t>
            </a:r>
            <a:endParaRPr sz="1000">
              <a:latin typeface="Arial"/>
              <a:cs typeface="Arial"/>
            </a:endParaRPr>
          </a:p>
          <a:p>
            <a:pPr marL="127000" marR="45720">
              <a:lnSpc>
                <a:spcPct val="143600"/>
              </a:lnSpc>
              <a:spcBef>
                <a:spcPts val="455"/>
              </a:spcBef>
            </a:pPr>
            <a:r>
              <a:rPr sz="1000" spc="-5" dirty="0">
                <a:latin typeface="Arial"/>
                <a:cs typeface="Arial"/>
              </a:rPr>
              <a:t>Energy costs account </a:t>
            </a:r>
            <a:r>
              <a:rPr sz="1000" dirty="0">
                <a:latin typeface="Arial"/>
                <a:cs typeface="Arial"/>
              </a:rPr>
              <a:t>for 7% </a:t>
            </a:r>
            <a:r>
              <a:rPr sz="1000" spc="-5" dirty="0">
                <a:latin typeface="Arial"/>
                <a:cs typeface="Arial"/>
              </a:rPr>
              <a:t>of the overall cost structure. Much of the manufacturing process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a  steam turbine requires large amounts of heat and electricity. For example,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rotor </a:t>
            </a:r>
            <a:r>
              <a:rPr sz="1000" dirty="0">
                <a:latin typeface="Arial"/>
                <a:cs typeface="Arial"/>
              </a:rPr>
              <a:t>must first </a:t>
            </a:r>
            <a:r>
              <a:rPr sz="1000" spc="-5" dirty="0">
                <a:latin typeface="Arial"/>
                <a:cs typeface="Arial"/>
              </a:rPr>
              <a:t>be  heated and </a:t>
            </a:r>
            <a:r>
              <a:rPr sz="1000" dirty="0">
                <a:latin typeface="Arial"/>
                <a:cs typeface="Arial"/>
              </a:rPr>
              <a:t>forged, </a:t>
            </a:r>
            <a:r>
              <a:rPr sz="1000" spc="-5" dirty="0">
                <a:latin typeface="Arial"/>
                <a:cs typeface="Arial"/>
              </a:rPr>
              <a:t>welded with overlays, heat treated, and welded to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blades.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52019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15: Cost Structure for Steam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604" y="9173971"/>
            <a:ext cx="151447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Prices are</a:t>
            </a:r>
            <a:r>
              <a:rPr sz="1000" i="1" spc="-4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ex-works.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4056" y="7692787"/>
            <a:ext cx="0" cy="467995"/>
          </a:xfrm>
          <a:custGeom>
            <a:avLst/>
            <a:gdLst/>
            <a:ahLst/>
            <a:cxnLst/>
            <a:rect l="l" t="t" r="r" b="b"/>
            <a:pathLst>
              <a:path h="467995">
                <a:moveTo>
                  <a:pt x="0" y="0"/>
                </a:moveTo>
                <a:lnTo>
                  <a:pt x="0" y="467836"/>
                </a:lnTo>
              </a:path>
            </a:pathLst>
          </a:custGeom>
          <a:ln w="22442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6894" y="7649436"/>
            <a:ext cx="0" cy="511175"/>
          </a:xfrm>
          <a:custGeom>
            <a:avLst/>
            <a:gdLst/>
            <a:ahLst/>
            <a:cxnLst/>
            <a:rect l="l" t="t" r="r" b="b"/>
            <a:pathLst>
              <a:path h="511175">
                <a:moveTo>
                  <a:pt x="0" y="0"/>
                </a:moveTo>
                <a:lnTo>
                  <a:pt x="0" y="511187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8709" y="7613560"/>
            <a:ext cx="0" cy="547370"/>
          </a:xfrm>
          <a:custGeom>
            <a:avLst/>
            <a:gdLst/>
            <a:ahLst/>
            <a:cxnLst/>
            <a:rect l="l" t="t" r="r" b="b"/>
            <a:pathLst>
              <a:path h="547370">
                <a:moveTo>
                  <a:pt x="0" y="0"/>
                </a:moveTo>
                <a:lnTo>
                  <a:pt x="0" y="54706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0524" y="7597117"/>
            <a:ext cx="0" cy="563880"/>
          </a:xfrm>
          <a:custGeom>
            <a:avLst/>
            <a:gdLst/>
            <a:ahLst/>
            <a:cxnLst/>
            <a:rect l="l" t="t" r="r" b="b"/>
            <a:pathLst>
              <a:path h="563879">
                <a:moveTo>
                  <a:pt x="0" y="0"/>
                </a:moveTo>
                <a:lnTo>
                  <a:pt x="0" y="56350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63088" y="7591138"/>
            <a:ext cx="0" cy="569595"/>
          </a:xfrm>
          <a:custGeom>
            <a:avLst/>
            <a:gdLst/>
            <a:ahLst/>
            <a:cxnLst/>
            <a:rect l="l" t="t" r="r" b="b"/>
            <a:pathLst>
              <a:path h="569595">
                <a:moveTo>
                  <a:pt x="0" y="0"/>
                </a:moveTo>
                <a:lnTo>
                  <a:pt x="0" y="569486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4903" y="7549282"/>
            <a:ext cx="0" cy="611505"/>
          </a:xfrm>
          <a:custGeom>
            <a:avLst/>
            <a:gdLst/>
            <a:ahLst/>
            <a:cxnLst/>
            <a:rect l="l" t="t" r="r" b="b"/>
            <a:pathLst>
              <a:path h="611504">
                <a:moveTo>
                  <a:pt x="0" y="0"/>
                </a:moveTo>
                <a:lnTo>
                  <a:pt x="0" y="611341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7466" y="7556756"/>
            <a:ext cx="0" cy="603885"/>
          </a:xfrm>
          <a:custGeom>
            <a:avLst/>
            <a:gdLst/>
            <a:ahLst/>
            <a:cxnLst/>
            <a:rect l="l" t="t" r="r" b="b"/>
            <a:pathLst>
              <a:path h="603884">
                <a:moveTo>
                  <a:pt x="0" y="0"/>
                </a:moveTo>
                <a:lnTo>
                  <a:pt x="0" y="603867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79281" y="7601601"/>
            <a:ext cx="0" cy="559435"/>
          </a:xfrm>
          <a:custGeom>
            <a:avLst/>
            <a:gdLst/>
            <a:ahLst/>
            <a:cxnLst/>
            <a:rect l="l" t="t" r="r" b="b"/>
            <a:pathLst>
              <a:path h="559434">
                <a:moveTo>
                  <a:pt x="0" y="0"/>
                </a:moveTo>
                <a:lnTo>
                  <a:pt x="0" y="55902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51096" y="758665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97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22911" y="7523870"/>
            <a:ext cx="0" cy="636905"/>
          </a:xfrm>
          <a:custGeom>
            <a:avLst/>
            <a:gdLst/>
            <a:ahLst/>
            <a:cxnLst/>
            <a:rect l="l" t="t" r="r" b="b"/>
            <a:pathLst>
              <a:path h="636904">
                <a:moveTo>
                  <a:pt x="0" y="0"/>
                </a:moveTo>
                <a:lnTo>
                  <a:pt x="0" y="63675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94727" y="7505931"/>
            <a:ext cx="0" cy="654685"/>
          </a:xfrm>
          <a:custGeom>
            <a:avLst/>
            <a:gdLst/>
            <a:ahLst/>
            <a:cxnLst/>
            <a:rect l="l" t="t" r="r" b="b"/>
            <a:pathLst>
              <a:path h="654684">
                <a:moveTo>
                  <a:pt x="0" y="0"/>
                </a:moveTo>
                <a:lnTo>
                  <a:pt x="0" y="65469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67290" y="7573199"/>
            <a:ext cx="0" cy="588010"/>
          </a:xfrm>
          <a:custGeom>
            <a:avLst/>
            <a:gdLst/>
            <a:ahLst/>
            <a:cxnLst/>
            <a:rect l="l" t="t" r="r" b="b"/>
            <a:pathLst>
              <a:path h="588009">
                <a:moveTo>
                  <a:pt x="0" y="0"/>
                </a:moveTo>
                <a:lnTo>
                  <a:pt x="0" y="587424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39105" y="7637478"/>
            <a:ext cx="0" cy="523240"/>
          </a:xfrm>
          <a:custGeom>
            <a:avLst/>
            <a:gdLst/>
            <a:ahLst/>
            <a:cxnLst/>
            <a:rect l="l" t="t" r="r" b="b"/>
            <a:pathLst>
              <a:path h="523240">
                <a:moveTo>
                  <a:pt x="0" y="0"/>
                </a:moveTo>
                <a:lnTo>
                  <a:pt x="0" y="523145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11668" y="7674849"/>
            <a:ext cx="0" cy="485775"/>
          </a:xfrm>
          <a:custGeom>
            <a:avLst/>
            <a:gdLst/>
            <a:ahLst/>
            <a:cxnLst/>
            <a:rect l="l" t="t" r="r" b="b"/>
            <a:pathLst>
              <a:path h="485775">
                <a:moveTo>
                  <a:pt x="0" y="0"/>
                </a:moveTo>
                <a:lnTo>
                  <a:pt x="0" y="48577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83484" y="7664385"/>
            <a:ext cx="0" cy="496570"/>
          </a:xfrm>
          <a:custGeom>
            <a:avLst/>
            <a:gdLst/>
            <a:ahLst/>
            <a:cxnLst/>
            <a:rect l="l" t="t" r="r" b="b"/>
            <a:pathLst>
              <a:path h="496570">
                <a:moveTo>
                  <a:pt x="0" y="0"/>
                </a:moveTo>
                <a:lnTo>
                  <a:pt x="0" y="49623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55299" y="7653921"/>
            <a:ext cx="0" cy="506730"/>
          </a:xfrm>
          <a:custGeom>
            <a:avLst/>
            <a:gdLst/>
            <a:ahLst/>
            <a:cxnLst/>
            <a:rect l="l" t="t" r="r" b="b"/>
            <a:pathLst>
              <a:path h="506729">
                <a:moveTo>
                  <a:pt x="0" y="0"/>
                </a:moveTo>
                <a:lnTo>
                  <a:pt x="0" y="50670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27114" y="7644952"/>
            <a:ext cx="0" cy="516255"/>
          </a:xfrm>
          <a:custGeom>
            <a:avLst/>
            <a:gdLst/>
            <a:ahLst/>
            <a:cxnLst/>
            <a:rect l="l" t="t" r="r" b="b"/>
            <a:pathLst>
              <a:path h="516254">
                <a:moveTo>
                  <a:pt x="0" y="0"/>
                </a:moveTo>
                <a:lnTo>
                  <a:pt x="0" y="515671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98929" y="7609075"/>
            <a:ext cx="0" cy="551815"/>
          </a:xfrm>
          <a:custGeom>
            <a:avLst/>
            <a:gdLst/>
            <a:ahLst/>
            <a:cxnLst/>
            <a:rect l="l" t="t" r="r" b="b"/>
            <a:pathLst>
              <a:path h="551815">
                <a:moveTo>
                  <a:pt x="0" y="0"/>
                </a:moveTo>
                <a:lnTo>
                  <a:pt x="0" y="55154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71492" y="7619540"/>
            <a:ext cx="0" cy="541655"/>
          </a:xfrm>
          <a:custGeom>
            <a:avLst/>
            <a:gdLst/>
            <a:ahLst/>
            <a:cxnLst/>
            <a:rect l="l" t="t" r="r" b="b"/>
            <a:pathLst>
              <a:path h="541654">
                <a:moveTo>
                  <a:pt x="0" y="0"/>
                </a:moveTo>
                <a:lnTo>
                  <a:pt x="0" y="541084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44055" y="7613560"/>
            <a:ext cx="0" cy="547370"/>
          </a:xfrm>
          <a:custGeom>
            <a:avLst/>
            <a:gdLst/>
            <a:ahLst/>
            <a:cxnLst/>
            <a:rect l="l" t="t" r="r" b="b"/>
            <a:pathLst>
              <a:path h="547370">
                <a:moveTo>
                  <a:pt x="0" y="0"/>
                </a:moveTo>
                <a:lnTo>
                  <a:pt x="0" y="54706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15871" y="7556756"/>
            <a:ext cx="0" cy="603885"/>
          </a:xfrm>
          <a:custGeom>
            <a:avLst/>
            <a:gdLst/>
            <a:ahLst/>
            <a:cxnLst/>
            <a:rect l="l" t="t" r="r" b="b"/>
            <a:pathLst>
              <a:path h="603884">
                <a:moveTo>
                  <a:pt x="0" y="0"/>
                </a:moveTo>
                <a:lnTo>
                  <a:pt x="0" y="603867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87686" y="7540313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31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959501" y="7543303"/>
            <a:ext cx="0" cy="617855"/>
          </a:xfrm>
          <a:custGeom>
            <a:avLst/>
            <a:gdLst/>
            <a:ahLst/>
            <a:cxnLst/>
            <a:rect l="l" t="t" r="r" b="b"/>
            <a:pathLst>
              <a:path h="617854">
                <a:moveTo>
                  <a:pt x="0" y="0"/>
                </a:moveTo>
                <a:lnTo>
                  <a:pt x="0" y="617321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31316" y="7555262"/>
            <a:ext cx="0" cy="605790"/>
          </a:xfrm>
          <a:custGeom>
            <a:avLst/>
            <a:gdLst/>
            <a:ahLst/>
            <a:cxnLst/>
            <a:rect l="l" t="t" r="r" b="b"/>
            <a:pathLst>
              <a:path h="605790">
                <a:moveTo>
                  <a:pt x="0" y="0"/>
                </a:moveTo>
                <a:lnTo>
                  <a:pt x="0" y="60536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103880" y="7562736"/>
            <a:ext cx="0" cy="598170"/>
          </a:xfrm>
          <a:custGeom>
            <a:avLst/>
            <a:gdLst/>
            <a:ahLst/>
            <a:cxnLst/>
            <a:rect l="l" t="t" r="r" b="b"/>
            <a:pathLst>
              <a:path h="598170">
                <a:moveTo>
                  <a:pt x="0" y="0"/>
                </a:moveTo>
                <a:lnTo>
                  <a:pt x="0" y="597888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75695" y="7564230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0"/>
                </a:moveTo>
                <a:lnTo>
                  <a:pt x="0" y="596393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48258" y="7568715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0"/>
                </a:moveTo>
                <a:lnTo>
                  <a:pt x="0" y="59190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320073" y="7574695"/>
            <a:ext cx="0" cy="586105"/>
          </a:xfrm>
          <a:custGeom>
            <a:avLst/>
            <a:gdLst/>
            <a:ahLst/>
            <a:cxnLst/>
            <a:rect l="l" t="t" r="r" b="b"/>
            <a:pathLst>
              <a:path h="586104">
                <a:moveTo>
                  <a:pt x="0" y="0"/>
                </a:moveTo>
                <a:lnTo>
                  <a:pt x="0" y="58592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91888" y="7588148"/>
            <a:ext cx="0" cy="572770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47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63703" y="7586653"/>
            <a:ext cx="0" cy="574040"/>
          </a:xfrm>
          <a:custGeom>
            <a:avLst/>
            <a:gdLst/>
            <a:ahLst/>
            <a:cxnLst/>
            <a:rect l="l" t="t" r="r" b="b"/>
            <a:pathLst>
              <a:path h="574040">
                <a:moveTo>
                  <a:pt x="0" y="0"/>
                </a:moveTo>
                <a:lnTo>
                  <a:pt x="0" y="57397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35519" y="7585158"/>
            <a:ext cx="0" cy="575945"/>
          </a:xfrm>
          <a:custGeom>
            <a:avLst/>
            <a:gdLst/>
            <a:ahLst/>
            <a:cxnLst/>
            <a:rect l="l" t="t" r="r" b="b"/>
            <a:pathLst>
              <a:path h="575945">
                <a:moveTo>
                  <a:pt x="0" y="0"/>
                </a:moveTo>
                <a:lnTo>
                  <a:pt x="0" y="57546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08082" y="7583663"/>
            <a:ext cx="0" cy="577215"/>
          </a:xfrm>
          <a:custGeom>
            <a:avLst/>
            <a:gdLst/>
            <a:ahLst/>
            <a:cxnLst/>
            <a:rect l="l" t="t" r="r" b="b"/>
            <a:pathLst>
              <a:path h="577215">
                <a:moveTo>
                  <a:pt x="0" y="0"/>
                </a:moveTo>
                <a:lnTo>
                  <a:pt x="0" y="576960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679897" y="7580673"/>
            <a:ext cx="0" cy="580390"/>
          </a:xfrm>
          <a:custGeom>
            <a:avLst/>
            <a:gdLst/>
            <a:ahLst/>
            <a:cxnLst/>
            <a:rect l="l" t="t" r="r" b="b"/>
            <a:pathLst>
              <a:path h="580390">
                <a:moveTo>
                  <a:pt x="0" y="0"/>
                </a:moveTo>
                <a:lnTo>
                  <a:pt x="0" y="579950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52461" y="7579179"/>
            <a:ext cx="0" cy="581660"/>
          </a:xfrm>
          <a:custGeom>
            <a:avLst/>
            <a:gdLst/>
            <a:ahLst/>
            <a:cxnLst/>
            <a:rect l="l" t="t" r="r" b="b"/>
            <a:pathLst>
              <a:path h="581659">
                <a:moveTo>
                  <a:pt x="0" y="0"/>
                </a:moveTo>
                <a:lnTo>
                  <a:pt x="0" y="58144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24276" y="7577684"/>
            <a:ext cx="0" cy="582930"/>
          </a:xfrm>
          <a:custGeom>
            <a:avLst/>
            <a:gdLst/>
            <a:ahLst/>
            <a:cxnLst/>
            <a:rect l="l" t="t" r="r" b="b"/>
            <a:pathLst>
              <a:path h="582929">
                <a:moveTo>
                  <a:pt x="0" y="0"/>
                </a:moveTo>
                <a:lnTo>
                  <a:pt x="0" y="58293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96091" y="7576189"/>
            <a:ext cx="0" cy="584835"/>
          </a:xfrm>
          <a:custGeom>
            <a:avLst/>
            <a:gdLst/>
            <a:ahLst/>
            <a:cxnLst/>
            <a:rect l="l" t="t" r="r" b="b"/>
            <a:pathLst>
              <a:path h="584834">
                <a:moveTo>
                  <a:pt x="0" y="0"/>
                </a:moveTo>
                <a:lnTo>
                  <a:pt x="0" y="58443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67906" y="7573199"/>
            <a:ext cx="0" cy="588010"/>
          </a:xfrm>
          <a:custGeom>
            <a:avLst/>
            <a:gdLst/>
            <a:ahLst/>
            <a:cxnLst/>
            <a:rect l="l" t="t" r="r" b="b"/>
            <a:pathLst>
              <a:path h="588009">
                <a:moveTo>
                  <a:pt x="0" y="0"/>
                </a:moveTo>
                <a:lnTo>
                  <a:pt x="0" y="587424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39721" y="7571705"/>
            <a:ext cx="0" cy="589280"/>
          </a:xfrm>
          <a:custGeom>
            <a:avLst/>
            <a:gdLst/>
            <a:ahLst/>
            <a:cxnLst/>
            <a:rect l="l" t="t" r="r" b="b"/>
            <a:pathLst>
              <a:path h="589279">
                <a:moveTo>
                  <a:pt x="0" y="0"/>
                </a:moveTo>
                <a:lnTo>
                  <a:pt x="0" y="588919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112284" y="7570210"/>
            <a:ext cx="0" cy="590550"/>
          </a:xfrm>
          <a:custGeom>
            <a:avLst/>
            <a:gdLst/>
            <a:ahLst/>
            <a:cxnLst/>
            <a:rect l="l" t="t" r="r" b="b"/>
            <a:pathLst>
              <a:path h="590550">
                <a:moveTo>
                  <a:pt x="0" y="0"/>
                </a:moveTo>
                <a:lnTo>
                  <a:pt x="0" y="590413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84100" y="7568715"/>
            <a:ext cx="0" cy="592455"/>
          </a:xfrm>
          <a:custGeom>
            <a:avLst/>
            <a:gdLst/>
            <a:ahLst/>
            <a:cxnLst/>
            <a:rect l="l" t="t" r="r" b="b"/>
            <a:pathLst>
              <a:path h="592454">
                <a:moveTo>
                  <a:pt x="0" y="0"/>
                </a:moveTo>
                <a:lnTo>
                  <a:pt x="0" y="591908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256663" y="7565725"/>
            <a:ext cx="0" cy="594995"/>
          </a:xfrm>
          <a:custGeom>
            <a:avLst/>
            <a:gdLst/>
            <a:ahLst/>
            <a:cxnLst/>
            <a:rect l="l" t="t" r="r" b="b"/>
            <a:pathLst>
              <a:path h="594995">
                <a:moveTo>
                  <a:pt x="0" y="0"/>
                </a:moveTo>
                <a:lnTo>
                  <a:pt x="0" y="59489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28478" y="7564230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0"/>
                </a:moveTo>
                <a:lnTo>
                  <a:pt x="0" y="59639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00293" y="7562736"/>
            <a:ext cx="0" cy="598170"/>
          </a:xfrm>
          <a:custGeom>
            <a:avLst/>
            <a:gdLst/>
            <a:ahLst/>
            <a:cxnLst/>
            <a:rect l="l" t="t" r="r" b="b"/>
            <a:pathLst>
              <a:path h="598170">
                <a:moveTo>
                  <a:pt x="0" y="0"/>
                </a:moveTo>
                <a:lnTo>
                  <a:pt x="0" y="597888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72109" y="7561240"/>
            <a:ext cx="0" cy="599440"/>
          </a:xfrm>
          <a:custGeom>
            <a:avLst/>
            <a:gdLst/>
            <a:ahLst/>
            <a:cxnLst/>
            <a:rect l="l" t="t" r="r" b="b"/>
            <a:pathLst>
              <a:path h="599440">
                <a:moveTo>
                  <a:pt x="0" y="0"/>
                </a:moveTo>
                <a:lnTo>
                  <a:pt x="0" y="599383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543924" y="7558251"/>
            <a:ext cx="0" cy="602615"/>
          </a:xfrm>
          <a:custGeom>
            <a:avLst/>
            <a:gdLst/>
            <a:ahLst/>
            <a:cxnLst/>
            <a:rect l="l" t="t" r="r" b="b"/>
            <a:pathLst>
              <a:path h="602615">
                <a:moveTo>
                  <a:pt x="0" y="0"/>
                </a:moveTo>
                <a:lnTo>
                  <a:pt x="0" y="60237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16487" y="7556756"/>
            <a:ext cx="0" cy="603885"/>
          </a:xfrm>
          <a:custGeom>
            <a:avLst/>
            <a:gdLst/>
            <a:ahLst/>
            <a:cxnLst/>
            <a:rect l="l" t="t" r="r" b="b"/>
            <a:pathLst>
              <a:path h="603884">
                <a:moveTo>
                  <a:pt x="0" y="0"/>
                </a:moveTo>
                <a:lnTo>
                  <a:pt x="0" y="603867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88302" y="7555262"/>
            <a:ext cx="0" cy="605790"/>
          </a:xfrm>
          <a:custGeom>
            <a:avLst/>
            <a:gdLst/>
            <a:ahLst/>
            <a:cxnLst/>
            <a:rect l="l" t="t" r="r" b="b"/>
            <a:pathLst>
              <a:path h="605790">
                <a:moveTo>
                  <a:pt x="0" y="0"/>
                </a:moveTo>
                <a:lnTo>
                  <a:pt x="0" y="605362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760865" y="7552272"/>
            <a:ext cx="0" cy="608965"/>
          </a:xfrm>
          <a:custGeom>
            <a:avLst/>
            <a:gdLst/>
            <a:ahLst/>
            <a:cxnLst/>
            <a:rect l="l" t="t" r="r" b="b"/>
            <a:pathLst>
              <a:path h="608965">
                <a:moveTo>
                  <a:pt x="0" y="0"/>
                </a:moveTo>
                <a:lnTo>
                  <a:pt x="0" y="608352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32680" y="7550777"/>
            <a:ext cx="0" cy="610235"/>
          </a:xfrm>
          <a:custGeom>
            <a:avLst/>
            <a:gdLst/>
            <a:ahLst/>
            <a:cxnLst/>
            <a:rect l="l" t="t" r="r" b="b"/>
            <a:pathLst>
              <a:path h="610234">
                <a:moveTo>
                  <a:pt x="0" y="0"/>
                </a:moveTo>
                <a:lnTo>
                  <a:pt x="0" y="60984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4496" y="7549282"/>
            <a:ext cx="0" cy="611505"/>
          </a:xfrm>
          <a:custGeom>
            <a:avLst/>
            <a:gdLst/>
            <a:ahLst/>
            <a:cxnLst/>
            <a:rect l="l" t="t" r="r" b="b"/>
            <a:pathLst>
              <a:path h="611504">
                <a:moveTo>
                  <a:pt x="0" y="0"/>
                </a:moveTo>
                <a:lnTo>
                  <a:pt x="0" y="611341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76311" y="7547787"/>
            <a:ext cx="0" cy="613410"/>
          </a:xfrm>
          <a:custGeom>
            <a:avLst/>
            <a:gdLst/>
            <a:ahLst/>
            <a:cxnLst/>
            <a:rect l="l" t="t" r="r" b="b"/>
            <a:pathLst>
              <a:path h="613409">
                <a:moveTo>
                  <a:pt x="0" y="0"/>
                </a:moveTo>
                <a:lnTo>
                  <a:pt x="0" y="61283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048126" y="7544797"/>
            <a:ext cx="0" cy="615950"/>
          </a:xfrm>
          <a:custGeom>
            <a:avLst/>
            <a:gdLst/>
            <a:ahLst/>
            <a:cxnLst/>
            <a:rect l="l" t="t" r="r" b="b"/>
            <a:pathLst>
              <a:path h="615950">
                <a:moveTo>
                  <a:pt x="0" y="0"/>
                </a:moveTo>
                <a:lnTo>
                  <a:pt x="0" y="61582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20689" y="7543303"/>
            <a:ext cx="0" cy="617855"/>
          </a:xfrm>
          <a:custGeom>
            <a:avLst/>
            <a:gdLst/>
            <a:ahLst/>
            <a:cxnLst/>
            <a:rect l="l" t="t" r="r" b="b"/>
            <a:pathLst>
              <a:path h="617854">
                <a:moveTo>
                  <a:pt x="0" y="0"/>
                </a:moveTo>
                <a:lnTo>
                  <a:pt x="0" y="617321"/>
                </a:lnTo>
              </a:path>
            </a:pathLst>
          </a:custGeom>
          <a:ln w="38899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93252" y="7541807"/>
            <a:ext cx="0" cy="619125"/>
          </a:xfrm>
          <a:custGeom>
            <a:avLst/>
            <a:gdLst/>
            <a:ahLst/>
            <a:cxnLst/>
            <a:rect l="l" t="t" r="r" b="b"/>
            <a:pathLst>
              <a:path h="619125">
                <a:moveTo>
                  <a:pt x="0" y="0"/>
                </a:moveTo>
                <a:lnTo>
                  <a:pt x="0" y="618816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265067" y="7538818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80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336883" y="7537323"/>
            <a:ext cx="0" cy="623570"/>
          </a:xfrm>
          <a:custGeom>
            <a:avLst/>
            <a:gdLst/>
            <a:ahLst/>
            <a:cxnLst/>
            <a:rect l="l" t="t" r="r" b="b"/>
            <a:pathLst>
              <a:path h="623570">
                <a:moveTo>
                  <a:pt x="0" y="0"/>
                </a:moveTo>
                <a:lnTo>
                  <a:pt x="0" y="623300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408698" y="7535828"/>
            <a:ext cx="0" cy="624840"/>
          </a:xfrm>
          <a:custGeom>
            <a:avLst/>
            <a:gdLst/>
            <a:ahLst/>
            <a:cxnLst/>
            <a:rect l="l" t="t" r="r" b="b"/>
            <a:pathLst>
              <a:path h="624840">
                <a:moveTo>
                  <a:pt x="0" y="0"/>
                </a:moveTo>
                <a:lnTo>
                  <a:pt x="0" y="624795"/>
                </a:lnTo>
              </a:path>
            </a:pathLst>
          </a:custGeom>
          <a:ln w="40396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474529" y="7532839"/>
            <a:ext cx="0" cy="628015"/>
          </a:xfrm>
          <a:custGeom>
            <a:avLst/>
            <a:gdLst/>
            <a:ahLst/>
            <a:cxnLst/>
            <a:rect l="l" t="t" r="r" b="b"/>
            <a:pathLst>
              <a:path h="628015">
                <a:moveTo>
                  <a:pt x="0" y="0"/>
                </a:moveTo>
                <a:lnTo>
                  <a:pt x="0" y="627785"/>
                </a:lnTo>
              </a:path>
            </a:pathLst>
          </a:custGeom>
          <a:ln w="28427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395277" y="7649436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19" y="0"/>
                </a:moveTo>
                <a:lnTo>
                  <a:pt x="0" y="4335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467092" y="7613560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19" y="0"/>
                </a:moveTo>
                <a:lnTo>
                  <a:pt x="0" y="3587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538907" y="7597117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09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610722" y="7591138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19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682538" y="7549282"/>
            <a:ext cx="33020" cy="41910"/>
          </a:xfrm>
          <a:custGeom>
            <a:avLst/>
            <a:gdLst/>
            <a:ahLst/>
            <a:cxnLst/>
            <a:rect l="l" t="t" r="r" b="b"/>
            <a:pathLst>
              <a:path w="33019" h="41909">
                <a:moveTo>
                  <a:pt x="32915" y="0"/>
                </a:moveTo>
                <a:lnTo>
                  <a:pt x="0" y="41855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754353" y="754928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827664" y="7556756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44845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899479" y="7586653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40">
                <a:moveTo>
                  <a:pt x="31419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971294" y="7523870"/>
            <a:ext cx="31750" cy="62865"/>
          </a:xfrm>
          <a:custGeom>
            <a:avLst/>
            <a:gdLst/>
            <a:ahLst/>
            <a:cxnLst/>
            <a:rect l="l" t="t" r="r" b="b"/>
            <a:pathLst>
              <a:path w="31750" h="62865">
                <a:moveTo>
                  <a:pt x="31419" y="0"/>
                </a:moveTo>
                <a:lnTo>
                  <a:pt x="0" y="6278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043109" y="7505931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114925" y="7505931"/>
            <a:ext cx="33020" cy="67310"/>
          </a:xfrm>
          <a:custGeom>
            <a:avLst/>
            <a:gdLst/>
            <a:ahLst/>
            <a:cxnLst/>
            <a:rect l="l" t="t" r="r" b="b"/>
            <a:pathLst>
              <a:path w="33019" h="67309">
                <a:moveTo>
                  <a:pt x="32915" y="6726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186740" y="7573199"/>
            <a:ext cx="33020" cy="64769"/>
          </a:xfrm>
          <a:custGeom>
            <a:avLst/>
            <a:gdLst/>
            <a:ahLst/>
            <a:cxnLst/>
            <a:rect l="l" t="t" r="r" b="b"/>
            <a:pathLst>
              <a:path w="33019" h="64770">
                <a:moveTo>
                  <a:pt x="32915" y="6427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258555" y="7637478"/>
            <a:ext cx="33020" cy="37465"/>
          </a:xfrm>
          <a:custGeom>
            <a:avLst/>
            <a:gdLst/>
            <a:ahLst/>
            <a:cxnLst/>
            <a:rect l="l" t="t" r="r" b="b"/>
            <a:pathLst>
              <a:path w="33020" h="37465">
                <a:moveTo>
                  <a:pt x="32915" y="37371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331866" y="766438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403682" y="765392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475497" y="764495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547312" y="7609075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19" y="0"/>
                </a:moveTo>
                <a:lnTo>
                  <a:pt x="0" y="3587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619127" y="7609075"/>
            <a:ext cx="33020" cy="10795"/>
          </a:xfrm>
          <a:custGeom>
            <a:avLst/>
            <a:gdLst/>
            <a:ahLst/>
            <a:cxnLst/>
            <a:rect l="l" t="t" r="r" b="b"/>
            <a:pathLst>
              <a:path w="33020" h="10795">
                <a:moveTo>
                  <a:pt x="32915" y="10463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690942" y="7613560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64253" y="7556756"/>
            <a:ext cx="31750" cy="57150"/>
          </a:xfrm>
          <a:custGeom>
            <a:avLst/>
            <a:gdLst/>
            <a:ahLst/>
            <a:cxnLst/>
            <a:rect l="l" t="t" r="r" b="b"/>
            <a:pathLst>
              <a:path w="31750" h="57150">
                <a:moveTo>
                  <a:pt x="31419" y="0"/>
                </a:moveTo>
                <a:lnTo>
                  <a:pt x="0" y="56804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836069" y="7540313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09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907884" y="754031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979699" y="7543303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1195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51514" y="755526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23330" y="756273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95145" y="756423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68456" y="756871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597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340271" y="7574695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1345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412086" y="758665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483901" y="758515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555717" y="758366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627532" y="7580673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699347" y="757917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772659" y="7577684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44474" y="7576189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16289" y="757319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88104" y="757170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59919" y="757021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131734" y="756871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203549" y="756572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276861" y="756423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48676" y="756273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420491" y="756124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492307" y="755825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564122" y="755675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635937" y="7555262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707752" y="755227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781063" y="755077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852878" y="754928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924694" y="7547787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996509" y="7544797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068324" y="7543303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140139" y="7541807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13450" y="753881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285265" y="7537323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57081" y="7535828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428896" y="753283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384056" y="7410261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525"/>
                </a:lnTo>
              </a:path>
            </a:pathLst>
          </a:custGeom>
          <a:ln w="22442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446894" y="7365416"/>
            <a:ext cx="0" cy="284480"/>
          </a:xfrm>
          <a:custGeom>
            <a:avLst/>
            <a:gdLst/>
            <a:ahLst/>
            <a:cxnLst/>
            <a:rect l="l" t="t" r="r" b="b"/>
            <a:pathLst>
              <a:path h="284479">
                <a:moveTo>
                  <a:pt x="0" y="0"/>
                </a:moveTo>
                <a:lnTo>
                  <a:pt x="0" y="28402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2518709" y="7325055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0" y="28850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2590524" y="7307117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8999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663088" y="7298148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2989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734903" y="7254798"/>
            <a:ext cx="0" cy="294640"/>
          </a:xfrm>
          <a:custGeom>
            <a:avLst/>
            <a:gdLst/>
            <a:ahLst/>
            <a:cxnLst/>
            <a:rect l="l" t="t" r="r" b="b"/>
            <a:pathLst>
              <a:path h="294640">
                <a:moveTo>
                  <a:pt x="0" y="0"/>
                </a:moveTo>
                <a:lnTo>
                  <a:pt x="0" y="294484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807466" y="7256292"/>
            <a:ext cx="0" cy="300990"/>
          </a:xfrm>
          <a:custGeom>
            <a:avLst/>
            <a:gdLst/>
            <a:ahLst/>
            <a:cxnLst/>
            <a:rect l="l" t="t" r="r" b="b"/>
            <a:pathLst>
              <a:path h="300990">
                <a:moveTo>
                  <a:pt x="0" y="0"/>
                </a:moveTo>
                <a:lnTo>
                  <a:pt x="0" y="30046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879281" y="7299643"/>
            <a:ext cx="0" cy="302260"/>
          </a:xfrm>
          <a:custGeom>
            <a:avLst/>
            <a:gdLst/>
            <a:ahLst/>
            <a:cxnLst/>
            <a:rect l="l" t="t" r="r" b="b"/>
            <a:pathLst>
              <a:path h="302259">
                <a:moveTo>
                  <a:pt x="0" y="0"/>
                </a:moveTo>
                <a:lnTo>
                  <a:pt x="0" y="30195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951096" y="7281705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4">
                <a:moveTo>
                  <a:pt x="0" y="0"/>
                </a:moveTo>
                <a:lnTo>
                  <a:pt x="0" y="30494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022911" y="7215931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93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94727" y="7189024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690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167290" y="7254798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402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239105" y="7317581"/>
            <a:ext cx="0" cy="320040"/>
          </a:xfrm>
          <a:custGeom>
            <a:avLst/>
            <a:gdLst/>
            <a:ahLst/>
            <a:cxnLst/>
            <a:rect l="l" t="t" r="r" b="b"/>
            <a:pathLst>
              <a:path h="320040">
                <a:moveTo>
                  <a:pt x="0" y="0"/>
                </a:moveTo>
                <a:lnTo>
                  <a:pt x="0" y="319896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311668" y="7356447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40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383484" y="7345983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40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455299" y="7335519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40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527114" y="7325055"/>
            <a:ext cx="0" cy="320040"/>
          </a:xfrm>
          <a:custGeom>
            <a:avLst/>
            <a:gdLst/>
            <a:ahLst/>
            <a:cxnLst/>
            <a:rect l="l" t="t" r="r" b="b"/>
            <a:pathLst>
              <a:path h="320040">
                <a:moveTo>
                  <a:pt x="0" y="0"/>
                </a:moveTo>
                <a:lnTo>
                  <a:pt x="0" y="31989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598929" y="7287684"/>
            <a:ext cx="0" cy="321945"/>
          </a:xfrm>
          <a:custGeom>
            <a:avLst/>
            <a:gdLst/>
            <a:ahLst/>
            <a:cxnLst/>
            <a:rect l="l" t="t" r="r" b="b"/>
            <a:pathLst>
              <a:path h="321945">
                <a:moveTo>
                  <a:pt x="0" y="0"/>
                </a:moveTo>
                <a:lnTo>
                  <a:pt x="0" y="32139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671492" y="7295158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0"/>
                </a:moveTo>
                <a:lnTo>
                  <a:pt x="0" y="324381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744055" y="7287684"/>
            <a:ext cx="0" cy="326390"/>
          </a:xfrm>
          <a:custGeom>
            <a:avLst/>
            <a:gdLst/>
            <a:ahLst/>
            <a:cxnLst/>
            <a:rect l="l" t="t" r="r" b="b"/>
            <a:pathLst>
              <a:path h="326390">
                <a:moveTo>
                  <a:pt x="0" y="0"/>
                </a:moveTo>
                <a:lnTo>
                  <a:pt x="0" y="32587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815871" y="7227890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86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887686" y="7208457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85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3959501" y="7208457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484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031316" y="7218921"/>
            <a:ext cx="0" cy="336550"/>
          </a:xfrm>
          <a:custGeom>
            <a:avLst/>
            <a:gdLst/>
            <a:ahLst/>
            <a:cxnLst/>
            <a:rect l="l" t="t" r="r" b="b"/>
            <a:pathLst>
              <a:path h="336550">
                <a:moveTo>
                  <a:pt x="0" y="0"/>
                </a:moveTo>
                <a:lnTo>
                  <a:pt x="0" y="33634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103880" y="7221911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824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175695" y="7221911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319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248258" y="7227890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82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320073" y="7232374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31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391888" y="7247323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82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463703" y="7244333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31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535519" y="7241344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381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608082" y="7238354"/>
            <a:ext cx="0" cy="345440"/>
          </a:xfrm>
          <a:custGeom>
            <a:avLst/>
            <a:gdLst/>
            <a:ahLst/>
            <a:cxnLst/>
            <a:rect l="l" t="t" r="r" b="b"/>
            <a:pathLst>
              <a:path h="345440">
                <a:moveTo>
                  <a:pt x="0" y="0"/>
                </a:moveTo>
                <a:lnTo>
                  <a:pt x="0" y="345309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679897" y="7233870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04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752461" y="7230880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5">
                <a:moveTo>
                  <a:pt x="0" y="0"/>
                </a:moveTo>
                <a:lnTo>
                  <a:pt x="0" y="34829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24276" y="7226396"/>
            <a:ext cx="0" cy="351790"/>
          </a:xfrm>
          <a:custGeom>
            <a:avLst/>
            <a:gdLst/>
            <a:ahLst/>
            <a:cxnLst/>
            <a:rect l="l" t="t" r="r" b="b"/>
            <a:pathLst>
              <a:path h="351790">
                <a:moveTo>
                  <a:pt x="0" y="0"/>
                </a:moveTo>
                <a:lnTo>
                  <a:pt x="0" y="35128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896091" y="7223406"/>
            <a:ext cx="0" cy="353060"/>
          </a:xfrm>
          <a:custGeom>
            <a:avLst/>
            <a:gdLst/>
            <a:ahLst/>
            <a:cxnLst/>
            <a:rect l="l" t="t" r="r" b="b"/>
            <a:pathLst>
              <a:path h="353059">
                <a:moveTo>
                  <a:pt x="0" y="0"/>
                </a:moveTo>
                <a:lnTo>
                  <a:pt x="0" y="35278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967906" y="721892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278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039721" y="7215931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4">
                <a:moveTo>
                  <a:pt x="0" y="0"/>
                </a:moveTo>
                <a:lnTo>
                  <a:pt x="0" y="355773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112284" y="7211447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62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184100" y="7208457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257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256663" y="7203973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752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28478" y="7200983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24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400293" y="7196498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6237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472109" y="7193508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773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543924" y="7189024"/>
            <a:ext cx="0" cy="369570"/>
          </a:xfrm>
          <a:custGeom>
            <a:avLst/>
            <a:gdLst/>
            <a:ahLst/>
            <a:cxnLst/>
            <a:rect l="l" t="t" r="r" b="b"/>
            <a:pathLst>
              <a:path h="369570">
                <a:moveTo>
                  <a:pt x="0" y="0"/>
                </a:moveTo>
                <a:lnTo>
                  <a:pt x="0" y="369226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616487" y="7186035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721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688302" y="7181550"/>
            <a:ext cx="0" cy="374015"/>
          </a:xfrm>
          <a:custGeom>
            <a:avLst/>
            <a:gdLst/>
            <a:ahLst/>
            <a:cxnLst/>
            <a:rect l="l" t="t" r="r" b="b"/>
            <a:pathLst>
              <a:path h="374015">
                <a:moveTo>
                  <a:pt x="0" y="0"/>
                </a:moveTo>
                <a:lnTo>
                  <a:pt x="0" y="373711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760865" y="7178561"/>
            <a:ext cx="0" cy="374015"/>
          </a:xfrm>
          <a:custGeom>
            <a:avLst/>
            <a:gdLst/>
            <a:ahLst/>
            <a:cxnLst/>
            <a:rect l="l" t="t" r="r" b="b"/>
            <a:pathLst>
              <a:path h="374015">
                <a:moveTo>
                  <a:pt x="0" y="0"/>
                </a:moveTo>
                <a:lnTo>
                  <a:pt x="0" y="373711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832680" y="7174076"/>
            <a:ext cx="0" cy="377190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70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904496" y="7171086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19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976311" y="7166602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8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048126" y="7163612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85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120689" y="7159128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4175"/>
                </a:lnTo>
              </a:path>
            </a:pathLst>
          </a:custGeom>
          <a:ln w="38899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193252" y="7156138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670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265067" y="7151653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16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336883" y="7147169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154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408698" y="71441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49"/>
                </a:lnTo>
              </a:path>
            </a:pathLst>
          </a:custGeom>
          <a:ln w="40396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6474529" y="7139694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144"/>
                </a:lnTo>
              </a:path>
            </a:pathLst>
          </a:custGeom>
          <a:ln w="28427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395277" y="7365416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0"/>
                </a:moveTo>
                <a:lnTo>
                  <a:pt x="0" y="4484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467092" y="7325055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40">
                <a:moveTo>
                  <a:pt x="31419" y="0"/>
                </a:moveTo>
                <a:lnTo>
                  <a:pt x="0" y="4036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538907" y="7307117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610722" y="7298148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682538" y="7254798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19" h="43815">
                <a:moveTo>
                  <a:pt x="32915" y="0"/>
                </a:moveTo>
                <a:lnTo>
                  <a:pt x="0" y="4335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754353" y="725479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827664" y="7256292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19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899479" y="7281705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971294" y="7215931"/>
            <a:ext cx="31750" cy="66040"/>
          </a:xfrm>
          <a:custGeom>
            <a:avLst/>
            <a:gdLst/>
            <a:ahLst/>
            <a:cxnLst/>
            <a:rect l="l" t="t" r="r" b="b"/>
            <a:pathLst>
              <a:path w="31750" h="66040">
                <a:moveTo>
                  <a:pt x="31419" y="0"/>
                </a:moveTo>
                <a:lnTo>
                  <a:pt x="0" y="6577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043109" y="7189024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19" y="0"/>
                </a:moveTo>
                <a:lnTo>
                  <a:pt x="0" y="26907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114925" y="7189024"/>
            <a:ext cx="33020" cy="66040"/>
          </a:xfrm>
          <a:custGeom>
            <a:avLst/>
            <a:gdLst/>
            <a:ahLst/>
            <a:cxnLst/>
            <a:rect l="l" t="t" r="r" b="b"/>
            <a:pathLst>
              <a:path w="33019" h="66040">
                <a:moveTo>
                  <a:pt x="32915" y="65773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186740" y="7254798"/>
            <a:ext cx="33020" cy="62865"/>
          </a:xfrm>
          <a:custGeom>
            <a:avLst/>
            <a:gdLst/>
            <a:ahLst/>
            <a:cxnLst/>
            <a:rect l="l" t="t" r="r" b="b"/>
            <a:pathLst>
              <a:path w="33019" h="62865">
                <a:moveTo>
                  <a:pt x="32915" y="62783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258555" y="7317581"/>
            <a:ext cx="33020" cy="39370"/>
          </a:xfrm>
          <a:custGeom>
            <a:avLst/>
            <a:gdLst/>
            <a:ahLst/>
            <a:cxnLst/>
            <a:rect l="l" t="t" r="r" b="b"/>
            <a:pathLst>
              <a:path w="33020" h="39370">
                <a:moveTo>
                  <a:pt x="32915" y="38865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331866" y="734598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403682" y="7335519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3475497" y="732505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3547312" y="7287684"/>
            <a:ext cx="31750" cy="37465"/>
          </a:xfrm>
          <a:custGeom>
            <a:avLst/>
            <a:gdLst/>
            <a:ahLst/>
            <a:cxnLst/>
            <a:rect l="l" t="t" r="r" b="b"/>
            <a:pathLst>
              <a:path w="31750" h="37465">
                <a:moveTo>
                  <a:pt x="31419" y="0"/>
                </a:moveTo>
                <a:lnTo>
                  <a:pt x="0" y="3737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619127" y="728768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690942" y="728768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764253" y="7227890"/>
            <a:ext cx="31750" cy="60325"/>
          </a:xfrm>
          <a:custGeom>
            <a:avLst/>
            <a:gdLst/>
            <a:ahLst/>
            <a:cxnLst/>
            <a:rect l="l" t="t" r="r" b="b"/>
            <a:pathLst>
              <a:path w="31750" h="60325">
                <a:moveTo>
                  <a:pt x="31419" y="0"/>
                </a:moveTo>
                <a:lnTo>
                  <a:pt x="0" y="5979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836069" y="7208457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4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907884" y="720845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979699" y="720845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10463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051514" y="721892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123330" y="7221911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195145" y="722191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597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268456" y="722789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340271" y="7232374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40">
                <a:moveTo>
                  <a:pt x="31419" y="1494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412086" y="724433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483901" y="7241344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555717" y="723835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627532" y="723387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699347" y="723088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772659" y="722639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844474" y="722340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916289" y="7218921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988104" y="7215931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059919" y="721144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131734" y="720845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203549" y="720397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276861" y="7200983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348676" y="719649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420491" y="719350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492307" y="718902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564122" y="718603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635937" y="718155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707752" y="717856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781063" y="717407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852878" y="717108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924694" y="716660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996509" y="7163612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068324" y="7159128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140139" y="7156138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213450" y="715165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285265" y="7147169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357081" y="714417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428896" y="713969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384056" y="7239849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5">
                <a:moveTo>
                  <a:pt x="0" y="0"/>
                </a:moveTo>
                <a:lnTo>
                  <a:pt x="0" y="170412"/>
                </a:lnTo>
              </a:path>
            </a:pathLst>
          </a:custGeom>
          <a:ln w="22442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446894" y="7193508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4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518709" y="715165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402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590524" y="7123251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663088" y="7115777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734903" y="7072426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807466" y="7075416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879281" y="7121756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951096" y="7100828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022911" y="7033560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094727" y="7008148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167290" y="7070931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239105" y="7135210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311668" y="7178561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383484" y="7166602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455299" y="7157632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527114" y="715165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402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598929" y="710232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671492" y="7109797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744055" y="7105313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815871" y="704402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887686" y="7029076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959501" y="7029076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031316" y="7038045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103880" y="7042529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175695" y="7042529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248258" y="704402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320073" y="7047014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391888" y="7064952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463703" y="7060468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535519" y="7055983"/>
            <a:ext cx="0" cy="185420"/>
          </a:xfrm>
          <a:custGeom>
            <a:avLst/>
            <a:gdLst/>
            <a:ahLst/>
            <a:cxnLst/>
            <a:rect l="l" t="t" r="r" b="b"/>
            <a:pathLst>
              <a:path h="185420">
                <a:moveTo>
                  <a:pt x="0" y="0"/>
                </a:moveTo>
                <a:lnTo>
                  <a:pt x="0" y="18536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608082" y="7051499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679897" y="7047014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0"/>
                </a:moveTo>
                <a:lnTo>
                  <a:pt x="0" y="18685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752461" y="7042529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824276" y="7038045"/>
            <a:ext cx="0" cy="188595"/>
          </a:xfrm>
          <a:custGeom>
            <a:avLst/>
            <a:gdLst/>
            <a:ahLst/>
            <a:cxnLst/>
            <a:rect l="l" t="t" r="r" b="b"/>
            <a:pathLst>
              <a:path h="188595">
                <a:moveTo>
                  <a:pt x="0" y="0"/>
                </a:moveTo>
                <a:lnTo>
                  <a:pt x="0" y="188350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896091" y="7033560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5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967906" y="7029076"/>
            <a:ext cx="0" cy="189865"/>
          </a:xfrm>
          <a:custGeom>
            <a:avLst/>
            <a:gdLst/>
            <a:ahLst/>
            <a:cxnLst/>
            <a:rect l="l" t="t" r="r" b="b"/>
            <a:pathLst>
              <a:path h="189865">
                <a:moveTo>
                  <a:pt x="0" y="0"/>
                </a:moveTo>
                <a:lnTo>
                  <a:pt x="0" y="18984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039721" y="7023096"/>
            <a:ext cx="0" cy="193040"/>
          </a:xfrm>
          <a:custGeom>
            <a:avLst/>
            <a:gdLst/>
            <a:ahLst/>
            <a:cxnLst/>
            <a:rect l="l" t="t" r="r" b="b"/>
            <a:pathLst>
              <a:path h="193040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112284" y="7018612"/>
            <a:ext cx="0" cy="193040"/>
          </a:xfrm>
          <a:custGeom>
            <a:avLst/>
            <a:gdLst/>
            <a:ahLst/>
            <a:cxnLst/>
            <a:rect l="l" t="t" r="r" b="b"/>
            <a:pathLst>
              <a:path h="193040">
                <a:moveTo>
                  <a:pt x="0" y="0"/>
                </a:moveTo>
                <a:lnTo>
                  <a:pt x="0" y="192835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184100" y="7014127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29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256663" y="7009643"/>
            <a:ext cx="0" cy="194945"/>
          </a:xfrm>
          <a:custGeom>
            <a:avLst/>
            <a:gdLst/>
            <a:ahLst/>
            <a:cxnLst/>
            <a:rect l="l" t="t" r="r" b="b"/>
            <a:pathLst>
              <a:path h="194945">
                <a:moveTo>
                  <a:pt x="0" y="0"/>
                </a:moveTo>
                <a:lnTo>
                  <a:pt x="0" y="194329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328478" y="7005158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5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400293" y="7000674"/>
            <a:ext cx="0" cy="196215"/>
          </a:xfrm>
          <a:custGeom>
            <a:avLst/>
            <a:gdLst/>
            <a:ahLst/>
            <a:cxnLst/>
            <a:rect l="l" t="t" r="r" b="b"/>
            <a:pathLst>
              <a:path h="196215">
                <a:moveTo>
                  <a:pt x="0" y="0"/>
                </a:moveTo>
                <a:lnTo>
                  <a:pt x="0" y="19582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472109" y="699469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0"/>
                </a:moveTo>
                <a:lnTo>
                  <a:pt x="0" y="19881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543924" y="6990210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0"/>
                </a:moveTo>
                <a:lnTo>
                  <a:pt x="0" y="198814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616487" y="6985725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309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688302" y="6981241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309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760865" y="6975261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832680" y="6970777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29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904496" y="6966292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976311" y="6961808"/>
            <a:ext cx="0" cy="205104"/>
          </a:xfrm>
          <a:custGeom>
            <a:avLst/>
            <a:gdLst/>
            <a:ahLst/>
            <a:cxnLst/>
            <a:rect l="l" t="t" r="r" b="b"/>
            <a:pathLst>
              <a:path h="205104">
                <a:moveTo>
                  <a:pt x="0" y="0"/>
                </a:moveTo>
                <a:lnTo>
                  <a:pt x="0" y="20479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6048126" y="6955828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6120689" y="6951344"/>
            <a:ext cx="0" cy="208279"/>
          </a:xfrm>
          <a:custGeom>
            <a:avLst/>
            <a:gdLst/>
            <a:ahLst/>
            <a:cxnLst/>
            <a:rect l="l" t="t" r="r" b="b"/>
            <a:pathLst>
              <a:path h="208279">
                <a:moveTo>
                  <a:pt x="0" y="0"/>
                </a:moveTo>
                <a:lnTo>
                  <a:pt x="0" y="207783"/>
                </a:lnTo>
              </a:path>
            </a:pathLst>
          </a:custGeom>
          <a:ln w="38899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6193252" y="6946859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0"/>
                </a:moveTo>
                <a:lnTo>
                  <a:pt x="0" y="20927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6265067" y="6940880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77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6336883" y="6936395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0"/>
                </a:moveTo>
                <a:lnTo>
                  <a:pt x="0" y="210773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408698" y="6931910"/>
            <a:ext cx="0" cy="212725"/>
          </a:xfrm>
          <a:custGeom>
            <a:avLst/>
            <a:gdLst/>
            <a:ahLst/>
            <a:cxnLst/>
            <a:rect l="l" t="t" r="r" b="b"/>
            <a:pathLst>
              <a:path h="212725">
                <a:moveTo>
                  <a:pt x="0" y="0"/>
                </a:moveTo>
                <a:lnTo>
                  <a:pt x="0" y="212268"/>
                </a:lnTo>
              </a:path>
            </a:pathLst>
          </a:custGeom>
          <a:ln w="40396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474529" y="6925932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762"/>
                </a:lnTo>
              </a:path>
            </a:pathLst>
          </a:custGeom>
          <a:ln w="28427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2395277" y="7193508"/>
            <a:ext cx="31750" cy="46355"/>
          </a:xfrm>
          <a:custGeom>
            <a:avLst/>
            <a:gdLst/>
            <a:ahLst/>
            <a:cxnLst/>
            <a:rect l="l" t="t" r="r" b="b"/>
            <a:pathLst>
              <a:path w="31750" h="46354">
                <a:moveTo>
                  <a:pt x="31419" y="0"/>
                </a:moveTo>
                <a:lnTo>
                  <a:pt x="0" y="4634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2467092" y="7151653"/>
            <a:ext cx="31750" cy="41910"/>
          </a:xfrm>
          <a:custGeom>
            <a:avLst/>
            <a:gdLst/>
            <a:ahLst/>
            <a:cxnLst/>
            <a:rect l="l" t="t" r="r" b="b"/>
            <a:pathLst>
              <a:path w="31750" h="41909">
                <a:moveTo>
                  <a:pt x="31419" y="0"/>
                </a:moveTo>
                <a:lnTo>
                  <a:pt x="0" y="4185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2538907" y="7123251"/>
            <a:ext cx="31750" cy="28575"/>
          </a:xfrm>
          <a:custGeom>
            <a:avLst/>
            <a:gdLst/>
            <a:ahLst/>
            <a:cxnLst/>
            <a:rect l="l" t="t" r="r" b="b"/>
            <a:pathLst>
              <a:path w="31750" h="28575">
                <a:moveTo>
                  <a:pt x="31419" y="0"/>
                </a:moveTo>
                <a:lnTo>
                  <a:pt x="0" y="2840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2610722" y="711577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19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2682538" y="7072426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19" h="43815">
                <a:moveTo>
                  <a:pt x="32915" y="0"/>
                </a:moveTo>
                <a:lnTo>
                  <a:pt x="0" y="4335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2754353" y="707242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827664" y="7075416"/>
            <a:ext cx="31750" cy="46355"/>
          </a:xfrm>
          <a:custGeom>
            <a:avLst/>
            <a:gdLst/>
            <a:ahLst/>
            <a:cxnLst/>
            <a:rect l="l" t="t" r="r" b="b"/>
            <a:pathLst>
              <a:path w="31750" h="46354">
                <a:moveTo>
                  <a:pt x="31419" y="4634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899479" y="7100828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0"/>
                </a:moveTo>
                <a:lnTo>
                  <a:pt x="0" y="2092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971294" y="7033560"/>
            <a:ext cx="31750" cy="67310"/>
          </a:xfrm>
          <a:custGeom>
            <a:avLst/>
            <a:gdLst/>
            <a:ahLst/>
            <a:cxnLst/>
            <a:rect l="l" t="t" r="r" b="b"/>
            <a:pathLst>
              <a:path w="31750" h="67309">
                <a:moveTo>
                  <a:pt x="31419" y="0"/>
                </a:moveTo>
                <a:lnTo>
                  <a:pt x="0" y="67268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043109" y="7008148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114925" y="7008148"/>
            <a:ext cx="33020" cy="62865"/>
          </a:xfrm>
          <a:custGeom>
            <a:avLst/>
            <a:gdLst/>
            <a:ahLst/>
            <a:cxnLst/>
            <a:rect l="l" t="t" r="r" b="b"/>
            <a:pathLst>
              <a:path w="33019" h="62865">
                <a:moveTo>
                  <a:pt x="32915" y="62783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186740" y="7070931"/>
            <a:ext cx="33020" cy="64769"/>
          </a:xfrm>
          <a:custGeom>
            <a:avLst/>
            <a:gdLst/>
            <a:ahLst/>
            <a:cxnLst/>
            <a:rect l="l" t="t" r="r" b="b"/>
            <a:pathLst>
              <a:path w="33019" h="64770">
                <a:moveTo>
                  <a:pt x="32915" y="6427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258555" y="7135210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20" h="43815">
                <a:moveTo>
                  <a:pt x="32915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331866" y="7166602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403682" y="7157632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475497" y="715165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547312" y="7102323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19" y="0"/>
                </a:moveTo>
                <a:lnTo>
                  <a:pt x="0" y="4932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619127" y="7102323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690942" y="710531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764253" y="7044025"/>
            <a:ext cx="31750" cy="61594"/>
          </a:xfrm>
          <a:custGeom>
            <a:avLst/>
            <a:gdLst/>
            <a:ahLst/>
            <a:cxnLst/>
            <a:rect l="l" t="t" r="r" b="b"/>
            <a:pathLst>
              <a:path w="31750" h="61595">
                <a:moveTo>
                  <a:pt x="31419" y="0"/>
                </a:moveTo>
                <a:lnTo>
                  <a:pt x="0" y="61288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836069" y="7029076"/>
            <a:ext cx="31750" cy="15240"/>
          </a:xfrm>
          <a:custGeom>
            <a:avLst/>
            <a:gdLst/>
            <a:ahLst/>
            <a:cxnLst/>
            <a:rect l="l" t="t" r="r" b="b"/>
            <a:pathLst>
              <a:path w="31750" h="15240">
                <a:moveTo>
                  <a:pt x="31419" y="0"/>
                </a:moveTo>
                <a:lnTo>
                  <a:pt x="0" y="1494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907884" y="7029076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979699" y="7029076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896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4051514" y="703804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4123330" y="7042529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4195145" y="704252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268456" y="7044025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340271" y="7047014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1793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4412086" y="706046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4483901" y="7055983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4555717" y="705149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4627532" y="704701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4699347" y="704252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4772659" y="703804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4844474" y="703356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4916289" y="7029076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4988104" y="70230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5059919" y="7018612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5131734" y="701412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5203549" y="700964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276861" y="700515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348676" y="700067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420491" y="69946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492307" y="699021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5564122" y="6985725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5635937" y="698124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5707752" y="697526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5781063" y="697077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5852878" y="696629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924694" y="6961808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996509" y="695582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6068324" y="695134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6140139" y="694685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6213450" y="694088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6285265" y="6936395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6357081" y="693191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6428896" y="692593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384056" y="7105313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536"/>
                </a:lnTo>
              </a:path>
            </a:pathLst>
          </a:custGeom>
          <a:ln w="22442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446894" y="7057478"/>
            <a:ext cx="0" cy="136525"/>
          </a:xfrm>
          <a:custGeom>
            <a:avLst/>
            <a:gdLst/>
            <a:ahLst/>
            <a:cxnLst/>
            <a:rect l="l" t="t" r="r" b="b"/>
            <a:pathLst>
              <a:path h="136525">
                <a:moveTo>
                  <a:pt x="0" y="0"/>
                </a:moveTo>
                <a:lnTo>
                  <a:pt x="0" y="13603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518709" y="7014127"/>
            <a:ext cx="0" cy="137795"/>
          </a:xfrm>
          <a:custGeom>
            <a:avLst/>
            <a:gdLst/>
            <a:ahLst/>
            <a:cxnLst/>
            <a:rect l="l" t="t" r="r" b="b"/>
            <a:pathLst>
              <a:path h="137795">
                <a:moveTo>
                  <a:pt x="0" y="0"/>
                </a:moveTo>
                <a:lnTo>
                  <a:pt x="0" y="13752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590524" y="6984231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663088" y="6975261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734903" y="6931910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807466" y="6933406"/>
            <a:ext cx="0" cy="142240"/>
          </a:xfrm>
          <a:custGeom>
            <a:avLst/>
            <a:gdLst/>
            <a:ahLst/>
            <a:cxnLst/>
            <a:rect l="l" t="t" r="r" b="b"/>
            <a:pathLst>
              <a:path h="142240">
                <a:moveTo>
                  <a:pt x="0" y="0"/>
                </a:moveTo>
                <a:lnTo>
                  <a:pt x="0" y="142010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879281" y="6978251"/>
            <a:ext cx="0" cy="143510"/>
          </a:xfrm>
          <a:custGeom>
            <a:avLst/>
            <a:gdLst/>
            <a:ahLst/>
            <a:cxnLst/>
            <a:rect l="l" t="t" r="r" b="b"/>
            <a:pathLst>
              <a:path h="143509">
                <a:moveTo>
                  <a:pt x="0" y="0"/>
                </a:moveTo>
                <a:lnTo>
                  <a:pt x="0" y="14350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951096" y="6955828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3022911" y="6888560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3094727" y="6861653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49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3167290" y="6922942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7989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3239105" y="6985725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484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3311668" y="7029076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48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3383484" y="7017117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48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3455299" y="700665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3527114" y="700067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3598929" y="695134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3671492" y="695732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3744055" y="695283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3815871" y="689155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3887686" y="687510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3959501" y="687510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4031316" y="6882581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46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4103880" y="6885571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4175695" y="6885571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4248258" y="6887065"/>
            <a:ext cx="0" cy="157480"/>
          </a:xfrm>
          <a:custGeom>
            <a:avLst/>
            <a:gdLst/>
            <a:ahLst/>
            <a:cxnLst/>
            <a:rect l="l" t="t" r="r" b="b"/>
            <a:pathLst>
              <a:path h="157479">
                <a:moveTo>
                  <a:pt x="0" y="0"/>
                </a:moveTo>
                <a:lnTo>
                  <a:pt x="0" y="15695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4320073" y="6888560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45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4391888" y="6906498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45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4463703" y="6902014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0"/>
                </a:moveTo>
                <a:lnTo>
                  <a:pt x="0" y="158453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4535519" y="6896034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5994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4608082" y="689155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59948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4679897" y="6885571"/>
            <a:ext cx="0" cy="161925"/>
          </a:xfrm>
          <a:custGeom>
            <a:avLst/>
            <a:gdLst/>
            <a:ahLst/>
            <a:cxnLst/>
            <a:rect l="l" t="t" r="r" b="b"/>
            <a:pathLst>
              <a:path h="161925">
                <a:moveTo>
                  <a:pt x="0" y="0"/>
                </a:moveTo>
                <a:lnTo>
                  <a:pt x="0" y="161443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4752461" y="6879591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93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4824276" y="6875107"/>
            <a:ext cx="0" cy="163195"/>
          </a:xfrm>
          <a:custGeom>
            <a:avLst/>
            <a:gdLst/>
            <a:ahLst/>
            <a:cxnLst/>
            <a:rect l="l" t="t" r="r" b="b"/>
            <a:pathLst>
              <a:path h="163195">
                <a:moveTo>
                  <a:pt x="0" y="0"/>
                </a:moveTo>
                <a:lnTo>
                  <a:pt x="0" y="162938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4896091" y="6869128"/>
            <a:ext cx="0" cy="164465"/>
          </a:xfrm>
          <a:custGeom>
            <a:avLst/>
            <a:gdLst/>
            <a:ahLst/>
            <a:cxnLst/>
            <a:rect l="l" t="t" r="r" b="b"/>
            <a:pathLst>
              <a:path h="164465">
                <a:moveTo>
                  <a:pt x="0" y="0"/>
                </a:moveTo>
                <a:lnTo>
                  <a:pt x="0" y="16443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4967906" y="6863148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2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5039721" y="6857169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2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5112284" y="6852684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5927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5184100" y="6846705"/>
            <a:ext cx="0" cy="167640"/>
          </a:xfrm>
          <a:custGeom>
            <a:avLst/>
            <a:gdLst/>
            <a:ahLst/>
            <a:cxnLst/>
            <a:rect l="l" t="t" r="r" b="b"/>
            <a:pathLst>
              <a:path h="167640">
                <a:moveTo>
                  <a:pt x="0" y="0"/>
                </a:moveTo>
                <a:lnTo>
                  <a:pt x="0" y="167422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5256663" y="6840725"/>
            <a:ext cx="0" cy="168910"/>
          </a:xfrm>
          <a:custGeom>
            <a:avLst/>
            <a:gdLst/>
            <a:ahLst/>
            <a:cxnLst/>
            <a:rect l="l" t="t" r="r" b="b"/>
            <a:pathLst>
              <a:path h="168909">
                <a:moveTo>
                  <a:pt x="0" y="0"/>
                </a:moveTo>
                <a:lnTo>
                  <a:pt x="0" y="16891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5328478" y="6834746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5">
                <a:moveTo>
                  <a:pt x="0" y="0"/>
                </a:moveTo>
                <a:lnTo>
                  <a:pt x="0" y="17041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5400293" y="6830262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5">
                <a:moveTo>
                  <a:pt x="0" y="0"/>
                </a:moveTo>
                <a:lnTo>
                  <a:pt x="0" y="17041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5472109" y="6824282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5">
                <a:moveTo>
                  <a:pt x="0" y="0"/>
                </a:moveTo>
                <a:lnTo>
                  <a:pt x="0" y="17041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5543924" y="681830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4">
                <a:moveTo>
                  <a:pt x="0" y="0"/>
                </a:moveTo>
                <a:lnTo>
                  <a:pt x="0" y="171907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5616487" y="6812323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402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5688302" y="6806344"/>
            <a:ext cx="0" cy="175260"/>
          </a:xfrm>
          <a:custGeom>
            <a:avLst/>
            <a:gdLst/>
            <a:ahLst/>
            <a:cxnLst/>
            <a:rect l="l" t="t" r="r" b="b"/>
            <a:pathLst>
              <a:path h="175259">
                <a:moveTo>
                  <a:pt x="0" y="0"/>
                </a:moveTo>
                <a:lnTo>
                  <a:pt x="0" y="174896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5760865" y="6801860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402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5832680" y="6795880"/>
            <a:ext cx="0" cy="175260"/>
          </a:xfrm>
          <a:custGeom>
            <a:avLst/>
            <a:gdLst/>
            <a:ahLst/>
            <a:cxnLst/>
            <a:rect l="l" t="t" r="r" b="b"/>
            <a:pathLst>
              <a:path h="175259">
                <a:moveTo>
                  <a:pt x="0" y="0"/>
                </a:moveTo>
                <a:lnTo>
                  <a:pt x="0" y="17489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5904496" y="6789901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39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5976311" y="6783921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048126" y="6777942"/>
            <a:ext cx="0" cy="178435"/>
          </a:xfrm>
          <a:custGeom>
            <a:avLst/>
            <a:gdLst/>
            <a:ahLst/>
            <a:cxnLst/>
            <a:rect l="l" t="t" r="r" b="b"/>
            <a:pathLst>
              <a:path h="178434">
                <a:moveTo>
                  <a:pt x="0" y="0"/>
                </a:moveTo>
                <a:lnTo>
                  <a:pt x="0" y="17788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6120689" y="6771962"/>
            <a:ext cx="0" cy="179705"/>
          </a:xfrm>
          <a:custGeom>
            <a:avLst/>
            <a:gdLst/>
            <a:ahLst/>
            <a:cxnLst/>
            <a:rect l="l" t="t" r="r" b="b"/>
            <a:pathLst>
              <a:path h="179704">
                <a:moveTo>
                  <a:pt x="0" y="0"/>
                </a:moveTo>
                <a:lnTo>
                  <a:pt x="0" y="179381"/>
                </a:lnTo>
              </a:path>
            </a:pathLst>
          </a:custGeom>
          <a:ln w="38899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6193252" y="6765983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6265067" y="6760004"/>
            <a:ext cx="0" cy="180975"/>
          </a:xfrm>
          <a:custGeom>
            <a:avLst/>
            <a:gdLst/>
            <a:ahLst/>
            <a:cxnLst/>
            <a:rect l="l" t="t" r="r" b="b"/>
            <a:pathLst>
              <a:path h="180975">
                <a:moveTo>
                  <a:pt x="0" y="0"/>
                </a:moveTo>
                <a:lnTo>
                  <a:pt x="0" y="180876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6336883" y="6754024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0"/>
                </a:moveTo>
                <a:lnTo>
                  <a:pt x="0" y="182371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6408698" y="674804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40396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6474529" y="674206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865"/>
                </a:lnTo>
              </a:path>
            </a:pathLst>
          </a:custGeom>
          <a:ln w="28427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395277" y="7057478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59">
                <a:moveTo>
                  <a:pt x="31419" y="0"/>
                </a:moveTo>
                <a:lnTo>
                  <a:pt x="0" y="4783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467092" y="7014127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19" y="0"/>
                </a:moveTo>
                <a:lnTo>
                  <a:pt x="0" y="4335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538907" y="6984231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19" y="0"/>
                </a:moveTo>
                <a:lnTo>
                  <a:pt x="0" y="29896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610722" y="6975261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682538" y="6931910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19" h="43815">
                <a:moveTo>
                  <a:pt x="32915" y="0"/>
                </a:moveTo>
                <a:lnTo>
                  <a:pt x="0" y="4335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754353" y="693191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827664" y="6933406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44845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2899479" y="6955828"/>
            <a:ext cx="31750" cy="22860"/>
          </a:xfrm>
          <a:custGeom>
            <a:avLst/>
            <a:gdLst/>
            <a:ahLst/>
            <a:cxnLst/>
            <a:rect l="l" t="t" r="r" b="b"/>
            <a:pathLst>
              <a:path w="31750" h="22859">
                <a:moveTo>
                  <a:pt x="31419" y="0"/>
                </a:moveTo>
                <a:lnTo>
                  <a:pt x="0" y="2242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2971294" y="6888560"/>
            <a:ext cx="31750" cy="67310"/>
          </a:xfrm>
          <a:custGeom>
            <a:avLst/>
            <a:gdLst/>
            <a:ahLst/>
            <a:cxnLst/>
            <a:rect l="l" t="t" r="r" b="b"/>
            <a:pathLst>
              <a:path w="31750" h="67309">
                <a:moveTo>
                  <a:pt x="31419" y="0"/>
                </a:moveTo>
                <a:lnTo>
                  <a:pt x="0" y="67268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3043109" y="6861653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19" y="0"/>
                </a:moveTo>
                <a:lnTo>
                  <a:pt x="0" y="26907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3114925" y="6861653"/>
            <a:ext cx="33020" cy="61594"/>
          </a:xfrm>
          <a:custGeom>
            <a:avLst/>
            <a:gdLst/>
            <a:ahLst/>
            <a:cxnLst/>
            <a:rect l="l" t="t" r="r" b="b"/>
            <a:pathLst>
              <a:path w="33019" h="61595">
                <a:moveTo>
                  <a:pt x="32915" y="6128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186740" y="6922942"/>
            <a:ext cx="33020" cy="62865"/>
          </a:xfrm>
          <a:custGeom>
            <a:avLst/>
            <a:gdLst/>
            <a:ahLst/>
            <a:cxnLst/>
            <a:rect l="l" t="t" r="r" b="b"/>
            <a:pathLst>
              <a:path w="33019" h="62865">
                <a:moveTo>
                  <a:pt x="32915" y="62783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258555" y="6985725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20" h="43815">
                <a:moveTo>
                  <a:pt x="32915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331866" y="7017117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403682" y="700665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475497" y="700067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547312" y="6951344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19" y="0"/>
                </a:moveTo>
                <a:lnTo>
                  <a:pt x="0" y="4932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619127" y="695134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597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690942" y="6952839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764253" y="6891550"/>
            <a:ext cx="31750" cy="61594"/>
          </a:xfrm>
          <a:custGeom>
            <a:avLst/>
            <a:gdLst/>
            <a:ahLst/>
            <a:cxnLst/>
            <a:rect l="l" t="t" r="r" b="b"/>
            <a:pathLst>
              <a:path w="31750" h="61595">
                <a:moveTo>
                  <a:pt x="31419" y="0"/>
                </a:moveTo>
                <a:lnTo>
                  <a:pt x="0" y="61288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836069" y="6875107"/>
            <a:ext cx="31750" cy="16510"/>
          </a:xfrm>
          <a:custGeom>
            <a:avLst/>
            <a:gdLst/>
            <a:ahLst/>
            <a:cxnLst/>
            <a:rect l="l" t="t" r="r" b="b"/>
            <a:pathLst>
              <a:path w="31750" h="16509">
                <a:moveTo>
                  <a:pt x="31419" y="0"/>
                </a:moveTo>
                <a:lnTo>
                  <a:pt x="0" y="1644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907884" y="687510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419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979699" y="687510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4051514" y="688258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4123330" y="6885571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4195145" y="6885571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4268456" y="688706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4340271" y="6888560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1793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4412086" y="6902014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4483901" y="689603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555717" y="689155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4627532" y="688557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4699347" y="687959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4772659" y="6875107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4844474" y="686912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4916289" y="686314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4988104" y="685716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5059919" y="6852684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5131734" y="684670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5203549" y="684072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5276861" y="683474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5348676" y="6830262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5420491" y="682428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5492307" y="681830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5564122" y="681232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5635937" y="680634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5707752" y="6801860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5781063" y="679588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5852878" y="678990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5924694" y="678392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5996509" y="677794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068324" y="677196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140139" y="676598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213450" y="676000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285265" y="675402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357081" y="674804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428896" y="674206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2384056" y="6990210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103"/>
                </a:lnTo>
              </a:path>
            </a:pathLst>
          </a:custGeom>
          <a:ln w="22442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2446894" y="6942375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103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2518709" y="689753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597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2590524" y="6867632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597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2663088" y="6858664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597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2734903" y="6812323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587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2807466" y="6812323"/>
            <a:ext cx="0" cy="121285"/>
          </a:xfrm>
          <a:custGeom>
            <a:avLst/>
            <a:gdLst/>
            <a:ahLst/>
            <a:cxnLst/>
            <a:rect l="l" t="t" r="r" b="b"/>
            <a:pathLst>
              <a:path h="121284">
                <a:moveTo>
                  <a:pt x="0" y="0"/>
                </a:moveTo>
                <a:lnTo>
                  <a:pt x="0" y="121082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2879281" y="6855674"/>
            <a:ext cx="0" cy="123189"/>
          </a:xfrm>
          <a:custGeom>
            <a:avLst/>
            <a:gdLst/>
            <a:ahLst/>
            <a:cxnLst/>
            <a:rect l="l" t="t" r="r" b="b"/>
            <a:pathLst>
              <a:path h="123190">
                <a:moveTo>
                  <a:pt x="0" y="0"/>
                </a:moveTo>
                <a:lnTo>
                  <a:pt x="0" y="122577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2951096" y="6830262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566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3022911" y="6758509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051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3094727" y="6730107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46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167290" y="6791395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46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239105" y="6854179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46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311668" y="6897530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46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383484" y="6887065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051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455299" y="6876601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051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527114" y="6870622"/>
            <a:ext cx="0" cy="130175"/>
          </a:xfrm>
          <a:custGeom>
            <a:avLst/>
            <a:gdLst/>
            <a:ahLst/>
            <a:cxnLst/>
            <a:rect l="l" t="t" r="r" b="b"/>
            <a:pathLst>
              <a:path h="130175">
                <a:moveTo>
                  <a:pt x="0" y="0"/>
                </a:moveTo>
                <a:lnTo>
                  <a:pt x="0" y="130051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598929" y="6819797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46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671492" y="682428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0"/>
                </a:moveTo>
                <a:lnTo>
                  <a:pt x="0" y="133041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744055" y="6818303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536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815871" y="6755519"/>
            <a:ext cx="0" cy="136525"/>
          </a:xfrm>
          <a:custGeom>
            <a:avLst/>
            <a:gdLst/>
            <a:ahLst/>
            <a:cxnLst/>
            <a:rect l="l" t="t" r="r" b="b"/>
            <a:pathLst>
              <a:path h="136525">
                <a:moveTo>
                  <a:pt x="0" y="0"/>
                </a:moveTo>
                <a:lnTo>
                  <a:pt x="0" y="13603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887686" y="6737581"/>
            <a:ext cx="0" cy="137795"/>
          </a:xfrm>
          <a:custGeom>
            <a:avLst/>
            <a:gdLst/>
            <a:ahLst/>
            <a:cxnLst/>
            <a:rect l="l" t="t" r="r" b="b"/>
            <a:pathLst>
              <a:path h="137795">
                <a:moveTo>
                  <a:pt x="0" y="0"/>
                </a:moveTo>
                <a:lnTo>
                  <a:pt x="0" y="13752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959501" y="6736086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4031316" y="6743561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4103880" y="6746550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4175695" y="6745055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4248258" y="6746550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4320073" y="6748045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4391888" y="6768972"/>
            <a:ext cx="0" cy="137795"/>
          </a:xfrm>
          <a:custGeom>
            <a:avLst/>
            <a:gdLst/>
            <a:ahLst/>
            <a:cxnLst/>
            <a:rect l="l" t="t" r="r" b="b"/>
            <a:pathLst>
              <a:path h="137795">
                <a:moveTo>
                  <a:pt x="0" y="0"/>
                </a:moveTo>
                <a:lnTo>
                  <a:pt x="0" y="13752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4463703" y="6762994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4535519" y="6757014"/>
            <a:ext cx="0" cy="139065"/>
          </a:xfrm>
          <a:custGeom>
            <a:avLst/>
            <a:gdLst/>
            <a:ahLst/>
            <a:cxnLst/>
            <a:rect l="l" t="t" r="r" b="b"/>
            <a:pathLst>
              <a:path h="139065">
                <a:moveTo>
                  <a:pt x="0" y="0"/>
                </a:moveTo>
                <a:lnTo>
                  <a:pt x="0" y="13902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4608082" y="6751035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4679897" y="6745055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4752461" y="6739076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51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4824276" y="6733096"/>
            <a:ext cx="0" cy="142240"/>
          </a:xfrm>
          <a:custGeom>
            <a:avLst/>
            <a:gdLst/>
            <a:ahLst/>
            <a:cxnLst/>
            <a:rect l="l" t="t" r="r" b="b"/>
            <a:pathLst>
              <a:path h="142240">
                <a:moveTo>
                  <a:pt x="0" y="0"/>
                </a:moveTo>
                <a:lnTo>
                  <a:pt x="0" y="14201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4896091" y="6727117"/>
            <a:ext cx="0" cy="142240"/>
          </a:xfrm>
          <a:custGeom>
            <a:avLst/>
            <a:gdLst/>
            <a:ahLst/>
            <a:cxnLst/>
            <a:rect l="l" t="t" r="r" b="b"/>
            <a:pathLst>
              <a:path h="142240">
                <a:moveTo>
                  <a:pt x="0" y="0"/>
                </a:moveTo>
                <a:lnTo>
                  <a:pt x="0" y="14201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4967906" y="6721137"/>
            <a:ext cx="0" cy="142240"/>
          </a:xfrm>
          <a:custGeom>
            <a:avLst/>
            <a:gdLst/>
            <a:ahLst/>
            <a:cxnLst/>
            <a:rect l="l" t="t" r="r" b="b"/>
            <a:pathLst>
              <a:path h="142240">
                <a:moveTo>
                  <a:pt x="0" y="0"/>
                </a:moveTo>
                <a:lnTo>
                  <a:pt x="0" y="142010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039721" y="6713663"/>
            <a:ext cx="0" cy="143510"/>
          </a:xfrm>
          <a:custGeom>
            <a:avLst/>
            <a:gdLst/>
            <a:ahLst/>
            <a:cxnLst/>
            <a:rect l="l" t="t" r="r" b="b"/>
            <a:pathLst>
              <a:path h="143509">
                <a:moveTo>
                  <a:pt x="0" y="0"/>
                </a:moveTo>
                <a:lnTo>
                  <a:pt x="0" y="143505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112284" y="6707684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5184100" y="6701704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5256663" y="6695726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5328478" y="6689746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5">
                <a:moveTo>
                  <a:pt x="0" y="0"/>
                </a:moveTo>
                <a:lnTo>
                  <a:pt x="0" y="14499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5400293" y="6683767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49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5472109" y="6677787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49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5543924" y="6671808"/>
            <a:ext cx="0" cy="146685"/>
          </a:xfrm>
          <a:custGeom>
            <a:avLst/>
            <a:gdLst/>
            <a:ahLst/>
            <a:cxnLst/>
            <a:rect l="l" t="t" r="r" b="b"/>
            <a:pathLst>
              <a:path h="146684">
                <a:moveTo>
                  <a:pt x="0" y="0"/>
                </a:moveTo>
                <a:lnTo>
                  <a:pt x="0" y="14649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5616487" y="6664334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798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5688302" y="6658354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7989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5760865" y="6652375"/>
            <a:ext cx="0" cy="149860"/>
          </a:xfrm>
          <a:custGeom>
            <a:avLst/>
            <a:gdLst/>
            <a:ahLst/>
            <a:cxnLst/>
            <a:rect l="l" t="t" r="r" b="b"/>
            <a:pathLst>
              <a:path h="149859">
                <a:moveTo>
                  <a:pt x="0" y="0"/>
                </a:moveTo>
                <a:lnTo>
                  <a:pt x="0" y="14948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5832680" y="6644901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5904496" y="6638921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5976311" y="663294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048126" y="662696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97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120689" y="6619488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38899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193252" y="661350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474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265067" y="6606034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336883" y="6600056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969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408698" y="6592581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463"/>
                </a:lnTo>
              </a:path>
            </a:pathLst>
          </a:custGeom>
          <a:ln w="40396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474529" y="6586601"/>
            <a:ext cx="0" cy="155575"/>
          </a:xfrm>
          <a:custGeom>
            <a:avLst/>
            <a:gdLst/>
            <a:ahLst/>
            <a:cxnLst/>
            <a:rect l="l" t="t" r="r" b="b"/>
            <a:pathLst>
              <a:path h="155575">
                <a:moveTo>
                  <a:pt x="0" y="0"/>
                </a:moveTo>
                <a:lnTo>
                  <a:pt x="0" y="155463"/>
                </a:lnTo>
              </a:path>
            </a:pathLst>
          </a:custGeom>
          <a:ln w="28427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2395277" y="6942375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59">
                <a:moveTo>
                  <a:pt x="31419" y="0"/>
                </a:moveTo>
                <a:lnTo>
                  <a:pt x="0" y="4783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2467092" y="6897530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0"/>
                </a:moveTo>
                <a:lnTo>
                  <a:pt x="0" y="4484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2538907" y="6867632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19" y="0"/>
                </a:moveTo>
                <a:lnTo>
                  <a:pt x="0" y="29896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2610722" y="685866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2682538" y="6812323"/>
            <a:ext cx="33020" cy="46355"/>
          </a:xfrm>
          <a:custGeom>
            <a:avLst/>
            <a:gdLst/>
            <a:ahLst/>
            <a:cxnLst/>
            <a:rect l="l" t="t" r="r" b="b"/>
            <a:pathLst>
              <a:path w="33019" h="46354">
                <a:moveTo>
                  <a:pt x="32915" y="0"/>
                </a:moveTo>
                <a:lnTo>
                  <a:pt x="0" y="4634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2754353" y="6812323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2827664" y="6812323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19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2899479" y="6830262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2971294" y="6758509"/>
            <a:ext cx="31750" cy="71755"/>
          </a:xfrm>
          <a:custGeom>
            <a:avLst/>
            <a:gdLst/>
            <a:ahLst/>
            <a:cxnLst/>
            <a:rect l="l" t="t" r="r" b="b"/>
            <a:pathLst>
              <a:path w="31750" h="71754">
                <a:moveTo>
                  <a:pt x="31419" y="0"/>
                </a:moveTo>
                <a:lnTo>
                  <a:pt x="0" y="71752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043109" y="6730107"/>
            <a:ext cx="31750" cy="28575"/>
          </a:xfrm>
          <a:custGeom>
            <a:avLst/>
            <a:gdLst/>
            <a:ahLst/>
            <a:cxnLst/>
            <a:rect l="l" t="t" r="r" b="b"/>
            <a:pathLst>
              <a:path w="31750" h="28575">
                <a:moveTo>
                  <a:pt x="31419" y="0"/>
                </a:moveTo>
                <a:lnTo>
                  <a:pt x="0" y="2840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114925" y="6730107"/>
            <a:ext cx="33020" cy="61594"/>
          </a:xfrm>
          <a:custGeom>
            <a:avLst/>
            <a:gdLst/>
            <a:ahLst/>
            <a:cxnLst/>
            <a:rect l="l" t="t" r="r" b="b"/>
            <a:pathLst>
              <a:path w="33019" h="61595">
                <a:moveTo>
                  <a:pt x="32915" y="6128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186740" y="6791395"/>
            <a:ext cx="33020" cy="62865"/>
          </a:xfrm>
          <a:custGeom>
            <a:avLst/>
            <a:gdLst/>
            <a:ahLst/>
            <a:cxnLst/>
            <a:rect l="l" t="t" r="r" b="b"/>
            <a:pathLst>
              <a:path w="33019" h="62865">
                <a:moveTo>
                  <a:pt x="32915" y="62783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258555" y="6854179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20" h="43815">
                <a:moveTo>
                  <a:pt x="32915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331866" y="688706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403682" y="687660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475497" y="687062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547312" y="6819797"/>
            <a:ext cx="31750" cy="51435"/>
          </a:xfrm>
          <a:custGeom>
            <a:avLst/>
            <a:gdLst/>
            <a:ahLst/>
            <a:cxnLst/>
            <a:rect l="l" t="t" r="r" b="b"/>
            <a:pathLst>
              <a:path w="31750" h="51434">
                <a:moveTo>
                  <a:pt x="31419" y="0"/>
                </a:moveTo>
                <a:lnTo>
                  <a:pt x="0" y="5082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619127" y="6819797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690942" y="681830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764253" y="6755519"/>
            <a:ext cx="31750" cy="62865"/>
          </a:xfrm>
          <a:custGeom>
            <a:avLst/>
            <a:gdLst/>
            <a:ahLst/>
            <a:cxnLst/>
            <a:rect l="l" t="t" r="r" b="b"/>
            <a:pathLst>
              <a:path w="31750" h="62865">
                <a:moveTo>
                  <a:pt x="31419" y="0"/>
                </a:moveTo>
                <a:lnTo>
                  <a:pt x="0" y="62783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836069" y="6737581"/>
            <a:ext cx="31750" cy="18415"/>
          </a:xfrm>
          <a:custGeom>
            <a:avLst/>
            <a:gdLst/>
            <a:ahLst/>
            <a:cxnLst/>
            <a:rect l="l" t="t" r="r" b="b"/>
            <a:pathLst>
              <a:path w="31750" h="18415">
                <a:moveTo>
                  <a:pt x="31419" y="0"/>
                </a:moveTo>
                <a:lnTo>
                  <a:pt x="0" y="1793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907884" y="673608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979699" y="673608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4051514" y="674356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4123330" y="674505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4195145" y="674505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4268456" y="6746550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4340271" y="6748045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20927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4412086" y="67629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4483901" y="675701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4555717" y="675103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4627532" y="674505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4699347" y="673907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4772659" y="673309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4844474" y="672711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4916289" y="672113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4988104" y="671366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5059919" y="670768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5131734" y="670170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5203549" y="669572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5276861" y="668974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5348676" y="668376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420491" y="667778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5492307" y="667180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5564122" y="666433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635937" y="6658354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707752" y="6652375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781063" y="664490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852878" y="663892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924694" y="663294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996509" y="6626962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6068324" y="6619488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6140139" y="661350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213450" y="66060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285265" y="660005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357081" y="6592581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428896" y="6586601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2384056" y="6897530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22442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2446894" y="6848199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2518709" y="6803354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2590524" y="6771962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2663088" y="6762994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2734903" y="6715159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2807466" y="6715159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2879281" y="6758509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2951096" y="6733096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3022911" y="6661344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3094727" y="6631447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167290" y="6692736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239105" y="6754024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311668" y="6797375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383484" y="6786911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455299" y="6776447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527114" y="6768972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4">
                <a:moveTo>
                  <a:pt x="0" y="0"/>
                </a:moveTo>
                <a:lnTo>
                  <a:pt x="0" y="10164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598929" y="6716653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671492" y="6721137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744055" y="6715159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815871" y="6650880"/>
            <a:ext cx="0" cy="104775"/>
          </a:xfrm>
          <a:custGeom>
            <a:avLst/>
            <a:gdLst/>
            <a:ahLst/>
            <a:cxnLst/>
            <a:rect l="l" t="t" r="r" b="b"/>
            <a:pathLst>
              <a:path h="104775">
                <a:moveTo>
                  <a:pt x="0" y="0"/>
                </a:moveTo>
                <a:lnTo>
                  <a:pt x="0" y="104639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887686" y="6631447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13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959501" y="6629952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13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4031316" y="663742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134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4103880" y="6638921"/>
            <a:ext cx="0" cy="107950"/>
          </a:xfrm>
          <a:custGeom>
            <a:avLst/>
            <a:gdLst/>
            <a:ahLst/>
            <a:cxnLst/>
            <a:rect l="l" t="t" r="r" b="b"/>
            <a:pathLst>
              <a:path h="107950">
                <a:moveTo>
                  <a:pt x="0" y="0"/>
                </a:moveTo>
                <a:lnTo>
                  <a:pt x="0" y="107628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4175695" y="6637426"/>
            <a:ext cx="0" cy="107950"/>
          </a:xfrm>
          <a:custGeom>
            <a:avLst/>
            <a:gdLst/>
            <a:ahLst/>
            <a:cxnLst/>
            <a:rect l="l" t="t" r="r" b="b"/>
            <a:pathLst>
              <a:path h="107950">
                <a:moveTo>
                  <a:pt x="0" y="0"/>
                </a:moveTo>
                <a:lnTo>
                  <a:pt x="0" y="107628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4248258" y="6637426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912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4320073" y="6638921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912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4391888" y="665984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20">
                <a:moveTo>
                  <a:pt x="0" y="0"/>
                </a:moveTo>
                <a:lnTo>
                  <a:pt x="0" y="10912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4463703" y="6652375"/>
            <a:ext cx="0" cy="111125"/>
          </a:xfrm>
          <a:custGeom>
            <a:avLst/>
            <a:gdLst/>
            <a:ahLst/>
            <a:cxnLst/>
            <a:rect l="l" t="t" r="r" b="b"/>
            <a:pathLst>
              <a:path h="111125">
                <a:moveTo>
                  <a:pt x="0" y="0"/>
                </a:moveTo>
                <a:lnTo>
                  <a:pt x="0" y="11061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4535519" y="6646395"/>
            <a:ext cx="0" cy="111125"/>
          </a:xfrm>
          <a:custGeom>
            <a:avLst/>
            <a:gdLst/>
            <a:ahLst/>
            <a:cxnLst/>
            <a:rect l="l" t="t" r="r" b="b"/>
            <a:pathLst>
              <a:path h="111125">
                <a:moveTo>
                  <a:pt x="0" y="0"/>
                </a:moveTo>
                <a:lnTo>
                  <a:pt x="0" y="11061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4608082" y="6640416"/>
            <a:ext cx="0" cy="111125"/>
          </a:xfrm>
          <a:custGeom>
            <a:avLst/>
            <a:gdLst/>
            <a:ahLst/>
            <a:cxnLst/>
            <a:rect l="l" t="t" r="r" b="b"/>
            <a:pathLst>
              <a:path h="111125">
                <a:moveTo>
                  <a:pt x="0" y="0"/>
                </a:moveTo>
                <a:lnTo>
                  <a:pt x="0" y="110618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4679897" y="6632942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5">
                <a:moveTo>
                  <a:pt x="0" y="0"/>
                </a:moveTo>
                <a:lnTo>
                  <a:pt x="0" y="112113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4752461" y="6626962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5">
                <a:moveTo>
                  <a:pt x="0" y="0"/>
                </a:moveTo>
                <a:lnTo>
                  <a:pt x="0" y="11211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824276" y="6620983"/>
            <a:ext cx="0" cy="112395"/>
          </a:xfrm>
          <a:custGeom>
            <a:avLst/>
            <a:gdLst/>
            <a:ahLst/>
            <a:cxnLst/>
            <a:rect l="l" t="t" r="r" b="b"/>
            <a:pathLst>
              <a:path h="112395">
                <a:moveTo>
                  <a:pt x="0" y="0"/>
                </a:moveTo>
                <a:lnTo>
                  <a:pt x="0" y="112113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4896091" y="6613509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60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4967906" y="6607530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60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5039721" y="6600056"/>
            <a:ext cx="0" cy="113664"/>
          </a:xfrm>
          <a:custGeom>
            <a:avLst/>
            <a:gdLst/>
            <a:ahLst/>
            <a:cxnLst/>
            <a:rect l="l" t="t" r="r" b="b"/>
            <a:pathLst>
              <a:path h="113665">
                <a:moveTo>
                  <a:pt x="0" y="0"/>
                </a:moveTo>
                <a:lnTo>
                  <a:pt x="0" y="113608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5112284" y="6592581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103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5184100" y="6586601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103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5256663" y="6579127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59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5328478" y="6573148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59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5400293" y="6565674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09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5472109" y="6559694"/>
            <a:ext cx="0" cy="118110"/>
          </a:xfrm>
          <a:custGeom>
            <a:avLst/>
            <a:gdLst/>
            <a:ahLst/>
            <a:cxnLst/>
            <a:rect l="l" t="t" r="r" b="b"/>
            <a:pathLst>
              <a:path h="118109">
                <a:moveTo>
                  <a:pt x="0" y="0"/>
                </a:moveTo>
                <a:lnTo>
                  <a:pt x="0" y="11809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5543924" y="6552220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58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5616487" y="654474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587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5688302" y="6538766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0"/>
                </a:moveTo>
                <a:lnTo>
                  <a:pt x="0" y="119587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5760865" y="6531292"/>
            <a:ext cx="0" cy="121285"/>
          </a:xfrm>
          <a:custGeom>
            <a:avLst/>
            <a:gdLst/>
            <a:ahLst/>
            <a:cxnLst/>
            <a:rect l="l" t="t" r="r" b="b"/>
            <a:pathLst>
              <a:path h="121284">
                <a:moveTo>
                  <a:pt x="0" y="0"/>
                </a:moveTo>
                <a:lnTo>
                  <a:pt x="0" y="12108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5832680" y="6523818"/>
            <a:ext cx="0" cy="121285"/>
          </a:xfrm>
          <a:custGeom>
            <a:avLst/>
            <a:gdLst/>
            <a:ahLst/>
            <a:cxnLst/>
            <a:rect l="l" t="t" r="r" b="b"/>
            <a:pathLst>
              <a:path h="121284">
                <a:moveTo>
                  <a:pt x="0" y="0"/>
                </a:moveTo>
                <a:lnTo>
                  <a:pt x="0" y="12108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904496" y="6516344"/>
            <a:ext cx="0" cy="123189"/>
          </a:xfrm>
          <a:custGeom>
            <a:avLst/>
            <a:gdLst/>
            <a:ahLst/>
            <a:cxnLst/>
            <a:rect l="l" t="t" r="r" b="b"/>
            <a:pathLst>
              <a:path h="123190">
                <a:moveTo>
                  <a:pt x="0" y="0"/>
                </a:moveTo>
                <a:lnTo>
                  <a:pt x="0" y="12257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5976311" y="6510365"/>
            <a:ext cx="0" cy="123189"/>
          </a:xfrm>
          <a:custGeom>
            <a:avLst/>
            <a:gdLst/>
            <a:ahLst/>
            <a:cxnLst/>
            <a:rect l="l" t="t" r="r" b="b"/>
            <a:pathLst>
              <a:path h="123190">
                <a:moveTo>
                  <a:pt x="0" y="0"/>
                </a:moveTo>
                <a:lnTo>
                  <a:pt x="0" y="122577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6048126" y="6502890"/>
            <a:ext cx="0" cy="124460"/>
          </a:xfrm>
          <a:custGeom>
            <a:avLst/>
            <a:gdLst/>
            <a:ahLst/>
            <a:cxnLst/>
            <a:rect l="l" t="t" r="r" b="b"/>
            <a:pathLst>
              <a:path h="124459">
                <a:moveTo>
                  <a:pt x="0" y="0"/>
                </a:moveTo>
                <a:lnTo>
                  <a:pt x="0" y="124072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6120689" y="6495416"/>
            <a:ext cx="0" cy="124460"/>
          </a:xfrm>
          <a:custGeom>
            <a:avLst/>
            <a:gdLst/>
            <a:ahLst/>
            <a:cxnLst/>
            <a:rect l="l" t="t" r="r" b="b"/>
            <a:pathLst>
              <a:path h="124459">
                <a:moveTo>
                  <a:pt x="0" y="0"/>
                </a:moveTo>
                <a:lnTo>
                  <a:pt x="0" y="124072"/>
                </a:lnTo>
              </a:path>
            </a:pathLst>
          </a:custGeom>
          <a:ln w="38899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6193252" y="6487942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56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6265067" y="6480468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56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6336883" y="6472994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4">
                <a:moveTo>
                  <a:pt x="0" y="0"/>
                </a:moveTo>
                <a:lnTo>
                  <a:pt x="0" y="127061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6408698" y="6467014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566"/>
                </a:lnTo>
              </a:path>
            </a:pathLst>
          </a:custGeom>
          <a:ln w="40396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6474529" y="6458045"/>
            <a:ext cx="0" cy="128905"/>
          </a:xfrm>
          <a:custGeom>
            <a:avLst/>
            <a:gdLst/>
            <a:ahLst/>
            <a:cxnLst/>
            <a:rect l="l" t="t" r="r" b="b"/>
            <a:pathLst>
              <a:path h="128904">
                <a:moveTo>
                  <a:pt x="0" y="0"/>
                </a:moveTo>
                <a:lnTo>
                  <a:pt x="0" y="128556"/>
                </a:lnTo>
              </a:path>
            </a:pathLst>
          </a:custGeom>
          <a:ln w="28427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395277" y="6848199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19" y="0"/>
                </a:moveTo>
                <a:lnTo>
                  <a:pt x="0" y="4932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467092" y="6803354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0"/>
                </a:moveTo>
                <a:lnTo>
                  <a:pt x="0" y="4484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538907" y="6771962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19" y="0"/>
                </a:moveTo>
                <a:lnTo>
                  <a:pt x="0" y="31391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610722" y="6762994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19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682538" y="6715159"/>
            <a:ext cx="33020" cy="48260"/>
          </a:xfrm>
          <a:custGeom>
            <a:avLst/>
            <a:gdLst/>
            <a:ahLst/>
            <a:cxnLst/>
            <a:rect l="l" t="t" r="r" b="b"/>
            <a:pathLst>
              <a:path w="33019" h="48259">
                <a:moveTo>
                  <a:pt x="32915" y="0"/>
                </a:moveTo>
                <a:lnTo>
                  <a:pt x="0" y="4783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754353" y="6715159"/>
            <a:ext cx="33020" cy="0"/>
          </a:xfrm>
          <a:custGeom>
            <a:avLst/>
            <a:gdLst/>
            <a:ahLst/>
            <a:cxnLst/>
            <a:rect l="l" t="t" r="r" b="b"/>
            <a:pathLst>
              <a:path w="33019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827664" y="6715159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419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899479" y="6733096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971294" y="6661344"/>
            <a:ext cx="31750" cy="71755"/>
          </a:xfrm>
          <a:custGeom>
            <a:avLst/>
            <a:gdLst/>
            <a:ahLst/>
            <a:cxnLst/>
            <a:rect l="l" t="t" r="r" b="b"/>
            <a:pathLst>
              <a:path w="31750" h="71754">
                <a:moveTo>
                  <a:pt x="31419" y="0"/>
                </a:moveTo>
                <a:lnTo>
                  <a:pt x="0" y="71752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043109" y="6631447"/>
            <a:ext cx="31750" cy="30480"/>
          </a:xfrm>
          <a:custGeom>
            <a:avLst/>
            <a:gdLst/>
            <a:ahLst/>
            <a:cxnLst/>
            <a:rect l="l" t="t" r="r" b="b"/>
            <a:pathLst>
              <a:path w="31750" h="30479">
                <a:moveTo>
                  <a:pt x="31419" y="0"/>
                </a:moveTo>
                <a:lnTo>
                  <a:pt x="0" y="29896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114925" y="6631447"/>
            <a:ext cx="33020" cy="61594"/>
          </a:xfrm>
          <a:custGeom>
            <a:avLst/>
            <a:gdLst/>
            <a:ahLst/>
            <a:cxnLst/>
            <a:rect l="l" t="t" r="r" b="b"/>
            <a:pathLst>
              <a:path w="33019" h="61595">
                <a:moveTo>
                  <a:pt x="32915" y="6128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186740" y="6692736"/>
            <a:ext cx="33020" cy="61594"/>
          </a:xfrm>
          <a:custGeom>
            <a:avLst/>
            <a:gdLst/>
            <a:ahLst/>
            <a:cxnLst/>
            <a:rect l="l" t="t" r="r" b="b"/>
            <a:pathLst>
              <a:path w="33019" h="61595">
                <a:moveTo>
                  <a:pt x="32915" y="61288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258555" y="6754024"/>
            <a:ext cx="33020" cy="43815"/>
          </a:xfrm>
          <a:custGeom>
            <a:avLst/>
            <a:gdLst/>
            <a:ahLst/>
            <a:cxnLst/>
            <a:rect l="l" t="t" r="r" b="b"/>
            <a:pathLst>
              <a:path w="33020" h="43815">
                <a:moveTo>
                  <a:pt x="32915" y="43350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331866" y="678691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403682" y="677644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19" y="0"/>
                </a:moveTo>
                <a:lnTo>
                  <a:pt x="0" y="10463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475497" y="676897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547312" y="6716653"/>
            <a:ext cx="31750" cy="52705"/>
          </a:xfrm>
          <a:custGeom>
            <a:avLst/>
            <a:gdLst/>
            <a:ahLst/>
            <a:cxnLst/>
            <a:rect l="l" t="t" r="r" b="b"/>
            <a:pathLst>
              <a:path w="31750" h="52704">
                <a:moveTo>
                  <a:pt x="31419" y="0"/>
                </a:moveTo>
                <a:lnTo>
                  <a:pt x="0" y="5231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619127" y="6716653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690942" y="671515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764253" y="6650880"/>
            <a:ext cx="31750" cy="64769"/>
          </a:xfrm>
          <a:custGeom>
            <a:avLst/>
            <a:gdLst/>
            <a:ahLst/>
            <a:cxnLst/>
            <a:rect l="l" t="t" r="r" b="b"/>
            <a:pathLst>
              <a:path w="31750" h="64770">
                <a:moveTo>
                  <a:pt x="31419" y="0"/>
                </a:moveTo>
                <a:lnTo>
                  <a:pt x="0" y="64278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836069" y="6631447"/>
            <a:ext cx="31750" cy="19685"/>
          </a:xfrm>
          <a:custGeom>
            <a:avLst/>
            <a:gdLst/>
            <a:ahLst/>
            <a:cxnLst/>
            <a:rect l="l" t="t" r="r" b="b"/>
            <a:pathLst>
              <a:path w="31750" h="19684">
                <a:moveTo>
                  <a:pt x="31419" y="0"/>
                </a:moveTo>
                <a:lnTo>
                  <a:pt x="0" y="19432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907884" y="6629952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979699" y="662995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747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4051514" y="663742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4123330" y="663742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4195145" y="6637426"/>
            <a:ext cx="33020" cy="0"/>
          </a:xfrm>
          <a:custGeom>
            <a:avLst/>
            <a:gdLst/>
            <a:ahLst/>
            <a:cxnLst/>
            <a:rect l="l" t="t" r="r" b="b"/>
            <a:pathLst>
              <a:path w="33020">
                <a:moveTo>
                  <a:pt x="32915" y="0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4268456" y="6637426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4340271" y="6638921"/>
            <a:ext cx="31750" cy="20955"/>
          </a:xfrm>
          <a:custGeom>
            <a:avLst/>
            <a:gdLst/>
            <a:ahLst/>
            <a:cxnLst/>
            <a:rect l="l" t="t" r="r" b="b"/>
            <a:pathLst>
              <a:path w="31750" h="20954">
                <a:moveTo>
                  <a:pt x="31419" y="20927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4412086" y="665237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4483901" y="664639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4555717" y="664041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4627532" y="663294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4699347" y="6626962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4772659" y="662098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4844474" y="661350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4916289" y="6607530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4988104" y="660005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5059919" y="659258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5131734" y="6586601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5203549" y="657912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5276861" y="657314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5348676" y="656567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5420491" y="655969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5492307" y="655222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5564122" y="654474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5635937" y="6538766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5707752" y="653129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5781063" y="652381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5852878" y="651634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5924694" y="6510365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5996509" y="650289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6068324" y="649541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6140139" y="648794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6213450" y="648046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6285265" y="647299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6357081" y="6467014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6428896" y="6458045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2384056" y="6807839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22442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2446894" y="6760004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2518709" y="6715159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2590524" y="6688251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711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2663088" y="6674798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2734903" y="6622478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2807466" y="6623973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2879281" y="6664334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2951096" y="6629952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022911" y="6540262"/>
            <a:ext cx="0" cy="121285"/>
          </a:xfrm>
          <a:custGeom>
            <a:avLst/>
            <a:gdLst/>
            <a:ahLst/>
            <a:cxnLst/>
            <a:rect l="l" t="t" r="r" b="b"/>
            <a:pathLst>
              <a:path h="121284">
                <a:moveTo>
                  <a:pt x="0" y="0"/>
                </a:moveTo>
                <a:lnTo>
                  <a:pt x="0" y="121082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094727" y="6516344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103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167290" y="6603045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239105" y="6674798"/>
            <a:ext cx="0" cy="79375"/>
          </a:xfrm>
          <a:custGeom>
            <a:avLst/>
            <a:gdLst/>
            <a:ahLst/>
            <a:cxnLst/>
            <a:rect l="l" t="t" r="r" b="b"/>
            <a:pathLst>
              <a:path h="79375">
                <a:moveTo>
                  <a:pt x="0" y="0"/>
                </a:moveTo>
                <a:lnTo>
                  <a:pt x="0" y="79226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311668" y="6719643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0"/>
                </a:moveTo>
                <a:lnTo>
                  <a:pt x="0" y="77731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83484" y="6706189"/>
            <a:ext cx="0" cy="81280"/>
          </a:xfrm>
          <a:custGeom>
            <a:avLst/>
            <a:gdLst/>
            <a:ahLst/>
            <a:cxnLst/>
            <a:rect l="l" t="t" r="r" b="b"/>
            <a:pathLst>
              <a:path h="81279">
                <a:moveTo>
                  <a:pt x="0" y="0"/>
                </a:moveTo>
                <a:lnTo>
                  <a:pt x="0" y="80721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455299" y="6692736"/>
            <a:ext cx="0" cy="83820"/>
          </a:xfrm>
          <a:custGeom>
            <a:avLst/>
            <a:gdLst/>
            <a:ahLst/>
            <a:cxnLst/>
            <a:rect l="l" t="t" r="r" b="b"/>
            <a:pathLst>
              <a:path h="83820">
                <a:moveTo>
                  <a:pt x="0" y="0"/>
                </a:moveTo>
                <a:lnTo>
                  <a:pt x="0" y="83711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527114" y="6680777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598929" y="6629952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701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671492" y="6632942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744055" y="6629952"/>
            <a:ext cx="0" cy="85725"/>
          </a:xfrm>
          <a:custGeom>
            <a:avLst/>
            <a:gdLst/>
            <a:ahLst/>
            <a:cxnLst/>
            <a:rect l="l" t="t" r="r" b="b"/>
            <a:pathLst>
              <a:path h="85725">
                <a:moveTo>
                  <a:pt x="0" y="0"/>
                </a:moveTo>
                <a:lnTo>
                  <a:pt x="0" y="85206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815871" y="6561189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887686" y="6535777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959501" y="6532788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4031316" y="6544746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4103880" y="6549231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175695" y="6546241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248258" y="6544746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320073" y="6547735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391888" y="6571653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463703" y="6564179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535519" y="6558199"/>
            <a:ext cx="0" cy="88265"/>
          </a:xfrm>
          <a:custGeom>
            <a:avLst/>
            <a:gdLst/>
            <a:ahLst/>
            <a:cxnLst/>
            <a:rect l="l" t="t" r="r" b="b"/>
            <a:pathLst>
              <a:path h="88265">
                <a:moveTo>
                  <a:pt x="0" y="0"/>
                </a:moveTo>
                <a:lnTo>
                  <a:pt x="0" y="8819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608082" y="6550725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679897" y="6543251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0"/>
                </a:moveTo>
                <a:lnTo>
                  <a:pt x="0" y="8969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752461" y="6535777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824276" y="6529798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896091" y="6522323"/>
            <a:ext cx="0" cy="91440"/>
          </a:xfrm>
          <a:custGeom>
            <a:avLst/>
            <a:gdLst/>
            <a:ahLst/>
            <a:cxnLst/>
            <a:rect l="l" t="t" r="r" b="b"/>
            <a:pathLst>
              <a:path h="91440">
                <a:moveTo>
                  <a:pt x="0" y="0"/>
                </a:moveTo>
                <a:lnTo>
                  <a:pt x="0" y="9118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967906" y="6514849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5039721" y="6507375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5112284" y="6499900"/>
            <a:ext cx="0" cy="92710"/>
          </a:xfrm>
          <a:custGeom>
            <a:avLst/>
            <a:gdLst/>
            <a:ahLst/>
            <a:cxnLst/>
            <a:rect l="l" t="t" r="r" b="b"/>
            <a:pathLst>
              <a:path h="92709">
                <a:moveTo>
                  <a:pt x="0" y="0"/>
                </a:moveTo>
                <a:lnTo>
                  <a:pt x="0" y="92680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5184100" y="6492426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5256663" y="6484952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5328478" y="6477478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5400293" y="6471499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175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5472109" y="6464024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5543924" y="6456550"/>
            <a:ext cx="0" cy="95885"/>
          </a:xfrm>
          <a:custGeom>
            <a:avLst/>
            <a:gdLst/>
            <a:ahLst/>
            <a:cxnLst/>
            <a:rect l="l" t="t" r="r" b="b"/>
            <a:pathLst>
              <a:path h="95884">
                <a:moveTo>
                  <a:pt x="0" y="0"/>
                </a:moveTo>
                <a:lnTo>
                  <a:pt x="0" y="95670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5616487" y="6447581"/>
            <a:ext cx="0" cy="97155"/>
          </a:xfrm>
          <a:custGeom>
            <a:avLst/>
            <a:gdLst/>
            <a:ahLst/>
            <a:cxnLst/>
            <a:rect l="l" t="t" r="r" b="b"/>
            <a:pathLst>
              <a:path h="97154">
                <a:moveTo>
                  <a:pt x="0" y="0"/>
                </a:moveTo>
                <a:lnTo>
                  <a:pt x="0" y="97164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5688302" y="6440107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5760865" y="6432632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5832680" y="6425158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5904496" y="6417684"/>
            <a:ext cx="0" cy="99060"/>
          </a:xfrm>
          <a:custGeom>
            <a:avLst/>
            <a:gdLst/>
            <a:ahLst/>
            <a:cxnLst/>
            <a:rect l="l" t="t" r="r" b="b"/>
            <a:pathLst>
              <a:path h="99059">
                <a:moveTo>
                  <a:pt x="0" y="0"/>
                </a:moveTo>
                <a:lnTo>
                  <a:pt x="0" y="9865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5976311" y="6410210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6048126" y="6402736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6120689" y="6395261"/>
            <a:ext cx="0" cy="100330"/>
          </a:xfrm>
          <a:custGeom>
            <a:avLst/>
            <a:gdLst/>
            <a:ahLst/>
            <a:cxnLst/>
            <a:rect l="l" t="t" r="r" b="b"/>
            <a:pathLst>
              <a:path h="100329">
                <a:moveTo>
                  <a:pt x="0" y="0"/>
                </a:moveTo>
                <a:lnTo>
                  <a:pt x="0" y="100154"/>
                </a:lnTo>
              </a:path>
            </a:pathLst>
          </a:custGeom>
          <a:ln w="38899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6193252" y="6386292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5">
                <a:moveTo>
                  <a:pt x="0" y="0"/>
                </a:moveTo>
                <a:lnTo>
                  <a:pt x="0" y="10164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265067" y="6378818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5">
                <a:moveTo>
                  <a:pt x="0" y="0"/>
                </a:moveTo>
                <a:lnTo>
                  <a:pt x="0" y="10164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6336883" y="6371344"/>
            <a:ext cx="0" cy="102235"/>
          </a:xfrm>
          <a:custGeom>
            <a:avLst/>
            <a:gdLst/>
            <a:ahLst/>
            <a:cxnLst/>
            <a:rect l="l" t="t" r="r" b="b"/>
            <a:pathLst>
              <a:path h="102235">
                <a:moveTo>
                  <a:pt x="0" y="0"/>
                </a:moveTo>
                <a:lnTo>
                  <a:pt x="0" y="101649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408698" y="6363870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40396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6474529" y="6354901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144"/>
                </a:lnTo>
              </a:path>
            </a:pathLst>
          </a:custGeom>
          <a:ln w="28427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2395277" y="6760004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59">
                <a:moveTo>
                  <a:pt x="31419" y="0"/>
                </a:moveTo>
                <a:lnTo>
                  <a:pt x="0" y="4783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2467092" y="6715159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0"/>
                </a:moveTo>
                <a:lnTo>
                  <a:pt x="0" y="4484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2538907" y="6688251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19" y="0"/>
                </a:moveTo>
                <a:lnTo>
                  <a:pt x="0" y="26907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2610722" y="6674798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15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2682538" y="6622478"/>
            <a:ext cx="33020" cy="52705"/>
          </a:xfrm>
          <a:custGeom>
            <a:avLst/>
            <a:gdLst/>
            <a:ahLst/>
            <a:cxnLst/>
            <a:rect l="l" t="t" r="r" b="b"/>
            <a:pathLst>
              <a:path w="33019" h="52704">
                <a:moveTo>
                  <a:pt x="32915" y="0"/>
                </a:moveTo>
                <a:lnTo>
                  <a:pt x="0" y="5231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2754353" y="6622478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19" h="1904">
                <a:moveTo>
                  <a:pt x="32915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2827664" y="6623973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40">
                <a:moveTo>
                  <a:pt x="31419" y="4036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2899479" y="6629952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2971294" y="6540262"/>
            <a:ext cx="31750" cy="90170"/>
          </a:xfrm>
          <a:custGeom>
            <a:avLst/>
            <a:gdLst/>
            <a:ahLst/>
            <a:cxnLst/>
            <a:rect l="l" t="t" r="r" b="b"/>
            <a:pathLst>
              <a:path w="31750" h="90170">
                <a:moveTo>
                  <a:pt x="31419" y="0"/>
                </a:moveTo>
                <a:lnTo>
                  <a:pt x="0" y="89690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043109" y="6516344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114925" y="6516344"/>
            <a:ext cx="33020" cy="86995"/>
          </a:xfrm>
          <a:custGeom>
            <a:avLst/>
            <a:gdLst/>
            <a:ahLst/>
            <a:cxnLst/>
            <a:rect l="l" t="t" r="r" b="b"/>
            <a:pathLst>
              <a:path w="33019" h="86995">
                <a:moveTo>
                  <a:pt x="32915" y="86701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186740" y="6603045"/>
            <a:ext cx="33020" cy="71755"/>
          </a:xfrm>
          <a:custGeom>
            <a:avLst/>
            <a:gdLst/>
            <a:ahLst/>
            <a:cxnLst/>
            <a:rect l="l" t="t" r="r" b="b"/>
            <a:pathLst>
              <a:path w="33019" h="71754">
                <a:moveTo>
                  <a:pt x="32915" y="71752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58555" y="6674798"/>
            <a:ext cx="33020" cy="45085"/>
          </a:xfrm>
          <a:custGeom>
            <a:avLst/>
            <a:gdLst/>
            <a:ahLst/>
            <a:cxnLst/>
            <a:rect l="l" t="t" r="r" b="b"/>
            <a:pathLst>
              <a:path w="33020" h="45084">
                <a:moveTo>
                  <a:pt x="32915" y="44845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331866" y="6706189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403682" y="6692736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475497" y="6680777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0"/>
                </a:moveTo>
                <a:lnTo>
                  <a:pt x="0" y="11958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547312" y="6629952"/>
            <a:ext cx="31750" cy="51435"/>
          </a:xfrm>
          <a:custGeom>
            <a:avLst/>
            <a:gdLst/>
            <a:ahLst/>
            <a:cxnLst/>
            <a:rect l="l" t="t" r="r" b="b"/>
            <a:pathLst>
              <a:path w="31750" h="51434">
                <a:moveTo>
                  <a:pt x="31419" y="0"/>
                </a:moveTo>
                <a:lnTo>
                  <a:pt x="0" y="5082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619127" y="662995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690942" y="6629952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764253" y="6561189"/>
            <a:ext cx="31750" cy="69215"/>
          </a:xfrm>
          <a:custGeom>
            <a:avLst/>
            <a:gdLst/>
            <a:ahLst/>
            <a:cxnLst/>
            <a:rect l="l" t="t" r="r" b="b"/>
            <a:pathLst>
              <a:path w="31750" h="69215">
                <a:moveTo>
                  <a:pt x="31419" y="0"/>
                </a:moveTo>
                <a:lnTo>
                  <a:pt x="0" y="68762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836069" y="6535777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907884" y="6532788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979699" y="6532788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1195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4051514" y="654474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448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4123330" y="654624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195145" y="6544746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268456" y="654474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340271" y="6547735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23917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412086" y="656417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483901" y="655819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555717" y="655072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627532" y="654325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699347" y="653577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772659" y="6529798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844474" y="652232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916289" y="651484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988104" y="6507375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5059919" y="649990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5131734" y="649242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5203549" y="648495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5276861" y="647747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5348676" y="6471499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5420491" y="646402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5492307" y="645655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5564122" y="6447581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5635937" y="6440107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5707752" y="6432632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5781063" y="642515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5852878" y="641768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5924694" y="641021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5996509" y="640273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6068324" y="639526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6140139" y="6386292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6213450" y="637881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6285265" y="637134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6357081" y="636387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6428896" y="6354901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2372835" y="679289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442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2426696" y="674580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2498511" y="670021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2570326" y="667330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2643638" y="6660597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2715453" y="6607530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2787268" y="660977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2859083" y="665013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2930898" y="661500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002714" y="652531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074529" y="650139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147840" y="6588097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19655" y="6660597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91470" y="670544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363286" y="669198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435101" y="667853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506916" y="666582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578731" y="661575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652042" y="661874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723857" y="661500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795673" y="65462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867488" y="65215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939303" y="651783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4011118" y="653054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4084430" y="653428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156245" y="6531292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228060" y="652979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299875" y="653278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371690" y="655670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443505" y="654997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515321" y="654325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588632" y="653652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660447" y="652905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732262" y="65215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804078" y="651484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875893" y="650737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947708" y="649990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5019523" y="649242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5092834" y="648570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5164650" y="647822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5236465" y="647075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5308280" y="646327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5380095" y="645655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5451910" y="644907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5523726" y="644160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98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5597037" y="643338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5668852" y="6425906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5740667" y="641843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5812482" y="641095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5884298" y="640348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5956113" y="639600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6027928" y="638853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6101239" y="638106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6173054" y="637209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6244869" y="636461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6316685" y="635714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6388500" y="634966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6460315" y="6340700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427" y="0"/>
                </a:lnTo>
              </a:path>
            </a:pathLst>
          </a:custGeom>
          <a:ln w="28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2395277" y="6731602"/>
            <a:ext cx="31750" cy="46355"/>
          </a:xfrm>
          <a:custGeom>
            <a:avLst/>
            <a:gdLst/>
            <a:ahLst/>
            <a:cxnLst/>
            <a:rect l="l" t="t" r="r" b="b"/>
            <a:pathLst>
              <a:path w="31750" h="46354">
                <a:moveTo>
                  <a:pt x="31419" y="0"/>
                </a:moveTo>
                <a:lnTo>
                  <a:pt x="0" y="4634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2467092" y="6685261"/>
            <a:ext cx="31750" cy="46355"/>
          </a:xfrm>
          <a:custGeom>
            <a:avLst/>
            <a:gdLst/>
            <a:ahLst/>
            <a:cxnLst/>
            <a:rect l="l" t="t" r="r" b="b"/>
            <a:pathLst>
              <a:path w="31750" h="46354">
                <a:moveTo>
                  <a:pt x="31419" y="0"/>
                </a:moveTo>
                <a:lnTo>
                  <a:pt x="0" y="4634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2538907" y="6658354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19" y="0"/>
                </a:moveTo>
                <a:lnTo>
                  <a:pt x="0" y="26907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2610722" y="6646395"/>
            <a:ext cx="33020" cy="12065"/>
          </a:xfrm>
          <a:custGeom>
            <a:avLst/>
            <a:gdLst/>
            <a:ahLst/>
            <a:cxnLst/>
            <a:rect l="l" t="t" r="r" b="b"/>
            <a:pathLst>
              <a:path w="33019" h="12065">
                <a:moveTo>
                  <a:pt x="32915" y="0"/>
                </a:moveTo>
                <a:lnTo>
                  <a:pt x="0" y="11958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2682538" y="6592581"/>
            <a:ext cx="33020" cy="53975"/>
          </a:xfrm>
          <a:custGeom>
            <a:avLst/>
            <a:gdLst/>
            <a:ahLst/>
            <a:cxnLst/>
            <a:rect l="l" t="t" r="r" b="b"/>
            <a:pathLst>
              <a:path w="33019" h="53975">
                <a:moveTo>
                  <a:pt x="32915" y="0"/>
                </a:moveTo>
                <a:lnTo>
                  <a:pt x="0" y="5381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2754353" y="6592581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2827664" y="6595571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40">
                <a:moveTo>
                  <a:pt x="31419" y="4036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2899479" y="6600056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31419" y="0"/>
                </a:moveTo>
                <a:lnTo>
                  <a:pt x="0" y="35876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2971294" y="6510365"/>
            <a:ext cx="31750" cy="90170"/>
          </a:xfrm>
          <a:custGeom>
            <a:avLst/>
            <a:gdLst/>
            <a:ahLst/>
            <a:cxnLst/>
            <a:rect l="l" t="t" r="r" b="b"/>
            <a:pathLst>
              <a:path w="31750" h="90170">
                <a:moveTo>
                  <a:pt x="31419" y="0"/>
                </a:moveTo>
                <a:lnTo>
                  <a:pt x="0" y="89690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043109" y="6486447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114925" y="6486447"/>
            <a:ext cx="33020" cy="86995"/>
          </a:xfrm>
          <a:custGeom>
            <a:avLst/>
            <a:gdLst/>
            <a:ahLst/>
            <a:cxnLst/>
            <a:rect l="l" t="t" r="r" b="b"/>
            <a:pathLst>
              <a:path w="33019" h="86995">
                <a:moveTo>
                  <a:pt x="32915" y="86701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186740" y="6573148"/>
            <a:ext cx="33020" cy="73660"/>
          </a:xfrm>
          <a:custGeom>
            <a:avLst/>
            <a:gdLst/>
            <a:ahLst/>
            <a:cxnLst/>
            <a:rect l="l" t="t" r="r" b="b"/>
            <a:pathLst>
              <a:path w="33019" h="73659">
                <a:moveTo>
                  <a:pt x="32915" y="73247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58555" y="6646395"/>
            <a:ext cx="33020" cy="45085"/>
          </a:xfrm>
          <a:custGeom>
            <a:avLst/>
            <a:gdLst/>
            <a:ahLst/>
            <a:cxnLst/>
            <a:rect l="l" t="t" r="r" b="b"/>
            <a:pathLst>
              <a:path w="33020" h="45084">
                <a:moveTo>
                  <a:pt x="32915" y="44845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331866" y="6677787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403682" y="6664334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475497" y="6650880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547312" y="6601550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19" y="0"/>
                </a:moveTo>
                <a:lnTo>
                  <a:pt x="0" y="4932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619127" y="6601550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690942" y="6600056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764253" y="6531292"/>
            <a:ext cx="31750" cy="69215"/>
          </a:xfrm>
          <a:custGeom>
            <a:avLst/>
            <a:gdLst/>
            <a:ahLst/>
            <a:cxnLst/>
            <a:rect l="l" t="t" r="r" b="b"/>
            <a:pathLst>
              <a:path w="31750" h="69215">
                <a:moveTo>
                  <a:pt x="31419" y="0"/>
                </a:moveTo>
                <a:lnTo>
                  <a:pt x="0" y="68762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836069" y="6507375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907884" y="6502890"/>
            <a:ext cx="31750" cy="5080"/>
          </a:xfrm>
          <a:custGeom>
            <a:avLst/>
            <a:gdLst/>
            <a:ahLst/>
            <a:cxnLst/>
            <a:rect l="l" t="t" r="r" b="b"/>
            <a:pathLst>
              <a:path w="31750" h="5079">
                <a:moveTo>
                  <a:pt x="31419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979699" y="6502890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13453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051514" y="651634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123330" y="6516344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195145" y="6514849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268456" y="6514849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340271" y="6517839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23917"/>
                </a:moveTo>
                <a:lnTo>
                  <a:pt x="0" y="0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412086" y="6535777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483901" y="652830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555717" y="6522323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627532" y="651484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699347" y="650737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772659" y="6499900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844474" y="649242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916289" y="648495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988104" y="647747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5059919" y="6471499"/>
            <a:ext cx="33020" cy="6350"/>
          </a:xfrm>
          <a:custGeom>
            <a:avLst/>
            <a:gdLst/>
            <a:ahLst/>
            <a:cxnLst/>
            <a:rect l="l" t="t" r="r" b="b"/>
            <a:pathLst>
              <a:path w="33020" h="6350">
                <a:moveTo>
                  <a:pt x="32915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5131734" y="646402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5203549" y="645655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5276861" y="644907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5348676" y="644160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5420491" y="643412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5492307" y="642665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5564122" y="641917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5635937" y="641170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5707752" y="640423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5781063" y="639675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5852878" y="638928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5924694" y="638180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5996509" y="637433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6068324" y="636685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6140139" y="6357890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6213450" y="6350416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6285265" y="634294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6357081" y="633546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6428896" y="6326499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2372835" y="6774952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442" y="0"/>
                </a:lnTo>
              </a:path>
            </a:pathLst>
          </a:custGeom>
          <a:ln w="59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2426696" y="672786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498511" y="668227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59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570326" y="665536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59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643638" y="6642658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715453" y="6588844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787268" y="659183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859083" y="663219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930898" y="659706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59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3002714" y="650662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3074529" y="648271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3147840" y="6569411"/>
            <a:ext cx="39370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3219655" y="6642658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3291470" y="668750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3363286" y="667405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435101" y="666059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506916" y="664714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3578731" y="659781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652042" y="6600803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3723857" y="6596318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3795673" y="652755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3867488" y="650289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3939303" y="649915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4011118" y="651185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4084430" y="651484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156245" y="6512607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4228060" y="651111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4299875" y="6513354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371690" y="653801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4443505" y="653204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515321" y="652456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4588632" y="6517839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660447" y="6510365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4732262" y="650289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804078" y="649616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4875893" y="648868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4947708" y="6481215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5019523" y="647374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5092834" y="6467014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5164650" y="645954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5236465" y="645206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5308280" y="6444591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5380095" y="643711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5451910" y="6430390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74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5523726" y="642216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5597037" y="6414694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5668852" y="6407220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5740667" y="639974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5812482" y="639227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5884298" y="638479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5956113" y="6377323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6027928" y="6369849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6101239" y="6361627"/>
            <a:ext cx="39370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8899" y="0"/>
                </a:lnTo>
              </a:path>
            </a:pathLst>
          </a:custGeom>
          <a:ln w="104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6173054" y="635340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6244869" y="6345932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6316685" y="6338457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6388500" y="6330236"/>
            <a:ext cx="40640" cy="0"/>
          </a:xfrm>
          <a:custGeom>
            <a:avLst/>
            <a:gdLst/>
            <a:ahLst/>
            <a:cxnLst/>
            <a:rect l="l" t="t" r="r" b="b"/>
            <a:pathLst>
              <a:path w="40639">
                <a:moveTo>
                  <a:pt x="0" y="0"/>
                </a:moveTo>
                <a:lnTo>
                  <a:pt x="40396" y="0"/>
                </a:lnTo>
              </a:path>
            </a:pathLst>
          </a:custGeom>
          <a:ln w="104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6460315" y="6322014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427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2395277" y="6724127"/>
            <a:ext cx="31750" cy="48260"/>
          </a:xfrm>
          <a:custGeom>
            <a:avLst/>
            <a:gdLst/>
            <a:ahLst/>
            <a:cxnLst/>
            <a:rect l="l" t="t" r="r" b="b"/>
            <a:pathLst>
              <a:path w="31750" h="48259">
                <a:moveTo>
                  <a:pt x="31419" y="0"/>
                </a:moveTo>
                <a:lnTo>
                  <a:pt x="0" y="4783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2467092" y="6679282"/>
            <a:ext cx="31750" cy="45085"/>
          </a:xfrm>
          <a:custGeom>
            <a:avLst/>
            <a:gdLst/>
            <a:ahLst/>
            <a:cxnLst/>
            <a:rect l="l" t="t" r="r" b="b"/>
            <a:pathLst>
              <a:path w="31750" h="45084">
                <a:moveTo>
                  <a:pt x="31419" y="0"/>
                </a:moveTo>
                <a:lnTo>
                  <a:pt x="0" y="44845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2538907" y="6652375"/>
            <a:ext cx="31750" cy="27305"/>
          </a:xfrm>
          <a:custGeom>
            <a:avLst/>
            <a:gdLst/>
            <a:ahLst/>
            <a:cxnLst/>
            <a:rect l="l" t="t" r="r" b="b"/>
            <a:pathLst>
              <a:path w="31750" h="27304">
                <a:moveTo>
                  <a:pt x="31419" y="0"/>
                </a:moveTo>
                <a:lnTo>
                  <a:pt x="0" y="26907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2610722" y="6638921"/>
            <a:ext cx="33020" cy="13970"/>
          </a:xfrm>
          <a:custGeom>
            <a:avLst/>
            <a:gdLst/>
            <a:ahLst/>
            <a:cxnLst/>
            <a:rect l="l" t="t" r="r" b="b"/>
            <a:pathLst>
              <a:path w="33019" h="13970">
                <a:moveTo>
                  <a:pt x="32915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2682538" y="6585107"/>
            <a:ext cx="33020" cy="53975"/>
          </a:xfrm>
          <a:custGeom>
            <a:avLst/>
            <a:gdLst/>
            <a:ahLst/>
            <a:cxnLst/>
            <a:rect l="l" t="t" r="r" b="b"/>
            <a:pathLst>
              <a:path w="33019" h="53975">
                <a:moveTo>
                  <a:pt x="32915" y="0"/>
                </a:moveTo>
                <a:lnTo>
                  <a:pt x="0" y="53814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2754353" y="6585107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19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2827664" y="6588097"/>
            <a:ext cx="31750" cy="40640"/>
          </a:xfrm>
          <a:custGeom>
            <a:avLst/>
            <a:gdLst/>
            <a:ahLst/>
            <a:cxnLst/>
            <a:rect l="l" t="t" r="r" b="b"/>
            <a:pathLst>
              <a:path w="31750" h="40640">
                <a:moveTo>
                  <a:pt x="31419" y="40360"/>
                </a:moveTo>
                <a:lnTo>
                  <a:pt x="0" y="0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2899479" y="6594076"/>
            <a:ext cx="31750" cy="34925"/>
          </a:xfrm>
          <a:custGeom>
            <a:avLst/>
            <a:gdLst/>
            <a:ahLst/>
            <a:cxnLst/>
            <a:rect l="l" t="t" r="r" b="b"/>
            <a:pathLst>
              <a:path w="31750" h="34925">
                <a:moveTo>
                  <a:pt x="31419" y="0"/>
                </a:moveTo>
                <a:lnTo>
                  <a:pt x="0" y="34381"/>
                </a:lnTo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2971294" y="6502890"/>
            <a:ext cx="31750" cy="91440"/>
          </a:xfrm>
          <a:custGeom>
            <a:avLst/>
            <a:gdLst/>
            <a:ahLst/>
            <a:cxnLst/>
            <a:rect l="l" t="t" r="r" b="b"/>
            <a:pathLst>
              <a:path w="31750" h="91440">
                <a:moveTo>
                  <a:pt x="31419" y="0"/>
                </a:moveTo>
                <a:lnTo>
                  <a:pt x="0" y="91185"/>
                </a:lnTo>
              </a:path>
            </a:pathLst>
          </a:custGeom>
          <a:ln w="89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3043109" y="6478973"/>
            <a:ext cx="31750" cy="24130"/>
          </a:xfrm>
          <a:custGeom>
            <a:avLst/>
            <a:gdLst/>
            <a:ahLst/>
            <a:cxnLst/>
            <a:rect l="l" t="t" r="r" b="b"/>
            <a:pathLst>
              <a:path w="31750" h="24129">
                <a:moveTo>
                  <a:pt x="31419" y="0"/>
                </a:moveTo>
                <a:lnTo>
                  <a:pt x="0" y="23917"/>
                </a:lnTo>
              </a:path>
            </a:pathLst>
          </a:custGeom>
          <a:ln w="89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3114925" y="6478973"/>
            <a:ext cx="33020" cy="86995"/>
          </a:xfrm>
          <a:custGeom>
            <a:avLst/>
            <a:gdLst/>
            <a:ahLst/>
            <a:cxnLst/>
            <a:rect l="l" t="t" r="r" b="b"/>
            <a:pathLst>
              <a:path w="33019" h="86995">
                <a:moveTo>
                  <a:pt x="32915" y="86701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3186740" y="6565674"/>
            <a:ext cx="33020" cy="73660"/>
          </a:xfrm>
          <a:custGeom>
            <a:avLst/>
            <a:gdLst/>
            <a:ahLst/>
            <a:cxnLst/>
            <a:rect l="l" t="t" r="r" b="b"/>
            <a:pathLst>
              <a:path w="33019" h="73659">
                <a:moveTo>
                  <a:pt x="32915" y="73247"/>
                </a:moveTo>
                <a:lnTo>
                  <a:pt x="0" y="0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3258555" y="6638921"/>
            <a:ext cx="33020" cy="45085"/>
          </a:xfrm>
          <a:custGeom>
            <a:avLst/>
            <a:gdLst/>
            <a:ahLst/>
            <a:cxnLst/>
            <a:rect l="l" t="t" r="r" b="b"/>
            <a:pathLst>
              <a:path w="33020" h="45084">
                <a:moveTo>
                  <a:pt x="32915" y="44845"/>
                </a:moveTo>
                <a:lnTo>
                  <a:pt x="0" y="0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3331866" y="6670313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3403682" y="6656859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3475497" y="6643406"/>
            <a:ext cx="31750" cy="13970"/>
          </a:xfrm>
          <a:custGeom>
            <a:avLst/>
            <a:gdLst/>
            <a:ahLst/>
            <a:cxnLst/>
            <a:rect l="l" t="t" r="r" b="b"/>
            <a:pathLst>
              <a:path w="31750" h="13970">
                <a:moveTo>
                  <a:pt x="31419" y="0"/>
                </a:moveTo>
                <a:lnTo>
                  <a:pt x="0" y="13453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3547312" y="6594076"/>
            <a:ext cx="31750" cy="49530"/>
          </a:xfrm>
          <a:custGeom>
            <a:avLst/>
            <a:gdLst/>
            <a:ahLst/>
            <a:cxnLst/>
            <a:rect l="l" t="t" r="r" b="b"/>
            <a:pathLst>
              <a:path w="31750" h="49529">
                <a:moveTo>
                  <a:pt x="31419" y="0"/>
                </a:moveTo>
                <a:lnTo>
                  <a:pt x="0" y="49329"/>
                </a:lnTo>
              </a:path>
            </a:pathLst>
          </a:custGeom>
          <a:ln w="89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3619127" y="6594076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3690942" y="6592581"/>
            <a:ext cx="33020" cy="5080"/>
          </a:xfrm>
          <a:custGeom>
            <a:avLst/>
            <a:gdLst/>
            <a:ahLst/>
            <a:cxnLst/>
            <a:rect l="l" t="t" r="r" b="b"/>
            <a:pathLst>
              <a:path w="33020" h="5079">
                <a:moveTo>
                  <a:pt x="32915" y="0"/>
                </a:moveTo>
                <a:lnTo>
                  <a:pt x="0" y="448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3764253" y="6523818"/>
            <a:ext cx="31750" cy="69215"/>
          </a:xfrm>
          <a:custGeom>
            <a:avLst/>
            <a:gdLst/>
            <a:ahLst/>
            <a:cxnLst/>
            <a:rect l="l" t="t" r="r" b="b"/>
            <a:pathLst>
              <a:path w="31750" h="69215">
                <a:moveTo>
                  <a:pt x="31419" y="0"/>
                </a:moveTo>
                <a:lnTo>
                  <a:pt x="0" y="68762"/>
                </a:lnTo>
              </a:path>
            </a:pathLst>
          </a:custGeom>
          <a:ln w="8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3836069" y="6498406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0"/>
                </a:moveTo>
                <a:lnTo>
                  <a:pt x="0" y="25412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3907884" y="6495416"/>
            <a:ext cx="31750" cy="3175"/>
          </a:xfrm>
          <a:custGeom>
            <a:avLst/>
            <a:gdLst/>
            <a:ahLst/>
            <a:cxnLst/>
            <a:rect l="l" t="t" r="r" b="b"/>
            <a:pathLst>
              <a:path w="31750" h="3175">
                <a:moveTo>
                  <a:pt x="31419" y="0"/>
                </a:moveTo>
                <a:lnTo>
                  <a:pt x="0" y="298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3979699" y="6495416"/>
            <a:ext cx="31750" cy="12065"/>
          </a:xfrm>
          <a:custGeom>
            <a:avLst/>
            <a:gdLst/>
            <a:ahLst/>
            <a:cxnLst/>
            <a:rect l="l" t="t" r="r" b="b"/>
            <a:pathLst>
              <a:path w="31750" h="12065">
                <a:moveTo>
                  <a:pt x="31419" y="11958"/>
                </a:moveTo>
                <a:lnTo>
                  <a:pt x="0" y="0"/>
                </a:lnTo>
              </a:path>
            </a:pathLst>
          </a:custGeom>
          <a:ln w="8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4051514" y="6507375"/>
            <a:ext cx="33020" cy="3175"/>
          </a:xfrm>
          <a:custGeom>
            <a:avLst/>
            <a:gdLst/>
            <a:ahLst/>
            <a:cxnLst/>
            <a:rect l="l" t="t" r="r" b="b"/>
            <a:pathLst>
              <a:path w="33020" h="3175">
                <a:moveTo>
                  <a:pt x="32915" y="2989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4123330" y="6508870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4195145" y="6507375"/>
            <a:ext cx="33020" cy="1905"/>
          </a:xfrm>
          <a:custGeom>
            <a:avLst/>
            <a:gdLst/>
            <a:ahLst/>
            <a:cxnLst/>
            <a:rect l="l" t="t" r="r" b="b"/>
            <a:pathLst>
              <a:path w="33020" h="1904">
                <a:moveTo>
                  <a:pt x="32915" y="0"/>
                </a:moveTo>
                <a:lnTo>
                  <a:pt x="0" y="149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4268456" y="6507375"/>
            <a:ext cx="31750" cy="1905"/>
          </a:xfrm>
          <a:custGeom>
            <a:avLst/>
            <a:gdLst/>
            <a:ahLst/>
            <a:cxnLst/>
            <a:rect l="l" t="t" r="r" b="b"/>
            <a:pathLst>
              <a:path w="31750" h="1904">
                <a:moveTo>
                  <a:pt x="31419" y="1494"/>
                </a:moveTo>
                <a:lnTo>
                  <a:pt x="0" y="0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4340271" y="6508870"/>
            <a:ext cx="31750" cy="25400"/>
          </a:xfrm>
          <a:custGeom>
            <a:avLst/>
            <a:gdLst/>
            <a:ahLst/>
            <a:cxnLst/>
            <a:rect l="l" t="t" r="r" b="b"/>
            <a:pathLst>
              <a:path w="31750" h="25400">
                <a:moveTo>
                  <a:pt x="31419" y="25412"/>
                </a:moveTo>
                <a:lnTo>
                  <a:pt x="0" y="0"/>
                </a:lnTo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4412086" y="652830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4483901" y="652082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4555717" y="6513354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4627532" y="650588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4699347" y="649840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4772659" y="6492426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4844474" y="648495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4916289" y="6477478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4988104" y="647000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5059919" y="6462529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5131734" y="6455055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5203549" y="644758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5276861" y="644010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5348676" y="6432632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5420491" y="6426653"/>
            <a:ext cx="31750" cy="6350"/>
          </a:xfrm>
          <a:custGeom>
            <a:avLst/>
            <a:gdLst/>
            <a:ahLst/>
            <a:cxnLst/>
            <a:rect l="l" t="t" r="r" b="b"/>
            <a:pathLst>
              <a:path w="31750" h="6350">
                <a:moveTo>
                  <a:pt x="31419" y="0"/>
                </a:moveTo>
                <a:lnTo>
                  <a:pt x="0" y="597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5492307" y="6417684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5564122" y="6410210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5635937" y="6402736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5707752" y="639526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5781063" y="638778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5852878" y="638031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5924694" y="637283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5996509" y="6365364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6068324" y="6356396"/>
            <a:ext cx="33020" cy="9525"/>
          </a:xfrm>
          <a:custGeom>
            <a:avLst/>
            <a:gdLst/>
            <a:ahLst/>
            <a:cxnLst/>
            <a:rect l="l" t="t" r="r" b="b"/>
            <a:pathLst>
              <a:path w="33020" h="9525">
                <a:moveTo>
                  <a:pt x="32915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6140139" y="6348921"/>
            <a:ext cx="33020" cy="7620"/>
          </a:xfrm>
          <a:custGeom>
            <a:avLst/>
            <a:gdLst/>
            <a:ahLst/>
            <a:cxnLst/>
            <a:rect l="l" t="t" r="r" b="b"/>
            <a:pathLst>
              <a:path w="33020" h="7620">
                <a:moveTo>
                  <a:pt x="32915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6213450" y="6341447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6285265" y="6333973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6357081" y="6325004"/>
            <a:ext cx="31750" cy="9525"/>
          </a:xfrm>
          <a:custGeom>
            <a:avLst/>
            <a:gdLst/>
            <a:ahLst/>
            <a:cxnLst/>
            <a:rect l="l" t="t" r="r" b="b"/>
            <a:pathLst>
              <a:path w="31750" h="9525">
                <a:moveTo>
                  <a:pt x="31419" y="0"/>
                </a:moveTo>
                <a:lnTo>
                  <a:pt x="0" y="8969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6428896" y="6317529"/>
            <a:ext cx="31750" cy="7620"/>
          </a:xfrm>
          <a:custGeom>
            <a:avLst/>
            <a:gdLst/>
            <a:ahLst/>
            <a:cxnLst/>
            <a:rect l="l" t="t" r="r" b="b"/>
            <a:pathLst>
              <a:path w="31750" h="7620">
                <a:moveTo>
                  <a:pt x="31419" y="0"/>
                </a:moveTo>
                <a:lnTo>
                  <a:pt x="0" y="7474"/>
                </a:lnTo>
              </a:path>
            </a:pathLst>
          </a:custGeom>
          <a:ln w="89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2374331" y="6215880"/>
            <a:ext cx="0" cy="1945005"/>
          </a:xfrm>
          <a:custGeom>
            <a:avLst/>
            <a:gdLst/>
            <a:ahLst/>
            <a:cxnLst/>
            <a:rect l="l" t="t" r="r" b="b"/>
            <a:pathLst>
              <a:path h="1945004">
                <a:moveTo>
                  <a:pt x="0" y="1944743"/>
                </a:moveTo>
                <a:lnTo>
                  <a:pt x="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2344408" y="8160624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2344408" y="7882595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2344408" y="7604591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2344408" y="7326550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2344408" y="7048509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2344408" y="6771962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2344408" y="6493921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2344408" y="6215880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0" y="0"/>
                </a:moveTo>
                <a:lnTo>
                  <a:pt x="29922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2374331" y="8160624"/>
            <a:ext cx="4107179" cy="0"/>
          </a:xfrm>
          <a:custGeom>
            <a:avLst/>
            <a:gdLst/>
            <a:ahLst/>
            <a:cxnLst/>
            <a:rect l="l" t="t" r="r" b="b"/>
            <a:pathLst>
              <a:path w="4107179">
                <a:moveTo>
                  <a:pt x="0" y="0"/>
                </a:moveTo>
                <a:lnTo>
                  <a:pt x="4106930" y="0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2374331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2663088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2951844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3239105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527862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815123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4103880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4391140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4679897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4968654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5255915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5544672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5831932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6120689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6409446" y="8160624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0"/>
                </a:moveTo>
                <a:lnTo>
                  <a:pt x="0" y="29896"/>
                </a:lnTo>
              </a:path>
            </a:pathLst>
          </a:custGeom>
          <a:ln w="3175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1508060" y="862253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418643" y="862253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5327730" y="8622531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8EB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1508060" y="8775017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000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418643" y="8775017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00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5327730" y="8775017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0"/>
                </a:moveTo>
                <a:lnTo>
                  <a:pt x="0" y="61288"/>
                </a:lnTo>
              </a:path>
            </a:pathLst>
          </a:custGeom>
          <a:ln w="62838">
            <a:solidFill>
              <a:srgbClr val="99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1508060" y="8925990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9BC7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418643" y="8925990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5327730" y="8925990"/>
            <a:ext cx="0" cy="62865"/>
          </a:xfrm>
          <a:custGeom>
            <a:avLst/>
            <a:gdLst/>
            <a:ahLst/>
            <a:cxnLst/>
            <a:rect l="l" t="t" r="r" b="b"/>
            <a:pathLst>
              <a:path h="62865">
                <a:moveTo>
                  <a:pt x="0" y="0"/>
                </a:moveTo>
                <a:lnTo>
                  <a:pt x="0" y="62783"/>
                </a:lnTo>
              </a:path>
            </a:pathLst>
          </a:custGeom>
          <a:ln w="62838">
            <a:solidFill>
              <a:srgbClr val="99FF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73" name="object 1073"/>
          <p:cNvGraphicFramePr>
            <a:graphicFrameLocks noGrp="1"/>
          </p:cNvGraphicFramePr>
          <p:nvPr/>
        </p:nvGraphicFramePr>
        <p:xfrm>
          <a:off x="1143000" y="5809238"/>
          <a:ext cx="5733415" cy="32264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8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8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8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83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38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2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881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69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96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819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813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0768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108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75994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lnT w="2990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916">
                <a:tc gridSpan="2">
                  <a:txBody>
                    <a:bodyPr/>
                    <a:lstStyle/>
                    <a:p>
                      <a:pPr marL="975994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984">
                <a:tc gridSpan="2">
                  <a:txBody>
                    <a:bodyPr/>
                    <a:lstStyle/>
                    <a:p>
                      <a:pPr marL="975994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20">
                <a:tc gridSpan="2"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Manufacturing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092">
                <a:tc>
                  <a:txBody>
                    <a:bodyPr/>
                    <a:lstStyle/>
                    <a:p>
                      <a:pPr marL="161925" algn="ctr">
                        <a:lnSpc>
                          <a:spcPts val="88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Cost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ts val="865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647">
                <a:tc gridSpan="2">
                  <a:txBody>
                    <a:bodyPr/>
                    <a:lstStyle/>
                    <a:p>
                      <a:pPr marL="274955">
                        <a:lnSpc>
                          <a:spcPts val="890"/>
                        </a:lnSpc>
                      </a:pPr>
                      <a:r>
                        <a:rPr sz="75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Breakdown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099">
                <a:tc>
                  <a:txBody>
                    <a:bodyPr/>
                    <a:lstStyle/>
                    <a:p>
                      <a:pPr marL="134620" algn="ctr">
                        <a:lnSpc>
                          <a:spcPts val="869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(2006</a:t>
                      </a:r>
                      <a:r>
                        <a:rPr sz="750" b="1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Q1=100)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75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841">
                <a:tc gridSpan="2">
                  <a:txBody>
                    <a:bodyPr/>
                    <a:lstStyle/>
                    <a:p>
                      <a:pPr marL="103124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910">
                <a:tc gridSpan="2">
                  <a:txBody>
                    <a:bodyPr/>
                    <a:lstStyle/>
                    <a:p>
                      <a:pPr marL="103124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365">
                <a:tc gridSpan="2">
                  <a:txBody>
                    <a:bodyPr/>
                    <a:lstStyle/>
                    <a:p>
                      <a:pPr marL="108712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7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2990">
                      <a:solidFill>
                        <a:srgbClr val="000000"/>
                      </a:solidFill>
                      <a:prstDash val="solid"/>
                    </a:lnL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1F1F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488">
                <a:tc gridSpan="2">
                  <a:txBody>
                    <a:bodyPr/>
                    <a:lstStyle/>
                    <a:p>
                      <a:pPr marL="1106170">
                        <a:lnSpc>
                          <a:spcPts val="890"/>
                        </a:lnSpc>
                      </a:pPr>
                      <a:r>
                        <a:rPr sz="750" b="1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06Q1  </a:t>
                      </a:r>
                      <a:r>
                        <a:rPr sz="750" b="1" spc="1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09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890"/>
                        </a:lnSpc>
                      </a:pPr>
                      <a:r>
                        <a:rPr sz="750" b="1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lnB w="299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4432">
                <a:tc gridSpan="2">
                  <a:txBody>
                    <a:bodyPr/>
                    <a:lstStyle/>
                    <a:p>
                      <a:pPr marL="419734">
                        <a:lnSpc>
                          <a:spcPts val="1090"/>
                        </a:lnSpc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Chemicals </a:t>
                      </a:r>
                      <a:r>
                        <a:rPr sz="950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&amp;</a:t>
                      </a:r>
                      <a:r>
                        <a:rPr sz="95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Plastics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419734" marR="288925">
                        <a:lnSpc>
                          <a:spcPct val="104700"/>
                        </a:lnSpc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Benefits  Production</a:t>
                      </a:r>
                      <a:r>
                        <a:rPr sz="950" spc="-4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990">
                      <a:solidFill>
                        <a:srgbClr val="000000"/>
                      </a:solidFill>
                      <a:prstDash val="solid"/>
                    </a:lnL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92710">
                        <a:lnSpc>
                          <a:spcPts val="1090"/>
                        </a:lnSpc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Electronics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92710">
                        <a:lnSpc>
                          <a:spcPct val="104700"/>
                        </a:lnSpc>
                      </a:pPr>
                      <a:r>
                        <a:rPr sz="95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Other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Materials  Machinery and</a:t>
                      </a:r>
                      <a:r>
                        <a:rPr sz="950" spc="-3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Parts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6830">
                        <a:lnSpc>
                          <a:spcPts val="1090"/>
                        </a:lnSpc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Energy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6830" marR="438784">
                        <a:lnSpc>
                          <a:spcPct val="104700"/>
                        </a:lnSpc>
                      </a:pP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Professional</a:t>
                      </a:r>
                      <a:r>
                        <a:rPr sz="950" spc="-4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5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Labor  Metals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990">
                      <a:solidFill>
                        <a:srgbClr val="000000"/>
                      </a:solidFill>
                      <a:prstDash val="solid"/>
                    </a:lnR>
                    <a:lnT w="2990">
                      <a:solidFill>
                        <a:srgbClr val="FFFFFF"/>
                      </a:solidFill>
                      <a:prstDash val="solid"/>
                    </a:lnT>
                    <a:lnB w="299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74" name="object 10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52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7946"/>
            <a:ext cx="5745480" cy="860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397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Overall costs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practically stable in Q1, </a:t>
            </a:r>
            <a:r>
              <a:rPr sz="1000" dirty="0">
                <a:latin typeface="Arial"/>
                <a:cs typeface="Arial"/>
              </a:rPr>
              <a:t>flat </a:t>
            </a:r>
            <a:r>
              <a:rPr sz="1000" spc="-5" dirty="0">
                <a:latin typeface="Arial"/>
                <a:cs typeface="Arial"/>
              </a:rPr>
              <a:t>costs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 and EMEA counterbalanced a  0.5% increase in Asia, </a:t>
            </a:r>
            <a:r>
              <a:rPr sz="1000" dirty="0">
                <a:latin typeface="Arial"/>
                <a:cs typeface="Arial"/>
              </a:rPr>
              <a:t>mostly </a:t>
            </a: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rising wages and salaries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welders and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engineers.</a:t>
            </a:r>
            <a:endParaRPr sz="1000">
              <a:latin typeface="Arial"/>
              <a:cs typeface="Arial"/>
            </a:endParaRPr>
          </a:p>
          <a:p>
            <a:pPr marL="127000" marR="31115">
              <a:lnSpc>
                <a:spcPct val="143800"/>
              </a:lnSpc>
              <a:spcBef>
                <a:spcPts val="590"/>
              </a:spcBef>
            </a:pPr>
            <a:r>
              <a:rPr sz="1000" spc="-5" dirty="0">
                <a:latin typeface="Arial"/>
                <a:cs typeface="Arial"/>
              </a:rPr>
              <a:t>Labor costs, </a:t>
            </a:r>
            <a:r>
              <a:rPr sz="1000" dirty="0">
                <a:latin typeface="Arial"/>
                <a:cs typeface="Arial"/>
              </a:rPr>
              <a:t>particularly </a:t>
            </a:r>
            <a:r>
              <a:rPr sz="1000" spc="-5" dirty="0">
                <a:latin typeface="Arial"/>
                <a:cs typeface="Arial"/>
              </a:rPr>
              <a:t>in Asia where manufacturers are still expanding capacity, will be the  biggest </a:t>
            </a:r>
            <a:r>
              <a:rPr sz="1000" dirty="0">
                <a:latin typeface="Arial"/>
                <a:cs typeface="Arial"/>
              </a:rPr>
              <a:t>driver </a:t>
            </a:r>
            <a:r>
              <a:rPr sz="1000" spc="-5" dirty="0">
                <a:latin typeface="Arial"/>
                <a:cs typeface="Arial"/>
              </a:rPr>
              <a:t>of cost growth going forward. </a:t>
            </a:r>
            <a:r>
              <a:rPr sz="1000" dirty="0">
                <a:latin typeface="Arial"/>
                <a:cs typeface="Arial"/>
              </a:rPr>
              <a:t>Welders </a:t>
            </a:r>
            <a:r>
              <a:rPr sz="1000" spc="-5" dirty="0">
                <a:latin typeface="Arial"/>
                <a:cs typeface="Arial"/>
              </a:rPr>
              <a:t>and engineers are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short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compared </a:t>
            </a:r>
            <a:r>
              <a:rPr sz="1000" dirty="0">
                <a:latin typeface="Arial"/>
                <a:cs typeface="Arial"/>
              </a:rPr>
              <a:t>to  </a:t>
            </a:r>
            <a:r>
              <a:rPr sz="1000" spc="-5" dirty="0">
                <a:latin typeface="Arial"/>
                <a:cs typeface="Arial"/>
              </a:rPr>
              <a:t>demand, and cost of living increases are contributing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quarterly labor cost growth of 1%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Asia,  compared to half a percent or less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other two regions. </a:t>
            </a:r>
            <a:r>
              <a:rPr sz="1000" dirty="0">
                <a:latin typeface="Arial"/>
                <a:cs typeface="Arial"/>
              </a:rPr>
              <a:t>Energy </a:t>
            </a:r>
            <a:r>
              <a:rPr sz="1000" spc="-5" dirty="0">
                <a:latin typeface="Arial"/>
                <a:cs typeface="Arial"/>
              </a:rPr>
              <a:t>costs, rising </a:t>
            </a:r>
            <a:r>
              <a:rPr sz="1000" dirty="0">
                <a:latin typeface="Arial"/>
                <a:cs typeface="Arial"/>
              </a:rPr>
              <a:t>at </a:t>
            </a:r>
            <a:r>
              <a:rPr sz="1000" spc="-5" dirty="0">
                <a:latin typeface="Arial"/>
                <a:cs typeface="Arial"/>
              </a:rPr>
              <a:t>an average  annual </a:t>
            </a:r>
            <a:r>
              <a:rPr sz="1000" dirty="0">
                <a:latin typeface="Arial"/>
                <a:cs typeface="Arial"/>
              </a:rPr>
              <a:t>rate </a:t>
            </a:r>
            <a:r>
              <a:rPr sz="1000" spc="-5" dirty="0">
                <a:latin typeface="Arial"/>
                <a:cs typeface="Arial"/>
              </a:rPr>
              <a:t>of 2-3%,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help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cost growth, while </a:t>
            </a:r>
            <a:r>
              <a:rPr sz="1000" dirty="0">
                <a:latin typeface="Arial"/>
                <a:cs typeface="Arial"/>
              </a:rPr>
              <a:t>underlying </a:t>
            </a:r>
            <a:r>
              <a:rPr sz="1000" spc="-5" dirty="0">
                <a:latin typeface="Arial"/>
                <a:cs typeface="Arial"/>
              </a:rPr>
              <a:t>steel 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slowly and  gradually.</a:t>
            </a:r>
            <a:endParaRPr sz="1000">
              <a:latin typeface="Arial"/>
              <a:cs typeface="Arial"/>
            </a:endParaRPr>
          </a:p>
          <a:p>
            <a:pPr marL="127000" marR="86995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above factors, overall costs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increase </a:t>
            </a:r>
            <a:r>
              <a:rPr sz="1000" dirty="0">
                <a:latin typeface="Arial"/>
                <a:cs typeface="Arial"/>
              </a:rPr>
              <a:t>2-5% </a:t>
            </a:r>
            <a:r>
              <a:rPr sz="1000" spc="-5" dirty="0">
                <a:latin typeface="Arial"/>
                <a:cs typeface="Arial"/>
              </a:rPr>
              <a:t>annually </a:t>
            </a:r>
            <a:r>
              <a:rPr sz="1000" dirty="0">
                <a:latin typeface="Arial"/>
                <a:cs typeface="Arial"/>
              </a:rPr>
              <a:t>through 2020, for </a:t>
            </a:r>
            <a:r>
              <a:rPr sz="1000" spc="-5" dirty="0">
                <a:latin typeface="Arial"/>
                <a:cs typeface="Arial"/>
              </a:rPr>
              <a:t>a total  increase of 16%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Q2. Asian 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fastest at 18%, driven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comparatively  fast </a:t>
            </a:r>
            <a:r>
              <a:rPr sz="1000" spc="-5" dirty="0">
                <a:latin typeface="Arial"/>
                <a:cs typeface="Arial"/>
              </a:rPr>
              <a:t>growth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costs. Overall cost levels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rise </a:t>
            </a:r>
            <a:r>
              <a:rPr sz="1000" spc="-5" dirty="0">
                <a:latin typeface="Arial"/>
                <a:cs typeface="Arial"/>
              </a:rPr>
              <a:t>13%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Americas, and 11% in EMEA,  where </a:t>
            </a:r>
            <a:r>
              <a:rPr sz="1000" dirty="0">
                <a:latin typeface="Arial"/>
                <a:cs typeface="Arial"/>
              </a:rPr>
              <a:t>slow </a:t>
            </a:r>
            <a:r>
              <a:rPr sz="1000" spc="-5" dirty="0">
                <a:latin typeface="Arial"/>
                <a:cs typeface="Arial"/>
              </a:rPr>
              <a:t>economic growth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restrain cost 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labor </a:t>
            </a:r>
            <a:r>
              <a:rPr sz="1000" dirty="0">
                <a:latin typeface="Arial"/>
                <a:cs typeface="Arial"/>
              </a:rPr>
              <a:t>and some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materials.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469265" lvl="2" indent="-456565">
              <a:lnSpc>
                <a:spcPct val="100000"/>
              </a:lnSpc>
              <a:buFont typeface="Arial"/>
              <a:buAutoNum type="arabicPeriod" startAt="2"/>
              <a:tabLst>
                <a:tab pos="469265" algn="l"/>
                <a:tab pos="469900" algn="l"/>
              </a:tabLst>
            </a:pPr>
            <a:r>
              <a:rPr sz="1000" b="1" spc="-5" dirty="0">
                <a:latin typeface="Arial"/>
                <a:cs typeface="Arial"/>
              </a:rPr>
              <a:t>Profit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Margins</a:t>
            </a:r>
            <a:endParaRPr sz="1000">
              <a:latin typeface="Arial"/>
              <a:cs typeface="Arial"/>
            </a:endParaRPr>
          </a:p>
          <a:p>
            <a:pPr marL="12700" marR="252729">
              <a:lnSpc>
                <a:spcPct val="143000"/>
              </a:lnSpc>
              <a:spcBef>
                <a:spcPts val="620"/>
              </a:spcBef>
            </a:pPr>
            <a:r>
              <a:rPr sz="1000" spc="-5" dirty="0">
                <a:latin typeface="Arial"/>
                <a:cs typeface="Arial"/>
              </a:rPr>
              <a:t>Steam Turbine manufacturers earned average operating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dirty="0">
                <a:latin typeface="Arial"/>
                <a:cs typeface="Arial"/>
              </a:rPr>
              <a:t>8.5% </a:t>
            </a:r>
            <a:r>
              <a:rPr sz="1000" spc="-5" dirty="0">
                <a:latin typeface="Arial"/>
                <a:cs typeface="Arial"/>
              </a:rPr>
              <a:t>in 2012, lower than gas  turbines due to the comparatively low level of engineering labor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required.</a:t>
            </a:r>
            <a:endParaRPr sz="1000">
              <a:latin typeface="Arial"/>
              <a:cs typeface="Arial"/>
            </a:endParaRPr>
          </a:p>
          <a:p>
            <a:pPr marL="127000" marR="113664">
              <a:lnSpc>
                <a:spcPct val="144100"/>
              </a:lnSpc>
              <a:spcBef>
                <a:spcPts val="59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supplier </a:t>
            </a:r>
            <a:r>
              <a:rPr sz="1000" dirty="0">
                <a:latin typeface="Arial"/>
                <a:cs typeface="Arial"/>
              </a:rPr>
              <a:t>list for </a:t>
            </a:r>
            <a:r>
              <a:rPr sz="1000" spc="-5" dirty="0">
                <a:latin typeface="Arial"/>
                <a:cs typeface="Arial"/>
              </a:rPr>
              <a:t>Steam Turbines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highly </a:t>
            </a:r>
            <a:r>
              <a:rPr sz="1000" dirty="0">
                <a:latin typeface="Arial"/>
                <a:cs typeface="Arial"/>
              </a:rPr>
              <a:t>congruent </a:t>
            </a:r>
            <a:r>
              <a:rPr sz="1000" spc="-5" dirty="0">
                <a:latin typeface="Arial"/>
                <a:cs typeface="Arial"/>
              </a:rPr>
              <a:t>with the one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Turbines, and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the 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operating </a:t>
            </a:r>
            <a:r>
              <a:rPr sz="1000" dirty="0">
                <a:latin typeface="Arial"/>
                <a:cs typeface="Arial"/>
              </a:rPr>
              <a:t>divisions, making </a:t>
            </a:r>
            <a:r>
              <a:rPr sz="1000" spc="-5" dirty="0">
                <a:latin typeface="Arial"/>
                <a:cs typeface="Arial"/>
              </a:rPr>
              <a:t>the margin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difficult to  separate.</a:t>
            </a:r>
            <a:endParaRPr sz="1000">
              <a:latin typeface="Arial"/>
              <a:cs typeface="Arial"/>
            </a:endParaRPr>
          </a:p>
          <a:p>
            <a:pPr marL="127000" marR="349250" algn="just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Margins are lower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 turbines than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turbines. </a:t>
            </a:r>
            <a:r>
              <a:rPr sz="1000" dirty="0">
                <a:latin typeface="Arial"/>
                <a:cs typeface="Arial"/>
              </a:rPr>
              <a:t>GE </a:t>
            </a:r>
            <a:r>
              <a:rPr sz="1000" spc="-5" dirty="0">
                <a:latin typeface="Arial"/>
                <a:cs typeface="Arial"/>
              </a:rPr>
              <a:t>and Alstom indicated that their  </a:t>
            </a:r>
            <a:r>
              <a:rPr sz="1000" dirty="0">
                <a:latin typeface="Arial"/>
                <a:cs typeface="Arial"/>
              </a:rPr>
              <a:t>margins </a:t>
            </a:r>
            <a:r>
              <a:rPr sz="1000" spc="-5" dirty="0">
                <a:latin typeface="Arial"/>
                <a:cs typeface="Arial"/>
              </a:rPr>
              <a:t>are up 2-3 percentage points lower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these units, while </a:t>
            </a:r>
            <a:r>
              <a:rPr sz="1000" dirty="0">
                <a:latin typeface="Arial"/>
                <a:cs typeface="Arial"/>
              </a:rPr>
              <a:t>Siemens,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leader,  makes about one percentage point less. There are two reasons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difference </a:t>
            </a:r>
            <a:r>
              <a:rPr sz="1000" spc="-10" dirty="0">
                <a:latin typeface="Arial"/>
                <a:cs typeface="Arial"/>
              </a:rPr>
              <a:t>in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margins:</a:t>
            </a:r>
            <a:endParaRPr sz="1000">
              <a:latin typeface="Arial"/>
              <a:cs typeface="Arial"/>
            </a:endParaRPr>
          </a:p>
          <a:p>
            <a:pPr marL="620395" marR="62230" lvl="3" indent="-228600">
              <a:lnSpc>
                <a:spcPct val="144000"/>
              </a:lnSpc>
              <a:spcBef>
                <a:spcPts val="655"/>
              </a:spcBef>
              <a:buFont typeface="Symbol"/>
              <a:buChar char=""/>
              <a:tabLst>
                <a:tab pos="620395" algn="l"/>
                <a:tab pos="621030" algn="l"/>
              </a:tabLst>
            </a:pP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less engineering labor involved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design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Steam Turbines (as a percentage  of the total </a:t>
            </a:r>
            <a:r>
              <a:rPr sz="1000" dirty="0">
                <a:latin typeface="Arial"/>
                <a:cs typeface="Arial"/>
              </a:rPr>
              <a:t>cost), </a:t>
            </a:r>
            <a:r>
              <a:rPr sz="1000" spc="-5" dirty="0">
                <a:latin typeface="Arial"/>
                <a:cs typeface="Arial"/>
              </a:rPr>
              <a:t>due to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absence of complexities of combustion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and as  </a:t>
            </a:r>
            <a:r>
              <a:rPr sz="100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superalloys, and because the </a:t>
            </a:r>
            <a:r>
              <a:rPr sz="1000" dirty="0">
                <a:latin typeface="Arial"/>
                <a:cs typeface="Arial"/>
              </a:rPr>
              <a:t>technology </a:t>
            </a:r>
            <a:r>
              <a:rPr sz="1000" spc="-5" dirty="0">
                <a:latin typeface="Arial"/>
                <a:cs typeface="Arial"/>
              </a:rPr>
              <a:t>is not updated as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often.</a:t>
            </a:r>
            <a:endParaRPr sz="1000">
              <a:latin typeface="Arial"/>
              <a:cs typeface="Arial"/>
            </a:endParaRPr>
          </a:p>
          <a:p>
            <a:pPr marL="583565" marR="80010" lvl="3" indent="-227965">
              <a:lnSpc>
                <a:spcPct val="143900"/>
              </a:lnSpc>
              <a:spcBef>
                <a:spcPts val="55"/>
              </a:spcBef>
              <a:buFont typeface="Symbol"/>
              <a:buChar char=""/>
              <a:tabLst>
                <a:tab pos="583565" algn="l"/>
                <a:tab pos="584200" algn="l"/>
              </a:tabLst>
            </a:pPr>
            <a:r>
              <a:rPr sz="1000" spc="-5" dirty="0">
                <a:latin typeface="Arial"/>
                <a:cs typeface="Arial"/>
              </a:rPr>
              <a:t>Steam turbine </a:t>
            </a:r>
            <a:r>
              <a:rPr sz="1000" dirty="0">
                <a:latin typeface="Arial"/>
                <a:cs typeface="Arial"/>
              </a:rPr>
              <a:t>technology is more </a:t>
            </a:r>
            <a:r>
              <a:rPr sz="1000" spc="-5" dirty="0">
                <a:latin typeface="Arial"/>
                <a:cs typeface="Arial"/>
              </a:rPr>
              <a:t>nature, and while metallurgy, valves, and sealing  technology are still subjects of occasional technological improvements, the upgrade cycles  and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gains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less frequent. As a result, suppliers are less able to </a:t>
            </a:r>
            <a:r>
              <a:rPr sz="1000" dirty="0">
                <a:latin typeface="Arial"/>
                <a:cs typeface="Arial"/>
              </a:rPr>
              <a:t>mark </a:t>
            </a:r>
            <a:r>
              <a:rPr sz="1000" spc="-5" dirty="0">
                <a:latin typeface="Arial"/>
                <a:cs typeface="Arial"/>
              </a:rPr>
              <a:t>up the  price. In contrast, gas turbine models are updated almost constantly, with and standard  upgrade packages developed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older units. For example, </a:t>
            </a:r>
            <a:r>
              <a:rPr sz="1000" dirty="0">
                <a:latin typeface="Arial"/>
                <a:cs typeface="Arial"/>
              </a:rPr>
              <a:t>Alstom’s </a:t>
            </a:r>
            <a:r>
              <a:rPr sz="1000" spc="-5" dirty="0">
                <a:latin typeface="Arial"/>
                <a:cs typeface="Arial"/>
              </a:rPr>
              <a:t>GT26 has a 2006  version and a 2011 version, indicating a </a:t>
            </a:r>
            <a:r>
              <a:rPr sz="1000" dirty="0">
                <a:latin typeface="Arial"/>
                <a:cs typeface="Arial"/>
              </a:rPr>
              <a:t>5-year </a:t>
            </a:r>
            <a:r>
              <a:rPr sz="1000" spc="-5" dirty="0">
                <a:latin typeface="Arial"/>
                <a:cs typeface="Arial"/>
              </a:rPr>
              <a:t>design overhaul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cycle.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Margins typically increase with unit size, due to the higher level of technology and the shorter list of  competitors. As steam pressure increases, so does the complexity of the rotor, </a:t>
            </a:r>
            <a:r>
              <a:rPr sz="1000" dirty="0">
                <a:latin typeface="Arial"/>
                <a:cs typeface="Arial"/>
              </a:rPr>
              <a:t>blade, </a:t>
            </a:r>
            <a:r>
              <a:rPr sz="1000" spc="-5" dirty="0">
                <a:latin typeface="Arial"/>
                <a:cs typeface="Arial"/>
              </a:rPr>
              <a:t>and valve  metallurgy and design, allowing the supplier to bill a higher percentage of engineering labor. In  addition, manufacturers that only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smaller units, </a:t>
            </a:r>
            <a:r>
              <a:rPr sz="1000" dirty="0">
                <a:latin typeface="Arial"/>
                <a:cs typeface="Arial"/>
              </a:rPr>
              <a:t>such </a:t>
            </a:r>
            <a:r>
              <a:rPr sz="1000" spc="-5" dirty="0">
                <a:latin typeface="Arial"/>
                <a:cs typeface="Arial"/>
              </a:rPr>
              <a:t>as Dresser Rand, Kawasaki, and Triveni,  do not </a:t>
            </a:r>
            <a:r>
              <a:rPr sz="1000" dirty="0">
                <a:latin typeface="Arial"/>
                <a:cs typeface="Arial"/>
              </a:rPr>
              <a:t>compete for </a:t>
            </a:r>
            <a:r>
              <a:rPr sz="1000" spc="-5" dirty="0">
                <a:latin typeface="Arial"/>
                <a:cs typeface="Arial"/>
              </a:rPr>
              <a:t>units over 120-150 </a:t>
            </a:r>
            <a:r>
              <a:rPr sz="1000" dirty="0">
                <a:latin typeface="Arial"/>
                <a:cs typeface="Arial"/>
              </a:rPr>
              <a:t>MW, </a:t>
            </a:r>
            <a:r>
              <a:rPr sz="1000" spc="-5" dirty="0">
                <a:latin typeface="Arial"/>
                <a:cs typeface="Arial"/>
              </a:rPr>
              <a:t>reducing </a:t>
            </a:r>
            <a:r>
              <a:rPr sz="1000" dirty="0">
                <a:latin typeface="Arial"/>
                <a:cs typeface="Arial"/>
              </a:rPr>
              <a:t>the number </a:t>
            </a:r>
            <a:r>
              <a:rPr sz="1000" spc="-5" dirty="0">
                <a:latin typeface="Arial"/>
                <a:cs typeface="Arial"/>
              </a:rPr>
              <a:t>of competitors on equipment  tenders. </a:t>
            </a:r>
            <a:r>
              <a:rPr sz="1000" dirty="0">
                <a:latin typeface="Arial"/>
                <a:cs typeface="Arial"/>
              </a:rPr>
              <a:t>The market </a:t>
            </a:r>
            <a:r>
              <a:rPr sz="1000" spc="-5" dirty="0">
                <a:latin typeface="Arial"/>
                <a:cs typeface="Arial"/>
              </a:rPr>
              <a:t>leaders indicate that </a:t>
            </a:r>
            <a:r>
              <a:rPr sz="1000" dirty="0">
                <a:latin typeface="Arial"/>
                <a:cs typeface="Arial"/>
              </a:rPr>
              <a:t>margins for </a:t>
            </a:r>
            <a:r>
              <a:rPr sz="1000" spc="-5" dirty="0">
                <a:latin typeface="Arial"/>
                <a:cs typeface="Arial"/>
              </a:rPr>
              <a:t>units rated above 150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spc="5" dirty="0">
                <a:latin typeface="Arial"/>
                <a:cs typeface="Arial"/>
              </a:rPr>
              <a:t>2-3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percentage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016304" y="9320065"/>
            <a:ext cx="431355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price growth will amount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22%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2020 </a:t>
            </a:r>
            <a:r>
              <a:rPr sz="1000" spc="-5" dirty="0">
                <a:latin typeface="Arial"/>
                <a:cs typeface="Arial"/>
              </a:rPr>
              <a:t>Q2, 6% higher than cost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increases.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37946"/>
            <a:ext cx="5739130" cy="6819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2095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points higher than smaller units, and large steam turbines (with output over 500 </a:t>
            </a:r>
            <a:r>
              <a:rPr sz="1000" dirty="0">
                <a:latin typeface="Arial"/>
                <a:cs typeface="Arial"/>
              </a:rPr>
              <a:t>MW) </a:t>
            </a:r>
            <a:r>
              <a:rPr sz="1000" spc="-5" dirty="0">
                <a:latin typeface="Arial"/>
                <a:cs typeface="Arial"/>
              </a:rPr>
              <a:t>are another </a:t>
            </a:r>
            <a:r>
              <a:rPr sz="1000" spc="15" dirty="0">
                <a:latin typeface="Arial"/>
                <a:cs typeface="Arial"/>
              </a:rPr>
              <a:t>2-  </a:t>
            </a:r>
            <a:r>
              <a:rPr sz="1000" spc="-5" dirty="0">
                <a:latin typeface="Arial"/>
                <a:cs typeface="Arial"/>
              </a:rPr>
              <a:t>3%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profitable.</a:t>
            </a:r>
            <a:endParaRPr sz="1000">
              <a:latin typeface="Arial"/>
              <a:cs typeface="Arial"/>
            </a:endParaRPr>
          </a:p>
          <a:p>
            <a:pPr marL="127000" marR="384810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same regional pattern applies with Steam Turbines as with </a:t>
            </a:r>
            <a:r>
              <a:rPr sz="1000" dirty="0">
                <a:latin typeface="Arial"/>
                <a:cs typeface="Arial"/>
              </a:rPr>
              <a:t>Gas </a:t>
            </a:r>
            <a:r>
              <a:rPr sz="1000" spc="-5" dirty="0">
                <a:latin typeface="Arial"/>
                <a:cs typeface="Arial"/>
              </a:rPr>
              <a:t>Turbines, with Japanese  suppliers </a:t>
            </a:r>
            <a:r>
              <a:rPr sz="1000" dirty="0">
                <a:latin typeface="Arial"/>
                <a:cs typeface="Arial"/>
              </a:rPr>
              <a:t>making markedly </a:t>
            </a:r>
            <a:r>
              <a:rPr sz="1000" spc="-5" dirty="0">
                <a:latin typeface="Arial"/>
                <a:cs typeface="Arial"/>
              </a:rPr>
              <a:t>less (3-4% vs. 6-18%) than their competitors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other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regions.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Despite the slightly lower percentage of </a:t>
            </a:r>
            <a:r>
              <a:rPr sz="1000" dirty="0">
                <a:latin typeface="Arial"/>
                <a:cs typeface="Arial"/>
              </a:rPr>
              <a:t>margin, </a:t>
            </a:r>
            <a:r>
              <a:rPr sz="1000" spc="-5" dirty="0">
                <a:latin typeface="Arial"/>
                <a:cs typeface="Arial"/>
              </a:rPr>
              <a:t>accelerating </a:t>
            </a:r>
            <a:r>
              <a:rPr sz="1000" dirty="0">
                <a:latin typeface="Arial"/>
                <a:cs typeface="Arial"/>
              </a:rPr>
              <a:t>demand growth </a:t>
            </a:r>
            <a:r>
              <a:rPr sz="1000" spc="-5" dirty="0">
                <a:latin typeface="Arial"/>
                <a:cs typeface="Arial"/>
              </a:rPr>
              <a:t>and tightening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will give suppliers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bargaining leverage on prices, and Steam Turbine prices  will rise about one percentage point faster than costs through 2020, indicating average </a:t>
            </a:r>
            <a:r>
              <a:rPr sz="1000" dirty="0">
                <a:latin typeface="Arial"/>
                <a:cs typeface="Arial"/>
              </a:rPr>
              <a:t>margin  </a:t>
            </a:r>
            <a:r>
              <a:rPr sz="1000" spc="-5" dirty="0">
                <a:latin typeface="Arial"/>
                <a:cs typeface="Arial"/>
              </a:rPr>
              <a:t>growth of six percentage points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 Turbine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manufacturers.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 startAt="3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Prices</a:t>
            </a:r>
            <a:endParaRPr sz="1200">
              <a:latin typeface="Arial"/>
              <a:cs typeface="Arial"/>
            </a:endParaRPr>
          </a:p>
          <a:p>
            <a:pPr marL="12700" marR="485775">
              <a:lnSpc>
                <a:spcPct val="144000"/>
              </a:lnSpc>
              <a:spcBef>
                <a:spcPts val="700"/>
              </a:spcBef>
            </a:pP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-1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rise a total of 22%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2020 Q2, driven up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increased supplier pricing leverage as 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rise </a:t>
            </a:r>
            <a:r>
              <a:rPr sz="1000" spc="-5" dirty="0">
                <a:latin typeface="Arial"/>
                <a:cs typeface="Arial"/>
              </a:rPr>
              <a:t>to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92%.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595"/>
              </a:spcBef>
            </a:pPr>
            <a:r>
              <a:rPr sz="1000" spc="-5" dirty="0">
                <a:latin typeface="Arial"/>
                <a:cs typeface="Arial"/>
              </a:rPr>
              <a:t>Average prices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units covered in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$11.7m. </a:t>
            </a:r>
            <a:r>
              <a:rPr sz="1000" spc="-5" dirty="0">
                <a:latin typeface="Arial"/>
                <a:cs typeface="Arial"/>
              </a:rPr>
              <a:t>This covers a </a:t>
            </a:r>
            <a:r>
              <a:rPr sz="1000" dirty="0">
                <a:latin typeface="Arial"/>
                <a:cs typeface="Arial"/>
              </a:rPr>
              <a:t>range </a:t>
            </a:r>
            <a:r>
              <a:rPr sz="1000" spc="-5" dirty="0">
                <a:latin typeface="Arial"/>
                <a:cs typeface="Arial"/>
              </a:rPr>
              <a:t>of  equipment from 50-120 </a:t>
            </a:r>
            <a:r>
              <a:rPr sz="1000" spc="5" dirty="0">
                <a:latin typeface="Arial"/>
                <a:cs typeface="Arial"/>
              </a:rPr>
              <a:t>MW, </a:t>
            </a:r>
            <a:r>
              <a:rPr sz="1000" spc="-10" dirty="0">
                <a:latin typeface="Arial"/>
                <a:cs typeface="Arial"/>
              </a:rPr>
              <a:t>however, </a:t>
            </a:r>
            <a:r>
              <a:rPr sz="1000" spc="-5" dirty="0">
                <a:latin typeface="Arial"/>
                <a:cs typeface="Arial"/>
              </a:rPr>
              <a:t>with a </a:t>
            </a:r>
            <a:r>
              <a:rPr sz="1000" dirty="0">
                <a:latin typeface="Arial"/>
                <a:cs typeface="Arial"/>
              </a:rPr>
              <a:t>difference </a:t>
            </a:r>
            <a:r>
              <a:rPr sz="1000" spc="-5" dirty="0">
                <a:latin typeface="Arial"/>
                <a:cs typeface="Arial"/>
              </a:rPr>
              <a:t>of $9m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average unit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between the  two.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units and prices at benchmark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US are listed below. These  reference prices are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turbine alone, excluding components such as an HRSG (Heat </a:t>
            </a:r>
            <a:r>
              <a:rPr sz="1000" dirty="0">
                <a:latin typeface="Arial"/>
                <a:cs typeface="Arial"/>
              </a:rPr>
              <a:t>Recovery  </a:t>
            </a:r>
            <a:r>
              <a:rPr sz="1000" spc="-5" dirty="0">
                <a:latin typeface="Arial"/>
                <a:cs typeface="Arial"/>
              </a:rPr>
              <a:t>Steam Generator) or an electrical generator, to eliminate the impact of regional packaging  differences and </a:t>
            </a:r>
            <a:r>
              <a:rPr sz="1000" dirty="0">
                <a:latin typeface="Arial"/>
                <a:cs typeface="Arial"/>
              </a:rPr>
              <a:t>different </a:t>
            </a:r>
            <a:r>
              <a:rPr sz="1000" spc="-5" dirty="0">
                <a:latin typeface="Arial"/>
                <a:cs typeface="Arial"/>
              </a:rPr>
              <a:t>auxiliary component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options.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1:</a:t>
            </a:r>
            <a:endParaRPr sz="1000">
              <a:latin typeface="Arial"/>
              <a:cs typeface="Arial"/>
            </a:endParaRPr>
          </a:p>
          <a:p>
            <a:pPr marL="926465" marR="328295" lvl="3" indent="-228600">
              <a:lnSpc>
                <a:spcPct val="143000"/>
              </a:lnSpc>
              <a:spcBef>
                <a:spcPts val="1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 </a:t>
            </a:r>
            <a:r>
              <a:rPr sz="1000" dirty="0">
                <a:latin typeface="Arial"/>
                <a:cs typeface="Arial"/>
              </a:rPr>
              <a:t>for refinery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chemical </a:t>
            </a:r>
            <a:r>
              <a:rPr sz="1000" spc="-5" dirty="0">
                <a:latin typeface="Arial"/>
                <a:cs typeface="Arial"/>
              </a:rPr>
              <a:t>plant mechanical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dirty="0">
                <a:latin typeface="Arial"/>
                <a:cs typeface="Arial"/>
              </a:rPr>
              <a:t>steam  </a:t>
            </a:r>
            <a:r>
              <a:rPr sz="1000" spc="-5" dirty="0">
                <a:latin typeface="Arial"/>
                <a:cs typeface="Arial"/>
              </a:rPr>
              <a:t>pressure rating of 140 bar.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2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Price: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$7m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2:</a:t>
            </a:r>
            <a:endParaRPr sz="1000">
              <a:latin typeface="Arial"/>
              <a:cs typeface="Arial"/>
            </a:endParaRPr>
          </a:p>
          <a:p>
            <a:pPr marL="926465" marR="169545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120MW steam </a:t>
            </a:r>
            <a:r>
              <a:rPr sz="1000" spc="-5" dirty="0">
                <a:latin typeface="Arial"/>
                <a:cs typeface="Arial"/>
              </a:rPr>
              <a:t>turbine with single reheat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combined cycle power generation with  steam pressure rating of 140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bar.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38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$16.3m</a:t>
            </a:r>
            <a:endParaRPr sz="1000">
              <a:latin typeface="Arial"/>
              <a:cs typeface="Arial"/>
            </a:endParaRPr>
          </a:p>
          <a:p>
            <a:pPr marL="127000" marR="62865">
              <a:lnSpc>
                <a:spcPct val="1441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Global prices rose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just under 1%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2013 Q1, </a:t>
            </a:r>
            <a:r>
              <a:rPr sz="1000" dirty="0">
                <a:latin typeface="Arial"/>
                <a:cs typeface="Arial"/>
              </a:rPr>
              <a:t>driven by </a:t>
            </a:r>
            <a:r>
              <a:rPr sz="1000" spc="-5" dirty="0">
                <a:latin typeface="Arial"/>
                <a:cs typeface="Arial"/>
              </a:rPr>
              <a:t>the combination of rising demand and  rising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rather than cost increases. Prices will increase a total of 3% this </a:t>
            </a:r>
            <a:r>
              <a:rPr sz="1000" spc="-10" dirty="0">
                <a:latin typeface="Arial"/>
                <a:cs typeface="Arial"/>
              </a:rPr>
              <a:t>year,  </a:t>
            </a:r>
            <a:r>
              <a:rPr sz="1000" spc="-5" dirty="0">
                <a:latin typeface="Arial"/>
                <a:cs typeface="Arial"/>
              </a:rPr>
              <a:t>almost twice as fast as costs due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the abovementioned tightening of capacity utilization.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Siemens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9004" y="7720329"/>
            <a:ext cx="5605145" cy="1447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in particular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eager to amortize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investments last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and is pushing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price increases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304" y="7928399"/>
            <a:ext cx="5622290" cy="8255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5% this year.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contrast, MHI is holding prices </a:t>
            </a:r>
            <a:r>
              <a:rPr sz="1000" dirty="0">
                <a:latin typeface="Arial"/>
                <a:cs typeface="Arial"/>
              </a:rPr>
              <a:t>steady </a:t>
            </a:r>
            <a:r>
              <a:rPr sz="1000" spc="-5" dirty="0">
                <a:latin typeface="Arial"/>
                <a:cs typeface="Arial"/>
              </a:rPr>
              <a:t>(despite its own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capacity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investments), taking the position that building volume will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the best </a:t>
            </a:r>
            <a:r>
              <a:rPr sz="1000" dirty="0">
                <a:latin typeface="Arial"/>
                <a:cs typeface="Arial"/>
              </a:rPr>
              <a:t>way </a:t>
            </a:r>
            <a:r>
              <a:rPr sz="1000" spc="-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back its  investment. It can </a:t>
            </a:r>
            <a:r>
              <a:rPr sz="1000" dirty="0">
                <a:latin typeface="Arial"/>
                <a:cs typeface="Arial"/>
              </a:rPr>
              <a:t>afford </a:t>
            </a:r>
            <a:r>
              <a:rPr sz="1000" spc="-5" dirty="0">
                <a:latin typeface="Arial"/>
                <a:cs typeface="Arial"/>
              </a:rPr>
              <a:t>to adopt this </a:t>
            </a:r>
            <a:r>
              <a:rPr sz="1000" dirty="0">
                <a:latin typeface="Arial"/>
                <a:cs typeface="Arial"/>
              </a:rPr>
              <a:t>strategy </a:t>
            </a:r>
            <a:r>
              <a:rPr sz="1000" spc="-5" dirty="0">
                <a:latin typeface="Arial"/>
                <a:cs typeface="Arial"/>
              </a:rPr>
              <a:t>because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invested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joint ventures to </a:t>
            </a:r>
            <a:r>
              <a:rPr sz="1000" spc="5" dirty="0">
                <a:latin typeface="Arial"/>
                <a:cs typeface="Arial"/>
              </a:rPr>
              <a:t>build </a:t>
            </a:r>
            <a:r>
              <a:rPr sz="1000" spc="-5" dirty="0">
                <a:latin typeface="Arial"/>
                <a:cs typeface="Arial"/>
              </a:rPr>
              <a:t>capacity,  rather </a:t>
            </a:r>
            <a:r>
              <a:rPr sz="1000" dirty="0">
                <a:latin typeface="Arial"/>
                <a:cs typeface="Arial"/>
              </a:rPr>
              <a:t>than taking </a:t>
            </a:r>
            <a:r>
              <a:rPr sz="1000" spc="-5" dirty="0">
                <a:latin typeface="Arial"/>
                <a:cs typeface="Arial"/>
              </a:rPr>
              <a:t>the financial burden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its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own.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304" y="8814053"/>
            <a:ext cx="5575935" cy="453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Price increases will accelerate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to 3.5%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2014 and 2015 as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Margin continues to  tighten, then slow to 2.5% annually </a:t>
            </a:r>
            <a:r>
              <a:rPr sz="1000" dirty="0">
                <a:latin typeface="Arial"/>
                <a:cs typeface="Arial"/>
              </a:rPr>
              <a:t>starting </a:t>
            </a:r>
            <a:r>
              <a:rPr sz="1000" spc="-5" dirty="0">
                <a:latin typeface="Arial"/>
                <a:cs typeface="Arial"/>
              </a:rPr>
              <a:t>in 2016 as utilization rates stabilize at 92%.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Cumulative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704" y="8851137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>
                <a:moveTo>
                  <a:pt x="0" y="0"/>
                </a:moveTo>
                <a:lnTo>
                  <a:pt x="182905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2004" y="8981388"/>
            <a:ext cx="5744845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200"/>
              </a:lnSpc>
            </a:pPr>
            <a:r>
              <a:rPr sz="975" spc="-7" baseline="42735" dirty="0">
                <a:latin typeface="Arial"/>
                <a:cs typeface="Arial"/>
              </a:rPr>
              <a:t>1 </a:t>
            </a:r>
            <a:r>
              <a:rPr sz="1000" spc="-5" dirty="0">
                <a:latin typeface="Arial"/>
                <a:cs typeface="Arial"/>
              </a:rPr>
              <a:t>Shanghai and Dongfang Electric primarily </a:t>
            </a:r>
            <a:r>
              <a:rPr sz="1000" dirty="0">
                <a:latin typeface="Arial"/>
                <a:cs typeface="Arial"/>
              </a:rPr>
              <a:t>supply </a:t>
            </a:r>
            <a:r>
              <a:rPr sz="1000" spc="-5" dirty="0">
                <a:latin typeface="Arial"/>
                <a:cs typeface="Arial"/>
              </a:rPr>
              <a:t>steam turbines </a:t>
            </a:r>
            <a:r>
              <a:rPr sz="1000" dirty="0">
                <a:latin typeface="Arial"/>
                <a:cs typeface="Arial"/>
              </a:rPr>
              <a:t>for coal-fired </a:t>
            </a:r>
            <a:r>
              <a:rPr sz="1000" spc="-5" dirty="0">
                <a:latin typeface="Arial"/>
                <a:cs typeface="Arial"/>
              </a:rPr>
              <a:t>power plants in China,  with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ratings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above the levels of either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unit priced in this </a:t>
            </a:r>
            <a:r>
              <a:rPr sz="1000" dirty="0">
                <a:latin typeface="Arial"/>
                <a:cs typeface="Arial"/>
              </a:rPr>
              <a:t>study (600-1,000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MW).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33438" y="1440813"/>
            <a:ext cx="0" cy="2272030"/>
          </a:xfrm>
          <a:custGeom>
            <a:avLst/>
            <a:gdLst/>
            <a:ahLst/>
            <a:cxnLst/>
            <a:rect l="l" t="t" r="r" b="b"/>
            <a:pathLst>
              <a:path h="2272029">
                <a:moveTo>
                  <a:pt x="0" y="2271718"/>
                </a:moveTo>
                <a:lnTo>
                  <a:pt x="0" y="0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93785" y="371253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93785" y="342837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93785" y="314422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93785" y="286158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93785" y="257743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93785" y="229327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93785" y="200912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3785" y="172496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93785" y="144081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52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3438" y="3712532"/>
            <a:ext cx="3362960" cy="0"/>
          </a:xfrm>
          <a:custGeom>
            <a:avLst/>
            <a:gdLst/>
            <a:ahLst/>
            <a:cxnLst/>
            <a:rect l="l" t="t" r="r" b="b"/>
            <a:pathLst>
              <a:path w="3362960">
                <a:moveTo>
                  <a:pt x="0" y="0"/>
                </a:moveTo>
                <a:lnTo>
                  <a:pt x="3362820" y="0"/>
                </a:lnTo>
              </a:path>
            </a:pathLst>
          </a:custGeom>
          <a:ln w="9117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33438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21023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07084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94670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80731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68317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54378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41964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28024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15611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01671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89257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75318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62904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48965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236551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22612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10197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96258" y="371253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027"/>
                </a:lnTo>
              </a:path>
            </a:pathLst>
          </a:custGeom>
          <a:ln w="915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01640" y="2317590"/>
            <a:ext cx="2801620" cy="716280"/>
          </a:xfrm>
          <a:custGeom>
            <a:avLst/>
            <a:gdLst/>
            <a:ahLst/>
            <a:cxnLst/>
            <a:rect l="l" t="t" r="r" b="b"/>
            <a:pathLst>
              <a:path w="2801620" h="716280">
                <a:moveTo>
                  <a:pt x="0" y="715705"/>
                </a:moveTo>
                <a:lnTo>
                  <a:pt x="186060" y="661001"/>
                </a:lnTo>
                <a:lnTo>
                  <a:pt x="373646" y="581985"/>
                </a:lnTo>
                <a:lnTo>
                  <a:pt x="559707" y="472578"/>
                </a:lnTo>
                <a:lnTo>
                  <a:pt x="747293" y="452824"/>
                </a:lnTo>
                <a:lnTo>
                  <a:pt x="933354" y="340377"/>
                </a:lnTo>
                <a:lnTo>
                  <a:pt x="1120940" y="262881"/>
                </a:lnTo>
                <a:lnTo>
                  <a:pt x="1307001" y="188423"/>
                </a:lnTo>
                <a:lnTo>
                  <a:pt x="1494587" y="66859"/>
                </a:lnTo>
                <a:lnTo>
                  <a:pt x="1680647" y="60781"/>
                </a:lnTo>
                <a:lnTo>
                  <a:pt x="1868233" y="85094"/>
                </a:lnTo>
                <a:lnTo>
                  <a:pt x="2054294" y="112446"/>
                </a:lnTo>
                <a:lnTo>
                  <a:pt x="2241880" y="89653"/>
                </a:lnTo>
                <a:lnTo>
                  <a:pt x="2427941" y="62301"/>
                </a:lnTo>
                <a:lnTo>
                  <a:pt x="2615527" y="31910"/>
                </a:lnTo>
                <a:lnTo>
                  <a:pt x="2801588" y="0"/>
                </a:lnTo>
              </a:path>
            </a:pathLst>
          </a:custGeom>
          <a:ln w="27357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00877" y="1874643"/>
            <a:ext cx="2803525" cy="670560"/>
          </a:xfrm>
          <a:custGeom>
            <a:avLst/>
            <a:gdLst/>
            <a:ahLst/>
            <a:cxnLst/>
            <a:rect l="l" t="t" r="r" b="b"/>
            <a:pathLst>
              <a:path w="2803525" h="670560">
                <a:moveTo>
                  <a:pt x="0" y="670118"/>
                </a:moveTo>
                <a:lnTo>
                  <a:pt x="187585" y="616934"/>
                </a:lnTo>
                <a:lnTo>
                  <a:pt x="373646" y="468019"/>
                </a:lnTo>
                <a:lnTo>
                  <a:pt x="561232" y="422433"/>
                </a:lnTo>
                <a:lnTo>
                  <a:pt x="747293" y="492332"/>
                </a:lnTo>
                <a:lnTo>
                  <a:pt x="934879" y="461941"/>
                </a:lnTo>
                <a:lnTo>
                  <a:pt x="1120940" y="396601"/>
                </a:lnTo>
                <a:lnTo>
                  <a:pt x="1308526" y="357092"/>
                </a:lnTo>
                <a:lnTo>
                  <a:pt x="1494587" y="311506"/>
                </a:lnTo>
                <a:lnTo>
                  <a:pt x="1682172" y="268959"/>
                </a:lnTo>
                <a:lnTo>
                  <a:pt x="1868233" y="206658"/>
                </a:lnTo>
                <a:lnTo>
                  <a:pt x="2055819" y="156513"/>
                </a:lnTo>
                <a:lnTo>
                  <a:pt x="2241880" y="118524"/>
                </a:lnTo>
                <a:lnTo>
                  <a:pt x="2429466" y="80535"/>
                </a:lnTo>
                <a:lnTo>
                  <a:pt x="2615527" y="41027"/>
                </a:lnTo>
                <a:lnTo>
                  <a:pt x="2803113" y="0"/>
                </a:lnTo>
              </a:path>
            </a:pathLst>
          </a:custGeom>
          <a:ln w="37996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01640" y="1685460"/>
            <a:ext cx="2801620" cy="401320"/>
          </a:xfrm>
          <a:custGeom>
            <a:avLst/>
            <a:gdLst/>
            <a:ahLst/>
            <a:cxnLst/>
            <a:rect l="l" t="t" r="r" b="b"/>
            <a:pathLst>
              <a:path w="2801620" h="401319">
                <a:moveTo>
                  <a:pt x="0" y="401159"/>
                </a:moveTo>
                <a:lnTo>
                  <a:pt x="186060" y="338858"/>
                </a:lnTo>
                <a:lnTo>
                  <a:pt x="373646" y="267439"/>
                </a:lnTo>
                <a:lnTo>
                  <a:pt x="559707" y="156513"/>
                </a:lnTo>
                <a:lnTo>
                  <a:pt x="747293" y="270478"/>
                </a:lnTo>
                <a:lnTo>
                  <a:pt x="933354" y="281115"/>
                </a:lnTo>
                <a:lnTo>
                  <a:pt x="1120940" y="259842"/>
                </a:lnTo>
                <a:lnTo>
                  <a:pt x="1307001" y="278076"/>
                </a:lnTo>
                <a:lnTo>
                  <a:pt x="1494587" y="200579"/>
                </a:lnTo>
                <a:lnTo>
                  <a:pt x="1680647" y="183864"/>
                </a:lnTo>
                <a:lnTo>
                  <a:pt x="1868233" y="224892"/>
                </a:lnTo>
                <a:lnTo>
                  <a:pt x="2054294" y="247685"/>
                </a:lnTo>
                <a:lnTo>
                  <a:pt x="2241880" y="209697"/>
                </a:lnTo>
                <a:lnTo>
                  <a:pt x="2427941" y="147395"/>
                </a:lnTo>
                <a:lnTo>
                  <a:pt x="2615527" y="75977"/>
                </a:lnTo>
                <a:lnTo>
                  <a:pt x="2801588" y="0"/>
                </a:lnTo>
              </a:path>
            </a:pathLst>
          </a:custGeom>
          <a:ln w="21275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30174" y="4174477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268" y="0"/>
                </a:lnTo>
              </a:path>
            </a:pathLst>
          </a:custGeom>
          <a:ln w="27351">
            <a:solidFill>
              <a:srgbClr val="31859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376705" y="4173719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268" y="0"/>
                </a:lnTo>
              </a:path>
            </a:pathLst>
          </a:custGeom>
          <a:ln w="37988">
            <a:solidFill>
              <a:srgbClr val="0000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702770" y="4174477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268" y="0"/>
                </a:lnTo>
              </a:path>
            </a:pathLst>
          </a:custGeom>
          <a:ln w="21273">
            <a:solidFill>
              <a:srgbClr val="5F5FFC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016304" y="903477"/>
            <a:ext cx="5626100" cy="7378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7538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16: Overall Price Forecast for Steam</a:t>
            </a:r>
            <a:r>
              <a:rPr sz="1000" b="1" spc="7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imes New Roman"/>
              <a:cs typeface="Times New Roman"/>
            </a:endParaRPr>
          </a:p>
          <a:p>
            <a:pPr marR="32054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16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Times New Roman"/>
              <a:cs typeface="Times New Roman"/>
            </a:endParaRPr>
          </a:p>
          <a:p>
            <a:pPr marR="320611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14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R="320611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R="3205480" algn="ctr">
              <a:lnSpc>
                <a:spcPts val="1135"/>
              </a:lnSpc>
            </a:pPr>
            <a:r>
              <a:rPr sz="1000" spc="-5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L="688340">
              <a:lnSpc>
                <a:spcPts val="1135"/>
              </a:lnSpc>
            </a:pPr>
            <a:r>
              <a:rPr sz="1000" b="1" spc="-10" dirty="0">
                <a:latin typeface="Calibri"/>
                <a:cs typeface="Calibri"/>
              </a:rPr>
              <a:t>Cost</a:t>
            </a:r>
            <a:endParaRPr sz="1000">
              <a:latin typeface="Calibri"/>
              <a:cs typeface="Calibri"/>
            </a:endParaRPr>
          </a:p>
          <a:p>
            <a:pPr marL="552450" marR="4347210" indent="161290">
              <a:lnSpc>
                <a:spcPct val="101699"/>
              </a:lnSpc>
              <a:tabLst>
                <a:tab pos="1205865" algn="l"/>
              </a:tabLst>
            </a:pPr>
            <a:r>
              <a:rPr sz="1000" b="1" spc="-5" dirty="0">
                <a:latin typeface="Calibri"/>
                <a:cs typeface="Calibri"/>
              </a:rPr>
              <a:t>per</a:t>
            </a:r>
            <a:r>
              <a:rPr sz="1500" spc="-7" baseline="2777" dirty="0">
                <a:latin typeface="Calibri"/>
                <a:cs typeface="Calibri"/>
              </a:rPr>
              <a:t> 	8  </a:t>
            </a:r>
            <a:r>
              <a:rPr sz="1000" b="1" spc="-5" dirty="0">
                <a:latin typeface="Calibri"/>
                <a:cs typeface="Calibri"/>
              </a:rPr>
              <a:t>Unit</a:t>
            </a:r>
            <a:r>
              <a:rPr sz="1000" b="1" spc="-7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($m)</a:t>
            </a:r>
            <a:endParaRPr sz="1000">
              <a:latin typeface="Calibri"/>
              <a:cs typeface="Calibri"/>
            </a:endParaRPr>
          </a:p>
          <a:p>
            <a:pPr marR="3140710" algn="ctr">
              <a:lnSpc>
                <a:spcPts val="955"/>
              </a:lnSpc>
            </a:pP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Times New Roman"/>
              <a:cs typeface="Times New Roman"/>
            </a:endParaRPr>
          </a:p>
          <a:p>
            <a:pPr marR="314071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R="314071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1174115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-</a:t>
            </a:r>
            <a:endParaRPr sz="1000">
              <a:latin typeface="Calibri"/>
              <a:cs typeface="Calibri"/>
            </a:endParaRPr>
          </a:p>
          <a:p>
            <a:pPr marL="138112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2004    2006    2008    2010    2012    2014    2016    2018    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Times New Roman"/>
              <a:cs typeface="Times New Roman"/>
            </a:endParaRPr>
          </a:p>
          <a:p>
            <a:pPr marL="1969770">
              <a:lnSpc>
                <a:spcPct val="100000"/>
              </a:lnSpc>
              <a:tabLst>
                <a:tab pos="2715895" algn="l"/>
                <a:tab pos="3686175" algn="l"/>
                <a:tab pos="4042410" algn="l"/>
              </a:tabLst>
            </a:pPr>
            <a:r>
              <a:rPr sz="1000" spc="-5" dirty="0">
                <a:latin typeface="Calibri"/>
                <a:cs typeface="Calibri"/>
              </a:rPr>
              <a:t>Min	Global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Average		Max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 marR="5080">
              <a:lnSpc>
                <a:spcPct val="1437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same regional pricing dynamics described in the Gas Turbines Chapter </a:t>
            </a:r>
            <a:r>
              <a:rPr sz="1000" dirty="0">
                <a:latin typeface="Arial"/>
                <a:cs typeface="Arial"/>
              </a:rPr>
              <a:t>apply </a:t>
            </a:r>
            <a:r>
              <a:rPr sz="1000" spc="-5" dirty="0">
                <a:latin typeface="Arial"/>
                <a:cs typeface="Arial"/>
              </a:rPr>
              <a:t>to Steam  Turbines. Manufacturers’ final price quotes are determined in large part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region of the </a:t>
            </a:r>
            <a:r>
              <a:rPr sz="1000" spc="5" dirty="0">
                <a:latin typeface="Arial"/>
                <a:cs typeface="Arial"/>
              </a:rPr>
              <a:t>end-  </a:t>
            </a:r>
            <a:r>
              <a:rPr sz="1000" spc="-5" dirty="0">
                <a:latin typeface="Arial"/>
                <a:cs typeface="Arial"/>
              </a:rPr>
              <a:t>user, rather than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actual regional cost </a:t>
            </a:r>
            <a:r>
              <a:rPr sz="1000" dirty="0">
                <a:latin typeface="Arial"/>
                <a:cs typeface="Arial"/>
              </a:rPr>
              <a:t>differences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manufacturing. Manufacturers such as  Bharat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Electricals </a:t>
            </a:r>
            <a:r>
              <a:rPr sz="1000" dirty="0">
                <a:latin typeface="Arial"/>
                <a:cs typeface="Arial"/>
              </a:rPr>
              <a:t>Limited </a:t>
            </a:r>
            <a:r>
              <a:rPr sz="1000" spc="-5" dirty="0">
                <a:latin typeface="Arial"/>
                <a:cs typeface="Arial"/>
              </a:rPr>
              <a:t>(BHEL), Shanghai Electric, and Dongfang Electric</a:t>
            </a:r>
            <a:r>
              <a:rPr sz="975" spc="-7" baseline="42735" dirty="0">
                <a:latin typeface="Arial"/>
                <a:cs typeface="Arial"/>
              </a:rPr>
              <a:t>1</a:t>
            </a:r>
            <a:r>
              <a:rPr sz="1000" spc="-5" dirty="0">
                <a:latin typeface="Arial"/>
                <a:cs typeface="Arial"/>
              </a:rPr>
              <a:t>, are exceptions  to this </a:t>
            </a:r>
            <a:r>
              <a:rPr sz="1000" dirty="0">
                <a:latin typeface="Arial"/>
                <a:cs typeface="Arial"/>
              </a:rPr>
              <a:t>maxim, </a:t>
            </a:r>
            <a:r>
              <a:rPr sz="1000" spc="-5" dirty="0">
                <a:latin typeface="Arial"/>
                <a:cs typeface="Arial"/>
              </a:rPr>
              <a:t>but these </a:t>
            </a:r>
            <a:r>
              <a:rPr sz="1000" dirty="0">
                <a:latin typeface="Arial"/>
                <a:cs typeface="Arial"/>
              </a:rPr>
              <a:t>firms </a:t>
            </a:r>
            <a:r>
              <a:rPr sz="1000" spc="-5" dirty="0">
                <a:latin typeface="Arial"/>
                <a:cs typeface="Arial"/>
              </a:rPr>
              <a:t>rarely sell units outside of their </a:t>
            </a:r>
            <a:r>
              <a:rPr sz="1000" dirty="0">
                <a:latin typeface="Arial"/>
                <a:cs typeface="Arial"/>
              </a:rPr>
              <a:t>home </a:t>
            </a:r>
            <a:r>
              <a:rPr sz="1000" spc="-5" dirty="0">
                <a:latin typeface="Arial"/>
                <a:cs typeface="Arial"/>
              </a:rPr>
              <a:t>countries. For example, 89% of  Shanghai Electric’s overall sales </a:t>
            </a:r>
            <a:r>
              <a:rPr sz="1000" spc="-10" dirty="0">
                <a:latin typeface="Arial"/>
                <a:cs typeface="Arial"/>
              </a:rPr>
              <a:t>were </a:t>
            </a:r>
            <a:r>
              <a:rPr sz="1000" spc="-5" dirty="0">
                <a:latin typeface="Arial"/>
                <a:cs typeface="Arial"/>
              </a:rPr>
              <a:t>to China in </a:t>
            </a:r>
            <a:r>
              <a:rPr sz="1000" dirty="0">
                <a:latin typeface="Arial"/>
                <a:cs typeface="Arial"/>
              </a:rPr>
              <a:t>2011 </a:t>
            </a:r>
            <a:r>
              <a:rPr sz="1000" spc="-5" dirty="0">
                <a:latin typeface="Arial"/>
                <a:cs typeface="Arial"/>
              </a:rPr>
              <a:t>($9.6b out of $10.8b). This reinforces the  necessity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global manufacturers selling in these regions to </a:t>
            </a:r>
            <a:r>
              <a:rPr sz="1000" dirty="0">
                <a:latin typeface="Arial"/>
                <a:cs typeface="Arial"/>
              </a:rPr>
              <a:t>meet </a:t>
            </a:r>
            <a:r>
              <a:rPr sz="1000" spc="-5" dirty="0">
                <a:latin typeface="Arial"/>
                <a:cs typeface="Arial"/>
              </a:rPr>
              <a:t>local price levels, but does not  apply competitive pressure in higher cost environments such as North </a:t>
            </a:r>
            <a:r>
              <a:rPr sz="1000" dirty="0">
                <a:latin typeface="Arial"/>
                <a:cs typeface="Arial"/>
              </a:rPr>
              <a:t>America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Western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Europe.</a:t>
            </a:r>
            <a:endParaRPr sz="1000">
              <a:latin typeface="Arial"/>
              <a:cs typeface="Arial"/>
            </a:endParaRPr>
          </a:p>
          <a:p>
            <a:pPr marL="12700" marR="92710">
              <a:lnSpc>
                <a:spcPct val="1437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regional price differentials are similar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those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Gas Turbines. Also </a:t>
            </a:r>
            <a:r>
              <a:rPr sz="1000" dirty="0">
                <a:latin typeface="Arial"/>
                <a:cs typeface="Arial"/>
              </a:rPr>
              <a:t>similar </a:t>
            </a:r>
            <a:r>
              <a:rPr sz="1000" spc="-5" dirty="0">
                <a:latin typeface="Arial"/>
                <a:cs typeface="Arial"/>
              </a:rPr>
              <a:t>are the </a:t>
            </a:r>
            <a:r>
              <a:rPr sz="1000" spc="-10" dirty="0">
                <a:latin typeface="Arial"/>
                <a:cs typeface="Arial"/>
              </a:rPr>
              <a:t>ways </a:t>
            </a:r>
            <a:r>
              <a:rPr sz="1000" spc="-5" dirty="0">
                <a:latin typeface="Arial"/>
                <a:cs typeface="Arial"/>
              </a:rPr>
              <a:t>that  manufacturers bring down manufacturing costs to protect margins.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can use </a:t>
            </a:r>
            <a:r>
              <a:rPr sz="1000" dirty="0">
                <a:latin typeface="Arial"/>
                <a:cs typeface="Arial"/>
              </a:rPr>
              <a:t>lower-cost  </a:t>
            </a:r>
            <a:r>
              <a:rPr sz="1000" spc="-5" dirty="0">
                <a:latin typeface="Arial"/>
                <a:cs typeface="Arial"/>
              </a:rPr>
              <a:t>materials, 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less costly valves, package components, and blade technology, along with  cutting custom engineering. Examples of regional pricing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include:</a:t>
            </a:r>
            <a:endParaRPr sz="1000">
              <a:latin typeface="Arial"/>
              <a:cs typeface="Arial"/>
            </a:endParaRPr>
          </a:p>
          <a:p>
            <a:pPr marL="469265" marR="20955" indent="-227965">
              <a:lnSpc>
                <a:spcPct val="143000"/>
              </a:lnSpc>
              <a:spcBef>
                <a:spcPts val="6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dirty="0">
                <a:latin typeface="Arial"/>
                <a:cs typeface="Arial"/>
              </a:rPr>
              <a:t>When </a:t>
            </a:r>
            <a:r>
              <a:rPr sz="1000" spc="-5" dirty="0">
                <a:latin typeface="Arial"/>
                <a:cs typeface="Arial"/>
              </a:rPr>
              <a:t>MHI sold a steam turbine to Baotou Iron &amp; Steel, </a:t>
            </a:r>
            <a:r>
              <a:rPr sz="1000" spc="-10" dirty="0">
                <a:latin typeface="Arial"/>
                <a:cs typeface="Arial"/>
              </a:rPr>
              <a:t>it </a:t>
            </a:r>
            <a:r>
              <a:rPr sz="1000" spc="-5" dirty="0">
                <a:latin typeface="Arial"/>
                <a:cs typeface="Arial"/>
              </a:rPr>
              <a:t>priced the unit </a:t>
            </a:r>
            <a:r>
              <a:rPr sz="1000" dirty="0">
                <a:latin typeface="Arial"/>
                <a:cs typeface="Arial"/>
              </a:rPr>
              <a:t>roughly </a:t>
            </a:r>
            <a:r>
              <a:rPr sz="1000" spc="-5" dirty="0">
                <a:latin typeface="Arial"/>
                <a:cs typeface="Arial"/>
              </a:rPr>
              <a:t>20% below  US levels - $8m instead of</a:t>
            </a:r>
            <a:r>
              <a:rPr sz="1000" dirty="0">
                <a:latin typeface="Arial"/>
                <a:cs typeface="Arial"/>
              </a:rPr>
              <a:t> $10m.</a:t>
            </a:r>
            <a:endParaRPr sz="1000">
              <a:latin typeface="Arial"/>
              <a:cs typeface="Arial"/>
            </a:endParaRPr>
          </a:p>
          <a:p>
            <a:pPr marL="469265" marR="26670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 and Alstom both </a:t>
            </a:r>
            <a:r>
              <a:rPr sz="1000" dirty="0">
                <a:latin typeface="Arial"/>
                <a:cs typeface="Arial"/>
              </a:rPr>
              <a:t>made major </a:t>
            </a:r>
            <a:r>
              <a:rPr sz="1000" spc="-5" dirty="0">
                <a:latin typeface="Arial"/>
                <a:cs typeface="Arial"/>
              </a:rPr>
              <a:t>sales to buyers in India (Reliance Power and GVK  Industries, respectively). After </a:t>
            </a:r>
            <a:r>
              <a:rPr sz="1000" dirty="0">
                <a:latin typeface="Arial"/>
                <a:cs typeface="Arial"/>
              </a:rPr>
              <a:t>isolating </a:t>
            </a:r>
            <a:r>
              <a:rPr sz="1000" spc="-5" dirty="0">
                <a:latin typeface="Arial"/>
                <a:cs typeface="Arial"/>
              </a:rPr>
              <a:t>other variables such as economies of scale and  bundling discounts, the steam turbines sold </a:t>
            </a:r>
            <a:r>
              <a:rPr sz="1000" dirty="0">
                <a:latin typeface="Arial"/>
                <a:cs typeface="Arial"/>
              </a:rPr>
              <a:t>for 15-20% </a:t>
            </a:r>
            <a:r>
              <a:rPr sz="1000" spc="-5" dirty="0">
                <a:latin typeface="Arial"/>
                <a:cs typeface="Arial"/>
              </a:rPr>
              <a:t>less than benchmark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levels.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40818" y="1217444"/>
            <a:ext cx="5267960" cy="3077210"/>
          </a:xfrm>
          <a:custGeom>
            <a:avLst/>
            <a:gdLst/>
            <a:ahLst/>
            <a:cxnLst/>
            <a:rect l="l" t="t" r="r" b="b"/>
            <a:pathLst>
              <a:path w="5267959" h="3077210">
                <a:moveTo>
                  <a:pt x="0" y="3077077"/>
                </a:moveTo>
                <a:lnTo>
                  <a:pt x="5267656" y="3077077"/>
                </a:lnTo>
                <a:lnTo>
                  <a:pt x="5267656" y="0"/>
                </a:lnTo>
                <a:lnTo>
                  <a:pt x="0" y="0"/>
                </a:lnTo>
                <a:lnTo>
                  <a:pt x="0" y="3077077"/>
                </a:lnTo>
                <a:close/>
              </a:path>
            </a:pathLst>
          </a:custGeom>
          <a:ln w="91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55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44904" y="847851"/>
            <a:ext cx="5341620" cy="1706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0665" marR="46990" indent="-227965">
              <a:lnSpc>
                <a:spcPct val="1435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When TGM </a:t>
            </a:r>
            <a:r>
              <a:rPr sz="1000" spc="-10" dirty="0">
                <a:latin typeface="Arial"/>
                <a:cs typeface="Arial"/>
              </a:rPr>
              <a:t>Kanis </a:t>
            </a:r>
            <a:r>
              <a:rPr sz="1000" spc="-5" dirty="0">
                <a:latin typeface="Arial"/>
                <a:cs typeface="Arial"/>
              </a:rPr>
              <a:t>sold a 48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turbine to South African paper producer Mondi, it </a:t>
            </a:r>
            <a:r>
              <a:rPr sz="1000" dirty="0">
                <a:latin typeface="Arial"/>
                <a:cs typeface="Arial"/>
              </a:rPr>
              <a:t>marked 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price </a:t>
            </a:r>
            <a:r>
              <a:rPr sz="1000" spc="-5" dirty="0">
                <a:latin typeface="Arial"/>
                <a:cs typeface="Arial"/>
              </a:rPr>
              <a:t>of the unit down </a:t>
            </a:r>
            <a:r>
              <a:rPr sz="1000" dirty="0">
                <a:latin typeface="Arial"/>
                <a:cs typeface="Arial"/>
              </a:rPr>
              <a:t>slightly </a:t>
            </a:r>
            <a:r>
              <a:rPr sz="1000" spc="-5" dirty="0">
                <a:latin typeface="Arial"/>
                <a:cs typeface="Arial"/>
              </a:rPr>
              <a:t>(approximately 5%) from typical price </a:t>
            </a:r>
            <a:r>
              <a:rPr sz="1000" spc="-10" dirty="0">
                <a:latin typeface="Arial"/>
                <a:cs typeface="Arial"/>
              </a:rPr>
              <a:t>levels </a:t>
            </a:r>
            <a:r>
              <a:rPr sz="1000" spc="-5" dirty="0">
                <a:latin typeface="Arial"/>
                <a:cs typeface="Arial"/>
              </a:rPr>
              <a:t>in Brazil,  which are </a:t>
            </a:r>
            <a:r>
              <a:rPr sz="1000" dirty="0">
                <a:latin typeface="Arial"/>
                <a:cs typeface="Arial"/>
              </a:rPr>
              <a:t>already </a:t>
            </a:r>
            <a:r>
              <a:rPr sz="1000" spc="-5" dirty="0">
                <a:latin typeface="Arial"/>
                <a:cs typeface="Arial"/>
              </a:rPr>
              <a:t>10% lower than US price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levels.</a:t>
            </a:r>
            <a:endParaRPr sz="1000">
              <a:latin typeface="Arial"/>
              <a:cs typeface="Arial"/>
            </a:endParaRPr>
          </a:p>
          <a:p>
            <a:pPr marL="240665" marR="5080" indent="-227965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 sale of a combined-cycle steam turbine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EGAT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Thailand carried an 18%  regional pricing discount,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as a discount of approximately 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bundling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steam  turbine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gas turbine and plant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package.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33985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12: </a:t>
            </a:r>
            <a:r>
              <a:rPr sz="1000" b="1" spc="-5" dirty="0">
                <a:latin typeface="Arial"/>
                <a:cs typeface="Arial"/>
              </a:rPr>
              <a:t>Regional Price Variations </a:t>
            </a:r>
            <a:r>
              <a:rPr sz="1000" b="1" dirty="0">
                <a:latin typeface="Arial"/>
                <a:cs typeface="Arial"/>
              </a:rPr>
              <a:t>over Time </a:t>
            </a:r>
            <a:r>
              <a:rPr sz="1000" b="1" spc="-5" dirty="0">
                <a:latin typeface="Arial"/>
                <a:cs typeface="Arial"/>
              </a:rPr>
              <a:t>for Steam Turbines</a:t>
            </a:r>
            <a:r>
              <a:rPr sz="1000" b="1" spc="1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Compressors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01750" y="2696209"/>
          <a:ext cx="4965065" cy="2693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1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8223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Region/Country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Today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North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Latin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America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Europe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2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Africa*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India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Russia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173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China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528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Japan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191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Other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Asia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272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8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0.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R w="12191">
                      <a:solidFill>
                        <a:srgbClr val="336699"/>
                      </a:solidFill>
                      <a:prstDash val="solid"/>
                    </a:lnR>
                    <a:lnB w="12191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359153" y="5380100"/>
            <a:ext cx="2827655" cy="389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Notes</a:t>
            </a:r>
            <a:r>
              <a:rPr sz="1000" spc="-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47625"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latin typeface="Arial"/>
                <a:cs typeface="Arial"/>
              </a:rPr>
              <a:t>“*” </a:t>
            </a:r>
            <a:r>
              <a:rPr sz="1000" dirty="0">
                <a:latin typeface="Arial"/>
                <a:cs typeface="Arial"/>
              </a:rPr>
              <a:t>means </a:t>
            </a:r>
            <a:r>
              <a:rPr sz="1000" spc="-5" dirty="0">
                <a:latin typeface="Arial"/>
                <a:cs typeface="Arial"/>
              </a:rPr>
              <a:t>supplied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foreign manufacturers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only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6143624"/>
            <a:ext cx="5741670" cy="3246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5.3.1	</a:t>
            </a:r>
            <a:r>
              <a:rPr sz="1000" b="1" spc="-5" dirty="0">
                <a:latin typeface="Arial"/>
                <a:cs typeface="Arial"/>
              </a:rPr>
              <a:t>Price Differences </a:t>
            </a:r>
            <a:r>
              <a:rPr sz="1000" b="1" dirty="0">
                <a:latin typeface="Arial"/>
                <a:cs typeface="Arial"/>
              </a:rPr>
              <a:t>by </a:t>
            </a:r>
            <a:r>
              <a:rPr sz="1000" b="1" spc="-5" dirty="0">
                <a:latin typeface="Arial"/>
                <a:cs typeface="Arial"/>
              </a:rPr>
              <a:t>Technology, </a:t>
            </a:r>
            <a:r>
              <a:rPr sz="1000" b="1" dirty="0">
                <a:latin typeface="Arial"/>
                <a:cs typeface="Arial"/>
              </a:rPr>
              <a:t>Model, </a:t>
            </a:r>
            <a:r>
              <a:rPr sz="1000" b="1" spc="-5" dirty="0">
                <a:latin typeface="Arial"/>
                <a:cs typeface="Arial"/>
              </a:rPr>
              <a:t>and</a:t>
            </a:r>
            <a:r>
              <a:rPr sz="1000" b="1" spc="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Feature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000"/>
              </a:lnSpc>
              <a:spcBef>
                <a:spcPts val="625"/>
              </a:spcBef>
            </a:pPr>
            <a:r>
              <a:rPr sz="1000" spc="-5" dirty="0">
                <a:latin typeface="Arial"/>
                <a:cs typeface="Arial"/>
              </a:rPr>
              <a:t>Output rating determines the size of the steam turbine, and has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impact on unit cost. Cost per  </a:t>
            </a:r>
            <a:r>
              <a:rPr sz="1000" spc="-15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falls with higher output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ratings.</a:t>
            </a:r>
            <a:endParaRPr sz="1000">
              <a:latin typeface="Arial"/>
              <a:cs typeface="Arial"/>
            </a:endParaRPr>
          </a:p>
          <a:p>
            <a:pPr marL="127000" marR="173355">
              <a:lnSpc>
                <a:spcPct val="1441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For the smaller reference unit, a </a:t>
            </a:r>
            <a:r>
              <a:rPr sz="1000" dirty="0">
                <a:latin typeface="Arial"/>
                <a:cs typeface="Arial"/>
              </a:rPr>
              <a:t>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drive, costs move in a linear  pattern as power rating increases or decreases. A 30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costs </a:t>
            </a:r>
            <a:r>
              <a:rPr sz="1000" dirty="0">
                <a:latin typeface="Arial"/>
                <a:cs typeface="Arial"/>
              </a:rPr>
              <a:t>approximately </a:t>
            </a:r>
            <a:r>
              <a:rPr sz="1000" spc="-5" dirty="0">
                <a:latin typeface="Arial"/>
                <a:cs typeface="Arial"/>
              </a:rPr>
              <a:t>$1.82m less  than a </a:t>
            </a:r>
            <a:r>
              <a:rPr sz="1000" dirty="0">
                <a:latin typeface="Arial"/>
                <a:cs typeface="Arial"/>
              </a:rPr>
              <a:t>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</a:t>
            </a:r>
            <a:r>
              <a:rPr sz="1000" dirty="0">
                <a:latin typeface="Arial"/>
                <a:cs typeface="Arial"/>
              </a:rPr>
              <a:t>($5.2m) </a:t>
            </a:r>
            <a:r>
              <a:rPr sz="1000" spc="-5" dirty="0">
                <a:latin typeface="Arial"/>
                <a:cs typeface="Arial"/>
              </a:rPr>
              <a:t>at 140 bar steam pressure, and a 70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steam turbine costs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roughly</a:t>
            </a:r>
            <a:endParaRPr sz="1000">
              <a:latin typeface="Arial"/>
              <a:cs typeface="Arial"/>
            </a:endParaRPr>
          </a:p>
          <a:p>
            <a:pPr marL="127000" marR="38735">
              <a:lnSpc>
                <a:spcPts val="1730"/>
              </a:lnSpc>
              <a:spcBef>
                <a:spcPts val="130"/>
              </a:spcBef>
            </a:pPr>
            <a:r>
              <a:rPr sz="1000" spc="-5" dirty="0">
                <a:latin typeface="Arial"/>
                <a:cs typeface="Arial"/>
              </a:rPr>
              <a:t>$1.82m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($8.8m). Manufacturing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-10" dirty="0">
                <a:latin typeface="Arial"/>
                <a:cs typeface="Arial"/>
              </a:rPr>
              <a:t>scale </a:t>
            </a:r>
            <a:r>
              <a:rPr sz="1000" spc="-5" dirty="0">
                <a:latin typeface="Arial"/>
                <a:cs typeface="Arial"/>
              </a:rPr>
              <a:t>are not typically </a:t>
            </a:r>
            <a:r>
              <a:rPr sz="1000" dirty="0">
                <a:latin typeface="Arial"/>
                <a:cs typeface="Arial"/>
              </a:rPr>
              <a:t>realized for </a:t>
            </a:r>
            <a:r>
              <a:rPr sz="1000" spc="-5" dirty="0">
                <a:latin typeface="Arial"/>
                <a:cs typeface="Arial"/>
              </a:rPr>
              <a:t>units in this  size </a:t>
            </a:r>
            <a:r>
              <a:rPr sz="1000" dirty="0">
                <a:latin typeface="Arial"/>
                <a:cs typeface="Arial"/>
              </a:rPr>
              <a:t>range </a:t>
            </a:r>
            <a:r>
              <a:rPr sz="1000" spc="-5" dirty="0">
                <a:latin typeface="Arial"/>
                <a:cs typeface="Arial"/>
              </a:rPr>
              <a:t>because casing thickness and rotor </a:t>
            </a:r>
            <a:r>
              <a:rPr sz="1000" dirty="0">
                <a:latin typeface="Arial"/>
                <a:cs typeface="Arial"/>
              </a:rPr>
              <a:t>metallurgy </a:t>
            </a:r>
            <a:r>
              <a:rPr sz="1000" spc="-5" dirty="0">
                <a:latin typeface="Arial"/>
                <a:cs typeface="Arial"/>
              </a:rPr>
              <a:t>to cope with higher internal temperatures  scale up </a:t>
            </a:r>
            <a:r>
              <a:rPr sz="1000" dirty="0">
                <a:latin typeface="Arial"/>
                <a:cs typeface="Arial"/>
              </a:rPr>
              <a:t>directly </a:t>
            </a:r>
            <a:r>
              <a:rPr sz="1000" spc="-5" dirty="0">
                <a:latin typeface="Arial"/>
                <a:cs typeface="Arial"/>
              </a:rPr>
              <a:t>with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output.</a:t>
            </a:r>
            <a:endParaRPr sz="1000">
              <a:latin typeface="Arial"/>
              <a:cs typeface="Arial"/>
            </a:endParaRPr>
          </a:p>
          <a:p>
            <a:pPr marL="127000" marR="5080">
              <a:lnSpc>
                <a:spcPct val="143800"/>
              </a:lnSpc>
              <a:spcBef>
                <a:spcPts val="455"/>
              </a:spcBef>
            </a:pPr>
            <a:r>
              <a:rPr sz="1000" spc="-5" dirty="0">
                <a:latin typeface="Arial"/>
                <a:cs typeface="Arial"/>
              </a:rPr>
              <a:t>For the higher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range, </a:t>
            </a:r>
            <a:r>
              <a:rPr sz="1000" dirty="0">
                <a:latin typeface="Arial"/>
                <a:cs typeface="Arial"/>
              </a:rPr>
              <a:t>100-140 MW, </a:t>
            </a:r>
            <a:r>
              <a:rPr sz="1000" spc="-5" dirty="0">
                <a:latin typeface="Arial"/>
                <a:cs typeface="Arial"/>
              </a:rPr>
              <a:t>the steam turbines use a </a:t>
            </a:r>
            <a:r>
              <a:rPr sz="1000" dirty="0">
                <a:latin typeface="Arial"/>
                <a:cs typeface="Arial"/>
              </a:rPr>
              <a:t>dual </a:t>
            </a:r>
            <a:r>
              <a:rPr sz="1000" spc="-5" dirty="0">
                <a:latin typeface="Arial"/>
                <a:cs typeface="Arial"/>
              </a:rPr>
              <a:t>casing to handle higher  pressures. This causes a step change in unit cost but allows an increase in </a:t>
            </a:r>
            <a:r>
              <a:rPr sz="1000" dirty="0">
                <a:latin typeface="Arial"/>
                <a:cs typeface="Arial"/>
              </a:rPr>
              <a:t>economies </a:t>
            </a:r>
            <a:r>
              <a:rPr sz="1000" spc="-5" dirty="0">
                <a:latin typeface="Arial"/>
                <a:cs typeface="Arial"/>
              </a:rPr>
              <a:t>of scale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a single unit because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the first casing needs to be </a:t>
            </a:r>
            <a:r>
              <a:rPr sz="1000" dirty="0">
                <a:latin typeface="Arial"/>
                <a:cs typeface="Arial"/>
              </a:rPr>
              <a:t>thicker </a:t>
            </a:r>
            <a:r>
              <a:rPr sz="1000" spc="-5" dirty="0">
                <a:latin typeface="Arial"/>
                <a:cs typeface="Arial"/>
              </a:rPr>
              <a:t>to handle higher </a:t>
            </a:r>
            <a:r>
              <a:rPr sz="100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pressures. </a:t>
            </a:r>
            <a:r>
              <a:rPr sz="1000" spc="-10" dirty="0">
                <a:latin typeface="Arial"/>
                <a:cs typeface="Arial"/>
              </a:rPr>
              <a:t>As  </a:t>
            </a:r>
            <a:r>
              <a:rPr sz="1000" spc="-5" dirty="0">
                <a:latin typeface="Arial"/>
                <a:cs typeface="Arial"/>
              </a:rPr>
              <a:t>a result, increases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unit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slow as the power rating increases. A 120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 costs $2.6m </a:t>
            </a:r>
            <a:r>
              <a:rPr sz="1000" dirty="0">
                <a:latin typeface="Arial"/>
                <a:cs typeface="Arial"/>
              </a:rPr>
              <a:t>more  </a:t>
            </a:r>
            <a:r>
              <a:rPr sz="1000" spc="-5" dirty="0">
                <a:latin typeface="Arial"/>
                <a:cs typeface="Arial"/>
              </a:rPr>
              <a:t>than a 100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turbine, and a 140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dirty="0">
                <a:latin typeface="Arial"/>
                <a:cs typeface="Arial"/>
              </a:rPr>
              <a:t>machine </a:t>
            </a:r>
            <a:r>
              <a:rPr sz="1000" spc="-5" dirty="0">
                <a:latin typeface="Arial"/>
                <a:cs typeface="Arial"/>
              </a:rPr>
              <a:t>costs $2.4m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one rated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120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MW.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84300" y="913637"/>
            <a:ext cx="5593080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13: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30-70 </a:t>
            </a:r>
            <a:r>
              <a:rPr sz="1000" b="1" spc="5" dirty="0">
                <a:latin typeface="Arial"/>
                <a:cs typeface="Arial"/>
              </a:rPr>
              <a:t>MW </a:t>
            </a:r>
            <a:r>
              <a:rPr sz="1000" b="1" spc="-5" dirty="0">
                <a:latin typeface="Arial"/>
                <a:cs typeface="Arial"/>
              </a:rPr>
              <a:t>Steam Turbine for  Mechanical</a:t>
            </a:r>
            <a:r>
              <a:rPr sz="1000" b="1" spc="-5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Drive</a:t>
            </a:r>
            <a:endParaRPr sz="1000">
              <a:latin typeface="Arial"/>
              <a:cs typeface="Arial"/>
            </a:endParaRPr>
          </a:p>
          <a:p>
            <a:pPr marL="113030" algn="ctr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916" y="1577593"/>
          <a:ext cx="6156960" cy="4130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4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0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49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0858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39700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997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9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 marR="138430">
                        <a:lnSpc>
                          <a:spcPct val="143000"/>
                        </a:lnSpc>
                        <a:spcBef>
                          <a:spcPts val="85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  Rating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6379">
                        <a:lnSpc>
                          <a:spcPct val="100000"/>
                        </a:lnSpc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(50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40029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reference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 marR="114935" indent="20955" algn="just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turbine output  rating from 50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30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unit cost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by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77800" indent="-94615" algn="just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$1.82m.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</a:t>
                      </a:r>
                      <a:r>
                        <a:rPr sz="1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power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77800" marR="175895" algn="ctr">
                        <a:lnSpc>
                          <a:spcPct val="110300"/>
                        </a:lnSpc>
                        <a:spcBef>
                          <a:spcPts val="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rating to 70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raises  unit cost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$1.82m.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8265" marR="81915" indent="-3175" algn="ctr">
                        <a:lnSpc>
                          <a:spcPct val="1103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are linear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units  in this range, as materials and  engineering costs scale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up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directly  with the larger turbine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sizes.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60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 marR="428625">
                        <a:lnSpc>
                          <a:spcPct val="144000"/>
                        </a:lnSpc>
                        <a:spcBef>
                          <a:spcPts val="894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Steam  Pr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75895" marR="136525" indent="2540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140 bar at 50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reference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04775" marR="100965" algn="ctr">
                        <a:lnSpc>
                          <a:spcPct val="1103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pressure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rating  from 140 bar to 120 bar  cuts unit cost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$1.6m.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160 bar  costs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only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$0.65m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5410" marR="102235" algn="ctr">
                        <a:lnSpc>
                          <a:spcPct val="110100"/>
                        </a:lnSpc>
                        <a:spcBef>
                          <a:spcPts val="2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increases slow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rapidly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 steam pressure increases for  smaller turbines due to the  comparatively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small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internal  diameter of the turbine, which  necessitates a smaller increase in  casing thickness with steam  pressure.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9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2230" marR="231775">
                        <a:lnSpc>
                          <a:spcPct val="144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Cost per</a:t>
                      </a:r>
                      <a:r>
                        <a:rPr sz="10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kW  Installed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marR="75565" indent="-635" algn="ctr">
                        <a:lnSpc>
                          <a:spcPct val="110100"/>
                        </a:lnSpc>
                        <a:spcBef>
                          <a:spcPts val="9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$140 as reference  point (50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 at  steam pressure of  140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bar)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marR="89535" indent="4445" algn="ctr">
                        <a:lnSpc>
                          <a:spcPct val="110100"/>
                        </a:lnSpc>
                        <a:spcBef>
                          <a:spcPts val="9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Increasing unit output  from 50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70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cost per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kW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$140 to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$126.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marR="81915" indent="-6350" algn="ctr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Cost per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falls rapidly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steam  turbines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this range due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 dramatic increase in unit efficiency  (smaller units are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markedly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less  efficient).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12192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9792" y="5697092"/>
            <a:ext cx="5793105" cy="1120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changes others, and cost impact may not </a:t>
            </a:r>
            <a:r>
              <a:rPr sz="1000" i="1" dirty="0">
                <a:latin typeface="Arial"/>
                <a:cs typeface="Arial"/>
              </a:rPr>
              <a:t>be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23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299085" marR="5080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Prices do not include steam turbine package components such as HRSG, </a:t>
            </a:r>
            <a:r>
              <a:rPr sz="1000" dirty="0">
                <a:latin typeface="Arial"/>
                <a:cs typeface="Arial"/>
              </a:rPr>
              <a:t>electrical </a:t>
            </a:r>
            <a:r>
              <a:rPr sz="1000" spc="-5" dirty="0">
                <a:latin typeface="Arial"/>
                <a:cs typeface="Arial"/>
              </a:rPr>
              <a:t>generator,  support structures, or exhaust </a:t>
            </a:r>
            <a:r>
              <a:rPr sz="1000" dirty="0">
                <a:latin typeface="Arial"/>
                <a:cs typeface="Arial"/>
              </a:rPr>
              <a:t>stacks. </a:t>
            </a:r>
            <a:r>
              <a:rPr sz="1000" spc="-5" dirty="0">
                <a:latin typeface="Arial"/>
                <a:cs typeface="Arial"/>
              </a:rPr>
              <a:t>This facilitates a direct comparison between turbine costs,  eliminating multiple components that are either outsourced (made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different manufacturer and  packaged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turbine supplier) or </a:t>
            </a:r>
            <a:r>
              <a:rPr sz="1000" dirty="0">
                <a:latin typeface="Arial"/>
                <a:cs typeface="Arial"/>
              </a:rPr>
              <a:t>excluded </a:t>
            </a:r>
            <a:r>
              <a:rPr sz="1000" spc="-5" dirty="0">
                <a:latin typeface="Arial"/>
                <a:cs typeface="Arial"/>
              </a:rPr>
              <a:t>entirely from some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contracts.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58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72692" y="913637"/>
            <a:ext cx="5528945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43050" marR="5080" indent="-1530985">
              <a:lnSpc>
                <a:spcPts val="1150"/>
              </a:lnSpc>
            </a:pPr>
            <a:r>
              <a:rPr sz="1000" b="1" dirty="0">
                <a:latin typeface="Arial"/>
                <a:cs typeface="Arial"/>
              </a:rPr>
              <a:t>Table </a:t>
            </a:r>
            <a:r>
              <a:rPr sz="1000" b="1" spc="-10" dirty="0">
                <a:latin typeface="Arial"/>
                <a:cs typeface="Arial"/>
              </a:rPr>
              <a:t>14: </a:t>
            </a:r>
            <a:r>
              <a:rPr sz="1000" b="1" spc="-5" dirty="0">
                <a:latin typeface="Arial"/>
                <a:cs typeface="Arial"/>
              </a:rPr>
              <a:t>Incremental Cost per Extra Parameter or Feature for a 100-140 </a:t>
            </a:r>
            <a:r>
              <a:rPr sz="1000" b="1" dirty="0">
                <a:latin typeface="Arial"/>
                <a:cs typeface="Arial"/>
              </a:rPr>
              <a:t>MW </a:t>
            </a:r>
            <a:r>
              <a:rPr sz="1000" b="1" spc="-5" dirty="0">
                <a:latin typeface="Arial"/>
                <a:cs typeface="Arial"/>
              </a:rPr>
              <a:t>Steam Turbine  for Combined-Cycle Power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Generation</a:t>
            </a:r>
            <a:endParaRPr sz="1000">
              <a:latin typeface="Arial"/>
              <a:cs typeface="Arial"/>
            </a:endParaRPr>
          </a:p>
          <a:p>
            <a:pPr marL="1490980">
              <a:lnSpc>
                <a:spcPct val="100000"/>
              </a:lnSpc>
              <a:spcBef>
                <a:spcPts val="535"/>
              </a:spcBef>
            </a:pPr>
            <a:r>
              <a:rPr sz="1000" spc="-5" dirty="0">
                <a:latin typeface="Arial"/>
                <a:cs typeface="Arial"/>
              </a:rPr>
              <a:t>(based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the reference unit specified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above)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5916" y="1577593"/>
          <a:ext cx="6156960" cy="4130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3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0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831">
                <a:tc>
                  <a:txBody>
                    <a:bodyPr/>
                    <a:lstStyle/>
                    <a:p>
                      <a:pPr marL="310515" marR="108585" indent="-161925">
                        <a:lnSpc>
                          <a:spcPts val="173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Parameter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 Feature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Unit of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Measure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Indicative Cost</a:t>
                      </a:r>
                      <a:r>
                        <a:rPr sz="1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Impact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67995">
                        <a:lnSpc>
                          <a:spcPct val="100000"/>
                        </a:lnSpc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Notes /</a:t>
                      </a:r>
                      <a:r>
                        <a:rPr sz="10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Comments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49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 marR="138430">
                        <a:lnSpc>
                          <a:spcPct val="144000"/>
                        </a:lnSpc>
                        <a:spcBef>
                          <a:spcPts val="894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Output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Power  Rating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6670" algn="ctr">
                        <a:lnSpc>
                          <a:spcPct val="10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120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reference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4615" marR="92075" algn="ctr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turbine output  rating from 120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100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reduces unit cost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by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1440" marR="86995" indent="-3175" algn="ctr">
                        <a:lnSpc>
                          <a:spcPct val="11010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$2.6m. Increasing power  rating to 140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only  raises unit cost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$2.37m.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L="94615" marR="79375" indent="-1270" algn="ctr">
                        <a:lnSpc>
                          <a:spcPct val="110200"/>
                        </a:lnSpc>
                        <a:spcBef>
                          <a:spcPts val="29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For turbines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combined-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cycle plant range, cost increases  slow as the size of the unit  increases because incremental  power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output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can be achieved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adding another stage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 turbine, instead of scaling the  entire unit</a:t>
                      </a:r>
                      <a:r>
                        <a:rPr sz="10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up.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192">
                      <a:solidFill>
                        <a:srgbClr val="33669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08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2230" marR="428625">
                        <a:lnSpc>
                          <a:spcPct val="144000"/>
                        </a:lnSpc>
                        <a:spcBef>
                          <a:spcPts val="84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Steam  Pr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75895" marR="144780" indent="2540">
                        <a:lnSpc>
                          <a:spcPct val="110000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140 bar at 50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as reference</a:t>
                      </a:r>
                      <a:r>
                        <a:rPr sz="1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point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8585" marR="104775" indent="-1270" algn="ctr">
                        <a:lnSpc>
                          <a:spcPct val="110000"/>
                        </a:lnSpc>
                        <a:spcBef>
                          <a:spcPts val="96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Reducing pressure rating  from 140 bar to 120 bar  cuts unit cost 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by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1.3m.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Increasing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it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160 bar  costs an additional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$1.2m.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2555" marB="0"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92075" indent="-635" algn="ctr">
                        <a:lnSpc>
                          <a:spcPct val="110200"/>
                        </a:lnSpc>
                        <a:spcBef>
                          <a:spcPts val="29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deceleration of cost  increases with steam pressure is  slower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larger steam turbines  due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higher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base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material  costs associated with the dual  casing.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12192">
                      <a:solidFill>
                        <a:srgbClr val="336699"/>
                      </a:solidFill>
                      <a:prstDash val="solid"/>
                    </a:lnR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9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2230" marR="231775">
                        <a:lnSpc>
                          <a:spcPct val="144000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Cost per</a:t>
                      </a:r>
                      <a:r>
                        <a:rPr sz="10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kW  Installed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192">
                      <a:solidFill>
                        <a:srgbClr val="336699"/>
                      </a:solidFill>
                      <a:prstDash val="solid"/>
                    </a:lnL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marR="83820" indent="-635" algn="ctr">
                        <a:lnSpc>
                          <a:spcPct val="110100"/>
                        </a:lnSpc>
                        <a:spcBef>
                          <a:spcPts val="95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$140 as reference  point (50 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 at  steam pressure of  140</a:t>
                      </a:r>
                      <a:r>
                        <a:rPr sz="1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bar)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marR="93980" algn="ctr">
                        <a:lnSpc>
                          <a:spcPct val="110200"/>
                        </a:lnSpc>
                        <a:spcBef>
                          <a:spcPts val="950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Increasing unit output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from 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120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to 140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reduces cost per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kW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from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$136 to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$133.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20650" marB="0"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775" marR="91440" algn="ctr">
                        <a:lnSpc>
                          <a:spcPct val="110000"/>
                        </a:lnSpc>
                        <a:spcBef>
                          <a:spcPts val="29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As with steam pressure, cost per 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MW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falls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more slowly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with power  rating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the larger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turbines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due  to the higher material costs  associated with the larger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units.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12192">
                      <a:solidFill>
                        <a:srgbClr val="336699"/>
                      </a:solidFill>
                      <a:prstDash val="solid"/>
                    </a:lnR>
                    <a:lnB w="12192">
                      <a:solidFill>
                        <a:srgbClr val="3366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729792" y="5697092"/>
            <a:ext cx="5726430" cy="1120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spc="-5" dirty="0">
                <a:latin typeface="Arial"/>
                <a:cs typeface="Arial"/>
              </a:rPr>
              <a:t>Note: Changing one parameter usually changes others, and cost impact may not </a:t>
            </a:r>
            <a:r>
              <a:rPr sz="1000" i="1" dirty="0">
                <a:latin typeface="Arial"/>
                <a:cs typeface="Arial"/>
              </a:rPr>
              <a:t>be </a:t>
            </a:r>
            <a:r>
              <a:rPr sz="1000" i="1" spc="-5" dirty="0">
                <a:latin typeface="Arial"/>
                <a:cs typeface="Arial"/>
              </a:rPr>
              <a:t>additive or</a:t>
            </a:r>
            <a:r>
              <a:rPr sz="1000" i="1" spc="23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linear.</a:t>
            </a:r>
            <a:endParaRPr sz="1000">
              <a:latin typeface="Arial"/>
              <a:cs typeface="Arial"/>
            </a:endParaRPr>
          </a:p>
          <a:p>
            <a:pPr marL="299085" marR="96520">
              <a:lnSpc>
                <a:spcPct val="143700"/>
              </a:lnSpc>
              <a:spcBef>
                <a:spcPts val="615"/>
              </a:spcBef>
            </a:pPr>
            <a:r>
              <a:rPr sz="1000" spc="-5" dirty="0">
                <a:latin typeface="Arial"/>
                <a:cs typeface="Arial"/>
              </a:rPr>
              <a:t>Higher steam pressures correlate with higher turbine costs, as higher </a:t>
            </a:r>
            <a:r>
              <a:rPr sz="1000" dirty="0">
                <a:latin typeface="Arial"/>
                <a:cs typeface="Arial"/>
              </a:rPr>
              <a:t>pressures </a:t>
            </a:r>
            <a:r>
              <a:rPr sz="1000" spc="-5" dirty="0">
                <a:latin typeface="Arial"/>
                <a:cs typeface="Arial"/>
              </a:rPr>
              <a:t>require </a:t>
            </a:r>
            <a:r>
              <a:rPr sz="1000" dirty="0">
                <a:latin typeface="Arial"/>
                <a:cs typeface="Arial"/>
              </a:rPr>
              <a:t>thicker  </a:t>
            </a:r>
            <a:r>
              <a:rPr sz="1000" spc="-5" dirty="0">
                <a:latin typeface="Arial"/>
                <a:cs typeface="Arial"/>
              </a:rPr>
              <a:t>casings and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heavily-specified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5" dirty="0">
                <a:latin typeface="Arial"/>
                <a:cs typeface="Arial"/>
              </a:rPr>
              <a:t>valves. </a:t>
            </a:r>
            <a:r>
              <a:rPr sz="1000" dirty="0">
                <a:latin typeface="Arial"/>
                <a:cs typeface="Arial"/>
              </a:rPr>
              <a:t>This </a:t>
            </a:r>
            <a:r>
              <a:rPr sz="1000" spc="-5" dirty="0">
                <a:latin typeface="Arial"/>
                <a:cs typeface="Arial"/>
              </a:rPr>
              <a:t>cost increase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linear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larger  reference unit, as the </a:t>
            </a:r>
            <a:r>
              <a:rPr sz="1000" dirty="0">
                <a:latin typeface="Arial"/>
                <a:cs typeface="Arial"/>
              </a:rPr>
              <a:t>volume </a:t>
            </a:r>
            <a:r>
              <a:rPr sz="1000" spc="-15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material 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casings with </a:t>
            </a:r>
            <a:r>
              <a:rPr sz="1000" dirty="0">
                <a:latin typeface="Arial"/>
                <a:cs typeface="Arial"/>
              </a:rPr>
              <a:t>rising </a:t>
            </a:r>
            <a:r>
              <a:rPr sz="1000" spc="-5" dirty="0">
                <a:latin typeface="Arial"/>
                <a:cs typeface="Arial"/>
              </a:rPr>
              <a:t>steam </a:t>
            </a:r>
            <a:r>
              <a:rPr sz="1000" dirty="0">
                <a:latin typeface="Arial"/>
                <a:cs typeface="Arial"/>
              </a:rPr>
              <a:t>pressure,  </a:t>
            </a:r>
            <a:r>
              <a:rPr sz="1000" spc="-5" dirty="0">
                <a:latin typeface="Arial"/>
                <a:cs typeface="Arial"/>
              </a:rPr>
              <a:t>compared to </a:t>
            </a:r>
            <a:r>
              <a:rPr sz="1000" dirty="0">
                <a:latin typeface="Arial"/>
                <a:cs typeface="Arial"/>
              </a:rPr>
              <a:t>only </a:t>
            </a:r>
            <a:r>
              <a:rPr sz="1000" spc="-5" dirty="0">
                <a:latin typeface="Arial"/>
                <a:cs typeface="Arial"/>
              </a:rPr>
              <a:t>the one casing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smaller reference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3568" y="903477"/>
            <a:ext cx="510730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17: Steam Turbine Cost </a:t>
            </a:r>
            <a:r>
              <a:rPr sz="1000" b="1" dirty="0">
                <a:latin typeface="Arial"/>
                <a:cs typeface="Arial"/>
              </a:rPr>
              <a:t>vs. </a:t>
            </a:r>
            <a:r>
              <a:rPr sz="1000" b="1" spc="-5" dirty="0">
                <a:latin typeface="Arial"/>
                <a:cs typeface="Arial"/>
              </a:rPr>
              <a:t>Power Output by Application and Steam</a:t>
            </a:r>
            <a:r>
              <a:rPr sz="1000" b="1" spc="114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Pressure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304" y="8259774"/>
            <a:ext cx="5474335" cy="890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Economies of scale benefits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ordering multiple units accelerate from the 70 MW unit to the 120 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unit. This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because the larger turbine requires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engineering labor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begin with, which  eliminates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spc="-10" dirty="0">
                <a:latin typeface="Arial"/>
                <a:cs typeface="Arial"/>
              </a:rPr>
              <a:t>if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spc="-10" dirty="0">
                <a:latin typeface="Arial"/>
                <a:cs typeface="Arial"/>
              </a:rPr>
              <a:t>buyer </a:t>
            </a:r>
            <a:r>
              <a:rPr sz="1000" spc="-5" dirty="0">
                <a:latin typeface="Arial"/>
                <a:cs typeface="Arial"/>
              </a:rPr>
              <a:t>orders multiple units. It also eliminates </a:t>
            </a:r>
            <a:r>
              <a:rPr sz="1000" dirty="0">
                <a:latin typeface="Arial"/>
                <a:cs typeface="Arial"/>
              </a:rPr>
              <a:t>more down-time for </a:t>
            </a:r>
            <a:r>
              <a:rPr sz="1000" spc="-5" dirty="0">
                <a:latin typeface="Arial"/>
                <a:cs typeface="Arial"/>
              </a:rPr>
              <a:t>setups  (and idle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between orders) on the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expensive cranes and cutting and milling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machines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72556" y="2934391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72556" y="2538290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72556" y="2140640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72556" y="1744539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72556" y="1346914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72556" y="1346914"/>
            <a:ext cx="0" cy="1983739"/>
          </a:xfrm>
          <a:custGeom>
            <a:avLst/>
            <a:gdLst/>
            <a:ahLst/>
            <a:cxnLst/>
            <a:rect l="l" t="t" r="r" b="b"/>
            <a:pathLst>
              <a:path h="1983739">
                <a:moveTo>
                  <a:pt x="0" y="1983577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31405" y="3330492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31405" y="293439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31405" y="253829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31405" y="214064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31405" y="174453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31405" y="134691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72556" y="3330492"/>
            <a:ext cx="2640330" cy="0"/>
          </a:xfrm>
          <a:custGeom>
            <a:avLst/>
            <a:gdLst/>
            <a:ahLst/>
            <a:cxnLst/>
            <a:rect l="l" t="t" r="r" b="b"/>
            <a:pathLst>
              <a:path w="2640329">
                <a:moveTo>
                  <a:pt x="0" y="0"/>
                </a:moveTo>
                <a:lnTo>
                  <a:pt x="2639768" y="0"/>
                </a:lnTo>
              </a:path>
            </a:pathLst>
          </a:custGeom>
          <a:ln w="9140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72556" y="333049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33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1970" y="333049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33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32909" y="333049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33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12324" y="3330492"/>
            <a:ext cx="0" cy="41275"/>
          </a:xfrm>
          <a:custGeom>
            <a:avLst/>
            <a:gdLst/>
            <a:ahLst/>
            <a:cxnLst/>
            <a:rect l="l" t="t" r="r" b="b"/>
            <a:pathLst>
              <a:path h="41275">
                <a:moveTo>
                  <a:pt x="0" y="0"/>
                </a:moveTo>
                <a:lnTo>
                  <a:pt x="0" y="41133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00509" y="2790652"/>
            <a:ext cx="704215" cy="223520"/>
          </a:xfrm>
          <a:custGeom>
            <a:avLst/>
            <a:gdLst/>
            <a:ahLst/>
            <a:cxnLst/>
            <a:rect l="l" t="t" r="r" b="b"/>
            <a:pathLst>
              <a:path w="704214" h="223519">
                <a:moveTo>
                  <a:pt x="0" y="223200"/>
                </a:moveTo>
                <a:lnTo>
                  <a:pt x="50293" y="207324"/>
                </a:lnTo>
                <a:lnTo>
                  <a:pt x="100591" y="191458"/>
                </a:lnTo>
                <a:lnTo>
                  <a:pt x="150892" y="175592"/>
                </a:lnTo>
                <a:lnTo>
                  <a:pt x="201194" y="159722"/>
                </a:lnTo>
                <a:lnTo>
                  <a:pt x="251497" y="143840"/>
                </a:lnTo>
                <a:lnTo>
                  <a:pt x="301798" y="127939"/>
                </a:lnTo>
                <a:lnTo>
                  <a:pt x="352096" y="112012"/>
                </a:lnTo>
                <a:lnTo>
                  <a:pt x="402344" y="96054"/>
                </a:lnTo>
                <a:lnTo>
                  <a:pt x="452606" y="80070"/>
                </a:lnTo>
                <a:lnTo>
                  <a:pt x="502880" y="64065"/>
                </a:lnTo>
                <a:lnTo>
                  <a:pt x="553162" y="48049"/>
                </a:lnTo>
                <a:lnTo>
                  <a:pt x="603451" y="32028"/>
                </a:lnTo>
                <a:lnTo>
                  <a:pt x="653744" y="16009"/>
                </a:lnTo>
                <a:lnTo>
                  <a:pt x="704039" y="0"/>
                </a:lnTo>
              </a:path>
            </a:pathLst>
          </a:custGeom>
          <a:ln w="27423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00509" y="2630485"/>
            <a:ext cx="704215" cy="289560"/>
          </a:xfrm>
          <a:custGeom>
            <a:avLst/>
            <a:gdLst/>
            <a:ahLst/>
            <a:cxnLst/>
            <a:rect l="l" t="t" r="r" b="b"/>
            <a:pathLst>
              <a:path w="704214" h="289560">
                <a:moveTo>
                  <a:pt x="0" y="289344"/>
                </a:moveTo>
                <a:lnTo>
                  <a:pt x="50293" y="268759"/>
                </a:lnTo>
                <a:lnTo>
                  <a:pt x="100591" y="248187"/>
                </a:lnTo>
                <a:lnTo>
                  <a:pt x="150892" y="227619"/>
                </a:lnTo>
                <a:lnTo>
                  <a:pt x="201194" y="207045"/>
                </a:lnTo>
                <a:lnTo>
                  <a:pt x="251497" y="186456"/>
                </a:lnTo>
                <a:lnTo>
                  <a:pt x="301798" y="165844"/>
                </a:lnTo>
                <a:lnTo>
                  <a:pt x="352096" y="145198"/>
                </a:lnTo>
                <a:lnTo>
                  <a:pt x="402344" y="124509"/>
                </a:lnTo>
                <a:lnTo>
                  <a:pt x="452606" y="103786"/>
                </a:lnTo>
                <a:lnTo>
                  <a:pt x="502880" y="83040"/>
                </a:lnTo>
                <a:lnTo>
                  <a:pt x="553162" y="62279"/>
                </a:lnTo>
                <a:lnTo>
                  <a:pt x="603451" y="41513"/>
                </a:lnTo>
                <a:lnTo>
                  <a:pt x="653744" y="20750"/>
                </a:lnTo>
                <a:lnTo>
                  <a:pt x="704039" y="0"/>
                </a:lnTo>
              </a:path>
            </a:pathLst>
          </a:custGeom>
          <a:ln w="27424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00509" y="2571450"/>
            <a:ext cx="704215" cy="312420"/>
          </a:xfrm>
          <a:custGeom>
            <a:avLst/>
            <a:gdLst/>
            <a:ahLst/>
            <a:cxnLst/>
            <a:rect l="l" t="t" r="r" b="b"/>
            <a:pathLst>
              <a:path w="704214" h="312419">
                <a:moveTo>
                  <a:pt x="0" y="311866"/>
                </a:moveTo>
                <a:lnTo>
                  <a:pt x="44006" y="291920"/>
                </a:lnTo>
                <a:lnTo>
                  <a:pt x="88016" y="271910"/>
                </a:lnTo>
                <a:lnTo>
                  <a:pt x="132028" y="251873"/>
                </a:lnTo>
                <a:lnTo>
                  <a:pt x="176043" y="231849"/>
                </a:lnTo>
                <a:lnTo>
                  <a:pt x="220058" y="211876"/>
                </a:lnTo>
                <a:lnTo>
                  <a:pt x="264072" y="191993"/>
                </a:lnTo>
                <a:lnTo>
                  <a:pt x="308085" y="172238"/>
                </a:lnTo>
                <a:lnTo>
                  <a:pt x="352096" y="152651"/>
                </a:lnTo>
                <a:lnTo>
                  <a:pt x="396063" y="133252"/>
                </a:lnTo>
                <a:lnTo>
                  <a:pt x="440040" y="114022"/>
                </a:lnTo>
                <a:lnTo>
                  <a:pt x="484026" y="94921"/>
                </a:lnTo>
                <a:lnTo>
                  <a:pt x="528020" y="75911"/>
                </a:lnTo>
                <a:lnTo>
                  <a:pt x="572019" y="56952"/>
                </a:lnTo>
                <a:lnTo>
                  <a:pt x="616024" y="38007"/>
                </a:lnTo>
                <a:lnTo>
                  <a:pt x="660031" y="19036"/>
                </a:lnTo>
                <a:lnTo>
                  <a:pt x="704039" y="0"/>
                </a:lnTo>
              </a:path>
            </a:pathLst>
          </a:custGeom>
          <a:ln w="27424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32655" y="1967473"/>
            <a:ext cx="704215" cy="363855"/>
          </a:xfrm>
          <a:custGeom>
            <a:avLst/>
            <a:gdLst/>
            <a:ahLst/>
            <a:cxnLst/>
            <a:rect l="l" t="t" r="r" b="b"/>
            <a:pathLst>
              <a:path w="704214" h="363855">
                <a:moveTo>
                  <a:pt x="0" y="363727"/>
                </a:moveTo>
                <a:lnTo>
                  <a:pt x="44008" y="339808"/>
                </a:lnTo>
                <a:lnTo>
                  <a:pt x="88017" y="315726"/>
                </a:lnTo>
                <a:lnTo>
                  <a:pt x="132026" y="291578"/>
                </a:lnTo>
                <a:lnTo>
                  <a:pt x="176035" y="267463"/>
                </a:lnTo>
                <a:lnTo>
                  <a:pt x="220044" y="243479"/>
                </a:lnTo>
                <a:lnTo>
                  <a:pt x="264053" y="219724"/>
                </a:lnTo>
                <a:lnTo>
                  <a:pt x="308061" y="196296"/>
                </a:lnTo>
                <a:lnTo>
                  <a:pt x="352070" y="173294"/>
                </a:lnTo>
                <a:lnTo>
                  <a:pt x="396079" y="150830"/>
                </a:lnTo>
                <a:lnTo>
                  <a:pt x="440088" y="128792"/>
                </a:lnTo>
                <a:lnTo>
                  <a:pt x="484097" y="107081"/>
                </a:lnTo>
                <a:lnTo>
                  <a:pt x="528106" y="85599"/>
                </a:lnTo>
                <a:lnTo>
                  <a:pt x="572114" y="64248"/>
                </a:lnTo>
                <a:lnTo>
                  <a:pt x="616123" y="42930"/>
                </a:lnTo>
                <a:lnTo>
                  <a:pt x="660132" y="21547"/>
                </a:lnTo>
                <a:lnTo>
                  <a:pt x="704141" y="0"/>
                </a:lnTo>
              </a:path>
            </a:pathLst>
          </a:custGeom>
          <a:ln w="27424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32655" y="1849023"/>
            <a:ext cx="704215" cy="391160"/>
          </a:xfrm>
          <a:custGeom>
            <a:avLst/>
            <a:gdLst/>
            <a:ahLst/>
            <a:cxnLst/>
            <a:rect l="l" t="t" r="r" b="b"/>
            <a:pathLst>
              <a:path w="704214" h="391160">
                <a:moveTo>
                  <a:pt x="0" y="390895"/>
                </a:moveTo>
                <a:lnTo>
                  <a:pt x="44008" y="365474"/>
                </a:lnTo>
                <a:lnTo>
                  <a:pt x="88017" y="339919"/>
                </a:lnTo>
                <a:lnTo>
                  <a:pt x="132026" y="314310"/>
                </a:lnTo>
                <a:lnTo>
                  <a:pt x="176035" y="288728"/>
                </a:lnTo>
                <a:lnTo>
                  <a:pt x="220044" y="263253"/>
                </a:lnTo>
                <a:lnTo>
                  <a:pt x="264053" y="237966"/>
                </a:lnTo>
                <a:lnTo>
                  <a:pt x="308061" y="212946"/>
                </a:lnTo>
                <a:lnTo>
                  <a:pt x="352070" y="188274"/>
                </a:lnTo>
                <a:lnTo>
                  <a:pt x="396079" y="164058"/>
                </a:lnTo>
                <a:lnTo>
                  <a:pt x="440088" y="140200"/>
                </a:lnTo>
                <a:lnTo>
                  <a:pt x="484097" y="116619"/>
                </a:lnTo>
                <a:lnTo>
                  <a:pt x="528106" y="93232"/>
                </a:lnTo>
                <a:lnTo>
                  <a:pt x="572114" y="69959"/>
                </a:lnTo>
                <a:lnTo>
                  <a:pt x="616123" y="46717"/>
                </a:lnTo>
                <a:lnTo>
                  <a:pt x="660132" y="23425"/>
                </a:lnTo>
                <a:lnTo>
                  <a:pt x="704141" y="0"/>
                </a:lnTo>
              </a:path>
            </a:pathLst>
          </a:custGeom>
          <a:ln w="27425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32655" y="1724099"/>
            <a:ext cx="704215" cy="424180"/>
          </a:xfrm>
          <a:custGeom>
            <a:avLst/>
            <a:gdLst/>
            <a:ahLst/>
            <a:cxnLst/>
            <a:rect l="l" t="t" r="r" b="b"/>
            <a:pathLst>
              <a:path w="704214" h="424180">
                <a:moveTo>
                  <a:pt x="0" y="423904"/>
                </a:moveTo>
                <a:lnTo>
                  <a:pt x="44008" y="395537"/>
                </a:lnTo>
                <a:lnTo>
                  <a:pt x="88017" y="366911"/>
                </a:lnTo>
                <a:lnTo>
                  <a:pt x="132026" y="338180"/>
                </a:lnTo>
                <a:lnTo>
                  <a:pt x="176035" y="309501"/>
                </a:lnTo>
                <a:lnTo>
                  <a:pt x="220044" y="281031"/>
                </a:lnTo>
                <a:lnTo>
                  <a:pt x="264053" y="252925"/>
                </a:lnTo>
                <a:lnTo>
                  <a:pt x="308061" y="225339"/>
                </a:lnTo>
                <a:lnTo>
                  <a:pt x="352070" y="198431"/>
                </a:lnTo>
                <a:lnTo>
                  <a:pt x="396079" y="172315"/>
                </a:lnTo>
                <a:lnTo>
                  <a:pt x="440088" y="146895"/>
                </a:lnTo>
                <a:lnTo>
                  <a:pt x="484097" y="122011"/>
                </a:lnTo>
                <a:lnTo>
                  <a:pt x="528106" y="97501"/>
                </a:lnTo>
                <a:lnTo>
                  <a:pt x="572114" y="73206"/>
                </a:lnTo>
                <a:lnTo>
                  <a:pt x="616123" y="48965"/>
                </a:lnTo>
                <a:lnTo>
                  <a:pt x="660132" y="24616"/>
                </a:lnTo>
                <a:lnTo>
                  <a:pt x="704141" y="0"/>
                </a:lnTo>
              </a:path>
            </a:pathLst>
          </a:custGeom>
          <a:ln w="27425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793643" y="2844868"/>
            <a:ext cx="173355" cy="555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5.0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0.0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29020" y="2447853"/>
            <a:ext cx="23812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10" dirty="0">
                <a:latin typeface="Calibri"/>
                <a:cs typeface="Calibri"/>
              </a:rPr>
              <a:t>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29020" y="1256858"/>
            <a:ext cx="238760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10" dirty="0">
                <a:latin typeface="Calibri"/>
                <a:cs typeface="Calibri"/>
              </a:rPr>
              <a:t>.0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10" dirty="0">
                <a:latin typeface="Calibri"/>
                <a:cs typeface="Calibri"/>
              </a:rPr>
              <a:t>.0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10" dirty="0">
                <a:latin typeface="Calibri"/>
                <a:cs typeface="Calibri"/>
              </a:rPr>
              <a:t>.0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39940" y="3407026"/>
            <a:ext cx="768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88212" y="3407026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36636" y="3407026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16940" y="3407026"/>
            <a:ext cx="20637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44907" y="2256252"/>
            <a:ext cx="17970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10" dirty="0">
                <a:latin typeface="Calibri"/>
                <a:cs typeface="Calibri"/>
              </a:rPr>
              <a:t>$m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16304" y="3562119"/>
            <a:ext cx="5597525" cy="1737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37565" algn="ctr"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 </a:t>
            </a:r>
            <a:r>
              <a:rPr sz="1000" b="1" dirty="0">
                <a:latin typeface="Calibri"/>
                <a:cs typeface="Calibri"/>
              </a:rPr>
              <a:t>MW</a:t>
            </a:r>
            <a:r>
              <a:rPr sz="1000" b="1" spc="-7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Rating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143700"/>
              </a:lnSpc>
              <a:spcBef>
                <a:spcPts val="825"/>
              </a:spcBef>
            </a:pP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falls rapidly with power rating </a:t>
            </a:r>
            <a:r>
              <a:rPr sz="1000" dirty="0">
                <a:latin typeface="Arial"/>
                <a:cs typeface="Arial"/>
              </a:rPr>
              <a:t>for the </a:t>
            </a:r>
            <a:r>
              <a:rPr sz="1000" spc="-5" dirty="0">
                <a:latin typeface="Arial"/>
                <a:cs typeface="Arial"/>
              </a:rPr>
              <a:t>smaller reference </a:t>
            </a:r>
            <a:r>
              <a:rPr sz="1000" dirty="0">
                <a:latin typeface="Arial"/>
                <a:cs typeface="Arial"/>
              </a:rPr>
              <a:t>unit, </a:t>
            </a:r>
            <a:r>
              <a:rPr sz="1000" spc="-5" dirty="0">
                <a:latin typeface="Arial"/>
                <a:cs typeface="Arial"/>
              </a:rPr>
              <a:t>but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slowly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 combined-cycle steam turbine. For the smaller </a:t>
            </a:r>
            <a:r>
              <a:rPr sz="1000" dirty="0">
                <a:latin typeface="Arial"/>
                <a:cs typeface="Arial"/>
              </a:rPr>
              <a:t>reference </a:t>
            </a:r>
            <a:r>
              <a:rPr sz="1000" spc="-5" dirty="0">
                <a:latin typeface="Arial"/>
                <a:cs typeface="Arial"/>
              </a:rPr>
              <a:t>unit range it falls from </a:t>
            </a:r>
            <a:r>
              <a:rPr sz="1000" spc="-10" dirty="0">
                <a:latin typeface="Arial"/>
                <a:cs typeface="Arial"/>
              </a:rPr>
              <a:t>$173 </a:t>
            </a:r>
            <a:r>
              <a:rPr sz="1000" spc="-5" dirty="0">
                <a:latin typeface="Arial"/>
                <a:cs typeface="Arial"/>
              </a:rPr>
              <a:t>per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at 30 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to $126 per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at 70 </a:t>
            </a:r>
            <a:r>
              <a:rPr sz="1000" dirty="0">
                <a:latin typeface="Arial"/>
                <a:cs typeface="Arial"/>
              </a:rPr>
              <a:t>MW. </a:t>
            </a:r>
            <a:r>
              <a:rPr sz="1000" spc="-5" dirty="0">
                <a:latin typeface="Arial"/>
                <a:cs typeface="Arial"/>
              </a:rPr>
              <a:t>Cost per </a:t>
            </a:r>
            <a:r>
              <a:rPr sz="1000" spc="-10" dirty="0">
                <a:latin typeface="Arial"/>
                <a:cs typeface="Arial"/>
              </a:rPr>
              <a:t>kW </a:t>
            </a:r>
            <a:r>
              <a:rPr sz="1000" spc="-5" dirty="0">
                <a:latin typeface="Arial"/>
                <a:cs typeface="Arial"/>
              </a:rPr>
              <a:t>increases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combined-cycle unit, again because  of the higher material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dual casing and reheat capability, but still falls from $138 per </a:t>
            </a:r>
            <a:r>
              <a:rPr sz="1000" spc="-10" dirty="0">
                <a:latin typeface="Arial"/>
                <a:cs typeface="Arial"/>
              </a:rPr>
              <a:t>kW  </a:t>
            </a:r>
            <a:r>
              <a:rPr sz="1000" spc="-5" dirty="0">
                <a:latin typeface="Arial"/>
                <a:cs typeface="Arial"/>
              </a:rPr>
              <a:t>to $133 per </a:t>
            </a:r>
            <a:r>
              <a:rPr sz="1000" spc="-10" dirty="0">
                <a:latin typeface="Arial"/>
                <a:cs typeface="Arial"/>
              </a:rPr>
              <a:t>kW from power </a:t>
            </a:r>
            <a:r>
              <a:rPr sz="1000" spc="-5" dirty="0">
                <a:latin typeface="Arial"/>
                <a:cs typeface="Arial"/>
              </a:rPr>
              <a:t>rating levels of 100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to 140 </a:t>
            </a:r>
            <a:r>
              <a:rPr sz="1000" dirty="0">
                <a:latin typeface="Arial"/>
                <a:cs typeface="Arial"/>
              </a:rPr>
              <a:t>MW,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respectively.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33858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18: Steam Turbine Cost per kW</a:t>
            </a:r>
            <a:r>
              <a:rPr sz="1000" b="1" spc="4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Installed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869308" y="1377384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69308" y="1761297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69308" y="2146734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69308" y="2530672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69308" y="2914586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69308" y="3298499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422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140600" y="1284280"/>
            <a:ext cx="840740" cy="2239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1755">
              <a:lnSpc>
                <a:spcPct val="102000"/>
              </a:lnSpc>
            </a:pPr>
            <a:r>
              <a:rPr sz="1000" spc="-5" dirty="0">
                <a:latin typeface="Calibri"/>
                <a:cs typeface="Calibri"/>
              </a:rPr>
              <a:t>Mechanical  Drive - 120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 marR="71755">
              <a:lnSpc>
                <a:spcPct val="102099"/>
              </a:lnSpc>
              <a:spcBef>
                <a:spcPts val="575"/>
              </a:spcBef>
            </a:pPr>
            <a:r>
              <a:rPr sz="1000" spc="-5" dirty="0">
                <a:latin typeface="Calibri"/>
                <a:cs typeface="Calibri"/>
              </a:rPr>
              <a:t>Mechanical  Drive - 140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 marR="5080">
              <a:lnSpc>
                <a:spcPct val="102000"/>
              </a:lnSpc>
              <a:spcBef>
                <a:spcPts val="575"/>
              </a:spcBef>
            </a:pPr>
            <a:r>
              <a:rPr sz="1000" spc="-5" dirty="0">
                <a:latin typeface="Calibri"/>
                <a:cs typeface="Calibri"/>
              </a:rPr>
              <a:t>Mechanical  Drive - 160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1000" spc="-5" dirty="0">
                <a:latin typeface="Calibri"/>
                <a:cs typeface="Calibri"/>
              </a:rPr>
              <a:t>Combined</a:t>
            </a:r>
            <a:r>
              <a:rPr sz="1000" spc="-5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Cycle</a:t>
            </a:r>
            <a:endParaRPr sz="1000">
              <a:latin typeface="Calibri"/>
              <a:cs typeface="Calibri"/>
            </a:endParaRPr>
          </a:p>
          <a:p>
            <a:pPr marL="66675" indent="-66675">
              <a:lnSpc>
                <a:spcPct val="100000"/>
              </a:lnSpc>
              <a:spcBef>
                <a:spcPts val="20"/>
              </a:spcBef>
              <a:buChar char="-"/>
              <a:tabLst>
                <a:tab pos="67310" algn="l"/>
              </a:tabLst>
            </a:pPr>
            <a:r>
              <a:rPr sz="1000" dirty="0">
                <a:latin typeface="Calibri"/>
                <a:cs typeface="Calibri"/>
              </a:rPr>
              <a:t>120</a:t>
            </a:r>
            <a:r>
              <a:rPr sz="1000" spc="-9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1000" spc="-5" dirty="0">
                <a:latin typeface="Calibri"/>
                <a:cs typeface="Calibri"/>
              </a:rPr>
              <a:t>Combined</a:t>
            </a:r>
            <a:r>
              <a:rPr sz="1000" spc="-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Cycle</a:t>
            </a:r>
            <a:endParaRPr sz="1000">
              <a:latin typeface="Calibri"/>
              <a:cs typeface="Calibri"/>
            </a:endParaRPr>
          </a:p>
          <a:p>
            <a:pPr marL="66675" indent="-66675">
              <a:lnSpc>
                <a:spcPct val="100000"/>
              </a:lnSpc>
              <a:spcBef>
                <a:spcPts val="25"/>
              </a:spcBef>
              <a:buChar char="-"/>
              <a:tabLst>
                <a:tab pos="67310" algn="l"/>
              </a:tabLst>
            </a:pPr>
            <a:r>
              <a:rPr sz="1000" dirty="0">
                <a:latin typeface="Calibri"/>
                <a:cs typeface="Calibri"/>
              </a:rPr>
              <a:t>140</a:t>
            </a:r>
            <a:r>
              <a:rPr sz="1000" spc="-9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1000" spc="-5" dirty="0">
                <a:latin typeface="Calibri"/>
                <a:cs typeface="Calibri"/>
              </a:rPr>
              <a:t>Combined</a:t>
            </a:r>
            <a:r>
              <a:rPr sz="1000" spc="-7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Cycle</a:t>
            </a:r>
            <a:endParaRPr sz="1000">
              <a:latin typeface="Calibri"/>
              <a:cs typeface="Calibri"/>
            </a:endParaRPr>
          </a:p>
          <a:p>
            <a:pPr marL="66675" indent="-66675">
              <a:lnSpc>
                <a:spcPct val="100000"/>
              </a:lnSpc>
              <a:spcBef>
                <a:spcPts val="20"/>
              </a:spcBef>
              <a:buChar char="-"/>
              <a:tabLst>
                <a:tab pos="67310" algn="l"/>
              </a:tabLst>
            </a:pPr>
            <a:r>
              <a:rPr sz="1000" dirty="0">
                <a:latin typeface="Calibri"/>
                <a:cs typeface="Calibri"/>
              </a:rPr>
              <a:t>160</a:t>
            </a:r>
            <a:r>
              <a:rPr sz="1000" spc="-9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507109" y="1217449"/>
            <a:ext cx="4572635" cy="2524760"/>
          </a:xfrm>
          <a:custGeom>
            <a:avLst/>
            <a:gdLst/>
            <a:ahLst/>
            <a:cxnLst/>
            <a:rect l="l" t="t" r="r" b="b"/>
            <a:pathLst>
              <a:path w="4572635" h="2524760">
                <a:moveTo>
                  <a:pt x="0" y="2524382"/>
                </a:moveTo>
                <a:lnTo>
                  <a:pt x="4572346" y="2524382"/>
                </a:lnTo>
                <a:lnTo>
                  <a:pt x="4572346" y="0"/>
                </a:lnTo>
                <a:lnTo>
                  <a:pt x="0" y="0"/>
                </a:lnTo>
                <a:lnTo>
                  <a:pt x="0" y="2524382"/>
                </a:lnTo>
                <a:close/>
              </a:path>
            </a:pathLst>
          </a:custGeom>
          <a:ln w="914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229946" y="7393711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229946" y="7193203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29946" y="6992695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29946" y="6792224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229946" y="6591717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229946" y="6389689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29946" y="6189181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29946" y="5988673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29946" y="5788165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229946" y="5587657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29946" y="5587657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190324" y="759573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90324" y="739371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190324" y="719320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190324" y="699269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190324" y="6792224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190324" y="659171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190324" y="6389689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90324" y="6189181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90324" y="598867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90324" y="5788165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190324" y="5587657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229946" y="7595738"/>
            <a:ext cx="2563495" cy="0"/>
          </a:xfrm>
          <a:custGeom>
            <a:avLst/>
            <a:gdLst/>
            <a:ahLst/>
            <a:cxnLst/>
            <a:rect l="l" t="t" r="r" b="b"/>
            <a:pathLst>
              <a:path w="2563495">
                <a:moveTo>
                  <a:pt x="0" y="0"/>
                </a:moveTo>
                <a:lnTo>
                  <a:pt x="2563204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229946" y="75957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084855" y="75957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938241" y="75957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793150" y="7595738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3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742828" y="6256650"/>
            <a:ext cx="683260" cy="361950"/>
          </a:xfrm>
          <a:custGeom>
            <a:avLst/>
            <a:gdLst/>
            <a:ahLst/>
            <a:cxnLst/>
            <a:rect l="l" t="t" r="r" b="b"/>
            <a:pathLst>
              <a:path w="683260" h="361950">
                <a:moveTo>
                  <a:pt x="0" y="0"/>
                </a:moveTo>
                <a:lnTo>
                  <a:pt x="42687" y="32758"/>
                </a:lnTo>
                <a:lnTo>
                  <a:pt x="85382" y="66946"/>
                </a:lnTo>
                <a:lnTo>
                  <a:pt x="128083" y="101704"/>
                </a:lnTo>
                <a:lnTo>
                  <a:pt x="170789" y="136172"/>
                </a:lnTo>
                <a:lnTo>
                  <a:pt x="213500" y="169488"/>
                </a:lnTo>
                <a:lnTo>
                  <a:pt x="256213" y="200792"/>
                </a:lnTo>
                <a:lnTo>
                  <a:pt x="298929" y="229225"/>
                </a:lnTo>
                <a:lnTo>
                  <a:pt x="341646" y="253926"/>
                </a:lnTo>
                <a:lnTo>
                  <a:pt x="390465" y="276971"/>
                </a:lnTo>
                <a:lnTo>
                  <a:pt x="439281" y="295315"/>
                </a:lnTo>
                <a:lnTo>
                  <a:pt x="488094" y="310241"/>
                </a:lnTo>
                <a:lnTo>
                  <a:pt x="536899" y="323029"/>
                </a:lnTo>
                <a:lnTo>
                  <a:pt x="585696" y="334963"/>
                </a:lnTo>
                <a:lnTo>
                  <a:pt x="634482" y="347325"/>
                </a:lnTo>
                <a:lnTo>
                  <a:pt x="683254" y="361395"/>
                </a:lnTo>
              </a:path>
            </a:pathLst>
          </a:custGeom>
          <a:ln w="27361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42828" y="5860064"/>
            <a:ext cx="683260" cy="468630"/>
          </a:xfrm>
          <a:custGeom>
            <a:avLst/>
            <a:gdLst/>
            <a:ahLst/>
            <a:cxnLst/>
            <a:rect l="l" t="t" r="r" b="b"/>
            <a:pathLst>
              <a:path w="683260" h="468629">
                <a:moveTo>
                  <a:pt x="0" y="0"/>
                </a:moveTo>
                <a:lnTo>
                  <a:pt x="37944" y="37624"/>
                </a:lnTo>
                <a:lnTo>
                  <a:pt x="75894" y="76811"/>
                </a:lnTo>
                <a:lnTo>
                  <a:pt x="113849" y="116780"/>
                </a:lnTo>
                <a:lnTo>
                  <a:pt x="151808" y="156748"/>
                </a:lnTo>
                <a:lnTo>
                  <a:pt x="189771" y="195936"/>
                </a:lnTo>
                <a:lnTo>
                  <a:pt x="227737" y="233560"/>
                </a:lnTo>
                <a:lnTo>
                  <a:pt x="265706" y="268840"/>
                </a:lnTo>
                <a:lnTo>
                  <a:pt x="303675" y="300995"/>
                </a:lnTo>
                <a:lnTo>
                  <a:pt x="341646" y="329243"/>
                </a:lnTo>
                <a:lnTo>
                  <a:pt x="390465" y="359110"/>
                </a:lnTo>
                <a:lnTo>
                  <a:pt x="439281" y="382877"/>
                </a:lnTo>
                <a:lnTo>
                  <a:pt x="488094" y="402208"/>
                </a:lnTo>
                <a:lnTo>
                  <a:pt x="536899" y="418770"/>
                </a:lnTo>
                <a:lnTo>
                  <a:pt x="585696" y="434226"/>
                </a:lnTo>
                <a:lnTo>
                  <a:pt x="634482" y="450243"/>
                </a:lnTo>
                <a:lnTo>
                  <a:pt x="683254" y="468485"/>
                </a:lnTo>
              </a:path>
            </a:pathLst>
          </a:custGeom>
          <a:ln w="27370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742828" y="5706139"/>
            <a:ext cx="683260" cy="516255"/>
          </a:xfrm>
          <a:custGeom>
            <a:avLst/>
            <a:gdLst/>
            <a:ahLst/>
            <a:cxnLst/>
            <a:rect l="l" t="t" r="r" b="b"/>
            <a:pathLst>
              <a:path w="683260" h="516254">
                <a:moveTo>
                  <a:pt x="0" y="0"/>
                </a:moveTo>
                <a:lnTo>
                  <a:pt x="34149" y="36098"/>
                </a:lnTo>
                <a:lnTo>
                  <a:pt x="68303" y="73533"/>
                </a:lnTo>
                <a:lnTo>
                  <a:pt x="102462" y="111734"/>
                </a:lnTo>
                <a:lnTo>
                  <a:pt x="136624" y="150129"/>
                </a:lnTo>
                <a:lnTo>
                  <a:pt x="170789" y="188150"/>
                </a:lnTo>
                <a:lnTo>
                  <a:pt x="204957" y="225225"/>
                </a:lnTo>
                <a:lnTo>
                  <a:pt x="239128" y="260784"/>
                </a:lnTo>
                <a:lnTo>
                  <a:pt x="273299" y="294256"/>
                </a:lnTo>
                <a:lnTo>
                  <a:pt x="307472" y="325072"/>
                </a:lnTo>
                <a:lnTo>
                  <a:pt x="341646" y="352661"/>
                </a:lnTo>
                <a:lnTo>
                  <a:pt x="384362" y="382116"/>
                </a:lnTo>
                <a:lnTo>
                  <a:pt x="427078" y="406760"/>
                </a:lnTo>
                <a:lnTo>
                  <a:pt x="469790" y="427700"/>
                </a:lnTo>
                <a:lnTo>
                  <a:pt x="512497" y="446048"/>
                </a:lnTo>
                <a:lnTo>
                  <a:pt x="555199" y="462912"/>
                </a:lnTo>
                <a:lnTo>
                  <a:pt x="597894" y="479403"/>
                </a:lnTo>
                <a:lnTo>
                  <a:pt x="640579" y="496629"/>
                </a:lnTo>
                <a:lnTo>
                  <a:pt x="683254" y="515700"/>
                </a:lnTo>
              </a:path>
            </a:pathLst>
          </a:custGeom>
          <a:ln w="27374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38621" y="6329942"/>
            <a:ext cx="683895" cy="33020"/>
          </a:xfrm>
          <a:custGeom>
            <a:avLst/>
            <a:gdLst/>
            <a:ahLst/>
            <a:cxnLst/>
            <a:rect l="l" t="t" r="r" b="b"/>
            <a:pathLst>
              <a:path w="683895" h="33020">
                <a:moveTo>
                  <a:pt x="0" y="0"/>
                </a:moveTo>
                <a:lnTo>
                  <a:pt x="48818" y="1304"/>
                </a:lnTo>
                <a:lnTo>
                  <a:pt x="97635" y="2469"/>
                </a:lnTo>
                <a:lnTo>
                  <a:pt x="146447" y="3603"/>
                </a:lnTo>
                <a:lnTo>
                  <a:pt x="195253" y="4815"/>
                </a:lnTo>
                <a:lnTo>
                  <a:pt x="244050" y="6212"/>
                </a:lnTo>
                <a:lnTo>
                  <a:pt x="292835" y="7905"/>
                </a:lnTo>
                <a:lnTo>
                  <a:pt x="341608" y="10000"/>
                </a:lnTo>
                <a:lnTo>
                  <a:pt x="390427" y="12570"/>
                </a:lnTo>
                <a:lnTo>
                  <a:pt x="439246" y="15543"/>
                </a:lnTo>
                <a:lnTo>
                  <a:pt x="488066" y="18811"/>
                </a:lnTo>
                <a:lnTo>
                  <a:pt x="536885" y="22265"/>
                </a:lnTo>
                <a:lnTo>
                  <a:pt x="585704" y="25797"/>
                </a:lnTo>
                <a:lnTo>
                  <a:pt x="634524" y="29297"/>
                </a:lnTo>
                <a:lnTo>
                  <a:pt x="683343" y="32658"/>
                </a:lnTo>
              </a:path>
            </a:pathLst>
          </a:custGeom>
          <a:ln w="27342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38621" y="6214371"/>
            <a:ext cx="683895" cy="41275"/>
          </a:xfrm>
          <a:custGeom>
            <a:avLst/>
            <a:gdLst/>
            <a:ahLst/>
            <a:cxnLst/>
            <a:rect l="l" t="t" r="r" b="b"/>
            <a:pathLst>
              <a:path w="683895" h="41275">
                <a:moveTo>
                  <a:pt x="0" y="0"/>
                </a:moveTo>
                <a:lnTo>
                  <a:pt x="48818" y="2306"/>
                </a:lnTo>
                <a:lnTo>
                  <a:pt x="97635" y="4502"/>
                </a:lnTo>
                <a:lnTo>
                  <a:pt x="146447" y="6662"/>
                </a:lnTo>
                <a:lnTo>
                  <a:pt x="195253" y="8863"/>
                </a:lnTo>
                <a:lnTo>
                  <a:pt x="244050" y="11178"/>
                </a:lnTo>
                <a:lnTo>
                  <a:pt x="292835" y="13684"/>
                </a:lnTo>
                <a:lnTo>
                  <a:pt x="341608" y="16455"/>
                </a:lnTo>
                <a:lnTo>
                  <a:pt x="390427" y="19583"/>
                </a:lnTo>
                <a:lnTo>
                  <a:pt x="439246" y="22954"/>
                </a:lnTo>
                <a:lnTo>
                  <a:pt x="488066" y="26503"/>
                </a:lnTo>
                <a:lnTo>
                  <a:pt x="536885" y="30162"/>
                </a:lnTo>
                <a:lnTo>
                  <a:pt x="585704" y="33865"/>
                </a:lnTo>
                <a:lnTo>
                  <a:pt x="634524" y="37546"/>
                </a:lnTo>
                <a:lnTo>
                  <a:pt x="683343" y="41139"/>
                </a:lnTo>
              </a:path>
            </a:pathLst>
          </a:custGeom>
          <a:ln w="27342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38621" y="6098168"/>
            <a:ext cx="683895" cy="45085"/>
          </a:xfrm>
          <a:custGeom>
            <a:avLst/>
            <a:gdLst/>
            <a:ahLst/>
            <a:cxnLst/>
            <a:rect l="l" t="t" r="r" b="b"/>
            <a:pathLst>
              <a:path w="683895" h="45085">
                <a:moveTo>
                  <a:pt x="0" y="0"/>
                </a:moveTo>
                <a:lnTo>
                  <a:pt x="48818" y="1448"/>
                </a:lnTo>
                <a:lnTo>
                  <a:pt x="97635" y="2663"/>
                </a:lnTo>
                <a:lnTo>
                  <a:pt x="146447" y="3826"/>
                </a:lnTo>
                <a:lnTo>
                  <a:pt x="195253" y="5122"/>
                </a:lnTo>
                <a:lnTo>
                  <a:pt x="244050" y="6735"/>
                </a:lnTo>
                <a:lnTo>
                  <a:pt x="292835" y="8848"/>
                </a:lnTo>
                <a:lnTo>
                  <a:pt x="341608" y="11645"/>
                </a:lnTo>
                <a:lnTo>
                  <a:pt x="390427" y="15242"/>
                </a:lnTo>
                <a:lnTo>
                  <a:pt x="439246" y="19510"/>
                </a:lnTo>
                <a:lnTo>
                  <a:pt x="488066" y="24267"/>
                </a:lnTo>
                <a:lnTo>
                  <a:pt x="536885" y="29331"/>
                </a:lnTo>
                <a:lnTo>
                  <a:pt x="585704" y="34522"/>
                </a:lnTo>
                <a:lnTo>
                  <a:pt x="634524" y="39658"/>
                </a:lnTo>
                <a:lnTo>
                  <a:pt x="683343" y="44557"/>
                </a:lnTo>
              </a:path>
            </a:pathLst>
          </a:custGeom>
          <a:ln w="27342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1983683" y="6701680"/>
            <a:ext cx="141605" cy="96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80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80"/>
              </a:spcBef>
            </a:pPr>
            <a:r>
              <a:rPr sz="1000" spc="-10" dirty="0">
                <a:latin typeface="Calibri"/>
                <a:cs typeface="Calibri"/>
              </a:rPr>
              <a:t>60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80"/>
              </a:spcBef>
            </a:pPr>
            <a:r>
              <a:rPr sz="1000" spc="-10" dirty="0">
                <a:latin typeface="Calibri"/>
                <a:cs typeface="Calibri"/>
              </a:rPr>
              <a:t>40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80"/>
              </a:spcBef>
            </a:pPr>
            <a:r>
              <a:rPr sz="1000" spc="-10" dirty="0">
                <a:latin typeface="Calibri"/>
                <a:cs typeface="Calibri"/>
              </a:rPr>
              <a:t>20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919070" y="5495847"/>
            <a:ext cx="207010" cy="962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2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8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6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4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2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020216" y="7669854"/>
            <a:ext cx="188341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821690" algn="l"/>
                <a:tab pos="1676400" algn="l"/>
              </a:tabLst>
            </a:pPr>
            <a:r>
              <a:rPr sz="1000" spc="-1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0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0</a:t>
            </a:r>
            <a:r>
              <a:rPr sz="1000" spc="-5" dirty="0">
                <a:latin typeface="Calibri"/>
                <a:cs typeface="Calibri"/>
              </a:rPr>
              <a:t>0</a:t>
            </a:r>
            <a:r>
              <a:rPr sz="1000" dirty="0">
                <a:latin typeface="Calibri"/>
                <a:cs typeface="Calibri"/>
              </a:rPr>
              <a:t>	</a:t>
            </a:r>
            <a:r>
              <a:rPr sz="1000" spc="-5" dirty="0">
                <a:latin typeface="Calibri"/>
                <a:cs typeface="Calibri"/>
              </a:rPr>
              <a:t>1</a:t>
            </a:r>
            <a:r>
              <a:rPr sz="1000" dirty="0">
                <a:latin typeface="Calibri"/>
                <a:cs typeface="Calibri"/>
              </a:rPr>
              <a:t>5</a:t>
            </a: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616423" y="6430286"/>
            <a:ext cx="509270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$ per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500" spc="-7" baseline="-30555" dirty="0">
                <a:latin typeface="Calibri"/>
                <a:cs typeface="Calibri"/>
              </a:rPr>
              <a:t>100</a:t>
            </a:r>
            <a:endParaRPr sz="1500" baseline="-30555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663968" y="6585224"/>
            <a:ext cx="18859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kW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088157" y="7862464"/>
            <a:ext cx="858519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Calibri"/>
                <a:cs typeface="Calibri"/>
              </a:rPr>
              <a:t>Unit MW</a:t>
            </a:r>
            <a:r>
              <a:rPr sz="1000" b="1" spc="-6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Rating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951636" y="5693987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85A3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951636" y="6116269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416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5222002" y="5600472"/>
            <a:ext cx="774065" cy="739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Mechanical  Drive - 120</a:t>
            </a:r>
            <a:r>
              <a:rPr sz="1000" spc="-7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 marR="5080">
              <a:lnSpc>
                <a:spcPct val="101699"/>
              </a:lnSpc>
              <a:spcBef>
                <a:spcPts val="885"/>
              </a:spcBef>
            </a:pPr>
            <a:r>
              <a:rPr sz="1000" spc="-5" dirty="0">
                <a:latin typeface="Calibri"/>
                <a:cs typeface="Calibri"/>
              </a:rPr>
              <a:t>Mechanical  Drive - 140</a:t>
            </a:r>
            <a:r>
              <a:rPr sz="1000" spc="-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951636" y="6538552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6D53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5222002" y="6445670"/>
            <a:ext cx="774065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Mechanical  Drive - 160</a:t>
            </a:r>
            <a:r>
              <a:rPr sz="1000" spc="-6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951636" y="6960796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3C95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51636" y="738307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A842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2197944" y="6867660"/>
            <a:ext cx="3797300" cy="960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23870" marR="5080">
              <a:lnSpc>
                <a:spcPct val="101899"/>
              </a:lnSpc>
            </a:pPr>
            <a:r>
              <a:rPr sz="1000" spc="-5" dirty="0">
                <a:latin typeface="Calibri"/>
                <a:cs typeface="Calibri"/>
              </a:rPr>
              <a:t>Combined  Cycle - </a:t>
            </a:r>
            <a:r>
              <a:rPr sz="1000" dirty="0">
                <a:latin typeface="Calibri"/>
                <a:cs typeface="Calibri"/>
              </a:rPr>
              <a:t>120</a:t>
            </a:r>
            <a:r>
              <a:rPr sz="1000" spc="-8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 marL="3023870" marR="5080">
              <a:lnSpc>
                <a:spcPct val="101699"/>
              </a:lnSpc>
              <a:spcBef>
                <a:spcPts val="885"/>
              </a:spcBef>
            </a:pPr>
            <a:r>
              <a:rPr sz="1000" spc="-5" dirty="0">
                <a:latin typeface="Calibri"/>
                <a:cs typeface="Calibri"/>
              </a:rPr>
              <a:t>Combined  Cycle - </a:t>
            </a:r>
            <a:r>
              <a:rPr sz="1000" dirty="0">
                <a:latin typeface="Calibri"/>
                <a:cs typeface="Calibri"/>
              </a:rPr>
              <a:t>140</a:t>
            </a:r>
            <a:r>
              <a:rPr sz="1000" spc="-8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r>
              <a:rPr sz="1000" spc="-5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951636" y="7805360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24" y="0"/>
                </a:lnTo>
              </a:path>
            </a:pathLst>
          </a:custGeom>
          <a:ln w="27342">
            <a:solidFill>
              <a:srgbClr val="DA8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5222002" y="7713137"/>
            <a:ext cx="772795" cy="316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1699"/>
              </a:lnSpc>
            </a:pPr>
            <a:r>
              <a:rPr sz="1000" spc="-5" dirty="0">
                <a:latin typeface="Calibri"/>
                <a:cs typeface="Calibri"/>
              </a:rPr>
              <a:t>Combined  Cycle - </a:t>
            </a:r>
            <a:r>
              <a:rPr sz="1000" dirty="0">
                <a:latin typeface="Calibri"/>
                <a:cs typeface="Calibri"/>
              </a:rPr>
              <a:t>160</a:t>
            </a:r>
            <a:r>
              <a:rPr sz="1000" spc="-8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bar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503044" y="5446345"/>
            <a:ext cx="4572000" cy="2734310"/>
          </a:xfrm>
          <a:custGeom>
            <a:avLst/>
            <a:gdLst/>
            <a:ahLst/>
            <a:cxnLst/>
            <a:rect l="l" t="t" r="r" b="b"/>
            <a:pathLst>
              <a:path w="4572000" h="2734309">
                <a:moveTo>
                  <a:pt x="0" y="2734202"/>
                </a:moveTo>
                <a:lnTo>
                  <a:pt x="4571707" y="2734202"/>
                </a:lnTo>
                <a:lnTo>
                  <a:pt x="4571707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1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59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304" y="837946"/>
            <a:ext cx="5535295" cy="822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used to </a:t>
            </a:r>
            <a:r>
              <a:rPr sz="1000" dirty="0">
                <a:latin typeface="Arial"/>
                <a:cs typeface="Arial"/>
              </a:rPr>
              <a:t>make </a:t>
            </a:r>
            <a:r>
              <a:rPr sz="1000" spc="-5" dirty="0">
                <a:latin typeface="Arial"/>
                <a:cs typeface="Arial"/>
              </a:rPr>
              <a:t>larger turbines. Economies of scale at the reference </a:t>
            </a:r>
            <a:r>
              <a:rPr sz="1000" dirty="0">
                <a:latin typeface="Arial"/>
                <a:cs typeface="Arial"/>
              </a:rPr>
              <a:t>quantity </a:t>
            </a:r>
            <a:r>
              <a:rPr sz="1000" spc="-5" dirty="0">
                <a:latin typeface="Arial"/>
                <a:cs typeface="Arial"/>
              </a:rPr>
              <a:t>of 10 units amount to a  unit price discount of 10% </a:t>
            </a:r>
            <a:r>
              <a:rPr sz="1000" spc="5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smaller model, and </a:t>
            </a:r>
            <a:r>
              <a:rPr sz="1000" dirty="0">
                <a:latin typeface="Arial"/>
                <a:cs typeface="Arial"/>
              </a:rPr>
              <a:t>as </a:t>
            </a:r>
            <a:r>
              <a:rPr sz="1000" spc="5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15%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larger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model.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1274445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19: Economies of Scale in Steam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4761102"/>
            <a:ext cx="179323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sz="1000" b="1" spc="-10" dirty="0">
                <a:latin typeface="Arial"/>
                <a:cs typeface="Arial"/>
              </a:rPr>
              <a:t>5.3.2	</a:t>
            </a:r>
            <a:r>
              <a:rPr sz="1000" b="1" spc="-5" dirty="0">
                <a:latin typeface="Arial"/>
                <a:cs typeface="Arial"/>
              </a:rPr>
              <a:t>Should-Cost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Analysis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004" y="5067884"/>
            <a:ext cx="499808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Economies of scale are the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effective way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to bring down unit costs, </a:t>
            </a:r>
            <a:r>
              <a:rPr sz="1000" spc="-10" dirty="0">
                <a:latin typeface="Arial"/>
                <a:cs typeface="Arial"/>
              </a:rPr>
              <a:t>if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their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9004" y="5287644"/>
            <a:ext cx="3542665" cy="144780"/>
          </a:xfrm>
          <a:custGeom>
            <a:avLst/>
            <a:gdLst/>
            <a:ahLst/>
            <a:cxnLst/>
            <a:rect l="l" t="t" r="r" b="b"/>
            <a:pathLst>
              <a:path w="3542665" h="144779">
                <a:moveTo>
                  <a:pt x="0" y="144779"/>
                </a:moveTo>
                <a:lnTo>
                  <a:pt x="3542411" y="144779"/>
                </a:lnTo>
                <a:lnTo>
                  <a:pt x="3542411" y="0"/>
                </a:lnTo>
                <a:lnTo>
                  <a:pt x="0" y="0"/>
                </a:lnTo>
                <a:lnTo>
                  <a:pt x="0" y="14477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6304" y="5277992"/>
            <a:ext cx="5561330" cy="3934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requirements are large enough </a:t>
            </a:r>
            <a:r>
              <a:rPr sz="1000" dirty="0">
                <a:latin typeface="Arial"/>
                <a:cs typeface="Arial"/>
              </a:rPr>
              <a:t>to merit </a:t>
            </a:r>
            <a:r>
              <a:rPr sz="1000" spc="-5" dirty="0">
                <a:latin typeface="Arial"/>
                <a:cs typeface="Arial"/>
              </a:rPr>
              <a:t>ordering multiple units.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average, a buyer can get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000" spc="-5" dirty="0">
                <a:latin typeface="Arial"/>
                <a:cs typeface="Arial"/>
              </a:rPr>
              <a:t>discount of 12.5%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ordering 10 </a:t>
            </a:r>
            <a:r>
              <a:rPr sz="1000" spc="-5" dirty="0">
                <a:latin typeface="Arial"/>
                <a:cs typeface="Arial"/>
              </a:rPr>
              <a:t>units, or $1.5m at the </a:t>
            </a:r>
            <a:r>
              <a:rPr sz="1000" dirty="0">
                <a:latin typeface="Arial"/>
                <a:cs typeface="Arial"/>
              </a:rPr>
              <a:t>average </a:t>
            </a:r>
            <a:r>
              <a:rPr sz="1000" spc="-5" dirty="0">
                <a:latin typeface="Arial"/>
                <a:cs typeface="Arial"/>
              </a:rPr>
              <a:t>cost </a:t>
            </a:r>
            <a:r>
              <a:rPr sz="100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the two reference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units.</a:t>
            </a:r>
            <a:endParaRPr sz="1000">
              <a:latin typeface="Arial"/>
              <a:cs typeface="Arial"/>
            </a:endParaRPr>
          </a:p>
          <a:p>
            <a:pPr marL="12700" marR="17145">
              <a:lnSpc>
                <a:spcPct val="1437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Economies of scope are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next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effective tactic, and the one </a:t>
            </a:r>
            <a:r>
              <a:rPr sz="100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accessible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buyers that  do not need to </a:t>
            </a:r>
            <a:r>
              <a:rPr sz="1000" dirty="0">
                <a:latin typeface="Arial"/>
                <a:cs typeface="Arial"/>
              </a:rPr>
              <a:t>buy multiple </a:t>
            </a:r>
            <a:r>
              <a:rPr sz="1000" spc="-5" dirty="0">
                <a:latin typeface="Arial"/>
                <a:cs typeface="Arial"/>
              </a:rPr>
              <a:t>units. Bundling the power turbine with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generator, HRSG, </a:t>
            </a:r>
            <a:r>
              <a:rPr sz="1000" dirty="0">
                <a:latin typeface="Arial"/>
                <a:cs typeface="Arial"/>
              </a:rPr>
              <a:t>and  </a:t>
            </a:r>
            <a:r>
              <a:rPr sz="1000" spc="-5" dirty="0">
                <a:latin typeface="Arial"/>
                <a:cs typeface="Arial"/>
              </a:rPr>
              <a:t>package components, or the mechanical drive turbine with the </a:t>
            </a:r>
            <a:r>
              <a:rPr sz="1000" dirty="0">
                <a:latin typeface="Arial"/>
                <a:cs typeface="Arial"/>
              </a:rPr>
              <a:t>turbomachinery it </a:t>
            </a:r>
            <a:r>
              <a:rPr sz="1000" spc="-5" dirty="0">
                <a:latin typeface="Arial"/>
                <a:cs typeface="Arial"/>
              </a:rPr>
              <a:t>is driving </a:t>
            </a:r>
            <a:r>
              <a:rPr sz="1000" dirty="0">
                <a:latin typeface="Arial"/>
                <a:cs typeface="Arial"/>
              </a:rPr>
              <a:t>can </a:t>
            </a:r>
            <a:r>
              <a:rPr sz="1000" spc="-5" dirty="0">
                <a:latin typeface="Arial"/>
                <a:cs typeface="Arial"/>
              </a:rPr>
              <a:t>get  discounts of up to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10%.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800"/>
              </a:lnSpc>
              <a:spcBef>
                <a:spcPts val="600"/>
              </a:spcBef>
            </a:pPr>
            <a:r>
              <a:rPr sz="1000" spc="-5" dirty="0">
                <a:latin typeface="Arial"/>
                <a:cs typeface="Arial"/>
              </a:rPr>
              <a:t>Value engineering can be </a:t>
            </a:r>
            <a:r>
              <a:rPr sz="1000" dirty="0">
                <a:latin typeface="Arial"/>
                <a:cs typeface="Arial"/>
              </a:rPr>
              <a:t>used </a:t>
            </a:r>
            <a:r>
              <a:rPr sz="1000" spc="-5" dirty="0">
                <a:latin typeface="Arial"/>
                <a:cs typeface="Arial"/>
              </a:rPr>
              <a:t>to reduce costs, but </a:t>
            </a:r>
            <a:r>
              <a:rPr sz="1000" dirty="0">
                <a:latin typeface="Arial"/>
                <a:cs typeface="Arial"/>
              </a:rPr>
              <a:t>nearly </a:t>
            </a:r>
            <a:r>
              <a:rPr sz="1000" spc="-5" dirty="0">
                <a:latin typeface="Arial"/>
                <a:cs typeface="Arial"/>
              </a:rPr>
              <a:t>always results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 concurrent reduction  in turbine reliability. As a </a:t>
            </a:r>
            <a:r>
              <a:rPr sz="1000" dirty="0">
                <a:latin typeface="Arial"/>
                <a:cs typeface="Arial"/>
              </a:rPr>
              <a:t>result, </a:t>
            </a:r>
            <a:r>
              <a:rPr sz="1000" spc="-5" dirty="0">
                <a:latin typeface="Arial"/>
                <a:cs typeface="Arial"/>
              </a:rPr>
              <a:t>extensive cost reduction </a:t>
            </a:r>
            <a:r>
              <a:rPr sz="1000" dirty="0">
                <a:latin typeface="Arial"/>
                <a:cs typeface="Arial"/>
              </a:rPr>
              <a:t>efforts by </a:t>
            </a:r>
            <a:r>
              <a:rPr sz="1000" spc="-5" dirty="0">
                <a:latin typeface="Arial"/>
                <a:cs typeface="Arial"/>
              </a:rPr>
              <a:t>reducing specifications below  those suggested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application increases lifecycle </a:t>
            </a:r>
            <a:r>
              <a:rPr sz="1000" dirty="0">
                <a:latin typeface="Arial"/>
                <a:cs typeface="Arial"/>
              </a:rPr>
              <a:t>cost. </a:t>
            </a:r>
            <a:r>
              <a:rPr sz="1000" spc="-5" dirty="0">
                <a:latin typeface="Arial"/>
                <a:cs typeface="Arial"/>
              </a:rPr>
              <a:t>Nonetheless,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10" dirty="0">
                <a:latin typeface="Arial"/>
                <a:cs typeface="Arial"/>
              </a:rPr>
              <a:t>buyers </a:t>
            </a:r>
            <a:r>
              <a:rPr sz="1000" spc="-5" dirty="0">
                <a:latin typeface="Arial"/>
                <a:cs typeface="Arial"/>
              </a:rPr>
              <a:t>have  successfully </a:t>
            </a:r>
            <a:r>
              <a:rPr sz="1000" dirty="0">
                <a:latin typeface="Arial"/>
                <a:cs typeface="Arial"/>
              </a:rPr>
              <a:t>reduced </a:t>
            </a:r>
            <a:r>
              <a:rPr sz="1000" spc="-5" dirty="0">
                <a:latin typeface="Arial"/>
                <a:cs typeface="Arial"/>
              </a:rPr>
              <a:t>unit prices with the following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tactics: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506095" indent="-228600">
              <a:lnSpc>
                <a:spcPct val="100000"/>
              </a:lnSpc>
              <a:buFont typeface="Symbol"/>
              <a:buChar char=""/>
              <a:tabLst>
                <a:tab pos="506095" algn="l"/>
                <a:tab pos="506730" algn="l"/>
              </a:tabLst>
            </a:pPr>
            <a:r>
              <a:rPr sz="1000" spc="-5" dirty="0">
                <a:latin typeface="Arial"/>
                <a:cs typeface="Arial"/>
              </a:rPr>
              <a:t>Reducing the </a:t>
            </a:r>
            <a:r>
              <a:rPr sz="1000" dirty="0">
                <a:latin typeface="Arial"/>
                <a:cs typeface="Arial"/>
              </a:rPr>
              <a:t>amount </a:t>
            </a:r>
            <a:r>
              <a:rPr sz="1000" spc="-5" dirty="0">
                <a:latin typeface="Arial"/>
                <a:cs typeface="Arial"/>
              </a:rPr>
              <a:t>of custom engineering </a:t>
            </a:r>
            <a:r>
              <a:rPr sz="1000" dirty="0">
                <a:latin typeface="Arial"/>
                <a:cs typeface="Arial"/>
              </a:rPr>
              <a:t>for each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</a:t>
            </a:r>
            <a:endParaRPr sz="1000">
              <a:latin typeface="Arial"/>
              <a:cs typeface="Arial"/>
            </a:endParaRPr>
          </a:p>
          <a:p>
            <a:pPr marL="50609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506095" algn="l"/>
                <a:tab pos="506730" algn="l"/>
              </a:tabLst>
            </a:pPr>
            <a:r>
              <a:rPr sz="1000" spc="-5" dirty="0">
                <a:latin typeface="Arial"/>
                <a:cs typeface="Arial"/>
              </a:rPr>
              <a:t>Using less expensive valves, materials, and blade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technology.</a:t>
            </a:r>
            <a:endParaRPr sz="1000">
              <a:latin typeface="Arial"/>
              <a:cs typeface="Arial"/>
            </a:endParaRPr>
          </a:p>
          <a:p>
            <a:pPr marL="506095" marR="49530" indent="-228600">
              <a:lnSpc>
                <a:spcPct val="143500"/>
              </a:lnSpc>
              <a:spcBef>
                <a:spcPts val="75"/>
              </a:spcBef>
              <a:buFont typeface="Symbol"/>
              <a:buChar char=""/>
              <a:tabLst>
                <a:tab pos="506095" algn="l"/>
                <a:tab pos="506730" algn="l"/>
              </a:tabLst>
            </a:pPr>
            <a:r>
              <a:rPr sz="1000" spc="-5" dirty="0">
                <a:latin typeface="Arial"/>
                <a:cs typeface="Arial"/>
              </a:rPr>
              <a:t>Using ”low-cost” manufacturing (e.g, Siemens’ </a:t>
            </a:r>
            <a:r>
              <a:rPr sz="1000" dirty="0">
                <a:latin typeface="Arial"/>
                <a:cs typeface="Arial"/>
              </a:rPr>
              <a:t>new </a:t>
            </a:r>
            <a:r>
              <a:rPr sz="1000" spc="-5" dirty="0">
                <a:latin typeface="Arial"/>
                <a:cs typeface="Arial"/>
              </a:rPr>
              <a:t>plant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Vadodara, India, GE’s  partnership with </a:t>
            </a:r>
            <a:r>
              <a:rPr sz="1000" dirty="0">
                <a:latin typeface="Arial"/>
                <a:cs typeface="Arial"/>
              </a:rPr>
              <a:t>Triveni </a:t>
            </a:r>
            <a:r>
              <a:rPr sz="1000" spc="-5" dirty="0">
                <a:latin typeface="Arial"/>
                <a:cs typeface="Arial"/>
              </a:rPr>
              <a:t>(established in 2011), MHI’s JV investments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new capacity, and  Doosan’s planned </a:t>
            </a:r>
            <a:r>
              <a:rPr sz="1000" dirty="0">
                <a:latin typeface="Arial"/>
                <a:cs typeface="Arial"/>
              </a:rPr>
              <a:t>factory 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Czech </a:t>
            </a:r>
            <a:r>
              <a:rPr sz="1000" spc="-5" dirty="0">
                <a:latin typeface="Arial"/>
                <a:cs typeface="Arial"/>
              </a:rPr>
              <a:t>Republic (see 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section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detail)).</a:t>
            </a:r>
            <a:endParaRPr sz="1000">
              <a:latin typeface="Arial"/>
              <a:cs typeface="Arial"/>
            </a:endParaRPr>
          </a:p>
          <a:p>
            <a:pPr marL="506095" marR="145415" indent="-228600">
              <a:lnSpc>
                <a:spcPct val="143000"/>
              </a:lnSpc>
              <a:spcBef>
                <a:spcPts val="80"/>
              </a:spcBef>
              <a:buFont typeface="Symbol"/>
              <a:buChar char=""/>
              <a:tabLst>
                <a:tab pos="506095" algn="l"/>
                <a:tab pos="506730" algn="l"/>
              </a:tabLst>
            </a:pPr>
            <a:r>
              <a:rPr sz="1000" spc="-5" dirty="0">
                <a:latin typeface="Arial"/>
                <a:cs typeface="Arial"/>
              </a:rPr>
              <a:t>Using ”low-cost” packagers (package components account </a:t>
            </a:r>
            <a:r>
              <a:rPr sz="1000" dirty="0">
                <a:latin typeface="Arial"/>
                <a:cs typeface="Arial"/>
              </a:rPr>
              <a:t>for much </a:t>
            </a:r>
            <a:r>
              <a:rPr sz="1000" spc="-5" dirty="0">
                <a:latin typeface="Arial"/>
                <a:cs typeface="Arial"/>
              </a:rPr>
              <a:t>of the difference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spc="-5" dirty="0">
                <a:latin typeface="Arial"/>
                <a:cs typeface="Arial"/>
              </a:rPr>
              <a:t>final contract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prices)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4177" y="3734010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4177" y="3510729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04177" y="3287436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04177" y="3064181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04177" y="2840888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04177" y="2617594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04177" y="2394301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04177" y="2171008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04177" y="1949234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04177" y="1949234"/>
            <a:ext cx="0" cy="2008505"/>
          </a:xfrm>
          <a:custGeom>
            <a:avLst/>
            <a:gdLst/>
            <a:ahLst/>
            <a:cxnLst/>
            <a:rect l="l" t="t" r="r" b="b"/>
            <a:pathLst>
              <a:path h="2008504">
                <a:moveTo>
                  <a:pt x="0" y="2008081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63025" y="3957315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63025" y="3734010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63025" y="3510729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63025" y="3287436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63025" y="306418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63025" y="284088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63025" y="261759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63025" y="2394301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63025" y="2171008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63025" y="1949234"/>
            <a:ext cx="41275" cy="0"/>
          </a:xfrm>
          <a:custGeom>
            <a:avLst/>
            <a:gdLst/>
            <a:ahLst/>
            <a:cxnLst/>
            <a:rect l="l" t="t" r="r" b="b"/>
            <a:pathLst>
              <a:path w="41275">
                <a:moveTo>
                  <a:pt x="0" y="0"/>
                </a:moveTo>
                <a:lnTo>
                  <a:pt x="41151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04177" y="3957315"/>
            <a:ext cx="2588260" cy="0"/>
          </a:xfrm>
          <a:custGeom>
            <a:avLst/>
            <a:gdLst/>
            <a:ahLst/>
            <a:cxnLst/>
            <a:rect l="l" t="t" r="r" b="b"/>
            <a:pathLst>
              <a:path w="2588260">
                <a:moveTo>
                  <a:pt x="0" y="0"/>
                </a:moveTo>
                <a:lnTo>
                  <a:pt x="2587948" y="0"/>
                </a:lnTo>
              </a:path>
            </a:pathLst>
          </a:custGeom>
          <a:ln w="911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04177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35501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66826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698151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29475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60800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92125" y="3957315"/>
            <a:ext cx="0" cy="40005"/>
          </a:xfrm>
          <a:custGeom>
            <a:avLst/>
            <a:gdLst/>
            <a:ahLst/>
            <a:cxnLst/>
            <a:rect l="l" t="t" r="r" b="b"/>
            <a:pathLst>
              <a:path h="40004">
                <a:moveTo>
                  <a:pt x="0" y="0"/>
                </a:moveTo>
                <a:lnTo>
                  <a:pt x="0" y="39494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19394" y="3175701"/>
            <a:ext cx="1941830" cy="78105"/>
          </a:xfrm>
          <a:custGeom>
            <a:avLst/>
            <a:gdLst/>
            <a:ahLst/>
            <a:cxnLst/>
            <a:rect l="l" t="t" r="r" b="b"/>
            <a:pathLst>
              <a:path w="1941829" h="78104">
                <a:moveTo>
                  <a:pt x="0" y="0"/>
                </a:moveTo>
                <a:lnTo>
                  <a:pt x="53932" y="1918"/>
                </a:lnTo>
                <a:lnTo>
                  <a:pt x="107862" y="3860"/>
                </a:lnTo>
                <a:lnTo>
                  <a:pt x="161793" y="5803"/>
                </a:lnTo>
                <a:lnTo>
                  <a:pt x="215725" y="7721"/>
                </a:lnTo>
                <a:lnTo>
                  <a:pt x="269641" y="9695"/>
                </a:lnTo>
                <a:lnTo>
                  <a:pt x="323557" y="11645"/>
                </a:lnTo>
                <a:lnTo>
                  <a:pt x="377472" y="13595"/>
                </a:lnTo>
                <a:lnTo>
                  <a:pt x="431388" y="15569"/>
                </a:lnTo>
                <a:lnTo>
                  <a:pt x="485377" y="17543"/>
                </a:lnTo>
                <a:lnTo>
                  <a:pt x="539330" y="19493"/>
                </a:lnTo>
                <a:lnTo>
                  <a:pt x="593259" y="21444"/>
                </a:lnTo>
                <a:lnTo>
                  <a:pt x="647177" y="23417"/>
                </a:lnTo>
                <a:lnTo>
                  <a:pt x="701093" y="25336"/>
                </a:lnTo>
                <a:lnTo>
                  <a:pt x="755008" y="27278"/>
                </a:lnTo>
                <a:lnTo>
                  <a:pt x="808924" y="29221"/>
                </a:lnTo>
                <a:lnTo>
                  <a:pt x="862839" y="31139"/>
                </a:lnTo>
                <a:lnTo>
                  <a:pt x="916775" y="33131"/>
                </a:lnTo>
                <a:lnTo>
                  <a:pt x="970734" y="35111"/>
                </a:lnTo>
                <a:lnTo>
                  <a:pt x="1024693" y="37067"/>
                </a:lnTo>
                <a:lnTo>
                  <a:pt x="1078629" y="38987"/>
                </a:lnTo>
                <a:lnTo>
                  <a:pt x="1132544" y="40926"/>
                </a:lnTo>
                <a:lnTo>
                  <a:pt x="1186460" y="42816"/>
                </a:lnTo>
                <a:lnTo>
                  <a:pt x="1240376" y="44755"/>
                </a:lnTo>
                <a:lnTo>
                  <a:pt x="1294291" y="46835"/>
                </a:lnTo>
                <a:lnTo>
                  <a:pt x="1348227" y="49124"/>
                </a:lnTo>
                <a:lnTo>
                  <a:pt x="1402186" y="51566"/>
                </a:lnTo>
                <a:lnTo>
                  <a:pt x="1456145" y="54080"/>
                </a:lnTo>
                <a:lnTo>
                  <a:pt x="1510080" y="56582"/>
                </a:lnTo>
                <a:lnTo>
                  <a:pt x="1563996" y="58995"/>
                </a:lnTo>
                <a:lnTo>
                  <a:pt x="1617912" y="61361"/>
                </a:lnTo>
                <a:lnTo>
                  <a:pt x="1671827" y="63774"/>
                </a:lnTo>
                <a:lnTo>
                  <a:pt x="1725743" y="66329"/>
                </a:lnTo>
                <a:lnTo>
                  <a:pt x="1779660" y="69112"/>
                </a:lnTo>
                <a:lnTo>
                  <a:pt x="1833590" y="72073"/>
                </a:lnTo>
                <a:lnTo>
                  <a:pt x="1887543" y="75105"/>
                </a:lnTo>
                <a:lnTo>
                  <a:pt x="1941532" y="78102"/>
                </a:lnTo>
              </a:path>
            </a:pathLst>
          </a:custGeom>
          <a:ln w="273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19394" y="2137716"/>
            <a:ext cx="1941830" cy="273050"/>
          </a:xfrm>
          <a:custGeom>
            <a:avLst/>
            <a:gdLst/>
            <a:ahLst/>
            <a:cxnLst/>
            <a:rect l="l" t="t" r="r" b="b"/>
            <a:pathLst>
              <a:path w="1941829" h="273050">
                <a:moveTo>
                  <a:pt x="0" y="0"/>
                </a:moveTo>
                <a:lnTo>
                  <a:pt x="53932" y="6835"/>
                </a:lnTo>
                <a:lnTo>
                  <a:pt x="107862" y="13671"/>
                </a:lnTo>
                <a:lnTo>
                  <a:pt x="161793" y="20506"/>
                </a:lnTo>
                <a:lnTo>
                  <a:pt x="215725" y="27342"/>
                </a:lnTo>
                <a:lnTo>
                  <a:pt x="269641" y="34157"/>
                </a:lnTo>
                <a:lnTo>
                  <a:pt x="323557" y="40949"/>
                </a:lnTo>
                <a:lnTo>
                  <a:pt x="377472" y="47741"/>
                </a:lnTo>
                <a:lnTo>
                  <a:pt x="431388" y="54557"/>
                </a:lnTo>
                <a:lnTo>
                  <a:pt x="485377" y="61392"/>
                </a:lnTo>
                <a:lnTo>
                  <a:pt x="539330" y="68228"/>
                </a:lnTo>
                <a:lnTo>
                  <a:pt x="593259" y="75063"/>
                </a:lnTo>
                <a:lnTo>
                  <a:pt x="647177" y="81899"/>
                </a:lnTo>
                <a:lnTo>
                  <a:pt x="701093" y="88733"/>
                </a:lnTo>
                <a:lnTo>
                  <a:pt x="755008" y="95554"/>
                </a:lnTo>
                <a:lnTo>
                  <a:pt x="808924" y="102352"/>
                </a:lnTo>
                <a:lnTo>
                  <a:pt x="862839" y="109114"/>
                </a:lnTo>
                <a:lnTo>
                  <a:pt x="916775" y="115950"/>
                </a:lnTo>
                <a:lnTo>
                  <a:pt x="970734" y="122785"/>
                </a:lnTo>
                <a:lnTo>
                  <a:pt x="1024693" y="129621"/>
                </a:lnTo>
                <a:lnTo>
                  <a:pt x="1078629" y="136456"/>
                </a:lnTo>
                <a:lnTo>
                  <a:pt x="1132544" y="143076"/>
                </a:lnTo>
                <a:lnTo>
                  <a:pt x="1186460" y="149542"/>
                </a:lnTo>
                <a:lnTo>
                  <a:pt x="1240376" y="156269"/>
                </a:lnTo>
                <a:lnTo>
                  <a:pt x="1294291" y="163672"/>
                </a:lnTo>
                <a:lnTo>
                  <a:pt x="1348227" y="172145"/>
                </a:lnTo>
                <a:lnTo>
                  <a:pt x="1402186" y="181330"/>
                </a:lnTo>
                <a:lnTo>
                  <a:pt x="1456145" y="190800"/>
                </a:lnTo>
                <a:lnTo>
                  <a:pt x="1510080" y="200128"/>
                </a:lnTo>
                <a:lnTo>
                  <a:pt x="1563996" y="209222"/>
                </a:lnTo>
                <a:lnTo>
                  <a:pt x="1617912" y="218293"/>
                </a:lnTo>
                <a:lnTo>
                  <a:pt x="1671827" y="227363"/>
                </a:lnTo>
                <a:lnTo>
                  <a:pt x="1725743" y="236457"/>
                </a:lnTo>
                <a:lnTo>
                  <a:pt x="1779660" y="245571"/>
                </a:lnTo>
                <a:lnTo>
                  <a:pt x="1833590" y="254685"/>
                </a:lnTo>
                <a:lnTo>
                  <a:pt x="1887543" y="263799"/>
                </a:lnTo>
                <a:lnTo>
                  <a:pt x="1941532" y="272913"/>
                </a:lnTo>
              </a:path>
            </a:pathLst>
          </a:custGeom>
          <a:ln w="27343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063625" y="1858057"/>
            <a:ext cx="206375" cy="2168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$18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$16</a:t>
            </a:r>
            <a:endParaRPr sz="100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latin typeface="Calibri"/>
                <a:cs typeface="Calibri"/>
              </a:rPr>
              <a:t>$14</a:t>
            </a:r>
            <a:endParaRPr sz="100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$12</a:t>
            </a:r>
            <a:endParaRPr sz="1000">
              <a:latin typeface="Calibri"/>
              <a:cs typeface="Calibri"/>
            </a:endParaRPr>
          </a:p>
          <a:p>
            <a:pPr marR="571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$10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$8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$6</a:t>
            </a:r>
            <a:endParaRPr sz="1000">
              <a:latin typeface="Calibri"/>
              <a:cs typeface="Calibri"/>
            </a:endParaRPr>
          </a:p>
          <a:p>
            <a:pPr marL="51435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$4</a:t>
            </a:r>
            <a:endParaRPr sz="1000">
              <a:latin typeface="Calibri"/>
              <a:cs typeface="Calibri"/>
            </a:endParaRPr>
          </a:p>
          <a:p>
            <a:pPr marL="52069" algn="ctr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$2</a:t>
            </a:r>
            <a:endParaRPr sz="10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555"/>
              </a:spcBef>
            </a:pPr>
            <a:r>
              <a:rPr sz="1000" spc="-5" dirty="0">
                <a:latin typeface="Calibri"/>
                <a:cs typeface="Calibri"/>
              </a:rPr>
              <a:t>$-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71256" y="4032039"/>
            <a:ext cx="940435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431165" algn="l"/>
                <a:tab pos="862965" algn="l"/>
              </a:tabLst>
            </a:pPr>
            <a:r>
              <a:rPr sz="1000" spc="-5" dirty="0">
                <a:latin typeface="Calibri"/>
                <a:cs typeface="Calibri"/>
              </a:rPr>
              <a:t>0	2	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97723" y="4032039"/>
            <a:ext cx="774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497041" y="4032039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928747" y="4032039"/>
            <a:ext cx="14097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24116" y="2712436"/>
            <a:ext cx="265430" cy="471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2540" algn="just">
              <a:lnSpc>
                <a:spcPct val="101699"/>
              </a:lnSpc>
            </a:pPr>
            <a:r>
              <a:rPr sz="1000" b="1" spc="-5" dirty="0">
                <a:latin typeface="Calibri"/>
                <a:cs typeface="Calibri"/>
              </a:rPr>
              <a:t>Unit  Cost  ($</a:t>
            </a:r>
            <a:r>
              <a:rPr sz="1000" b="1" dirty="0">
                <a:latin typeface="Calibri"/>
                <a:cs typeface="Calibri"/>
              </a:rPr>
              <a:t>m</a:t>
            </a:r>
            <a:r>
              <a:rPr sz="1000" b="1" spc="-5" dirty="0"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323218" y="4032039"/>
            <a:ext cx="760095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  <a:p>
            <a:pPr marR="5080" algn="ctr">
              <a:lnSpc>
                <a:spcPct val="100000"/>
              </a:lnSpc>
              <a:spcBef>
                <a:spcPts val="315"/>
              </a:spcBef>
            </a:pPr>
            <a:r>
              <a:rPr sz="1000" b="1" spc="-5" dirty="0">
                <a:latin typeface="Calibri"/>
                <a:cs typeface="Calibri"/>
              </a:rPr>
              <a:t>Units</a:t>
            </a:r>
            <a:r>
              <a:rPr sz="1000" b="1" spc="-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Ordered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55797" y="3061143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255797" y="3288955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58" y="0"/>
                </a:lnTo>
              </a:path>
            </a:pathLst>
          </a:custGeom>
          <a:ln w="27342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526200" y="2970599"/>
            <a:ext cx="455930" cy="38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50</a:t>
            </a:r>
            <a:r>
              <a:rPr sz="1000" spc="-1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MW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sz="1000" spc="-5" dirty="0">
                <a:latin typeface="Calibri"/>
                <a:cs typeface="Calibri"/>
              </a:rPr>
              <a:t>120</a:t>
            </a:r>
            <a:r>
              <a:rPr sz="1000" spc="-9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MW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24762" y="1807922"/>
            <a:ext cx="4572635" cy="2734310"/>
          </a:xfrm>
          <a:custGeom>
            <a:avLst/>
            <a:gdLst/>
            <a:ahLst/>
            <a:cxnLst/>
            <a:rect l="l" t="t" r="r" b="b"/>
            <a:pathLst>
              <a:path w="4572635" h="2734310">
                <a:moveTo>
                  <a:pt x="0" y="2734202"/>
                </a:moveTo>
                <a:lnTo>
                  <a:pt x="4572346" y="2734202"/>
                </a:lnTo>
                <a:lnTo>
                  <a:pt x="4572346" y="0"/>
                </a:lnTo>
                <a:lnTo>
                  <a:pt x="0" y="0"/>
                </a:lnTo>
                <a:lnTo>
                  <a:pt x="0" y="2734202"/>
                </a:lnTo>
                <a:close/>
              </a:path>
            </a:pathLst>
          </a:custGeom>
          <a:ln w="9122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60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6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05002"/>
            <a:ext cx="2254250" cy="4298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NGL: Natural </a:t>
            </a:r>
            <a:r>
              <a:rPr sz="1000" dirty="0">
                <a:latin typeface="Arial"/>
                <a:cs typeface="Arial"/>
              </a:rPr>
              <a:t>Gas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Liquids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Nm: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Newton-meter</a:t>
            </a:r>
            <a:endParaRPr sz="1000">
              <a:latin typeface="Arial"/>
              <a:cs typeface="Arial"/>
            </a:endParaRPr>
          </a:p>
          <a:p>
            <a:pPr marL="12700" marR="638175">
              <a:lnSpc>
                <a:spcPts val="2330"/>
              </a:lnSpc>
              <a:spcBef>
                <a:spcPts val="250"/>
              </a:spcBef>
            </a:pPr>
            <a:r>
              <a:rPr sz="1000" spc="-5" dirty="0">
                <a:latin typeface="Arial"/>
                <a:cs typeface="Arial"/>
              </a:rPr>
              <a:t>PCP: Steam Turbines Pump  Psi: pounds per square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inch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</a:rPr>
              <a:t>Psig: pounds per square inch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gauge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ROP: Rate 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Penetration</a:t>
            </a:r>
            <a:endParaRPr sz="1000">
              <a:latin typeface="Arial"/>
              <a:cs typeface="Arial"/>
            </a:endParaRPr>
          </a:p>
          <a:p>
            <a:pPr marL="12700" marR="146050">
              <a:lnSpc>
                <a:spcPts val="2330"/>
              </a:lnSpc>
              <a:spcBef>
                <a:spcPts val="250"/>
              </a:spcBef>
            </a:pPr>
            <a:r>
              <a:rPr sz="1000" dirty="0">
                <a:latin typeface="Arial"/>
                <a:cs typeface="Arial"/>
              </a:rPr>
              <a:t>Scfm: </a:t>
            </a:r>
            <a:r>
              <a:rPr sz="1000" spc="-5" dirty="0">
                <a:latin typeface="Arial"/>
                <a:cs typeface="Arial"/>
              </a:rPr>
              <a:t>Standard cubic feet per minute  t: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trillion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000" spc="-5" dirty="0">
                <a:latin typeface="Arial"/>
                <a:cs typeface="Arial"/>
              </a:rPr>
              <a:t>Tonnes=metric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tons</a:t>
            </a:r>
            <a:endParaRPr sz="1000">
              <a:latin typeface="Arial"/>
              <a:cs typeface="Arial"/>
            </a:endParaRPr>
          </a:p>
          <a:p>
            <a:pPr marL="12700" marR="1211580">
              <a:lnSpc>
                <a:spcPct val="193000"/>
              </a:lnSpc>
              <a:spcBef>
                <a:spcPts val="10"/>
              </a:spcBef>
            </a:pPr>
            <a:r>
              <a:rPr sz="1000" dirty="0">
                <a:latin typeface="Arial"/>
                <a:cs typeface="Arial"/>
              </a:rPr>
              <a:t>Tons: </a:t>
            </a:r>
            <a:r>
              <a:rPr sz="1000" spc="-5" dirty="0">
                <a:latin typeface="Arial"/>
                <a:cs typeface="Arial"/>
              </a:rPr>
              <a:t>short tons  Tpy: tons per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94000"/>
              </a:lnSpc>
            </a:pPr>
            <a:r>
              <a:rPr sz="1000" dirty="0">
                <a:latin typeface="Arial"/>
                <a:cs typeface="Arial"/>
              </a:rPr>
              <a:t>WTI: </a:t>
            </a:r>
            <a:r>
              <a:rPr sz="1000" spc="5" dirty="0">
                <a:latin typeface="Arial"/>
                <a:cs typeface="Arial"/>
              </a:rPr>
              <a:t>West </a:t>
            </a:r>
            <a:r>
              <a:rPr sz="1000" dirty="0">
                <a:latin typeface="Arial"/>
                <a:cs typeface="Arial"/>
              </a:rPr>
              <a:t>Texas </a:t>
            </a:r>
            <a:r>
              <a:rPr sz="1000" spc="-5" dirty="0">
                <a:latin typeface="Arial"/>
                <a:cs typeface="Arial"/>
              </a:rPr>
              <a:t>Intermediate crude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oil  YOY: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spc="-5" dirty="0">
                <a:latin typeface="Arial"/>
                <a:cs typeface="Arial"/>
              </a:rPr>
              <a:t>over</a:t>
            </a:r>
            <a:r>
              <a:rPr sz="1000" spc="-10" dirty="0">
                <a:latin typeface="Arial"/>
                <a:cs typeface="Arial"/>
              </a:rPr>
              <a:t> year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YTD: </a:t>
            </a:r>
            <a:r>
              <a:rPr sz="1000" spc="-10" dirty="0">
                <a:latin typeface="Arial"/>
                <a:cs typeface="Arial"/>
              </a:rPr>
              <a:t>year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date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u="heavy" spc="-5" dirty="0">
                <a:latin typeface="Arial"/>
                <a:cs typeface="Arial"/>
              </a:rPr>
              <a:t>Alerts: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1853" y="5344032"/>
            <a:ext cx="669925" cy="1466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latin typeface="Arial"/>
                <a:cs typeface="Arial"/>
              </a:rPr>
              <a:t>Yellow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3623" y="5334380"/>
            <a:ext cx="1555750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</a:t>
            </a:r>
            <a:r>
              <a:rPr sz="1000" dirty="0">
                <a:latin typeface="Arial"/>
                <a:cs typeface="Arial"/>
              </a:rPr>
              <a:t>to any time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period)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7753" y="5639180"/>
            <a:ext cx="2493010" cy="775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$150 </a:t>
            </a:r>
            <a:r>
              <a:rPr sz="1000" spc="-5" dirty="0">
                <a:latin typeface="Arial"/>
                <a:cs typeface="Arial"/>
              </a:rPr>
              <a:t>million per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85%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lr>
                <a:srgbClr val="800000"/>
              </a:buClr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Important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news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1853" y="6551040"/>
            <a:ext cx="528955" cy="14668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Red</a:t>
            </a:r>
            <a:r>
              <a:rPr sz="1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Alert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3033" y="6541388"/>
            <a:ext cx="147764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(applies to next </a:t>
            </a:r>
            <a:r>
              <a:rPr sz="1000" spc="-10" dirty="0">
                <a:latin typeface="Arial"/>
                <a:cs typeface="Arial"/>
              </a:rPr>
              <a:t>year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only)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6846188"/>
            <a:ext cx="5621655" cy="143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6465" indent="-228600">
              <a:lnSpc>
                <a:spcPct val="100000"/>
              </a:lnSpc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Prices change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5%+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</a:t>
            </a:r>
            <a:r>
              <a:rPr sz="1000" dirty="0">
                <a:latin typeface="Arial"/>
                <a:cs typeface="Arial"/>
              </a:rPr>
              <a:t>margin </a:t>
            </a:r>
            <a:r>
              <a:rPr sz="1000" spc="-5" dirty="0">
                <a:latin typeface="Arial"/>
                <a:cs typeface="Arial"/>
              </a:rPr>
              <a:t>&lt; </a:t>
            </a:r>
            <a:r>
              <a:rPr sz="1000" dirty="0">
                <a:latin typeface="Arial"/>
                <a:cs typeface="Arial"/>
              </a:rPr>
              <a:t>$100 </a:t>
            </a:r>
            <a:r>
              <a:rPr sz="1000" spc="-5" dirty="0">
                <a:latin typeface="Arial"/>
                <a:cs typeface="Arial"/>
              </a:rPr>
              <a:t>million per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year</a:t>
            </a:r>
            <a:endParaRPr sz="1000">
              <a:latin typeface="Arial"/>
              <a:cs typeface="Arial"/>
            </a:endParaRPr>
          </a:p>
          <a:p>
            <a:pPr marL="926465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Capacity Utilization &gt;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90%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latin typeface="Arial"/>
                <a:cs typeface="Arial"/>
              </a:rPr>
              <a:t>Chart</a:t>
            </a:r>
            <a:r>
              <a:rPr sz="1000" u="sng" spc="-55" dirty="0">
                <a:latin typeface="Arial"/>
                <a:cs typeface="Arial"/>
              </a:rPr>
              <a:t> </a:t>
            </a:r>
            <a:r>
              <a:rPr sz="1000" u="sng" spc="-5" dirty="0">
                <a:latin typeface="Arial"/>
                <a:cs typeface="Arial"/>
              </a:rPr>
              <a:t>Symbols: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≡ Stable, </a:t>
            </a:r>
            <a:r>
              <a:rPr sz="1000" spc="-5" dirty="0">
                <a:solidFill>
                  <a:srgbClr val="FF0000"/>
                </a:solidFill>
                <a:latin typeface="Arial"/>
                <a:cs typeface="Arial"/>
              </a:rPr>
              <a:t>▲= </a:t>
            </a:r>
            <a:r>
              <a:rPr sz="1000" spc="-5" dirty="0">
                <a:latin typeface="Arial"/>
                <a:cs typeface="Arial"/>
              </a:rPr>
              <a:t>Increasing, </a:t>
            </a:r>
            <a:r>
              <a:rPr sz="1000" spc="-5" dirty="0">
                <a:solidFill>
                  <a:srgbClr val="008000"/>
                </a:solidFill>
                <a:latin typeface="Arial"/>
                <a:cs typeface="Arial"/>
              </a:rPr>
              <a:t>▼ = </a:t>
            </a:r>
            <a:r>
              <a:rPr sz="1000" spc="-5" dirty="0">
                <a:latin typeface="Arial"/>
                <a:cs typeface="Arial"/>
              </a:rPr>
              <a:t>Decreasing, </a:t>
            </a:r>
            <a:r>
              <a:rPr sz="1000" spc="-5" dirty="0">
                <a:solidFill>
                  <a:srgbClr val="339966"/>
                </a:solidFill>
                <a:latin typeface="Arial"/>
                <a:cs typeface="Arial"/>
              </a:rPr>
              <a:t>LO = </a:t>
            </a:r>
            <a:r>
              <a:rPr sz="1000" dirty="0">
                <a:latin typeface="Arial"/>
                <a:cs typeface="Arial"/>
              </a:rPr>
              <a:t>Low </a:t>
            </a:r>
            <a:r>
              <a:rPr sz="1000" spc="-5" dirty="0">
                <a:latin typeface="Arial"/>
                <a:cs typeface="Arial"/>
              </a:rPr>
              <a:t>supplier concentration, </a:t>
            </a:r>
            <a:r>
              <a:rPr sz="1000" spc="-5" dirty="0">
                <a:solidFill>
                  <a:srgbClr val="808080"/>
                </a:solidFill>
                <a:latin typeface="Arial"/>
                <a:cs typeface="Arial"/>
              </a:rPr>
              <a:t>► = </a:t>
            </a:r>
            <a:r>
              <a:rPr sz="1000" spc="-5" dirty="0">
                <a:latin typeface="Arial"/>
                <a:cs typeface="Arial"/>
              </a:rPr>
              <a:t>Moderate supplier  concentration, </a:t>
            </a:r>
            <a:r>
              <a:rPr sz="1000" dirty="0">
                <a:solidFill>
                  <a:srgbClr val="339966"/>
                </a:solidFill>
                <a:latin typeface="Arial"/>
                <a:cs typeface="Arial"/>
              </a:rPr>
              <a:t>HI= </a:t>
            </a:r>
            <a:r>
              <a:rPr sz="1000" spc="-5" dirty="0">
                <a:latin typeface="Arial"/>
                <a:cs typeface="Arial"/>
              </a:rPr>
              <a:t>High supplier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concentration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6272148"/>
            <a:ext cx="5595620" cy="2259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5.4	</a:t>
            </a:r>
            <a:r>
              <a:rPr sz="1200" b="1" i="1" dirty="0">
                <a:latin typeface="Arial"/>
                <a:cs typeface="Arial"/>
              </a:rPr>
              <a:t>Price </a:t>
            </a:r>
            <a:r>
              <a:rPr sz="1200" b="1" i="1" spc="-5" dirty="0">
                <a:latin typeface="Arial"/>
                <a:cs typeface="Arial"/>
              </a:rPr>
              <a:t>Negotiation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Strategies</a:t>
            </a:r>
            <a:endParaRPr sz="1200">
              <a:latin typeface="Arial"/>
              <a:cs typeface="Arial"/>
            </a:endParaRPr>
          </a:p>
          <a:p>
            <a:pPr marL="241300" marR="74930" indent="-228600">
              <a:lnSpc>
                <a:spcPct val="144000"/>
              </a:lnSpc>
              <a:spcBef>
                <a:spcPts val="70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Combine steam turbine units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one </a:t>
            </a:r>
            <a:r>
              <a:rPr sz="1000" dirty="0">
                <a:latin typeface="Arial"/>
                <a:cs typeface="Arial"/>
              </a:rPr>
              <a:t>order </a:t>
            </a:r>
            <a:r>
              <a:rPr sz="1000" spc="-5" dirty="0">
                <a:latin typeface="Arial"/>
                <a:cs typeface="Arial"/>
              </a:rPr>
              <a:t>wherever feasible. Economies of scale are the </a:t>
            </a:r>
            <a:r>
              <a:rPr sz="1000" dirty="0">
                <a:latin typeface="Arial"/>
                <a:cs typeface="Arial"/>
              </a:rPr>
              <a:t>most  </a:t>
            </a:r>
            <a:r>
              <a:rPr sz="1000" spc="-5" dirty="0">
                <a:latin typeface="Arial"/>
                <a:cs typeface="Arial"/>
              </a:rPr>
              <a:t>effective way to reduce unit costs, and can yield discounts of up to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15%.</a:t>
            </a:r>
            <a:endParaRPr sz="1000">
              <a:latin typeface="Arial"/>
              <a:cs typeface="Arial"/>
            </a:endParaRPr>
          </a:p>
          <a:p>
            <a:pPr marL="241300" marR="106045" indent="-228600">
              <a:lnSpc>
                <a:spcPts val="1730"/>
              </a:lnSpc>
              <a:spcBef>
                <a:spcPts val="14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Bundle steam turbine orders with 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other equipment as possible (gas turbines, boilers,  HRSGs, generators, etc.)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get larger discounts from economies of scope (up to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10%).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37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Place orders or reserve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as soon as basic </a:t>
            </a:r>
            <a:r>
              <a:rPr sz="1000" dirty="0">
                <a:latin typeface="Arial"/>
                <a:cs typeface="Arial"/>
              </a:rPr>
              <a:t>order </a:t>
            </a:r>
            <a:r>
              <a:rPr sz="1000" spc="-5" dirty="0">
                <a:latin typeface="Arial"/>
                <a:cs typeface="Arial"/>
              </a:rPr>
              <a:t>parameters are identified.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Accelerating</a:t>
            </a:r>
            <a:endParaRPr sz="1000">
              <a:latin typeface="Arial"/>
              <a:cs typeface="Arial"/>
            </a:endParaRPr>
          </a:p>
          <a:p>
            <a:pPr marL="241300" marR="137795">
              <a:lnSpc>
                <a:spcPct val="144000"/>
              </a:lnSpc>
            </a:pPr>
            <a:r>
              <a:rPr sz="1000" spc="-5" dirty="0">
                <a:latin typeface="Arial"/>
                <a:cs typeface="Arial"/>
              </a:rPr>
              <a:t>demand growth and rising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are </a:t>
            </a:r>
            <a:r>
              <a:rPr sz="1000" dirty="0">
                <a:latin typeface="Arial"/>
                <a:cs typeface="Arial"/>
              </a:rPr>
              <a:t>driving </a:t>
            </a:r>
            <a:r>
              <a:rPr sz="1000" spc="-5" dirty="0">
                <a:latin typeface="Arial"/>
                <a:cs typeface="Arial"/>
              </a:rPr>
              <a:t>prices up </a:t>
            </a:r>
            <a:r>
              <a:rPr sz="1000" dirty="0">
                <a:latin typeface="Arial"/>
                <a:cs typeface="Arial"/>
              </a:rPr>
              <a:t>by 2.5-3.5% </a:t>
            </a:r>
            <a:r>
              <a:rPr sz="1000" spc="-5" dirty="0">
                <a:latin typeface="Arial"/>
                <a:cs typeface="Arial"/>
              </a:rPr>
              <a:t>annually, and  placing orders </a:t>
            </a:r>
            <a:r>
              <a:rPr sz="1000" dirty="0">
                <a:latin typeface="Arial"/>
                <a:cs typeface="Arial"/>
              </a:rPr>
              <a:t>early </a:t>
            </a:r>
            <a:r>
              <a:rPr sz="1000" spc="-5" dirty="0">
                <a:latin typeface="Arial"/>
                <a:cs typeface="Arial"/>
              </a:rPr>
              <a:t>will avoid both price increases and potential </a:t>
            </a:r>
            <a:r>
              <a:rPr sz="1000" spc="5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expansion.</a:t>
            </a:r>
            <a:endParaRPr sz="1000">
              <a:latin typeface="Arial"/>
              <a:cs typeface="Arial"/>
            </a:endParaRPr>
          </a:p>
          <a:p>
            <a:pPr marL="241300" marR="5080" indent="-228600">
              <a:lnSpc>
                <a:spcPct val="143000"/>
              </a:lnSpc>
              <a:spcBef>
                <a:spcPts val="10"/>
              </a:spcBef>
              <a:buAutoNum type="arabicPeriod" startAt="4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Secure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guarantees on </a:t>
            </a:r>
            <a:r>
              <a:rPr sz="1000" dirty="0">
                <a:latin typeface="Arial"/>
                <a:cs typeface="Arial"/>
              </a:rPr>
              <a:t>any </a:t>
            </a:r>
            <a:r>
              <a:rPr sz="1000" spc="-5" dirty="0">
                <a:latin typeface="Arial"/>
                <a:cs typeface="Arial"/>
              </a:rPr>
              <a:t>orders with MHI or Ansaldo. Both suppliers are </a:t>
            </a:r>
            <a:r>
              <a:rPr sz="1000" dirty="0">
                <a:latin typeface="Arial"/>
                <a:cs typeface="Arial"/>
              </a:rPr>
              <a:t>nearly fully  </a:t>
            </a:r>
            <a:r>
              <a:rPr sz="1000" spc="-5" dirty="0">
                <a:latin typeface="Arial"/>
                <a:cs typeface="Arial"/>
              </a:rPr>
              <a:t>utilized, and are at risk of dramatic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inflation.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7491" y="3405530"/>
            <a:ext cx="358775" cy="2003425"/>
          </a:xfrm>
          <a:custGeom>
            <a:avLst/>
            <a:gdLst/>
            <a:ahLst/>
            <a:cxnLst/>
            <a:rect l="l" t="t" r="r" b="b"/>
            <a:pathLst>
              <a:path w="358775" h="2003425">
                <a:moveTo>
                  <a:pt x="0" y="2003234"/>
                </a:moveTo>
                <a:lnTo>
                  <a:pt x="358659" y="2003234"/>
                </a:lnTo>
                <a:lnTo>
                  <a:pt x="358659" y="0"/>
                </a:lnTo>
                <a:lnTo>
                  <a:pt x="0" y="0"/>
                </a:lnTo>
                <a:lnTo>
                  <a:pt x="0" y="2003234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27491" y="3405530"/>
            <a:ext cx="358775" cy="2003425"/>
          </a:xfrm>
          <a:custGeom>
            <a:avLst/>
            <a:gdLst/>
            <a:ahLst/>
            <a:cxnLst/>
            <a:rect l="l" t="t" r="r" b="b"/>
            <a:pathLst>
              <a:path w="358775" h="2003425">
                <a:moveTo>
                  <a:pt x="0" y="2003234"/>
                </a:moveTo>
                <a:lnTo>
                  <a:pt x="358659" y="2003234"/>
                </a:lnTo>
                <a:lnTo>
                  <a:pt x="358659" y="0"/>
                </a:lnTo>
                <a:lnTo>
                  <a:pt x="0" y="0"/>
                </a:lnTo>
                <a:lnTo>
                  <a:pt x="0" y="2003234"/>
                </a:lnTo>
                <a:close/>
              </a:path>
            </a:pathLst>
          </a:custGeom>
          <a:ln w="857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64267" y="3956526"/>
            <a:ext cx="358775" cy="1452245"/>
          </a:xfrm>
          <a:custGeom>
            <a:avLst/>
            <a:gdLst/>
            <a:ahLst/>
            <a:cxnLst/>
            <a:rect l="l" t="t" r="r" b="b"/>
            <a:pathLst>
              <a:path w="358775" h="1452245">
                <a:moveTo>
                  <a:pt x="0" y="1452237"/>
                </a:moveTo>
                <a:lnTo>
                  <a:pt x="358659" y="1452237"/>
                </a:lnTo>
                <a:lnTo>
                  <a:pt x="358659" y="0"/>
                </a:lnTo>
                <a:lnTo>
                  <a:pt x="0" y="0"/>
                </a:lnTo>
                <a:lnTo>
                  <a:pt x="0" y="1452237"/>
                </a:lnTo>
                <a:close/>
              </a:path>
            </a:pathLst>
          </a:custGeom>
          <a:solidFill>
            <a:srgbClr val="8EB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64267" y="3956526"/>
            <a:ext cx="358775" cy="1452245"/>
          </a:xfrm>
          <a:custGeom>
            <a:avLst/>
            <a:gdLst/>
            <a:ahLst/>
            <a:cxnLst/>
            <a:rect l="l" t="t" r="r" b="b"/>
            <a:pathLst>
              <a:path w="358775" h="1452245">
                <a:moveTo>
                  <a:pt x="0" y="1452237"/>
                </a:moveTo>
                <a:lnTo>
                  <a:pt x="358659" y="1452237"/>
                </a:lnTo>
                <a:lnTo>
                  <a:pt x="358659" y="0"/>
                </a:lnTo>
                <a:lnTo>
                  <a:pt x="0" y="0"/>
                </a:lnTo>
                <a:lnTo>
                  <a:pt x="0" y="1452237"/>
                </a:lnTo>
                <a:close/>
              </a:path>
            </a:pathLst>
          </a:custGeom>
          <a:ln w="857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26062" y="3011148"/>
            <a:ext cx="0" cy="2397760"/>
          </a:xfrm>
          <a:custGeom>
            <a:avLst/>
            <a:gdLst/>
            <a:ahLst/>
            <a:cxnLst/>
            <a:rect l="l" t="t" r="r" b="b"/>
            <a:pathLst>
              <a:path h="2397760">
                <a:moveTo>
                  <a:pt x="0" y="2397616"/>
                </a:moveTo>
                <a:lnTo>
                  <a:pt x="0" y="0"/>
                </a:lnTo>
              </a:path>
            </a:pathLst>
          </a:custGeom>
          <a:ln w="8573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90339" y="540876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90339" y="5067061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90339" y="4723934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90339" y="438080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0339" y="4039105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90339" y="369597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0339" y="3354275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0339" y="3011148"/>
            <a:ext cx="36195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723" y="0"/>
                </a:lnTo>
              </a:path>
            </a:pathLst>
          </a:custGeom>
          <a:ln w="8542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926062" y="5408764"/>
            <a:ext cx="4698365" cy="0"/>
          </a:xfrm>
          <a:custGeom>
            <a:avLst/>
            <a:gdLst/>
            <a:ahLst/>
            <a:cxnLst/>
            <a:rect l="l" t="t" r="r" b="b"/>
            <a:pathLst>
              <a:path w="4698365">
                <a:moveTo>
                  <a:pt x="0" y="0"/>
                </a:moveTo>
                <a:lnTo>
                  <a:pt x="4698292" y="0"/>
                </a:lnTo>
              </a:path>
            </a:pathLst>
          </a:custGeom>
          <a:ln w="854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79950" y="4335679"/>
            <a:ext cx="255904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11.7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50525" y="3405530"/>
            <a:ext cx="357505" cy="99695"/>
          </a:xfrm>
          <a:prstGeom prst="rect">
            <a:avLst/>
          </a:prstGeom>
          <a:solidFill>
            <a:srgbClr val="8EB4E2"/>
          </a:solidFill>
          <a:ln w="854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715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0.6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58859" y="3433606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96593" y="3505194"/>
            <a:ext cx="357505" cy="250825"/>
          </a:xfrm>
          <a:prstGeom prst="rect">
            <a:avLst/>
          </a:prstGeom>
          <a:solidFill>
            <a:srgbClr val="8EB4E2"/>
          </a:solidFill>
          <a:ln w="8552">
            <a:solidFill>
              <a:srgbClr val="7E7E7E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90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1.5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19627" y="3755776"/>
            <a:ext cx="357505" cy="201295"/>
          </a:xfrm>
          <a:prstGeom prst="rect">
            <a:avLst/>
          </a:prstGeom>
          <a:solidFill>
            <a:srgbClr val="8EB4E2"/>
          </a:solidFill>
          <a:ln w="8550">
            <a:solidFill>
              <a:srgbClr val="7E7E7E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90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1.2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27723" y="3884702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350758" y="4611651"/>
            <a:ext cx="18986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8.5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12823" y="4989779"/>
            <a:ext cx="191770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-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12823" y="4646890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2823" y="4304356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12823" y="3961585"/>
            <a:ext cx="1917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8</a:t>
            </a:r>
            <a:r>
              <a:rPr sz="900" spc="10" dirty="0">
                <a:solidFill>
                  <a:srgbClr val="404040"/>
                </a:solidFill>
                <a:latin typeface="Arial"/>
                <a:cs typeface="Arial"/>
              </a:rPr>
              <a:t>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46521" y="3618696"/>
            <a:ext cx="2571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2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0.0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6304" y="838403"/>
            <a:ext cx="5607685" cy="2590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9695">
              <a:lnSpc>
                <a:spcPct val="143700"/>
              </a:lnSpc>
            </a:pPr>
            <a:r>
              <a:rPr sz="1000" spc="-5" dirty="0">
                <a:latin typeface="Arial"/>
                <a:cs typeface="Arial"/>
              </a:rPr>
              <a:t>Competitive bidding also </a:t>
            </a:r>
            <a:r>
              <a:rPr sz="1000" spc="-10" dirty="0">
                <a:latin typeface="Arial"/>
                <a:cs typeface="Arial"/>
              </a:rPr>
              <a:t>yields </a:t>
            </a:r>
            <a:r>
              <a:rPr sz="1000" spc="-5" dirty="0">
                <a:latin typeface="Arial"/>
                <a:cs typeface="Arial"/>
              </a:rPr>
              <a:t>cost reductions of 5% on average. This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seem </a:t>
            </a:r>
            <a:r>
              <a:rPr sz="1000" spc="-10" dirty="0">
                <a:latin typeface="Arial"/>
                <a:cs typeface="Arial"/>
              </a:rPr>
              <a:t>lower </a:t>
            </a:r>
            <a:r>
              <a:rPr sz="1000" dirty="0">
                <a:latin typeface="Arial"/>
                <a:cs typeface="Arial"/>
              </a:rPr>
              <a:t>than for  some </a:t>
            </a:r>
            <a:r>
              <a:rPr sz="1000" spc="-5" dirty="0">
                <a:latin typeface="Arial"/>
                <a:cs typeface="Arial"/>
              </a:rPr>
              <a:t>other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because Steam Turbine suppliers do not inflate </a:t>
            </a:r>
            <a:r>
              <a:rPr sz="1000" dirty="0">
                <a:latin typeface="Arial"/>
                <a:cs typeface="Arial"/>
              </a:rPr>
              <a:t>“list </a:t>
            </a:r>
            <a:r>
              <a:rPr sz="1000" spc="-5" dirty="0">
                <a:latin typeface="Arial"/>
                <a:cs typeface="Arial"/>
              </a:rPr>
              <a:t>prices” the way </a:t>
            </a:r>
            <a:r>
              <a:rPr sz="1000" dirty="0">
                <a:latin typeface="Arial"/>
                <a:cs typeface="Arial"/>
              </a:rPr>
              <a:t>many  </a:t>
            </a:r>
            <a:r>
              <a:rPr sz="1000" spc="-5" dirty="0">
                <a:latin typeface="Arial"/>
                <a:cs typeface="Arial"/>
              </a:rPr>
              <a:t>manufacturers do when selling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commoditized equipment (e.g. valves). Most of the  manufacturers </a:t>
            </a:r>
            <a:r>
              <a:rPr sz="1000" dirty="0">
                <a:latin typeface="Arial"/>
                <a:cs typeface="Arial"/>
              </a:rPr>
              <a:t>know </a:t>
            </a:r>
            <a:r>
              <a:rPr sz="1000" spc="-5" dirty="0">
                <a:latin typeface="Arial"/>
                <a:cs typeface="Arial"/>
              </a:rPr>
              <a:t>each other’s prices </a:t>
            </a:r>
            <a:r>
              <a:rPr sz="1000" dirty="0">
                <a:latin typeface="Arial"/>
                <a:cs typeface="Arial"/>
              </a:rPr>
              <a:t>fairly </a:t>
            </a:r>
            <a:r>
              <a:rPr sz="1000" spc="-10" dirty="0">
                <a:latin typeface="Arial"/>
                <a:cs typeface="Arial"/>
              </a:rPr>
              <a:t>well </a:t>
            </a:r>
            <a:r>
              <a:rPr sz="1000" spc="-5" dirty="0">
                <a:latin typeface="Arial"/>
                <a:cs typeface="Arial"/>
              </a:rPr>
              <a:t>and do not want to lose </a:t>
            </a:r>
            <a:r>
              <a:rPr sz="1000" spc="5" dirty="0">
                <a:latin typeface="Arial"/>
                <a:cs typeface="Arial"/>
              </a:rPr>
              <a:t>sales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quoting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prices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5"/>
              </a:spcBef>
            </a:pPr>
            <a:r>
              <a:rPr sz="1000" spc="-5" dirty="0">
                <a:latin typeface="Arial"/>
                <a:cs typeface="Arial"/>
              </a:rPr>
              <a:t>too high above those a </a:t>
            </a:r>
            <a:r>
              <a:rPr sz="1000" dirty="0">
                <a:latin typeface="Arial"/>
                <a:cs typeface="Arial"/>
              </a:rPr>
              <a:t>competitor </a:t>
            </a:r>
            <a:r>
              <a:rPr sz="1000" spc="-5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offer, </a:t>
            </a:r>
            <a:r>
              <a:rPr sz="1000" spc="-5" dirty="0">
                <a:latin typeface="Arial"/>
                <a:cs typeface="Arial"/>
              </a:rPr>
              <a:t>essentially building </a:t>
            </a:r>
            <a:r>
              <a:rPr sz="1000" dirty="0">
                <a:latin typeface="Arial"/>
                <a:cs typeface="Arial"/>
              </a:rPr>
              <a:t>some </a:t>
            </a:r>
            <a:r>
              <a:rPr sz="1000" spc="-5" dirty="0">
                <a:latin typeface="Arial"/>
                <a:cs typeface="Arial"/>
              </a:rPr>
              <a:t>of the benefit of competition  into price quotes before actual bidding begins.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addition, manufacturers </a:t>
            </a:r>
            <a:r>
              <a:rPr sz="1000" dirty="0">
                <a:latin typeface="Arial"/>
                <a:cs typeface="Arial"/>
              </a:rPr>
              <a:t>take </a:t>
            </a:r>
            <a:r>
              <a:rPr sz="1000" spc="-5" dirty="0">
                <a:latin typeface="Arial"/>
                <a:cs typeface="Arial"/>
              </a:rPr>
              <a:t>the region of </a:t>
            </a:r>
            <a:r>
              <a:rPr sz="1000" dirty="0">
                <a:latin typeface="Arial"/>
                <a:cs typeface="Arial"/>
              </a:rPr>
              <a:t>delivery  </a:t>
            </a:r>
            <a:r>
              <a:rPr sz="1000" spc="-5" dirty="0">
                <a:latin typeface="Arial"/>
                <a:cs typeface="Arial"/>
              </a:rPr>
              <a:t>into account when offering </a:t>
            </a:r>
            <a:r>
              <a:rPr sz="1000" dirty="0">
                <a:latin typeface="Arial"/>
                <a:cs typeface="Arial"/>
              </a:rPr>
              <a:t>budgetary </a:t>
            </a:r>
            <a:r>
              <a:rPr sz="1000" spc="-5" dirty="0">
                <a:latin typeface="Arial"/>
                <a:cs typeface="Arial"/>
              </a:rPr>
              <a:t>prices, to avoid being underbid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local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suppliers.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1468120">
              <a:lnSpc>
                <a:spcPct val="100000"/>
              </a:lnSpc>
            </a:pPr>
            <a:r>
              <a:rPr sz="1000" b="1" spc="-5" dirty="0">
                <a:latin typeface="Arial"/>
                <a:cs typeface="Arial"/>
              </a:rPr>
              <a:t>Figure 20: Should-Cost </a:t>
            </a:r>
            <a:r>
              <a:rPr sz="1000" b="1" dirty="0">
                <a:latin typeface="Arial"/>
                <a:cs typeface="Arial"/>
              </a:rPr>
              <a:t>for </a:t>
            </a:r>
            <a:r>
              <a:rPr sz="1000" b="1" spc="-5" dirty="0">
                <a:latin typeface="Arial"/>
                <a:cs typeface="Arial"/>
              </a:rPr>
              <a:t>Steam</a:t>
            </a:r>
            <a:r>
              <a:rPr sz="1000" b="1" spc="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Times New Roman"/>
              <a:cs typeface="Times New Roman"/>
            </a:endParaRPr>
          </a:p>
          <a:p>
            <a:pPr marL="542290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14.0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marL="542925">
              <a:lnSpc>
                <a:spcPct val="100000"/>
              </a:lnSpc>
            </a:pPr>
            <a:r>
              <a:rPr sz="900" spc="15" dirty="0">
                <a:solidFill>
                  <a:srgbClr val="404040"/>
                </a:solidFill>
                <a:latin typeface="Arial"/>
                <a:cs typeface="Arial"/>
              </a:rPr>
              <a:t>12.0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519" y="5472521"/>
            <a:ext cx="26924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 indent="-11430">
              <a:lnSpc>
                <a:spcPts val="969"/>
              </a:lnSpc>
            </a:pP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Base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34943" y="5472521"/>
            <a:ext cx="59055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839" marR="5080" indent="-104775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Competitive  Bidding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54881" y="5472521"/>
            <a:ext cx="597535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859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Value  Engineering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98753" y="5472521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3820" marR="5080" indent="-71755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Scale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21788" y="5472521"/>
            <a:ext cx="55626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0645" marR="5080" indent="-6858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Economies  of</a:t>
            </a:r>
            <a:r>
              <a:rPr sz="800" spc="-9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Scope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41606" y="5470119"/>
            <a:ext cx="532130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94600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Supply  </a:t>
            </a:r>
            <a:r>
              <a:rPr sz="800" spc="-10" dirty="0">
                <a:solidFill>
                  <a:srgbClr val="404040"/>
                </a:solidFill>
                <a:latin typeface="Arial"/>
                <a:cs typeface="Arial"/>
              </a:rPr>
              <a:t>Chain  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In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egr</a:t>
            </a:r>
            <a:r>
              <a:rPr sz="800" spc="-15" dirty="0">
                <a:solidFill>
                  <a:srgbClr val="404040"/>
                </a:solidFill>
                <a:latin typeface="Arial"/>
                <a:cs typeface="Arial"/>
              </a:rPr>
              <a:t>a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t</a:t>
            </a:r>
            <a:r>
              <a:rPr sz="800" dirty="0">
                <a:solidFill>
                  <a:srgbClr val="404040"/>
                </a:solidFill>
                <a:latin typeface="Arial"/>
                <a:cs typeface="Arial"/>
              </a:rPr>
              <a:t>i</a:t>
            </a: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65856" y="5472521"/>
            <a:ext cx="359410" cy="25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 marR="5080" indent="-57150">
              <a:lnSpc>
                <a:spcPts val="969"/>
              </a:lnSpc>
            </a:pPr>
            <a:r>
              <a:rPr sz="800" spc="-5" dirty="0">
                <a:solidFill>
                  <a:srgbClr val="404040"/>
                </a:solidFill>
                <a:latin typeface="Arial"/>
                <a:cs typeface="Arial"/>
              </a:rPr>
              <a:t>Should  Cost</a:t>
            </a:r>
            <a:endParaRPr sz="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87495" y="4138606"/>
            <a:ext cx="1968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15" dirty="0">
                <a:latin typeface="Arial"/>
                <a:cs typeface="Arial"/>
              </a:rPr>
              <a:t>$m</a:t>
            </a:r>
            <a:endParaRPr sz="9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32986" y="2902942"/>
            <a:ext cx="5723255" cy="3125470"/>
          </a:xfrm>
          <a:custGeom>
            <a:avLst/>
            <a:gdLst/>
            <a:ahLst/>
            <a:cxnLst/>
            <a:rect l="l" t="t" r="r" b="b"/>
            <a:pathLst>
              <a:path w="5723255" h="3125470">
                <a:moveTo>
                  <a:pt x="0" y="3125159"/>
                </a:moveTo>
                <a:lnTo>
                  <a:pt x="5722829" y="3125159"/>
                </a:lnTo>
                <a:lnTo>
                  <a:pt x="5722829" y="0"/>
                </a:lnTo>
                <a:lnTo>
                  <a:pt x="0" y="0"/>
                </a:lnTo>
                <a:lnTo>
                  <a:pt x="0" y="3125159"/>
                </a:lnTo>
                <a:close/>
              </a:path>
            </a:pathLst>
          </a:custGeom>
          <a:ln w="8549">
            <a:solidFill>
              <a:srgbClr val="626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61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899921"/>
            <a:ext cx="5749925" cy="406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74320">
              <a:lnSpc>
                <a:spcPct val="100000"/>
              </a:lnSpc>
              <a:buFont typeface="Arial"/>
              <a:buAutoNum type="arabicPlain" startAt="6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Arial"/>
                <a:cs typeface="Arial"/>
              </a:rPr>
              <a:t>Reference product definitions and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scope</a:t>
            </a:r>
            <a:r>
              <a:rPr sz="1350" b="1" spc="-7" baseline="40123" dirty="0">
                <a:latin typeface="Arial"/>
                <a:cs typeface="Arial"/>
              </a:rPr>
              <a:t>2</a:t>
            </a:r>
            <a:endParaRPr sz="1350" baseline="40123">
              <a:latin typeface="Arial"/>
              <a:cs typeface="Arial"/>
            </a:endParaRPr>
          </a:p>
          <a:p>
            <a:pPr marL="377825" lvl="1" indent="-365125">
              <a:lnSpc>
                <a:spcPct val="100000"/>
              </a:lnSpc>
              <a:spcBef>
                <a:spcPts val="1400"/>
              </a:spcBef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dirty="0">
                <a:latin typeface="Arial"/>
                <a:cs typeface="Arial"/>
              </a:rPr>
              <a:t>Gas</a:t>
            </a:r>
            <a:r>
              <a:rPr sz="1200" b="1" i="1" spc="-7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Turbines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1: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30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on an EOR </a:t>
            </a:r>
            <a:r>
              <a:rPr sz="1000" dirty="0">
                <a:latin typeface="Arial"/>
                <a:cs typeface="Arial"/>
              </a:rPr>
              <a:t>pump </a:t>
            </a:r>
            <a:r>
              <a:rPr sz="1000" spc="-10" dirty="0">
                <a:latin typeface="Arial"/>
                <a:cs typeface="Arial"/>
              </a:rPr>
              <a:t>unit </a:t>
            </a:r>
            <a:r>
              <a:rPr sz="1000" spc="-5" dirty="0">
                <a:latin typeface="Arial"/>
                <a:cs typeface="Arial"/>
              </a:rPr>
              <a:t>in field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operation.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2:</a:t>
            </a:r>
            <a:endParaRPr sz="1000">
              <a:latin typeface="Arial"/>
              <a:cs typeface="Arial"/>
            </a:endParaRPr>
          </a:p>
          <a:p>
            <a:pPr marL="926465" marR="144780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70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on a </a:t>
            </a:r>
            <a:r>
              <a:rPr sz="1000" dirty="0">
                <a:latin typeface="Arial"/>
                <a:cs typeface="Arial"/>
              </a:rPr>
              <a:t>refinery pump </a:t>
            </a:r>
            <a:r>
              <a:rPr sz="1000" spc="-5" dirty="0">
                <a:latin typeface="Arial"/>
                <a:cs typeface="Arial"/>
              </a:rPr>
              <a:t>or compressor, or  small-scale simple-cycle power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generation.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45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3:</a:t>
            </a:r>
            <a:endParaRPr sz="1000">
              <a:latin typeface="Arial"/>
              <a:cs typeface="Arial"/>
            </a:endParaRPr>
          </a:p>
          <a:p>
            <a:pPr marL="926465" lvl="3" indent="-228600">
              <a:lnSpc>
                <a:spcPct val="100000"/>
              </a:lnSpc>
              <a:spcBef>
                <a:spcPts val="51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240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gas turbine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combined-cycle power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generation.</a:t>
            </a:r>
            <a:endParaRPr sz="1000">
              <a:latin typeface="Arial"/>
              <a:cs typeface="Arial"/>
            </a:endParaRPr>
          </a:p>
          <a:p>
            <a:pPr lvl="3">
              <a:lnSpc>
                <a:spcPct val="100000"/>
              </a:lnSpc>
              <a:spcBef>
                <a:spcPts val="50"/>
              </a:spcBef>
              <a:buFont typeface="Courier New"/>
              <a:buChar char="o"/>
            </a:pPr>
            <a:endParaRPr sz="1450">
              <a:latin typeface="Times New Roman"/>
              <a:cs typeface="Times New Roman"/>
            </a:endParaRPr>
          </a:p>
          <a:p>
            <a:pPr marL="377825" lvl="1" indent="-365125">
              <a:lnSpc>
                <a:spcPct val="100000"/>
              </a:lnSpc>
              <a:buFont typeface="Arial"/>
              <a:buAutoNum type="arabicPeriod"/>
              <a:tabLst>
                <a:tab pos="377825" algn="l"/>
                <a:tab pos="378460" algn="l"/>
              </a:tabLst>
            </a:pPr>
            <a:r>
              <a:rPr sz="1200" b="1" i="1" spc="-5" dirty="0">
                <a:latin typeface="Arial"/>
                <a:cs typeface="Arial"/>
              </a:rPr>
              <a:t>Steam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Turbines</a:t>
            </a:r>
            <a:endParaRPr sz="1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Arial"/>
              <a:buAutoNum type="arabicPeriod"/>
            </a:pPr>
            <a:endParaRPr sz="110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1:</a:t>
            </a:r>
            <a:endParaRPr sz="1000">
              <a:latin typeface="Arial"/>
              <a:cs typeface="Arial"/>
            </a:endParaRPr>
          </a:p>
          <a:p>
            <a:pPr marL="926465" marR="338455" lvl="3" indent="-228600">
              <a:lnSpc>
                <a:spcPct val="143000"/>
              </a:lnSpc>
              <a:spcBef>
                <a:spcPts val="5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5" dirty="0">
                <a:latin typeface="Arial"/>
                <a:cs typeface="Arial"/>
              </a:rPr>
              <a:t>50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 </a:t>
            </a:r>
            <a:r>
              <a:rPr sz="1000" dirty="0">
                <a:latin typeface="Arial"/>
                <a:cs typeface="Arial"/>
              </a:rPr>
              <a:t>for refinery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chemical </a:t>
            </a:r>
            <a:r>
              <a:rPr sz="1000" spc="-5" dirty="0">
                <a:latin typeface="Arial"/>
                <a:cs typeface="Arial"/>
              </a:rPr>
              <a:t>plant mechanical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with </a:t>
            </a:r>
            <a:r>
              <a:rPr sz="1000" spc="5" dirty="0">
                <a:latin typeface="Arial"/>
                <a:cs typeface="Arial"/>
              </a:rPr>
              <a:t>steam  </a:t>
            </a:r>
            <a:r>
              <a:rPr sz="1000" spc="-5" dirty="0">
                <a:latin typeface="Arial"/>
                <a:cs typeface="Arial"/>
              </a:rPr>
              <a:t>pressure rating of 140 bar.</a:t>
            </a:r>
            <a:endParaRPr sz="1000">
              <a:latin typeface="Arial"/>
              <a:cs typeface="Arial"/>
            </a:endParaRPr>
          </a:p>
          <a:p>
            <a:pPr marL="469265" lvl="2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Reference unit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2:</a:t>
            </a:r>
            <a:endParaRPr sz="1000">
              <a:latin typeface="Arial"/>
              <a:cs typeface="Arial"/>
            </a:endParaRPr>
          </a:p>
          <a:p>
            <a:pPr marL="926465" marR="176530" lvl="3" indent="-228600">
              <a:lnSpc>
                <a:spcPts val="1730"/>
              </a:lnSpc>
              <a:spcBef>
                <a:spcPts val="130"/>
              </a:spcBef>
              <a:buFont typeface="Courier New"/>
              <a:buChar char="o"/>
              <a:tabLst>
                <a:tab pos="926465" algn="l"/>
                <a:tab pos="927100" algn="l"/>
              </a:tabLst>
            </a:pPr>
            <a:r>
              <a:rPr sz="1000" spc="-10" dirty="0">
                <a:latin typeface="Arial"/>
                <a:cs typeface="Arial"/>
              </a:rPr>
              <a:t>120MW steam </a:t>
            </a:r>
            <a:r>
              <a:rPr sz="1000" spc="-5" dirty="0">
                <a:latin typeface="Arial"/>
                <a:cs typeface="Arial"/>
              </a:rPr>
              <a:t>turbine with single reheat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combined </a:t>
            </a:r>
            <a:r>
              <a:rPr sz="1000" dirty="0">
                <a:latin typeface="Arial"/>
                <a:cs typeface="Arial"/>
              </a:rPr>
              <a:t>cycle </a:t>
            </a:r>
            <a:r>
              <a:rPr sz="1000" spc="-5" dirty="0">
                <a:latin typeface="Arial"/>
                <a:cs typeface="Arial"/>
              </a:rPr>
              <a:t>power generation with  steam pressure rating of 140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bar.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4704" y="8851137"/>
            <a:ext cx="1829435" cy="0"/>
          </a:xfrm>
          <a:custGeom>
            <a:avLst/>
            <a:gdLst/>
            <a:ahLst/>
            <a:cxnLst/>
            <a:rect l="l" t="t" r="r" b="b"/>
            <a:pathLst>
              <a:path w="1829435">
                <a:moveTo>
                  <a:pt x="0" y="0"/>
                </a:moveTo>
                <a:lnTo>
                  <a:pt x="182905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2004" y="8981388"/>
            <a:ext cx="5601335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>
              <a:lnSpc>
                <a:spcPct val="144200"/>
              </a:lnSpc>
            </a:pPr>
            <a:r>
              <a:rPr sz="975" spc="-7" baseline="42735" dirty="0">
                <a:latin typeface="Arial"/>
                <a:cs typeface="Arial"/>
              </a:rPr>
              <a:t>2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reference specifications below involve fewer </a:t>
            </a:r>
            <a:r>
              <a:rPr sz="1000" dirty="0">
                <a:latin typeface="Arial"/>
                <a:cs typeface="Arial"/>
              </a:rPr>
              <a:t>detailed </a:t>
            </a:r>
            <a:r>
              <a:rPr sz="1000" spc="-5" dirty="0">
                <a:latin typeface="Arial"/>
                <a:cs typeface="Arial"/>
              </a:rPr>
              <a:t>specifications than </a:t>
            </a:r>
            <a:r>
              <a:rPr sz="1000" dirty="0">
                <a:latin typeface="Arial"/>
                <a:cs typeface="Arial"/>
              </a:rPr>
              <a:t>for some </a:t>
            </a:r>
            <a:r>
              <a:rPr sz="1000" spc="-5" dirty="0">
                <a:latin typeface="Arial"/>
                <a:cs typeface="Arial"/>
              </a:rPr>
              <a:t>of the other  equipment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this program since the overwhelming </a:t>
            </a:r>
            <a:r>
              <a:rPr sz="1000" dirty="0">
                <a:latin typeface="Arial"/>
                <a:cs typeface="Arial"/>
              </a:rPr>
              <a:t>cost </a:t>
            </a:r>
            <a:r>
              <a:rPr sz="1000" spc="-5" dirty="0">
                <a:latin typeface="Arial"/>
                <a:cs typeface="Arial"/>
              </a:rPr>
              <a:t>determinant of turbines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the output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rating.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62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r>
              <a:rPr dirty="0"/>
              <a:t>63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4834890" cy="4507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7	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suppliers </a:t>
            </a:r>
            <a:r>
              <a:rPr sz="1000" spc="-10" dirty="0">
                <a:latin typeface="Arial"/>
                <a:cs typeface="Arial"/>
              </a:rPr>
              <a:t>who </a:t>
            </a:r>
            <a:r>
              <a:rPr sz="1000" spc="-5" dirty="0">
                <a:latin typeface="Arial"/>
                <a:cs typeface="Arial"/>
              </a:rPr>
              <a:t>were contacted </a:t>
            </a:r>
            <a:r>
              <a:rPr sz="1000" dirty="0">
                <a:latin typeface="Arial"/>
                <a:cs typeface="Arial"/>
              </a:rPr>
              <a:t>directly for </a:t>
            </a:r>
            <a:r>
              <a:rPr sz="1000" spc="-5" dirty="0">
                <a:latin typeface="Arial"/>
                <a:cs typeface="Arial"/>
              </a:rPr>
              <a:t>this study include, but are not </a:t>
            </a:r>
            <a:r>
              <a:rPr sz="1000" dirty="0">
                <a:latin typeface="Arial"/>
                <a:cs typeface="Arial"/>
              </a:rPr>
              <a:t>limited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to: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Alstom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Ansaldo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Doosan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(Skoda)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Dresser-Rand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GE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Hitachi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Kawasaki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10" dirty="0">
                <a:latin typeface="Arial"/>
                <a:cs typeface="Arial"/>
              </a:rPr>
              <a:t>MAN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Turbo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Mitsubishi </a:t>
            </a:r>
            <a:r>
              <a:rPr sz="1000" dirty="0">
                <a:latin typeface="Arial"/>
                <a:cs typeface="Arial"/>
              </a:rPr>
              <a:t>Heavy </a:t>
            </a:r>
            <a:r>
              <a:rPr sz="1000" spc="-5" dirty="0">
                <a:latin typeface="Arial"/>
                <a:cs typeface="Arial"/>
              </a:rPr>
              <a:t>Industries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(MHI)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Pratt &amp; </a:t>
            </a:r>
            <a:r>
              <a:rPr sz="1000" dirty="0">
                <a:latin typeface="Arial"/>
                <a:cs typeface="Arial"/>
              </a:rPr>
              <a:t>Whitney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Systems </a:t>
            </a:r>
            <a:r>
              <a:rPr sz="1000" spc="-5" dirty="0">
                <a:latin typeface="Arial"/>
                <a:cs typeface="Arial"/>
              </a:rPr>
              <a:t>(part of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MHI)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Rolls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Royce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Siemens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Solar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Turbines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TGM</a:t>
            </a:r>
            <a:r>
              <a:rPr sz="1000" spc="-8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Kanis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Toshiba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Turbinen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Technik</a:t>
            </a:r>
            <a:endParaRPr sz="1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Vericor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7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53100" cy="8662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1	</a:t>
            </a:r>
            <a:r>
              <a:rPr sz="1400" b="1" spc="-5" dirty="0">
                <a:latin typeface="Arial"/>
                <a:cs typeface="Arial"/>
              </a:rPr>
              <a:t>Scope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43700"/>
              </a:lnSpc>
              <a:spcBef>
                <a:spcPts val="880"/>
              </a:spcBef>
            </a:pPr>
            <a:r>
              <a:rPr sz="1000" spc="-5" dirty="0">
                <a:latin typeface="Arial"/>
                <a:cs typeface="Arial"/>
              </a:rPr>
              <a:t>This study focuses on </a:t>
            </a:r>
            <a:r>
              <a:rPr sz="1000" dirty="0">
                <a:latin typeface="Arial"/>
                <a:cs typeface="Arial"/>
              </a:rPr>
              <a:t>Gas- </a:t>
            </a:r>
            <a:r>
              <a:rPr sz="1000" spc="-5" dirty="0">
                <a:latin typeface="Arial"/>
                <a:cs typeface="Arial"/>
              </a:rPr>
              <a:t>and steam-driven turbines with power ratings ranging from </a:t>
            </a:r>
            <a:r>
              <a:rPr sz="1000" dirty="0">
                <a:latin typeface="Arial"/>
                <a:cs typeface="Arial"/>
              </a:rPr>
              <a:t>25-270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gas turbines and 30-140 MW for </a:t>
            </a:r>
            <a:r>
              <a:rPr sz="1000" spc="-10" dirty="0">
                <a:latin typeface="Arial"/>
                <a:cs typeface="Arial"/>
              </a:rPr>
              <a:t>steam </a:t>
            </a:r>
            <a:r>
              <a:rPr sz="1000" spc="-5" dirty="0">
                <a:latin typeface="Arial"/>
                <a:cs typeface="Arial"/>
              </a:rPr>
              <a:t>turbines. Applications include driving rotating equipment such  as </a:t>
            </a:r>
            <a:r>
              <a:rPr sz="1000" dirty="0">
                <a:latin typeface="Arial"/>
                <a:cs typeface="Arial"/>
              </a:rPr>
              <a:t>pumps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compressors, </a:t>
            </a:r>
            <a:r>
              <a:rPr sz="1000" spc="-1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producing power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other </a:t>
            </a:r>
            <a:r>
              <a:rPr sz="1000" dirty="0">
                <a:latin typeface="Arial"/>
                <a:cs typeface="Arial"/>
              </a:rPr>
              <a:t>operations. </a:t>
            </a:r>
            <a:r>
              <a:rPr sz="1000" spc="-5" dirty="0">
                <a:latin typeface="Arial"/>
                <a:cs typeface="Arial"/>
              </a:rPr>
              <a:t>Gas </a:t>
            </a:r>
            <a:r>
              <a:rPr sz="1000" dirty="0">
                <a:latin typeface="Arial"/>
                <a:cs typeface="Arial"/>
              </a:rPr>
              <a:t>turbines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commonly 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field applications </a:t>
            </a:r>
            <a:r>
              <a:rPr sz="1000" dirty="0">
                <a:latin typeface="Arial"/>
                <a:cs typeface="Arial"/>
              </a:rPr>
              <a:t>(to </a:t>
            </a:r>
            <a:r>
              <a:rPr sz="1000" spc="-5" dirty="0">
                <a:latin typeface="Arial"/>
                <a:cs typeface="Arial"/>
              </a:rPr>
              <a:t>drive </a:t>
            </a:r>
            <a:r>
              <a:rPr sz="1000" dirty="0">
                <a:latin typeface="Arial"/>
                <a:cs typeface="Arial"/>
              </a:rPr>
              <a:t>oilfield </a:t>
            </a:r>
            <a:r>
              <a:rPr sz="1000" spc="-5" dirty="0">
                <a:latin typeface="Arial"/>
                <a:cs typeface="Arial"/>
              </a:rPr>
              <a:t>or pipeline turbomachinery), in refineries to generate both  power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heat, and in dedicated power stations. Steam turbines are employed </a:t>
            </a:r>
            <a:r>
              <a:rPr sz="1000" spc="10" dirty="0">
                <a:latin typeface="Arial"/>
                <a:cs typeface="Arial"/>
              </a:rPr>
              <a:t>most </a:t>
            </a:r>
            <a:r>
              <a:rPr sz="1000" spc="-5" dirty="0">
                <a:latin typeface="Arial"/>
                <a:cs typeface="Arial"/>
              </a:rPr>
              <a:t>frequently in  applications where 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ready </a:t>
            </a:r>
            <a:r>
              <a:rPr sz="1000" spc="-5" dirty="0">
                <a:latin typeface="Arial"/>
                <a:cs typeface="Arial"/>
              </a:rPr>
              <a:t>source of heat to </a:t>
            </a:r>
            <a:r>
              <a:rPr sz="1000" dirty="0">
                <a:latin typeface="Arial"/>
                <a:cs typeface="Arial"/>
              </a:rPr>
              <a:t>create steam, </a:t>
            </a:r>
            <a:r>
              <a:rPr sz="1000" spc="-5" dirty="0">
                <a:latin typeface="Arial"/>
                <a:cs typeface="Arial"/>
              </a:rPr>
              <a:t>such as a </a:t>
            </a:r>
            <a:r>
              <a:rPr sz="1000" dirty="0">
                <a:latin typeface="Arial"/>
                <a:cs typeface="Arial"/>
              </a:rPr>
              <a:t>refinery </a:t>
            </a:r>
            <a:r>
              <a:rPr sz="1000" spc="-5" dirty="0">
                <a:latin typeface="Arial"/>
                <a:cs typeface="Arial"/>
              </a:rPr>
              <a:t>where  processes such as distillation and cracking create heat or a power station, where a gas turbine, boiler,  or reactor is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used.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1.1	</a:t>
            </a:r>
            <a:r>
              <a:rPr sz="1200" b="1" i="1" dirty="0">
                <a:latin typeface="Arial"/>
                <a:cs typeface="Arial"/>
              </a:rPr>
              <a:t>Gas</a:t>
            </a:r>
            <a:r>
              <a:rPr sz="1200" b="1" i="1" spc="-7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Turbines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Gas turbines are classified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power rating, design, </a:t>
            </a:r>
            <a:r>
              <a:rPr sz="1000" i="1" dirty="0">
                <a:latin typeface="Arial"/>
                <a:cs typeface="Arial"/>
              </a:rPr>
              <a:t>and</a:t>
            </a:r>
            <a:r>
              <a:rPr sz="1000" i="1" spc="95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application</a:t>
            </a:r>
            <a:r>
              <a:rPr sz="1000" spc="-5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35560">
              <a:lnSpc>
                <a:spcPct val="144000"/>
              </a:lnSpc>
              <a:spcBef>
                <a:spcPts val="585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power rating</a:t>
            </a:r>
            <a:r>
              <a:rPr sz="1000" spc="-5" dirty="0">
                <a:latin typeface="Arial"/>
                <a:cs typeface="Arial"/>
              </a:rPr>
              <a:t>,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addresses the entire range from microturbines (units with output of less  than 1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5" dirty="0">
                <a:latin typeface="Arial"/>
                <a:cs typeface="Arial"/>
              </a:rPr>
              <a:t>– not covered in this study)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machines that produce up to 470 </a:t>
            </a:r>
            <a:r>
              <a:rPr sz="1000" spc="-20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electricity. Power  rating requirements at </a:t>
            </a:r>
            <a:r>
              <a:rPr sz="1000" dirty="0">
                <a:latin typeface="Arial"/>
                <a:cs typeface="Arial"/>
              </a:rPr>
              <a:t>either </a:t>
            </a:r>
            <a:r>
              <a:rPr sz="1000" spc="-5" dirty="0">
                <a:latin typeface="Arial"/>
                <a:cs typeface="Arial"/>
              </a:rPr>
              <a:t>end, </a:t>
            </a:r>
            <a:r>
              <a:rPr sz="1000" dirty="0">
                <a:latin typeface="Arial"/>
                <a:cs typeface="Arial"/>
              </a:rPr>
              <a:t>the very small </a:t>
            </a:r>
            <a:r>
              <a:rPr sz="1000" spc="-5" dirty="0">
                <a:latin typeface="Arial"/>
                <a:cs typeface="Arial"/>
              </a:rPr>
              <a:t>or the very large, can </a:t>
            </a:r>
            <a:r>
              <a:rPr sz="1000" spc="5" dirty="0">
                <a:latin typeface="Arial"/>
                <a:cs typeface="Arial"/>
              </a:rPr>
              <a:t>limit </a:t>
            </a:r>
            <a:r>
              <a:rPr sz="1000" spc="-5" dirty="0">
                <a:latin typeface="Arial"/>
                <a:cs typeface="Arial"/>
              </a:rPr>
              <a:t>a buyer’s choice of  manufacturer, and have a substantial impact on unit </a:t>
            </a:r>
            <a:r>
              <a:rPr sz="1000" dirty="0">
                <a:latin typeface="Arial"/>
                <a:cs typeface="Arial"/>
              </a:rPr>
              <a:t>efficiency </a:t>
            </a:r>
            <a:r>
              <a:rPr sz="1000" spc="-5" dirty="0">
                <a:latin typeface="Arial"/>
                <a:cs typeface="Arial"/>
              </a:rPr>
              <a:t>(25% </a:t>
            </a:r>
            <a:r>
              <a:rPr sz="1000" dirty="0">
                <a:latin typeface="Arial"/>
                <a:cs typeface="Arial"/>
              </a:rPr>
              <a:t>for units </a:t>
            </a:r>
            <a:r>
              <a:rPr sz="1000" spc="-5" dirty="0">
                <a:latin typeface="Arial"/>
                <a:cs typeface="Arial"/>
              </a:rPr>
              <a:t>at the smaller end of the  range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much </a:t>
            </a:r>
            <a:r>
              <a:rPr sz="1000" spc="-5" dirty="0">
                <a:latin typeface="Arial"/>
                <a:cs typeface="Arial"/>
              </a:rPr>
              <a:t>as 41%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the largest, latest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models).</a:t>
            </a:r>
            <a:endParaRPr sz="1000">
              <a:latin typeface="Arial"/>
              <a:cs typeface="Arial"/>
            </a:endParaRPr>
          </a:p>
          <a:p>
            <a:pPr marL="12700" marR="17145">
              <a:lnSpc>
                <a:spcPct val="1440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design</a:t>
            </a:r>
            <a:r>
              <a:rPr sz="1000" spc="-5" dirty="0">
                <a:latin typeface="Arial"/>
                <a:cs typeface="Arial"/>
              </a:rPr>
              <a:t>, the </a:t>
            </a:r>
            <a:r>
              <a:rPr sz="1000" dirty="0">
                <a:latin typeface="Arial"/>
                <a:cs typeface="Arial"/>
              </a:rPr>
              <a:t>study addresses </a:t>
            </a:r>
            <a:r>
              <a:rPr sz="1000" spc="-5" dirty="0">
                <a:latin typeface="Arial"/>
                <a:cs typeface="Arial"/>
              </a:rPr>
              <a:t>both “industrial” and “aero-derivative” </a:t>
            </a:r>
            <a:r>
              <a:rPr sz="1000" dirty="0">
                <a:latin typeface="Arial"/>
                <a:cs typeface="Arial"/>
              </a:rPr>
              <a:t>turbines. </a:t>
            </a:r>
            <a:r>
              <a:rPr sz="1000" spc="-5" dirty="0">
                <a:latin typeface="Arial"/>
                <a:cs typeface="Arial"/>
              </a:rPr>
              <a:t>Aero-derivative  designs are based on aircraft engines, and are distinguished </a:t>
            </a:r>
            <a:r>
              <a:rPr sz="1000" dirty="0">
                <a:latin typeface="Arial"/>
                <a:cs typeface="Arial"/>
              </a:rPr>
              <a:t>primarily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being more </a:t>
            </a:r>
            <a:r>
              <a:rPr sz="1000" dirty="0">
                <a:latin typeface="Arial"/>
                <a:cs typeface="Arial"/>
              </a:rPr>
              <a:t>compact </a:t>
            </a:r>
            <a:r>
              <a:rPr sz="1000" spc="-5" dirty="0">
                <a:latin typeface="Arial"/>
                <a:cs typeface="Arial"/>
              </a:rPr>
              <a:t>than  industrial turbines (30-50% smaller), and also somewhat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efficient </a:t>
            </a:r>
            <a:r>
              <a:rPr sz="1000" dirty="0">
                <a:latin typeface="Arial"/>
                <a:cs typeface="Arial"/>
              </a:rPr>
              <a:t>(4-10% for </a:t>
            </a:r>
            <a:r>
              <a:rPr sz="1000" spc="-5" dirty="0">
                <a:latin typeface="Arial"/>
                <a:cs typeface="Arial"/>
              </a:rPr>
              <a:t>turbine models with  similar output ranges).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a result, aero-derivatives are common choices on offshore platforms or in  locations where costs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space and weight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high. </a:t>
            </a:r>
            <a:r>
              <a:rPr sz="1000" dirty="0">
                <a:latin typeface="Arial"/>
                <a:cs typeface="Arial"/>
              </a:rPr>
              <a:t>The main </a:t>
            </a:r>
            <a:r>
              <a:rPr sz="1000" spc="-5" dirty="0">
                <a:latin typeface="Arial"/>
                <a:cs typeface="Arial"/>
              </a:rPr>
              <a:t>manufacturers of </a:t>
            </a:r>
            <a:r>
              <a:rPr sz="1000" dirty="0">
                <a:latin typeface="Arial"/>
                <a:cs typeface="Arial"/>
              </a:rPr>
              <a:t>aero-derivative </a:t>
            </a:r>
            <a:r>
              <a:rPr sz="1000" spc="-5" dirty="0">
                <a:latin typeface="Arial"/>
                <a:cs typeface="Arial"/>
              </a:rPr>
              <a:t>units  are GE (LM-series) and Rolls </a:t>
            </a:r>
            <a:r>
              <a:rPr sz="1000" dirty="0">
                <a:latin typeface="Arial"/>
                <a:cs typeface="Arial"/>
              </a:rPr>
              <a:t>Royce </a:t>
            </a:r>
            <a:r>
              <a:rPr sz="1000" spc="-5" dirty="0">
                <a:latin typeface="Arial"/>
                <a:cs typeface="Arial"/>
              </a:rPr>
              <a:t>(RB211 and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Avon).</a:t>
            </a:r>
            <a:endParaRPr sz="1000">
              <a:latin typeface="Arial"/>
              <a:cs typeface="Arial"/>
            </a:endParaRPr>
          </a:p>
          <a:p>
            <a:pPr marL="12700" marR="85090">
              <a:lnSpc>
                <a:spcPct val="143900"/>
              </a:lnSpc>
              <a:spcBef>
                <a:spcPts val="59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i="1" spc="-5" dirty="0">
                <a:latin typeface="Arial"/>
                <a:cs typeface="Arial"/>
              </a:rPr>
              <a:t>application</a:t>
            </a:r>
            <a:r>
              <a:rPr sz="1000" spc="-5" dirty="0">
                <a:latin typeface="Arial"/>
                <a:cs typeface="Arial"/>
              </a:rPr>
              <a:t>, the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considers both </a:t>
            </a:r>
            <a:r>
              <a:rPr sz="1000" dirty="0">
                <a:latin typeface="Arial"/>
                <a:cs typeface="Arial"/>
              </a:rPr>
              <a:t>those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power generation and mechanical </a:t>
            </a:r>
            <a:r>
              <a:rPr sz="1000" dirty="0">
                <a:latin typeface="Arial"/>
                <a:cs typeface="Arial"/>
              </a:rPr>
              <a:t>drive,  </a:t>
            </a:r>
            <a:r>
              <a:rPr sz="1000" spc="-5" dirty="0">
                <a:latin typeface="Arial"/>
                <a:cs typeface="Arial"/>
              </a:rPr>
              <a:t>although this classification </a:t>
            </a:r>
            <a:r>
              <a:rPr sz="1000" dirty="0">
                <a:latin typeface="Arial"/>
                <a:cs typeface="Arial"/>
              </a:rPr>
              <a:t>affects </a:t>
            </a:r>
            <a:r>
              <a:rPr sz="1000" spc="-5" dirty="0">
                <a:latin typeface="Arial"/>
                <a:cs typeface="Arial"/>
              </a:rPr>
              <a:t>the ancillary equipment associated with the turbine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than the  engine </a:t>
            </a:r>
            <a:r>
              <a:rPr sz="1000" dirty="0">
                <a:latin typeface="Arial"/>
                <a:cs typeface="Arial"/>
              </a:rPr>
              <a:t>itself. Many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dirty="0">
                <a:latin typeface="Arial"/>
                <a:cs typeface="Arial"/>
              </a:rPr>
              <a:t>offer </a:t>
            </a:r>
            <a:r>
              <a:rPr sz="1000" spc="-5" dirty="0">
                <a:latin typeface="Arial"/>
                <a:cs typeface="Arial"/>
              </a:rPr>
              <a:t>essentially 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models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both applications, with minor  variations. </a:t>
            </a:r>
            <a:r>
              <a:rPr sz="1000" spc="-10" dirty="0">
                <a:latin typeface="Arial"/>
                <a:cs typeface="Arial"/>
              </a:rPr>
              <a:t>Power </a:t>
            </a:r>
            <a:r>
              <a:rPr sz="1000" spc="-5" dirty="0">
                <a:latin typeface="Arial"/>
                <a:cs typeface="Arial"/>
              </a:rPr>
              <a:t>generation turbines range from 1-470 </a:t>
            </a:r>
            <a:r>
              <a:rPr sz="1000" spc="-15" dirty="0">
                <a:latin typeface="Arial"/>
                <a:cs typeface="Arial"/>
              </a:rPr>
              <a:t>MW </a:t>
            </a:r>
            <a:r>
              <a:rPr sz="1000" spc="-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electrical output. </a:t>
            </a:r>
            <a:r>
              <a:rPr sz="1000" dirty="0">
                <a:latin typeface="Arial"/>
                <a:cs typeface="Arial"/>
              </a:rPr>
              <a:t>They </a:t>
            </a:r>
            <a:r>
              <a:rPr sz="1000" spc="-5" dirty="0">
                <a:latin typeface="Arial"/>
                <a:cs typeface="Arial"/>
              </a:rPr>
              <a:t>are often  directly coupled with an electrical generator, which eliminates some of the cost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power  transmission components. Gas turbine models </a:t>
            </a:r>
            <a:r>
              <a:rPr sz="1000" dirty="0">
                <a:latin typeface="Arial"/>
                <a:cs typeface="Arial"/>
              </a:rPr>
              <a:t>commonly </a:t>
            </a:r>
            <a:r>
              <a:rPr sz="1000" spc="-5" dirty="0">
                <a:latin typeface="Arial"/>
                <a:cs typeface="Arial"/>
              </a:rPr>
              <a:t>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 </a:t>
            </a:r>
            <a:r>
              <a:rPr sz="1000" dirty="0">
                <a:latin typeface="Arial"/>
                <a:cs typeface="Arial"/>
              </a:rPr>
              <a:t>typically </a:t>
            </a:r>
            <a:r>
              <a:rPr sz="1000" spc="-5" dirty="0">
                <a:latin typeface="Arial"/>
                <a:cs typeface="Arial"/>
              </a:rPr>
              <a:t>range  from </a:t>
            </a:r>
            <a:r>
              <a:rPr sz="1000" spc="-10" dirty="0">
                <a:latin typeface="Arial"/>
                <a:cs typeface="Arial"/>
              </a:rPr>
              <a:t>1.5k </a:t>
            </a:r>
            <a:r>
              <a:rPr sz="1000" spc="-5" dirty="0">
                <a:latin typeface="Arial"/>
                <a:cs typeface="Arial"/>
              </a:rPr>
              <a:t>hp (1.1 </a:t>
            </a:r>
            <a:r>
              <a:rPr sz="1000" dirty="0">
                <a:latin typeface="Arial"/>
                <a:cs typeface="Arial"/>
              </a:rPr>
              <a:t>MW) </a:t>
            </a:r>
            <a:r>
              <a:rPr sz="1000" spc="-5" dirty="0">
                <a:latin typeface="Arial"/>
                <a:cs typeface="Arial"/>
              </a:rPr>
              <a:t>to 175k hp (131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MW).</a:t>
            </a:r>
            <a:endParaRPr sz="1000">
              <a:latin typeface="Arial"/>
              <a:cs typeface="Arial"/>
            </a:endParaRPr>
          </a:p>
          <a:p>
            <a:pPr marL="12700" marR="66675">
              <a:lnSpc>
                <a:spcPct val="143600"/>
              </a:lnSpc>
              <a:spcBef>
                <a:spcPts val="605"/>
              </a:spcBef>
            </a:pPr>
            <a:r>
              <a:rPr sz="1000" dirty="0">
                <a:latin typeface="Arial"/>
                <a:cs typeface="Arial"/>
              </a:rPr>
              <a:t>The study </a:t>
            </a:r>
            <a:r>
              <a:rPr sz="1000" spc="-5" dirty="0">
                <a:latin typeface="Arial"/>
                <a:cs typeface="Arial"/>
              </a:rPr>
              <a:t>focuses on the turbine itself rather than the entire package, though </a:t>
            </a:r>
            <a:r>
              <a:rPr sz="1000" spc="10" dirty="0">
                <a:latin typeface="Arial"/>
                <a:cs typeface="Arial"/>
              </a:rPr>
              <a:t>many </a:t>
            </a:r>
            <a:r>
              <a:rPr sz="1000" spc="-5" dirty="0">
                <a:latin typeface="Arial"/>
                <a:cs typeface="Arial"/>
              </a:rPr>
              <a:t>buyers opt to  purchase gas turbine with ancillary service such as installation and commissioning. Focusing on the  turbine itself </a:t>
            </a:r>
            <a:r>
              <a:rPr sz="1000" dirty="0">
                <a:latin typeface="Arial"/>
                <a:cs typeface="Arial"/>
              </a:rPr>
              <a:t>promote </a:t>
            </a:r>
            <a:r>
              <a:rPr sz="1000" spc="-5" dirty="0">
                <a:latin typeface="Arial"/>
                <a:cs typeface="Arial"/>
              </a:rPr>
              <a:t>an effective comparison between mechanical drive and power generation units,  which are packaged with </a:t>
            </a:r>
            <a:r>
              <a:rPr sz="1000" dirty="0">
                <a:latin typeface="Arial"/>
                <a:cs typeface="Arial"/>
              </a:rPr>
              <a:t>different </a:t>
            </a:r>
            <a:r>
              <a:rPr sz="1000" spc="-5" dirty="0">
                <a:latin typeface="Arial"/>
                <a:cs typeface="Arial"/>
              </a:rPr>
              <a:t>components, and to </a:t>
            </a:r>
            <a:r>
              <a:rPr sz="1000" dirty="0">
                <a:latin typeface="Arial"/>
                <a:cs typeface="Arial"/>
              </a:rPr>
              <a:t>more </a:t>
            </a:r>
            <a:r>
              <a:rPr sz="1000" spc="-5" dirty="0">
                <a:latin typeface="Arial"/>
                <a:cs typeface="Arial"/>
              </a:rPr>
              <a:t>accurately </a:t>
            </a:r>
            <a:r>
              <a:rPr sz="1000" dirty="0">
                <a:latin typeface="Arial"/>
                <a:cs typeface="Arial"/>
              </a:rPr>
              <a:t>measure the </a:t>
            </a:r>
            <a:r>
              <a:rPr sz="1000" spc="-5" dirty="0">
                <a:latin typeface="Arial"/>
                <a:cs typeface="Arial"/>
              </a:rPr>
              <a:t>impact of  regional price variations, which can are </a:t>
            </a:r>
            <a:r>
              <a:rPr sz="1000" dirty="0">
                <a:latin typeface="Arial"/>
                <a:cs typeface="Arial"/>
              </a:rPr>
              <a:t>usually amplified </a:t>
            </a:r>
            <a:r>
              <a:rPr sz="1000" spc="-5" dirty="0">
                <a:latin typeface="Arial"/>
                <a:cs typeface="Arial"/>
              </a:rPr>
              <a:t>when local components or local </a:t>
            </a:r>
            <a:r>
              <a:rPr sz="1000" dirty="0">
                <a:latin typeface="Arial"/>
                <a:cs typeface="Arial"/>
              </a:rPr>
              <a:t>packagers  </a:t>
            </a:r>
            <a:r>
              <a:rPr sz="1000" spc="-5" dirty="0">
                <a:latin typeface="Arial"/>
                <a:cs typeface="Arial"/>
              </a:rPr>
              <a:t>are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used.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For mechanical drive units, these excluded package components primarily consist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of: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552183" y="9586976"/>
            <a:ext cx="1219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150"/>
              </a:lnSpc>
            </a:pPr>
            <a:fld id="{81D60167-4931-47E6-BA6A-407CBD079E47}" type="slidenum">
              <a:rPr sz="1100" dirty="0">
                <a:latin typeface="Calibri"/>
                <a:cs typeface="Calibri"/>
              </a:rPr>
              <a:t>8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914145"/>
            <a:ext cx="3823970" cy="2360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Gearbox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Skid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9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Drive shaft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coupling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Intake and exhaust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Mechanical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auxiliaries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Symbol"/>
              <a:buChar char=""/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For power generation units, the excluded package components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are: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Electric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generator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Intake and exhaust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58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Mechanical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auxiliaries</a:t>
            </a:r>
            <a:endParaRPr sz="1000">
              <a:latin typeface="Arial"/>
              <a:cs typeface="Arial"/>
            </a:endParaRPr>
          </a:p>
          <a:p>
            <a:pPr marL="469265" indent="-2279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000" spc="-5" dirty="0">
                <a:latin typeface="Arial"/>
                <a:cs typeface="Arial"/>
              </a:rPr>
              <a:t>Electrical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auxiliaries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004" y="3772534"/>
            <a:ext cx="5688330" cy="5116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7825" algn="l"/>
              </a:tabLst>
            </a:pPr>
            <a:r>
              <a:rPr sz="1200" b="1" i="1" spc="-5" dirty="0">
                <a:latin typeface="Arial"/>
                <a:cs typeface="Arial"/>
              </a:rPr>
              <a:t>1.2	Steam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spc="-5" dirty="0">
                <a:latin typeface="Arial"/>
                <a:cs typeface="Arial"/>
              </a:rPr>
              <a:t>Turbines</a:t>
            </a:r>
            <a:endParaRPr sz="1200">
              <a:latin typeface="Arial"/>
              <a:cs typeface="Arial"/>
            </a:endParaRPr>
          </a:p>
          <a:p>
            <a:pPr marL="12700" marR="26034">
              <a:lnSpc>
                <a:spcPct val="143800"/>
              </a:lnSpc>
              <a:spcBef>
                <a:spcPts val="705"/>
              </a:spcBef>
            </a:pPr>
            <a:r>
              <a:rPr sz="1000" spc="-5" dirty="0">
                <a:latin typeface="Arial"/>
                <a:cs typeface="Arial"/>
              </a:rPr>
              <a:t>Steam Turbines can also </a:t>
            </a:r>
            <a:r>
              <a:rPr sz="1000" dirty="0">
                <a:latin typeface="Arial"/>
                <a:cs typeface="Arial"/>
              </a:rPr>
              <a:t>be </a:t>
            </a:r>
            <a:r>
              <a:rPr sz="1000" spc="-5" dirty="0">
                <a:latin typeface="Arial"/>
                <a:cs typeface="Arial"/>
              </a:rPr>
              <a:t>used to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rotating </a:t>
            </a:r>
            <a:r>
              <a:rPr sz="1000" dirty="0">
                <a:latin typeface="Arial"/>
                <a:cs typeface="Arial"/>
              </a:rPr>
              <a:t>machinery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generate </a:t>
            </a:r>
            <a:r>
              <a:rPr sz="1000" dirty="0">
                <a:latin typeface="Arial"/>
                <a:cs typeface="Arial"/>
              </a:rPr>
              <a:t>power, </a:t>
            </a:r>
            <a:r>
              <a:rPr sz="1000" spc="-5" dirty="0">
                <a:latin typeface="Arial"/>
                <a:cs typeface="Arial"/>
              </a:rPr>
              <a:t>using steam  pressure to </a:t>
            </a:r>
            <a:r>
              <a:rPr sz="1000" dirty="0">
                <a:latin typeface="Arial"/>
                <a:cs typeface="Arial"/>
              </a:rPr>
              <a:t>turn </a:t>
            </a:r>
            <a:r>
              <a:rPr sz="1000" spc="-5" dirty="0">
                <a:latin typeface="Arial"/>
                <a:cs typeface="Arial"/>
              </a:rPr>
              <a:t>a </a:t>
            </a:r>
            <a:r>
              <a:rPr sz="1000" dirty="0">
                <a:latin typeface="Arial"/>
                <a:cs typeface="Arial"/>
              </a:rPr>
              <a:t>rotor. The </a:t>
            </a:r>
            <a:r>
              <a:rPr sz="1000" spc="-5" dirty="0">
                <a:latin typeface="Arial"/>
                <a:cs typeface="Arial"/>
              </a:rPr>
              <a:t>turbines require a source of heat </a:t>
            </a:r>
            <a:r>
              <a:rPr sz="1000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create the </a:t>
            </a:r>
            <a:r>
              <a:rPr sz="1000" dirty="0">
                <a:latin typeface="Arial"/>
                <a:cs typeface="Arial"/>
              </a:rPr>
              <a:t>required steam. The </a:t>
            </a:r>
            <a:r>
              <a:rPr sz="1000" spc="-10" dirty="0">
                <a:latin typeface="Arial"/>
                <a:cs typeface="Arial"/>
              </a:rPr>
              <a:t>heat  </a:t>
            </a:r>
            <a:r>
              <a:rPr sz="1000" spc="-5" dirty="0">
                <a:latin typeface="Arial"/>
                <a:cs typeface="Arial"/>
              </a:rPr>
              <a:t>can </a:t>
            </a:r>
            <a:r>
              <a:rPr sz="1000" dirty="0">
                <a:latin typeface="Arial"/>
                <a:cs typeface="Arial"/>
              </a:rPr>
              <a:t>come </a:t>
            </a:r>
            <a:r>
              <a:rPr sz="1000" spc="-10" dirty="0">
                <a:latin typeface="Arial"/>
                <a:cs typeface="Arial"/>
              </a:rPr>
              <a:t>from </a:t>
            </a:r>
            <a:r>
              <a:rPr sz="1000" spc="-5" dirty="0">
                <a:latin typeface="Arial"/>
                <a:cs typeface="Arial"/>
              </a:rPr>
              <a:t>industrial </a:t>
            </a:r>
            <a:r>
              <a:rPr sz="1000" dirty="0">
                <a:latin typeface="Arial"/>
                <a:cs typeface="Arial"/>
              </a:rPr>
              <a:t>processes </a:t>
            </a:r>
            <a:r>
              <a:rPr sz="1000" spc="-5" dirty="0">
                <a:latin typeface="Arial"/>
                <a:cs typeface="Arial"/>
              </a:rPr>
              <a:t>(such as those in a refinery), a gas turbine </a:t>
            </a:r>
            <a:r>
              <a:rPr sz="1000" dirty="0">
                <a:latin typeface="Arial"/>
                <a:cs typeface="Arial"/>
              </a:rPr>
              <a:t>(for </a:t>
            </a:r>
            <a:r>
              <a:rPr sz="1000" spc="-5" dirty="0">
                <a:latin typeface="Arial"/>
                <a:cs typeface="Arial"/>
              </a:rPr>
              <a:t>combined-cycle  operation), a fired boiler </a:t>
            </a:r>
            <a:r>
              <a:rPr sz="1000" dirty="0">
                <a:latin typeface="Arial"/>
                <a:cs typeface="Arial"/>
              </a:rPr>
              <a:t>(heated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burning coal or biomass, or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a nuclear </a:t>
            </a:r>
            <a:r>
              <a:rPr sz="1000" dirty="0">
                <a:latin typeface="Arial"/>
                <a:cs typeface="Arial"/>
              </a:rPr>
              <a:t>reactor), </a:t>
            </a:r>
            <a:r>
              <a:rPr sz="1000" spc="-5" dirty="0">
                <a:latin typeface="Arial"/>
                <a:cs typeface="Arial"/>
              </a:rPr>
              <a:t>or from  geothermal wells or concentrated solar heat collectors (such as the Ivanpah project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California,  (US).</a:t>
            </a:r>
            <a:endParaRPr sz="1000">
              <a:latin typeface="Arial"/>
              <a:cs typeface="Arial"/>
            </a:endParaRPr>
          </a:p>
          <a:p>
            <a:pPr marL="12700" marR="83185">
              <a:lnSpc>
                <a:spcPct val="1437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power rating, this </a:t>
            </a:r>
            <a:r>
              <a:rPr sz="1000" dirty="0">
                <a:latin typeface="Arial"/>
                <a:cs typeface="Arial"/>
              </a:rPr>
              <a:t>study </a:t>
            </a:r>
            <a:r>
              <a:rPr sz="1000" spc="-5" dirty="0">
                <a:latin typeface="Arial"/>
                <a:cs typeface="Arial"/>
              </a:rPr>
              <a:t>addresses mechanical </a:t>
            </a:r>
            <a:r>
              <a:rPr sz="1000" dirty="0">
                <a:latin typeface="Arial"/>
                <a:cs typeface="Arial"/>
              </a:rPr>
              <a:t>drive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combined-cycle </a:t>
            </a:r>
            <a:r>
              <a:rPr sz="1000" spc="-5" dirty="0">
                <a:latin typeface="Arial"/>
                <a:cs typeface="Arial"/>
              </a:rPr>
              <a:t>power generation units  ranging from 1-350 </a:t>
            </a:r>
            <a:r>
              <a:rPr sz="1000" dirty="0">
                <a:latin typeface="Arial"/>
                <a:cs typeface="Arial"/>
              </a:rPr>
              <a:t>MW, </a:t>
            </a:r>
            <a:r>
              <a:rPr sz="1000" spc="-1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super-critical or ultra-super-critical units can have single-turbine output  rating over 1 </a:t>
            </a:r>
            <a:r>
              <a:rPr sz="1000" spc="5" dirty="0">
                <a:latin typeface="Arial"/>
                <a:cs typeface="Arial"/>
              </a:rPr>
              <a:t>GW. </a:t>
            </a:r>
            <a:r>
              <a:rPr sz="1000" dirty="0">
                <a:latin typeface="Arial"/>
                <a:cs typeface="Arial"/>
              </a:rPr>
              <a:t>These </a:t>
            </a:r>
            <a:r>
              <a:rPr sz="1000" spc="-5" dirty="0">
                <a:latin typeface="Arial"/>
                <a:cs typeface="Arial"/>
              </a:rPr>
              <a:t>units are supplied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dirty="0">
                <a:latin typeface="Arial"/>
                <a:cs typeface="Arial"/>
              </a:rPr>
              <a:t>many of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same </a:t>
            </a:r>
            <a:r>
              <a:rPr sz="1000" spc="-5" dirty="0">
                <a:latin typeface="Arial"/>
                <a:cs typeface="Arial"/>
              </a:rPr>
              <a:t>manufacturers </a:t>
            </a:r>
            <a:r>
              <a:rPr sz="1000" spc="-10" dirty="0">
                <a:latin typeface="Arial"/>
                <a:cs typeface="Arial"/>
              </a:rPr>
              <a:t>as </a:t>
            </a:r>
            <a:r>
              <a:rPr sz="1000" spc="-5" dirty="0">
                <a:latin typeface="Arial"/>
                <a:cs typeface="Arial"/>
              </a:rPr>
              <a:t>the smaller  reference units and are included </a:t>
            </a:r>
            <a:r>
              <a:rPr sz="1000" spc="-1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size, </a:t>
            </a:r>
            <a:r>
              <a:rPr sz="1000" dirty="0">
                <a:latin typeface="Arial"/>
                <a:cs typeface="Arial"/>
              </a:rPr>
              <a:t>but </a:t>
            </a:r>
            <a:r>
              <a:rPr sz="1000" spc="-5" dirty="0">
                <a:latin typeface="Arial"/>
                <a:cs typeface="Arial"/>
              </a:rPr>
              <a:t>are not emphasized in the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report.</a:t>
            </a:r>
            <a:endParaRPr sz="1000">
              <a:latin typeface="Arial"/>
              <a:cs typeface="Arial"/>
            </a:endParaRPr>
          </a:p>
          <a:p>
            <a:pPr marL="12700" marR="5080">
              <a:lnSpc>
                <a:spcPct val="143500"/>
              </a:lnSpc>
              <a:spcBef>
                <a:spcPts val="600"/>
              </a:spcBef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report addresses both condensing units and backpressure </a:t>
            </a:r>
            <a:r>
              <a:rPr sz="1000" dirty="0">
                <a:latin typeface="Arial"/>
                <a:cs typeface="Arial"/>
              </a:rPr>
              <a:t>units. </a:t>
            </a:r>
            <a:r>
              <a:rPr sz="1000" spc="-5" dirty="0">
                <a:latin typeface="Arial"/>
                <a:cs typeface="Arial"/>
              </a:rPr>
              <a:t>Condensing steam turbines are  used </a:t>
            </a:r>
            <a:r>
              <a:rPr sz="1000" dirty="0">
                <a:latin typeface="Arial"/>
                <a:cs typeface="Arial"/>
              </a:rPr>
              <a:t>in </a:t>
            </a:r>
            <a:r>
              <a:rPr sz="1000" spc="-5" dirty="0">
                <a:latin typeface="Arial"/>
                <a:cs typeface="Arial"/>
              </a:rPr>
              <a:t>power generation applications, and operate a </a:t>
            </a:r>
            <a:r>
              <a:rPr sz="1000" dirty="0">
                <a:latin typeface="Arial"/>
                <a:cs typeface="Arial"/>
              </a:rPr>
              <a:t>fairly </a:t>
            </a:r>
            <a:r>
              <a:rPr sz="1000" spc="-5" dirty="0">
                <a:latin typeface="Arial"/>
                <a:cs typeface="Arial"/>
              </a:rPr>
              <a:t>constant pressure and speed of </a:t>
            </a:r>
            <a:r>
              <a:rPr sz="1000" dirty="0">
                <a:latin typeface="Arial"/>
                <a:cs typeface="Arial"/>
              </a:rPr>
              <a:t>steam,  </a:t>
            </a:r>
            <a:r>
              <a:rPr sz="1000" spc="-5" dirty="0">
                <a:latin typeface="Arial"/>
                <a:cs typeface="Arial"/>
              </a:rPr>
              <a:t>regulated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varying the </a:t>
            </a:r>
            <a:r>
              <a:rPr sz="1000" dirty="0">
                <a:latin typeface="Arial"/>
                <a:cs typeface="Arial"/>
              </a:rPr>
              <a:t>intensity </a:t>
            </a:r>
            <a:r>
              <a:rPr sz="1000" spc="-5" dirty="0">
                <a:latin typeface="Arial"/>
                <a:cs typeface="Arial"/>
              </a:rPr>
              <a:t>of the heating application and </a:t>
            </a:r>
            <a:r>
              <a:rPr sz="1000" spc="5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valves at the steam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inlet.</a:t>
            </a:r>
            <a:endParaRPr sz="1000">
              <a:latin typeface="Arial"/>
              <a:cs typeface="Arial"/>
            </a:endParaRPr>
          </a:p>
          <a:p>
            <a:pPr marL="12700" marR="41910">
              <a:lnSpc>
                <a:spcPct val="143800"/>
              </a:lnSpc>
            </a:pPr>
            <a:r>
              <a:rPr sz="1000" spc="-5" dirty="0">
                <a:latin typeface="Arial"/>
                <a:cs typeface="Arial"/>
              </a:rPr>
              <a:t>Backpressure units are used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mechanical drive, and the main </a:t>
            </a:r>
            <a:r>
              <a:rPr sz="1000" dirty="0">
                <a:latin typeface="Arial"/>
                <a:cs typeface="Arial"/>
              </a:rPr>
              <a:t>control </a:t>
            </a:r>
            <a:r>
              <a:rPr sz="1000" spc="-5" dirty="0">
                <a:latin typeface="Arial"/>
                <a:cs typeface="Arial"/>
              </a:rPr>
              <a:t>valve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placed at the  exhaust, regulating the </a:t>
            </a:r>
            <a:r>
              <a:rPr sz="1000" dirty="0">
                <a:latin typeface="Arial"/>
                <a:cs typeface="Arial"/>
              </a:rPr>
              <a:t>pressure </a:t>
            </a:r>
            <a:r>
              <a:rPr sz="1000" spc="-5" dirty="0">
                <a:latin typeface="Arial"/>
                <a:cs typeface="Arial"/>
              </a:rPr>
              <a:t>inside the turbine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the speed at which the rotor turns. Steam  pressure ratings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both </a:t>
            </a:r>
            <a:r>
              <a:rPr sz="1000" spc="-5" dirty="0">
                <a:latin typeface="Arial"/>
                <a:cs typeface="Arial"/>
              </a:rPr>
              <a:t>mechanical drive and non-super-critical power generation units typically fall  in the range of 100 bar to 180 </a:t>
            </a:r>
            <a:r>
              <a:rPr sz="1000" dirty="0">
                <a:latin typeface="Arial"/>
                <a:cs typeface="Arial"/>
              </a:rPr>
              <a:t>bar, </a:t>
            </a:r>
            <a:r>
              <a:rPr sz="1000" spc="-5" dirty="0">
                <a:latin typeface="Arial"/>
                <a:cs typeface="Arial"/>
              </a:rPr>
              <a:t>although super-critical steam units </a:t>
            </a:r>
            <a:r>
              <a:rPr sz="1000" dirty="0">
                <a:latin typeface="Arial"/>
                <a:cs typeface="Arial"/>
              </a:rPr>
              <a:t>for thermal </a:t>
            </a:r>
            <a:r>
              <a:rPr sz="1000" spc="-5" dirty="0">
                <a:latin typeface="Arial"/>
                <a:cs typeface="Arial"/>
              </a:rPr>
              <a:t>power </a:t>
            </a:r>
            <a:r>
              <a:rPr sz="1000" dirty="0">
                <a:latin typeface="Arial"/>
                <a:cs typeface="Arial"/>
              </a:rPr>
              <a:t>generation  </a:t>
            </a:r>
            <a:r>
              <a:rPr sz="1000" spc="-5" dirty="0">
                <a:latin typeface="Arial"/>
                <a:cs typeface="Arial"/>
              </a:rPr>
              <a:t>are rated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steam pressures of up to 250</a:t>
            </a:r>
            <a:r>
              <a:rPr sz="1000" spc="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bar.</a:t>
            </a:r>
            <a:endParaRPr sz="1000">
              <a:latin typeface="Arial"/>
              <a:cs typeface="Arial"/>
            </a:endParaRPr>
          </a:p>
          <a:p>
            <a:pPr marL="12700" marR="197485">
              <a:lnSpc>
                <a:spcPct val="144000"/>
              </a:lnSpc>
              <a:spcBef>
                <a:spcPts val="585"/>
              </a:spcBef>
            </a:pPr>
            <a:r>
              <a:rPr sz="1000" spc="-5" dirty="0">
                <a:latin typeface="Arial"/>
                <a:cs typeface="Arial"/>
              </a:rPr>
              <a:t>As with gas turbines, this report focuses on the cost of the turbine itself, not including </a:t>
            </a:r>
            <a:r>
              <a:rPr sz="1000" dirty="0">
                <a:latin typeface="Arial"/>
                <a:cs typeface="Arial"/>
              </a:rPr>
              <a:t>ancillary  </a:t>
            </a:r>
            <a:r>
              <a:rPr sz="1000" spc="-5" dirty="0">
                <a:latin typeface="Arial"/>
                <a:cs typeface="Arial"/>
              </a:rPr>
              <a:t>components, which </a:t>
            </a:r>
            <a:r>
              <a:rPr sz="1000" spc="-10" dirty="0">
                <a:latin typeface="Arial"/>
                <a:cs typeface="Arial"/>
              </a:rPr>
              <a:t>would </a:t>
            </a:r>
            <a:r>
              <a:rPr sz="1000" dirty="0">
                <a:latin typeface="Arial"/>
                <a:cs typeface="Arial"/>
              </a:rPr>
              <a:t>typically </a:t>
            </a:r>
            <a:r>
              <a:rPr sz="1000" spc="-5" dirty="0">
                <a:latin typeface="Arial"/>
                <a:cs typeface="Arial"/>
              </a:rPr>
              <a:t>include boilers, heat </a:t>
            </a:r>
            <a:r>
              <a:rPr sz="1000" dirty="0">
                <a:latin typeface="Arial"/>
                <a:cs typeface="Arial"/>
              </a:rPr>
              <a:t>recovery </a:t>
            </a:r>
            <a:r>
              <a:rPr sz="1000" spc="-5" dirty="0">
                <a:latin typeface="Arial"/>
                <a:cs typeface="Arial"/>
              </a:rPr>
              <a:t>steam generators, and electrical  generators.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3255" y="9586976"/>
            <a:ext cx="16891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dirty="0">
                <a:latin typeface="Calibri"/>
                <a:cs typeface="Calibri"/>
              </a:rPr>
              <a:t>10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2004" y="899921"/>
            <a:ext cx="5752465" cy="7807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>
              <a:lnSpc>
                <a:spcPct val="100000"/>
              </a:lnSpc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2	</a:t>
            </a:r>
            <a:r>
              <a:rPr sz="1400" b="1" spc="-5" dirty="0">
                <a:latin typeface="Arial"/>
                <a:cs typeface="Arial"/>
              </a:rPr>
              <a:t>Methodological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 marL="241300" marR="5080" indent="-228600">
              <a:lnSpc>
                <a:spcPct val="143800"/>
              </a:lnSpc>
              <a:spcBef>
                <a:spcPts val="88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References to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types as proper nouns (where capitalization is used, </a:t>
            </a:r>
            <a:r>
              <a:rPr sz="1000" dirty="0">
                <a:latin typeface="Arial"/>
                <a:cs typeface="Arial"/>
              </a:rPr>
              <a:t>e.g., </a:t>
            </a:r>
            <a:r>
              <a:rPr sz="1000" spc="5" dirty="0">
                <a:latin typeface="Arial"/>
                <a:cs typeface="Arial"/>
              </a:rPr>
              <a:t>“Gas </a:t>
            </a:r>
            <a:r>
              <a:rPr sz="1000" spc="-5" dirty="0">
                <a:latin typeface="Arial"/>
                <a:cs typeface="Arial"/>
              </a:rPr>
              <a:t>Turbines  </a:t>
            </a:r>
            <a:r>
              <a:rPr sz="1000" dirty="0">
                <a:latin typeface="Arial"/>
                <a:cs typeface="Arial"/>
              </a:rPr>
              <a:t>Compressor”) </a:t>
            </a:r>
            <a:r>
              <a:rPr sz="1000" spc="-5" dirty="0">
                <a:latin typeface="Arial"/>
                <a:cs typeface="Arial"/>
              </a:rPr>
              <a:t>are specific to the scope of </a:t>
            </a:r>
            <a:r>
              <a:rPr sz="1000" dirty="0">
                <a:latin typeface="Arial"/>
                <a:cs typeface="Arial"/>
              </a:rPr>
              <a:t>equipment </a:t>
            </a:r>
            <a:r>
              <a:rPr sz="1000" spc="-5" dirty="0">
                <a:latin typeface="Arial"/>
                <a:cs typeface="Arial"/>
              </a:rPr>
              <a:t>as </a:t>
            </a:r>
            <a:r>
              <a:rPr sz="1000" dirty="0">
                <a:latin typeface="Arial"/>
                <a:cs typeface="Arial"/>
              </a:rPr>
              <a:t>outlined </a:t>
            </a:r>
            <a:r>
              <a:rPr sz="1000" spc="-5" dirty="0">
                <a:latin typeface="Arial"/>
                <a:cs typeface="Arial"/>
              </a:rPr>
              <a:t>in the Scope section and further  clarified </a:t>
            </a:r>
            <a:r>
              <a:rPr sz="1000" dirty="0">
                <a:latin typeface="Arial"/>
                <a:cs typeface="Arial"/>
              </a:rPr>
              <a:t>by </a:t>
            </a:r>
            <a:r>
              <a:rPr sz="1000" spc="-5" dirty="0">
                <a:latin typeface="Arial"/>
                <a:cs typeface="Arial"/>
              </a:rPr>
              <a:t>the Reference Product (see Reference Product Definitions and </a:t>
            </a:r>
            <a:r>
              <a:rPr sz="1000" dirty="0">
                <a:latin typeface="Arial"/>
                <a:cs typeface="Arial"/>
              </a:rPr>
              <a:t>Scope). </a:t>
            </a:r>
            <a:r>
              <a:rPr sz="1000" spc="-5" dirty="0">
                <a:latin typeface="Arial"/>
                <a:cs typeface="Arial"/>
              </a:rPr>
              <a:t>Continuing  with the preceding example, </a:t>
            </a:r>
            <a:r>
              <a:rPr sz="1000" dirty="0">
                <a:latin typeface="Arial"/>
                <a:cs typeface="Arial"/>
              </a:rPr>
              <a:t>“Gas </a:t>
            </a:r>
            <a:r>
              <a:rPr sz="1000" spc="-5" dirty="0">
                <a:latin typeface="Arial"/>
                <a:cs typeface="Arial"/>
              </a:rPr>
              <a:t>Turbines Compressor” would </a:t>
            </a:r>
            <a:r>
              <a:rPr sz="1000" dirty="0">
                <a:latin typeface="Arial"/>
                <a:cs typeface="Arial"/>
              </a:rPr>
              <a:t>be more </a:t>
            </a:r>
            <a:r>
              <a:rPr sz="1000" spc="-5" dirty="0">
                <a:latin typeface="Arial"/>
                <a:cs typeface="Arial"/>
              </a:rPr>
              <a:t>specific than </a:t>
            </a:r>
            <a:r>
              <a:rPr sz="1000" dirty="0">
                <a:latin typeface="Arial"/>
                <a:cs typeface="Arial"/>
              </a:rPr>
              <a:t>“centrifugal  compressor”).</a:t>
            </a:r>
            <a:endParaRPr sz="1000">
              <a:latin typeface="Arial"/>
              <a:cs typeface="Arial"/>
            </a:endParaRPr>
          </a:p>
          <a:p>
            <a:pPr marL="241300" marR="233679" indent="-228600">
              <a:lnSpc>
                <a:spcPct val="144000"/>
              </a:lnSpc>
              <a:spcBef>
                <a:spcPts val="59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Demand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nominal (not real, inflation-adjusted), and </a:t>
            </a:r>
            <a:r>
              <a:rPr sz="100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</a:t>
            </a:r>
            <a:r>
              <a:rPr sz="1000" dirty="0">
                <a:latin typeface="Arial"/>
                <a:cs typeface="Arial"/>
              </a:rPr>
              <a:t>on </a:t>
            </a:r>
            <a:r>
              <a:rPr sz="1000" spc="-5" dirty="0">
                <a:latin typeface="Arial"/>
                <a:cs typeface="Arial"/>
              </a:rPr>
              <a:t>Sales excluding backlog that  has not </a:t>
            </a:r>
            <a:r>
              <a:rPr sz="1000" spc="-10" dirty="0">
                <a:latin typeface="Arial"/>
                <a:cs typeface="Arial"/>
              </a:rPr>
              <a:t>yet </a:t>
            </a:r>
            <a:r>
              <a:rPr sz="1000" spc="-5" dirty="0">
                <a:latin typeface="Arial"/>
                <a:cs typeface="Arial"/>
              </a:rPr>
              <a:t>been recognized as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revenue.</a:t>
            </a:r>
            <a:endParaRPr sz="1000">
              <a:latin typeface="Arial"/>
              <a:cs typeface="Arial"/>
            </a:endParaRPr>
          </a:p>
          <a:p>
            <a:pPr marL="241300" marR="26670" indent="-228600">
              <a:lnSpc>
                <a:spcPct val="144000"/>
              </a:lnSpc>
              <a:spcBef>
                <a:spcPts val="58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Prices are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new </a:t>
            </a:r>
            <a:r>
              <a:rPr sz="1000" dirty="0">
                <a:latin typeface="Arial"/>
                <a:cs typeface="Arial"/>
              </a:rPr>
              <a:t>commitments. </a:t>
            </a:r>
            <a:r>
              <a:rPr sz="1000" spc="-5" dirty="0">
                <a:latin typeface="Arial"/>
                <a:cs typeface="Arial"/>
              </a:rPr>
              <a:t>Average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 typically lag the index based on the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it </a:t>
            </a:r>
            <a:r>
              <a:rPr sz="1000" dirty="0">
                <a:latin typeface="Arial"/>
                <a:cs typeface="Arial"/>
              </a:rPr>
              <a:t>takes for </a:t>
            </a:r>
            <a:r>
              <a:rPr sz="1000" spc="-5" dirty="0">
                <a:latin typeface="Arial"/>
                <a:cs typeface="Arial"/>
              </a:rPr>
              <a:t>pre-existing contracts to end or roll over. Price changes are </a:t>
            </a:r>
            <a:r>
              <a:rPr sz="1000" dirty="0">
                <a:latin typeface="Arial"/>
                <a:cs typeface="Arial"/>
              </a:rPr>
              <a:t>nominal </a:t>
            </a:r>
            <a:r>
              <a:rPr sz="1000" spc="-5" dirty="0">
                <a:latin typeface="Arial"/>
                <a:cs typeface="Arial"/>
              </a:rPr>
              <a:t>(not real, </a:t>
            </a:r>
            <a:r>
              <a:rPr sz="1000" dirty="0">
                <a:latin typeface="Arial"/>
                <a:cs typeface="Arial"/>
              </a:rPr>
              <a:t>inflation-  </a:t>
            </a:r>
            <a:r>
              <a:rPr sz="1000" spc="-5" dirty="0">
                <a:latin typeface="Arial"/>
                <a:cs typeface="Arial"/>
              </a:rPr>
              <a:t>adjusted). Price changes </a:t>
            </a:r>
            <a:r>
              <a:rPr sz="1000" dirty="0">
                <a:latin typeface="Arial"/>
                <a:cs typeface="Arial"/>
              </a:rPr>
              <a:t>are </a:t>
            </a:r>
            <a:r>
              <a:rPr sz="1000" spc="-5" dirty="0">
                <a:latin typeface="Arial"/>
                <a:cs typeface="Arial"/>
              </a:rPr>
              <a:t>net of the cost of quality improvements, so actual </a:t>
            </a:r>
            <a:r>
              <a:rPr sz="1000" dirty="0">
                <a:latin typeface="Arial"/>
                <a:cs typeface="Arial"/>
              </a:rPr>
              <a:t>market </a:t>
            </a:r>
            <a:r>
              <a:rPr sz="1000" spc="-5" dirty="0">
                <a:latin typeface="Arial"/>
                <a:cs typeface="Arial"/>
              </a:rPr>
              <a:t>prices </a:t>
            </a:r>
            <a:r>
              <a:rPr sz="1000" spc="5" dirty="0">
                <a:latin typeface="Arial"/>
                <a:cs typeface="Arial"/>
              </a:rPr>
              <a:t>may  </a:t>
            </a:r>
            <a:r>
              <a:rPr sz="1000" spc="-5" dirty="0">
                <a:latin typeface="Arial"/>
                <a:cs typeface="Arial"/>
              </a:rPr>
              <a:t>exceed the amounts indicated.</a:t>
            </a:r>
            <a:endParaRPr sz="1000">
              <a:latin typeface="Arial"/>
              <a:cs typeface="Arial"/>
            </a:endParaRPr>
          </a:p>
          <a:p>
            <a:pPr marL="241300" marR="156845" indent="-228600">
              <a:lnSpc>
                <a:spcPct val="143800"/>
              </a:lnSpc>
              <a:spcBef>
                <a:spcPts val="585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includes base production capability plus plant </a:t>
            </a:r>
            <a:r>
              <a:rPr sz="1000" dirty="0">
                <a:latin typeface="Arial"/>
                <a:cs typeface="Arial"/>
              </a:rPr>
              <a:t>openings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temporary capacity  </a:t>
            </a:r>
            <a:r>
              <a:rPr sz="1000" spc="-5" dirty="0">
                <a:latin typeface="Arial"/>
                <a:cs typeface="Arial"/>
              </a:rPr>
              <a:t>increases such as extra </a:t>
            </a:r>
            <a:r>
              <a:rPr sz="1000" dirty="0">
                <a:latin typeface="Arial"/>
                <a:cs typeface="Arial"/>
              </a:rPr>
              <a:t>shifts, </a:t>
            </a:r>
            <a:r>
              <a:rPr sz="1000" spc="-5" dirty="0">
                <a:latin typeface="Arial"/>
                <a:cs typeface="Arial"/>
              </a:rPr>
              <a:t>minus plant closings </a:t>
            </a:r>
            <a:r>
              <a:rPr sz="1000" dirty="0">
                <a:latin typeface="Arial"/>
                <a:cs typeface="Arial"/>
              </a:rPr>
              <a:t>and temporary capacity </a:t>
            </a:r>
            <a:r>
              <a:rPr sz="1000" spc="-5" dirty="0">
                <a:latin typeface="Arial"/>
                <a:cs typeface="Arial"/>
              </a:rPr>
              <a:t>reductions such as  reductions of working hours or suspension of operations. Capacity estimates are unadjusted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possible efficiencies from process improvements. Capacity is adjusted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productivity  improvements.</a:t>
            </a:r>
            <a:endParaRPr sz="1000">
              <a:latin typeface="Arial"/>
              <a:cs typeface="Arial"/>
            </a:endParaRPr>
          </a:p>
          <a:p>
            <a:pPr marL="241300" marR="52705" indent="-228600">
              <a:lnSpc>
                <a:spcPct val="1438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utilization means output as a percent of possible production, given no major investment.  Capacity utilization </a:t>
            </a:r>
            <a:r>
              <a:rPr sz="1000" dirty="0">
                <a:latin typeface="Arial"/>
                <a:cs typeface="Arial"/>
              </a:rPr>
              <a:t>rates are </a:t>
            </a:r>
            <a:r>
              <a:rPr sz="1000" spc="-5" dirty="0">
                <a:latin typeface="Arial"/>
                <a:cs typeface="Arial"/>
              </a:rPr>
              <a:t>either </a:t>
            </a:r>
            <a:r>
              <a:rPr sz="1000" dirty="0">
                <a:latin typeface="Arial"/>
                <a:cs typeface="Arial"/>
              </a:rPr>
              <a:t>self-reported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estimated. </a:t>
            </a:r>
            <a:r>
              <a:rPr sz="1000" spc="-5" dirty="0">
                <a:latin typeface="Arial"/>
                <a:cs typeface="Arial"/>
              </a:rPr>
              <a:t>Orders above </a:t>
            </a:r>
            <a:r>
              <a:rPr sz="1000" dirty="0">
                <a:latin typeface="Arial"/>
                <a:cs typeface="Arial"/>
              </a:rPr>
              <a:t>capacity to produce  </a:t>
            </a:r>
            <a:r>
              <a:rPr sz="1000" spc="-5" dirty="0">
                <a:latin typeface="Arial"/>
                <a:cs typeface="Arial"/>
              </a:rPr>
              <a:t>are considered backlog </a:t>
            </a:r>
            <a:r>
              <a:rPr sz="1000" dirty="0">
                <a:latin typeface="Arial"/>
                <a:cs typeface="Arial"/>
              </a:rPr>
              <a:t>and </a:t>
            </a:r>
            <a:r>
              <a:rPr sz="1000" spc="-5" dirty="0">
                <a:latin typeface="Arial"/>
                <a:cs typeface="Arial"/>
              </a:rPr>
              <a:t>do not result in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rates above 100%. Overtime  increases the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rate and could </a:t>
            </a:r>
            <a:r>
              <a:rPr sz="1000" spc="5" dirty="0">
                <a:latin typeface="Arial"/>
                <a:cs typeface="Arial"/>
              </a:rPr>
              <a:t>make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utilization </a:t>
            </a:r>
            <a:r>
              <a:rPr sz="1000" dirty="0">
                <a:latin typeface="Arial"/>
                <a:cs typeface="Arial"/>
              </a:rPr>
              <a:t>rates </a:t>
            </a:r>
            <a:r>
              <a:rPr sz="1000" spc="-5" dirty="0">
                <a:latin typeface="Arial"/>
                <a:cs typeface="Arial"/>
              </a:rPr>
              <a:t>exceed 100%,  whereas extra shifts count toward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and would not </a:t>
            </a:r>
            <a:r>
              <a:rPr sz="1000" dirty="0">
                <a:latin typeface="Arial"/>
                <a:cs typeface="Arial"/>
              </a:rPr>
              <a:t>normally result </a:t>
            </a:r>
            <a:r>
              <a:rPr sz="1000" spc="-5" dirty="0">
                <a:latin typeface="Arial"/>
                <a:cs typeface="Arial"/>
              </a:rPr>
              <a:t>in capacity utilization  rates exceeding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100%.</a:t>
            </a:r>
            <a:endParaRPr sz="1000">
              <a:latin typeface="Arial"/>
              <a:cs typeface="Arial"/>
            </a:endParaRPr>
          </a:p>
          <a:p>
            <a:pPr marL="241300" marR="230504" indent="-228600">
              <a:lnSpc>
                <a:spcPct val="1435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Capacity Margin is the aggregate amount of available (unutilized)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-5" dirty="0">
                <a:latin typeface="Arial"/>
                <a:cs typeface="Arial"/>
              </a:rPr>
              <a:t>based on utilization  rates and total capacity. It is not adjusted </a:t>
            </a:r>
            <a:r>
              <a:rPr sz="1000" dirty="0">
                <a:latin typeface="Arial"/>
                <a:cs typeface="Arial"/>
              </a:rPr>
              <a:t>for capacity </a:t>
            </a:r>
            <a:r>
              <a:rPr sz="1000" spc="-5" dirty="0">
                <a:latin typeface="Arial"/>
                <a:cs typeface="Arial"/>
              </a:rPr>
              <a:t>that suppliers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spc="-5" dirty="0">
                <a:latin typeface="Arial"/>
                <a:cs typeface="Arial"/>
              </a:rPr>
              <a:t>have reserved </a:t>
            </a:r>
            <a:r>
              <a:rPr sz="1000" dirty="0">
                <a:latin typeface="Arial"/>
                <a:cs typeface="Arial"/>
              </a:rPr>
              <a:t>for  </a:t>
            </a:r>
            <a:r>
              <a:rPr sz="1000" spc="-5" dirty="0">
                <a:latin typeface="Arial"/>
                <a:cs typeface="Arial"/>
              </a:rPr>
              <a:t>specific customers, so actual available </a:t>
            </a:r>
            <a:r>
              <a:rPr sz="1000" dirty="0">
                <a:latin typeface="Arial"/>
                <a:cs typeface="Arial"/>
              </a:rPr>
              <a:t>capacity </a:t>
            </a:r>
            <a:r>
              <a:rPr sz="1000" spc="5" dirty="0">
                <a:latin typeface="Arial"/>
                <a:cs typeface="Arial"/>
              </a:rPr>
              <a:t>may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5" dirty="0">
                <a:latin typeface="Arial"/>
                <a:cs typeface="Arial"/>
              </a:rPr>
              <a:t> lower.</a:t>
            </a:r>
            <a:endParaRPr sz="1000">
              <a:latin typeface="Arial"/>
              <a:cs typeface="Arial"/>
            </a:endParaRPr>
          </a:p>
          <a:p>
            <a:pPr marL="241300" marR="20955" indent="-228600">
              <a:lnSpc>
                <a:spcPct val="143700"/>
              </a:lnSpc>
              <a:spcBef>
                <a:spcPts val="600"/>
              </a:spcBef>
              <a:buAutoNum type="arabicPeriod"/>
              <a:tabLst>
                <a:tab pos="241300" algn="l"/>
              </a:tabLst>
            </a:pPr>
            <a:r>
              <a:rPr sz="1000" spc="-5" dirty="0">
                <a:latin typeface="Arial"/>
                <a:cs typeface="Arial"/>
              </a:rPr>
              <a:t>Order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Configure-to-Order (also called Assemble-to-Order), Make-to-Order, and  where specified, Engineered-to-Order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for </a:t>
            </a:r>
            <a:r>
              <a:rPr sz="1000" spc="-5" dirty="0">
                <a:latin typeface="Arial"/>
                <a:cs typeface="Arial"/>
              </a:rPr>
              <a:t>stocked/inventories </a:t>
            </a:r>
            <a:r>
              <a:rPr sz="1000" dirty="0">
                <a:latin typeface="Arial"/>
                <a:cs typeface="Arial"/>
              </a:rPr>
              <a:t>items </a:t>
            </a:r>
            <a:r>
              <a:rPr sz="1000" spc="-5" dirty="0">
                <a:latin typeface="Arial"/>
                <a:cs typeface="Arial"/>
              </a:rPr>
              <a:t>(for which lead </a:t>
            </a:r>
            <a:r>
              <a:rPr sz="1000" dirty="0">
                <a:latin typeface="Arial"/>
                <a:cs typeface="Arial"/>
              </a:rPr>
              <a:t>time  </a:t>
            </a:r>
            <a:r>
              <a:rPr sz="1000" spc="-5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very </a:t>
            </a:r>
            <a:r>
              <a:rPr sz="1000" spc="-5" dirty="0">
                <a:latin typeface="Arial"/>
                <a:cs typeface="Arial"/>
              </a:rPr>
              <a:t>short). If categories consist only of stocked/inventoried </a:t>
            </a:r>
            <a:r>
              <a:rPr sz="1000" dirty="0">
                <a:latin typeface="Arial"/>
                <a:cs typeface="Arial"/>
              </a:rPr>
              <a:t>items, </a:t>
            </a:r>
            <a:r>
              <a:rPr sz="1000" spc="-10" dirty="0">
                <a:latin typeface="Arial"/>
                <a:cs typeface="Arial"/>
              </a:rPr>
              <a:t>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tracked. The  </a:t>
            </a:r>
            <a:r>
              <a:rPr sz="1000" spc="-5" dirty="0">
                <a:latin typeface="Arial"/>
                <a:cs typeface="Arial"/>
              </a:rPr>
              <a:t>basis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ex-works </a:t>
            </a:r>
            <a:r>
              <a:rPr sz="1000" spc="-5" dirty="0">
                <a:latin typeface="Arial"/>
                <a:cs typeface="Arial"/>
              </a:rPr>
              <a:t>(from the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5" dirty="0">
                <a:latin typeface="Arial"/>
                <a:cs typeface="Arial"/>
              </a:rPr>
              <a:t>the order is placed until it is </a:t>
            </a:r>
            <a:r>
              <a:rPr sz="1000" dirty="0">
                <a:latin typeface="Arial"/>
                <a:cs typeface="Arial"/>
              </a:rPr>
              <a:t>ready for </a:t>
            </a:r>
            <a:r>
              <a:rPr sz="1000" spc="-5" dirty="0">
                <a:latin typeface="Arial"/>
                <a:cs typeface="Arial"/>
              </a:rPr>
              <a:t>shipping). </a:t>
            </a:r>
            <a:r>
              <a:rPr sz="1000" dirty="0">
                <a:latin typeface="Arial"/>
                <a:cs typeface="Arial"/>
              </a:rPr>
              <a:t>Where </a:t>
            </a:r>
            <a:r>
              <a:rPr sz="1000" spc="-5" dirty="0">
                <a:latin typeface="Arial"/>
                <a:cs typeface="Arial"/>
              </a:rPr>
              <a:t>there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a  choice, Order Lead </a:t>
            </a:r>
            <a:r>
              <a:rPr sz="1000" dirty="0">
                <a:latin typeface="Arial"/>
                <a:cs typeface="Arial"/>
              </a:rPr>
              <a:t>Time </a:t>
            </a:r>
            <a:r>
              <a:rPr sz="1000" spc="-10" dirty="0">
                <a:latin typeface="Arial"/>
                <a:cs typeface="Arial"/>
              </a:rPr>
              <a:t>is </a:t>
            </a:r>
            <a:r>
              <a:rPr sz="1000" spc="-5" dirty="0">
                <a:latin typeface="Arial"/>
                <a:cs typeface="Arial"/>
              </a:rPr>
              <a:t>based on oil and gas applications </a:t>
            </a:r>
            <a:r>
              <a:rPr sz="1000" spc="10" dirty="0">
                <a:latin typeface="Arial"/>
                <a:cs typeface="Arial"/>
              </a:rPr>
              <a:t>of </a:t>
            </a:r>
            <a:r>
              <a:rPr sz="1000" spc="-5" dirty="0">
                <a:latin typeface="Arial"/>
                <a:cs typeface="Arial"/>
              </a:rPr>
              <a:t>higher-value items within each  </a:t>
            </a:r>
            <a:r>
              <a:rPr sz="1000" dirty="0">
                <a:latin typeface="Arial"/>
                <a:cs typeface="Arial"/>
              </a:rPr>
              <a:t>category </a:t>
            </a:r>
            <a:r>
              <a:rPr sz="1000" spc="-5" dirty="0">
                <a:latin typeface="Arial"/>
                <a:cs typeface="Arial"/>
              </a:rPr>
              <a:t>(e.g., stainless steel rather than carbon steel, or with customizations such as </a:t>
            </a:r>
            <a:r>
              <a:rPr sz="1000" dirty="0">
                <a:latin typeface="Arial"/>
                <a:cs typeface="Arial"/>
              </a:rPr>
              <a:t>ceramic  </a:t>
            </a:r>
            <a:r>
              <a:rPr sz="1000" spc="-5" dirty="0">
                <a:latin typeface="Arial"/>
                <a:cs typeface="Arial"/>
              </a:rPr>
              <a:t>coating).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16568</Words>
  <Application>Microsoft Office PowerPoint</Application>
  <PresentationFormat>Custom</PresentationFormat>
  <Paragraphs>2273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IPS</dc:creator>
  <cp:lastModifiedBy>Austin Reed</cp:lastModifiedBy>
  <cp:revision>1</cp:revision>
  <dcterms:created xsi:type="dcterms:W3CDTF">2016-10-26T07:41:48Z</dcterms:created>
  <dcterms:modified xsi:type="dcterms:W3CDTF">2019-10-15T18:32:56Z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2013-09-01T00:00:00Z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2016-10-26T00:00:00Z</vt:filetime>
  </property>
</Properties>
</file>