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2" r:id="rId2"/>
  </p:sldIdLst>
  <p:sldSz cx="7772400" cy="9144000"/>
  <p:notesSz cx="6858000" cy="9144000"/>
  <p:embeddedFontLst>
    <p:embeddedFont>
      <p:font typeface="Open Sans Light" panose="020B0604020202020204" charset="0"/>
      <p:regular r:id="rId3"/>
      <p:italic r:id="rId4"/>
    </p:embeddedFont>
    <p:embeddedFont>
      <p:font typeface="Calibri Light" panose="020F0302020204030204" pitchFamily="34" charset="0"/>
      <p:regular r:id="rId5"/>
      <p: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9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44"/>
          <a:stretch/>
        </p:blipFill>
        <p:spPr>
          <a:xfrm>
            <a:off x="5861756" y="-11289"/>
            <a:ext cx="1917412" cy="1245729"/>
          </a:xfrm>
          <a:prstGeom prst="rect">
            <a:avLst/>
          </a:prstGeom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779918"/>
              </p:ext>
            </p:extLst>
          </p:nvPr>
        </p:nvGraphicFramePr>
        <p:xfrm>
          <a:off x="666044" y="4211722"/>
          <a:ext cx="6728178" cy="4119092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1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0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83561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Larger tank complex than had been previously built in the region created large price uncertainty for budgeting purposes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Construction methods and expatriate staffing created large differentials in potential cost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Price premium based on country risk exacerbated price uncertainty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modeling and benchmarking expertise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Deep technical knowledge of tanks, tank farms, and</a:t>
                      </a:r>
                      <a:r>
                        <a:rPr lang="en-US" sz="1000" kern="1200" baseline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oil and gas processing terminals</a:t>
                      </a:r>
                      <a:endParaRPr lang="en-US" sz="1000" kern="1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engineering expertise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Proven supply chain</a:t>
                      </a:r>
                      <a:r>
                        <a:rPr lang="en-US" sz="1000" kern="1200" baseline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cost reduction capability</a:t>
                      </a:r>
                      <a:endParaRPr lang="en-US" sz="1000" kern="1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2" indent="-111125">
                        <a:buFont typeface="Arial" pitchFamily="34" charset="0"/>
                        <a:buNone/>
                      </a:pPr>
                      <a:endParaRPr lang="en-US" sz="1000" kern="1200" dirty="0">
                        <a:solidFill>
                          <a:schemeClr val="dk1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1733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Civil works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Piping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Instrumentation and controls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Equipment (SCADA, vessels,</a:t>
                      </a: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pumps, etc.)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Logistics, transport and field costs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Contingencies</a:t>
                      </a: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construction overhead costs</a:t>
                      </a:r>
                      <a:endParaRPr lang="en-US" sz="1000" kern="1200" dirty="0">
                        <a:solidFill>
                          <a:schemeClr val="dk1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Developed a database of contracts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Analyzed and normalized the contracts to quantify key parameters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Developed and refined incremental costs by significant cost driving parameters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Analyzed local vs. international labor costs to achieve lowest cost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Wrote a specific cost engineering manual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3798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b="0" kern="120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Higher throughput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b="0" kern="120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Greater terminal</a:t>
                      </a:r>
                      <a:r>
                        <a:rPr lang="en-US" sz="1000" b="0" kern="1200" baseline="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US" sz="1000" b="0" kern="120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efficiency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b="0" kern="1200" baseline="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Higher ROA</a:t>
                      </a:r>
                    </a:p>
                    <a:p>
                      <a:pPr lvl="0"/>
                      <a:endParaRPr lang="en-US" sz="1000" baseline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This</a:t>
                      </a:r>
                      <a:r>
                        <a:rPr lang="en-US" sz="1000" baseline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analysis helped the client d</a:t>
                      </a:r>
                      <a:r>
                        <a:rPr lang="en-US" sz="100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ecide</a:t>
                      </a:r>
                      <a:r>
                        <a:rPr lang="en-US" sz="1000" baseline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on the most cost-effective specifications (number of tanks, speed of processing facilities, type of equipment, etc.)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b="0" kern="1200" dirty="0">
                        <a:solidFill>
                          <a:schemeClr val="tx1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124200" y="1676400"/>
            <a:ext cx="4191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462664"/>
              </p:ext>
            </p:extLst>
          </p:nvPr>
        </p:nvGraphicFramePr>
        <p:xfrm>
          <a:off x="4030133" y="1891354"/>
          <a:ext cx="3050822" cy="175336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07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3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3466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555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555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$100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555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140,000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555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Latin America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288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Estimation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Liquids Terminal Cost and Price Analysis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860107"/>
            <a:ext cx="2667000" cy="179959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748758" y="339138"/>
            <a:ext cx="1112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426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482</TotalTime>
  <Words>215</Words>
  <Application>Microsoft Office PowerPoint</Application>
  <PresentationFormat>Custom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Open Sans Light</vt:lpstr>
      <vt:lpstr>Calibri Light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37</cp:revision>
  <dcterms:created xsi:type="dcterms:W3CDTF">2016-04-17T19:51:20Z</dcterms:created>
  <dcterms:modified xsi:type="dcterms:W3CDTF">2016-05-04T18:37:28Z</dcterms:modified>
</cp:coreProperties>
</file>