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9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BSI\Documents\BSI\Al Suwaidi\pipe services\pipe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94773" y="-11289"/>
            <a:ext cx="1877627" cy="126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693270"/>
              </p:ext>
            </p:extLst>
          </p:nvPr>
        </p:nvGraphicFramePr>
        <p:xfrm>
          <a:off x="4024488" y="1877046"/>
          <a:ext cx="318911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87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$100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 80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Americas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Cost Estimating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29565"/>
              </p:ext>
            </p:extLst>
          </p:nvPr>
        </p:nvGraphicFramePr>
        <p:xfrm>
          <a:off x="666044" y="4091761"/>
          <a:ext cx="6649155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39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9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EPC firms were charging above-market prices for pipeline construction due to in-country conditions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client wanted benchmark costs for similar pipelines to negotiate the prices down to market levels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pipelines were exactly the same, complicating cost comparisons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price of steel changed dramatically over the construction time horizon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expertise in pipeline construction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pipeline cost model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 “reference projects” that left no ambiguity about  the specifications of the benchmark projects or the estimated cost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data and models that could “normalize” the cost of other pipelines to the one being proposed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“All-in” cost: Engineering, procurement,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construction costs, plus profit and contingencies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Detailed cost break-outs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Sensitivities for parameters such as pipe diameter and thickness, terrain type, soil type, single vs. dual pipelines, etc. 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 years of pipeline project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comparisons, from 50 to 5000 km long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benchmarking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modeling, including baseline costs, parametric comparisons, and sensitivity analyses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Analysis and reconciliation of discrepancies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Adaptation of costs to local (“in-country”) conditions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Presentation of detailed costs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$9.6 billion savings on $40 billion of potential expenditure ($230b capex “vision”)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24% savings on selected categories of equipment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Payback: 380:1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Facilitated capital budgeting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Opened up an intelligent dialogue with construction firms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Clarified which aspects could be done locally at economical cost levels, thereby increasing local content</a:t>
                      </a:r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546374"/>
                  </a:ext>
                </a:extLst>
              </a:tr>
            </a:tbl>
          </a:graphicData>
        </a:graphic>
      </p:graphicFrame>
      <p:pic>
        <p:nvPicPr>
          <p:cNvPr id="2" name="Picture 2" descr="C:\Users\DJ Vaio VPCZ2190X\Documents\Marketing\Website\Images\Shutterstock Images\Oil and Gas\pipeline construction shutterstock_1105006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877046"/>
            <a:ext cx="2667000" cy="173555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Pipeline Cost Benchmarking and Modeling Case Study</a:t>
            </a:r>
          </a:p>
        </p:txBody>
      </p:sp>
    </p:spTree>
    <p:extLst>
      <p:ext uri="{BB962C8B-B14F-4D97-AF65-F5344CB8AC3E}">
        <p14:creationId xmlns:p14="http://schemas.microsoft.com/office/powerpoint/2010/main" val="160600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</TotalTime>
  <Words>294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37</cp:revision>
  <dcterms:created xsi:type="dcterms:W3CDTF">2016-04-17T19:51:20Z</dcterms:created>
  <dcterms:modified xsi:type="dcterms:W3CDTF">2016-05-04T18:38:06Z</dcterms:modified>
</cp:coreProperties>
</file>