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custDataLst>
    <p:tags r:id="rId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22" d="100"/>
          <a:sy n="122" d="100"/>
        </p:scale>
        <p:origin x="420" y="-14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371600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780827"/>
              </p:ext>
            </p:extLst>
          </p:nvPr>
        </p:nvGraphicFramePr>
        <p:xfrm>
          <a:off x="381000" y="3947160"/>
          <a:ext cx="6172200" cy="44043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Key Challenges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Potential investments included a wide range of process units and end product possibilities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Price and cost varied with complexity and size, but “rules of thumb” were too inaccurate for the size of investment under consideration</a:t>
                      </a:r>
                    </a:p>
                    <a:p>
                      <a:pPr marL="3175" lvl="1" indent="0">
                        <a:buFont typeface="Arial" pitchFamily="34" charset="0"/>
                        <a:buNone/>
                      </a:pPr>
                      <a:endParaRPr lang="en-US" sz="10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 smtClean="0"/>
                        <a:t>Cost estimation expertise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 smtClean="0"/>
                        <a:t>Deep technical knowledge of </a:t>
                      </a:r>
                      <a:r>
                        <a:rPr lang="en-US" sz="1100" kern="1200" dirty="0" smtClean="0"/>
                        <a:t>refineries and processing routes</a:t>
                      </a:r>
                      <a:endParaRPr lang="en-US" sz="1100" kern="1200" dirty="0" smtClean="0"/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 smtClean="0"/>
                        <a:t>Cost engineering expertise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 smtClean="0"/>
                        <a:t>Proven supply chain</a:t>
                      </a:r>
                      <a:r>
                        <a:rPr lang="en-US" sz="1100" kern="1200" baseline="0" dirty="0" smtClean="0"/>
                        <a:t> cost reduction capability</a:t>
                      </a:r>
                      <a:endParaRPr lang="en-US" sz="1100" kern="1200" dirty="0" smtClean="0"/>
                    </a:p>
                    <a:p>
                      <a:pPr marL="111125" lvl="2" indent="-111125">
                        <a:buFont typeface="Arial" pitchFamily="34" charset="0"/>
                        <a:buNone/>
                      </a:pP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Project Scope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Distillation Capacity, Vacuum Distillation, Thermal Processes, Coking, Catalytic Cracking, Catalytic Reforming, Catalytic Hydrocracking, Catalytic </a:t>
                      </a:r>
                      <a:r>
                        <a:rPr lang="en-US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Hydrorefining</a:t>
                      </a: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Catalytic </a:t>
                      </a:r>
                      <a:r>
                        <a:rPr lang="en-US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Hydrotreating</a:t>
                      </a: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Alkylation, </a:t>
                      </a:r>
                      <a:r>
                        <a:rPr lang="en-US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Polemerization</a:t>
                      </a: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Aromatics, Isomerization, Lubes, Asphalt, Hydrogen (MCFD), Oxygenates, and Sulfur Extraction</a:t>
                      </a:r>
                    </a:p>
                    <a:p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Developed a database of 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projects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Analyzed and normalized 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actual completed cost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Developed an accurate model for forecasting project cost by improving on a “Nelson Complexity Index” concept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Provided a framework for a model that would select the optimal project based on accurate revenue and capital cost 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 smtClean="0"/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This</a:t>
                      </a:r>
                      <a:r>
                        <a:rPr lang="en-US" sz="1100" baseline="0" dirty="0" smtClean="0"/>
                        <a:t> analysis helped the client d</a:t>
                      </a:r>
                      <a:r>
                        <a:rPr lang="en-US" sz="1100" dirty="0" smtClean="0"/>
                        <a:t>ecide</a:t>
                      </a:r>
                      <a:r>
                        <a:rPr lang="en-US" sz="1100" baseline="0" dirty="0" smtClean="0"/>
                        <a:t> on the most cost-effective </a:t>
                      </a:r>
                      <a:r>
                        <a:rPr lang="en-US" sz="1100" baseline="0" dirty="0" smtClean="0"/>
                        <a:t>type of processing units to build</a:t>
                      </a:r>
                      <a:endParaRPr lang="en-US" sz="11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Financial Benefits Realized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Maximum ROA</a:t>
                      </a:r>
                      <a:endParaRPr lang="en-US" sz="1100" b="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1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667000" y="1676400"/>
            <a:ext cx="4191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891119"/>
              </p:ext>
            </p:extLst>
          </p:nvPr>
        </p:nvGraphicFramePr>
        <p:xfrm>
          <a:off x="3581400" y="1950720"/>
          <a:ext cx="3048000" cy="15544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3466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 smtClean="0">
                          <a:latin typeface="Perpetua" pitchFamily="18" charset="0"/>
                          <a:cs typeface="Times New Roman" pitchFamily="18" charset="0"/>
                        </a:rPr>
                        <a:t>ABOUT THE CLIENT</a:t>
                      </a:r>
                      <a:endParaRPr lang="en-US" sz="1200" b="1" dirty="0">
                        <a:latin typeface="Perpetua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555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Industry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Oil and Gas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555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Revenues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$100</a:t>
                      </a:r>
                      <a:r>
                        <a:rPr lang="en-US" sz="900" b="1" baseline="0" dirty="0" smtClean="0"/>
                        <a:t> billion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555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Employees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140,000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555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Location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Latin America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288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BSI Service or Solution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Cost Estimation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371600"/>
            <a:ext cx="6858000" cy="3077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cap="small" dirty="0" smtClean="0">
                <a:solidFill>
                  <a:schemeClr val="bg1"/>
                </a:solidFill>
                <a:latin typeface="Perpetua" pitchFamily="18" charset="0"/>
              </a:rPr>
              <a:t>“Refineries and Process Unit Cost </a:t>
            </a:r>
            <a:r>
              <a:rPr lang="en-US" sz="1400" b="1" cap="small" dirty="0" smtClean="0">
                <a:solidFill>
                  <a:schemeClr val="bg1"/>
                </a:solidFill>
                <a:latin typeface="Perpetua" pitchFamily="18" charset="0"/>
              </a:rPr>
              <a:t>and Price Analysis”</a:t>
            </a:r>
            <a:endParaRPr lang="en-US" sz="1400" b="1" cap="small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715595" y="4441"/>
            <a:ext cx="1323005" cy="1364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G:\Documents\Marketing\Logos\GlobeLogoty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457200"/>
            <a:ext cx="3698074" cy="540347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778211"/>
            <a:ext cx="2667000" cy="2034921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-36053"/>
            <a:ext cx="2133600" cy="1423111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aba152eaf5e1d8467e6ef1f22ff3ee39be0b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219</Words>
  <Application>Microsoft Office PowerPoint</Application>
  <PresentationFormat>On-screen Show (4:3)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Perpetua</vt:lpstr>
      <vt:lpstr>Times New Roman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David Jacoby</cp:lastModifiedBy>
  <cp:revision>55</cp:revision>
  <cp:lastPrinted>2016-01-04T05:44:53Z</cp:lastPrinted>
  <dcterms:created xsi:type="dcterms:W3CDTF">2011-02-11T16:52:35Z</dcterms:created>
  <dcterms:modified xsi:type="dcterms:W3CDTF">2016-01-04T06:05:30Z</dcterms:modified>
</cp:coreProperties>
</file>